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4"/>
  </p:handoutMasterIdLst>
  <p:sldIdLst>
    <p:sldId id="11090172" r:id="rId3"/>
    <p:sldId id="274" r:id="rId4"/>
    <p:sldId id="11090208" r:id="rId5"/>
    <p:sldId id="11090209" r:id="rId6"/>
    <p:sldId id="11089795" r:id="rId7"/>
    <p:sldId id="11090000" r:id="rId8"/>
    <p:sldId id="11089803" r:id="rId10"/>
    <p:sldId id="11090213" r:id="rId11"/>
    <p:sldId id="11090240" r:id="rId12"/>
    <p:sldId id="11090242" r:id="rId13"/>
    <p:sldId id="11090243" r:id="rId14"/>
    <p:sldId id="11090244" r:id="rId15"/>
    <p:sldId id="11090245" r:id="rId16"/>
    <p:sldId id="11090246" r:id="rId17"/>
    <p:sldId id="11090247" r:id="rId18"/>
    <p:sldId id="11090248" r:id="rId19"/>
    <p:sldId id="11090249" r:id="rId20"/>
    <p:sldId id="11090250" r:id="rId21"/>
    <p:sldId id="11090251" r:id="rId22"/>
    <p:sldId id="267" r:id="rId23"/>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7"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7"/>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3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image" Target="../media/image3.png"/><Relationship Id="rId11" Type="http://schemas.openxmlformats.org/officeDocument/2006/relationships/tags" Target="../tags/tag8.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media/image5.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7.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p:custDataLst>
              <p:tags r:id="rId7"/>
            </p:custDataLst>
          </p:nvPr>
        </p:nvPicPr>
        <p:blipFill>
          <a:blip r:embed="rId8">
            <a:duotone>
              <a:prstClr val="black"/>
              <a:schemeClr val="tx2">
                <a:lumMod val="75000"/>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9"/>
            </p:custDataLst>
          </p:nvPr>
        </p:nvPicPr>
        <p:blipFill>
          <a:blip r:embed="rId10">
            <a:duotone>
              <a:prstClr val="black"/>
              <a:schemeClr val="tx2">
                <a:lumMod val="75000"/>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11"/>
            </p:custDataLst>
          </p:nvPr>
        </p:nvPicPr>
        <p:blipFill>
          <a:blip r:embed="rId12">
            <a:duotone>
              <a:prstClr val="black"/>
              <a:schemeClr val="tx2">
                <a:lumMod val="75000"/>
                <a:tint val="45000"/>
                <a:satMod val="400000"/>
              </a:schemeClr>
            </a:duotone>
          </a:blip>
          <a:srcRect r="60807"/>
          <a:stretch>
            <a:fillRect/>
          </a:stretch>
        </p:blipFill>
        <p:spPr>
          <a:xfrm>
            <a:off x="9658350" y="0"/>
            <a:ext cx="253365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p:custDataLst>
              <p:tags r:id="rId2"/>
            </p:custDataLst>
          </p:nvPr>
        </p:nvPicPr>
        <p:blipFill>
          <a:blip r:embed="rId3">
            <a:duotone>
              <a:prstClr val="black"/>
              <a:schemeClr val="tx2">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4"/>
            </p:custDataLst>
          </p:nvPr>
        </p:nvPicPr>
        <p:blipFill>
          <a:blip r:embed="rId5">
            <a:duotone>
              <a:prstClr val="black"/>
              <a:schemeClr val="tx2">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6"/>
            </p:custDataLst>
          </p:nvPr>
        </p:nvPicPr>
        <p:blipFill>
          <a:blip r:embed="rId7">
            <a:duotone>
              <a:prstClr val="black"/>
              <a:schemeClr val="tx2">
                <a:tint val="45000"/>
                <a:satMod val="400000"/>
              </a:schemeClr>
            </a:duotone>
          </a:blip>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p>
            <a:fld id="{A33277CE-B914-42DA-BC84-E072C60E5F2E}" type="datetimeFigureOut">
              <a:rPr lang="zh-CN" altLang="en-US" smtClean="0"/>
            </a:fld>
            <a:endParaRPr lang="zh-CN" altLang="en-US"/>
          </a:p>
        </p:txBody>
      </p:sp>
      <p:sp>
        <p:nvSpPr>
          <p:cNvPr id="7" name="页脚占位符 6"/>
          <p:cNvSpPr>
            <a:spLocks noGrp="1"/>
          </p:cNvSpPr>
          <p:nvPr>
            <p:ph type="ftr" sz="quarter" idx="11"/>
          </p:nvPr>
        </p:nvSpPr>
        <p:spPr/>
        <p:txBody>
          <a:bodyPr/>
          <a:p>
            <a:endParaRPr lang="zh-CN" altLang="en-US"/>
          </a:p>
        </p:txBody>
      </p:sp>
      <p:sp>
        <p:nvSpPr>
          <p:cNvPr id="8" name="灯片编号占位符 7"/>
          <p:cNvSpPr>
            <a:spLocks noGrp="1"/>
          </p:cNvSpPr>
          <p:nvPr>
            <p:ph type="sldNum" sz="quarter" idx="12"/>
          </p:nvPr>
        </p:nvSpPr>
        <p:spPr/>
        <p:txBody>
          <a:bodyPr/>
          <a:p>
            <a:fld id="{1B939F18-A0BC-4BDF-AC92-8ABE7F8048EE}" type="slidenum">
              <a:rPr lang="zh-CN" altLang="en-US" smtClean="0"/>
            </a:fld>
            <a:endParaRPr lang="zh-CN" altLang="en-US"/>
          </a:p>
        </p:txBody>
      </p:sp>
      <p:pic>
        <p:nvPicPr>
          <p:cNvPr id="9" name="图片 8"/>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p:custDataLst>
              <p:tags r:id="rId2"/>
            </p:custDataLst>
          </p:nvPr>
        </p:nvPicPr>
        <p:blipFill>
          <a:blip r:embed="rId3">
            <a:duotone>
              <a:prstClr val="black"/>
              <a:schemeClr val="tx2">
                <a:lumMod val="75000"/>
                <a:tint val="45000"/>
                <a:satMod val="400000"/>
              </a:schemeClr>
            </a:duotone>
          </a:blip>
          <a:srcRect t="-3445" b="20177"/>
          <a:stretch>
            <a:fillRect/>
          </a:stretch>
        </p:blipFill>
        <p:spPr>
          <a:xfrm>
            <a:off x="0" y="5240655"/>
            <a:ext cx="1796345" cy="1617345"/>
          </a:xfrm>
          <a:prstGeom prst="rect">
            <a:avLst/>
          </a:prstGeom>
        </p:spPr>
      </p:pic>
      <p:pic>
        <p:nvPicPr>
          <p:cNvPr id="11" name="图片 10" descr="未标题-7"/>
          <p:cNvPicPr/>
          <p:nvPr>
            <p:custDataLst>
              <p:tags r:id="rId4"/>
            </p:custDataLst>
          </p:nvPr>
        </p:nvPicPr>
        <p:blipFill>
          <a:blip r:embed="rId5">
            <a:duotone>
              <a:prstClr val="black"/>
              <a:schemeClr val="tx2">
                <a:lumMod val="75000"/>
                <a:tint val="45000"/>
                <a:satMod val="400000"/>
              </a:schemeClr>
            </a:duotone>
          </a:blip>
          <a:srcRect l="-11864" t="10672" r="37940" b="18379"/>
          <a:stretch>
            <a:fillRect/>
          </a:stretch>
        </p:blipFill>
        <p:spPr>
          <a:xfrm>
            <a:off x="10393046" y="0"/>
            <a:ext cx="1798955" cy="1136716"/>
          </a:xfrm>
          <a:prstGeom prst="rect">
            <a:avLst/>
          </a:prstGeom>
        </p:spPr>
      </p:pic>
      <p:pic>
        <p:nvPicPr>
          <p:cNvPr id="12" name="图片 11" descr="未标题-6"/>
          <p:cNvPicPr/>
          <p:nvPr>
            <p:custDataLst>
              <p:tags r:id="rId6"/>
            </p:custDataLst>
          </p:nvPr>
        </p:nvPicPr>
        <p:blipFill>
          <a:blip r:embed="rId7">
            <a:duotone>
              <a:prstClr val="black"/>
              <a:schemeClr val="tx2">
                <a:lumMod val="75000"/>
                <a:tint val="45000"/>
                <a:satMod val="400000"/>
              </a:schemeClr>
            </a:duotone>
          </a:blip>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p:custDataLst>
              <p:tags r:id="rId2"/>
            </p:custDataLst>
          </p:nvPr>
        </p:nvPicPr>
        <p:blipFill>
          <a:blip r:embed="rId3">
            <a:duotone>
              <a:prstClr val="black"/>
              <a:schemeClr val="tx2">
                <a:lumMod val="75000"/>
                <a:tint val="45000"/>
                <a:satMod val="400000"/>
              </a:schemeClr>
            </a:duotone>
          </a:blip>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节编号 3"/>
          <p:cNvSpPr>
            <a:spLocks noGrp="1"/>
          </p:cNvSpPr>
          <p:nvPr>
            <p:ph type="body" sz="quarter" idx="14" hasCustomPrompt="1"/>
            <p:custDataLst>
              <p:tags r:id="rId9"/>
            </p:custDataLst>
          </p:nvPr>
        </p:nvSpPr>
        <p:spPr>
          <a:xfrm>
            <a:off x="130628" y="607517"/>
            <a:ext cx="4792581" cy="3031198"/>
          </a:xfrm>
        </p:spPr>
        <p:txBody>
          <a:bodyPr wrap="square" anchor="ctr">
            <a:noAutofit/>
          </a:bodyPr>
          <a:lstStyle>
            <a:lvl1pPr marL="0" indent="0" algn="r">
              <a:buNone/>
              <a:defRPr sz="13200"/>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image" Target="../media/image10.png"/><Relationship Id="rId15" Type="http://schemas.openxmlformats.org/officeDocument/2006/relationships/tags" Target="../tags/tag68.xml"/><Relationship Id="rId14" Type="http://schemas.openxmlformats.org/officeDocument/2006/relationships/image" Target="../media/image9.png"/><Relationship Id="rId13" Type="http://schemas.openxmlformats.org/officeDocument/2006/relationships/tags" Target="../tags/tag6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p:custDataLst>
              <p:tags r:id="rId13"/>
            </p:custDataLst>
          </p:nvPr>
        </p:nvPicPr>
        <p:blipFill>
          <a:blip r:embed="rId14">
            <a:duotone>
              <a:prstClr val="black"/>
              <a:schemeClr val="tx2">
                <a:lumMod val="75000"/>
                <a:tint val="45000"/>
                <a:satMod val="400000"/>
              </a:schemeClr>
            </a:duotone>
          </a:blip>
          <a:srcRect t="28676" r="-50664" b="-47523"/>
          <a:stretch>
            <a:fillRect/>
          </a:stretch>
        </p:blipFill>
        <p:spPr>
          <a:xfrm>
            <a:off x="2540" y="0"/>
            <a:ext cx="2199918" cy="2010058"/>
          </a:xfrm>
          <a:prstGeom prst="rect">
            <a:avLst/>
          </a:prstGeom>
        </p:spPr>
      </p:pic>
      <p:pic>
        <p:nvPicPr>
          <p:cNvPr id="10" name="图片 9" descr="未标题-8"/>
          <p:cNvPicPr/>
          <p:nvPr>
            <p:custDataLst>
              <p:tags r:id="rId15"/>
            </p:custDataLst>
          </p:nvPr>
        </p:nvPicPr>
        <p:blipFill>
          <a:blip r:embed="rId16">
            <a:duotone>
              <a:prstClr val="black"/>
              <a:schemeClr val="tx2">
                <a:lumMod val="75000"/>
                <a:tint val="45000"/>
                <a:satMod val="400000"/>
              </a:schemeClr>
            </a:duotone>
          </a:blip>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3.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10.xml"/><Relationship Id="rId6" Type="http://schemas.openxmlformats.org/officeDocument/2006/relationships/image" Target="../media/image13.svg"/><Relationship Id="rId5" Type="http://schemas.openxmlformats.org/officeDocument/2006/relationships/image" Target="../media/image19.png"/><Relationship Id="rId4" Type="http://schemas.openxmlformats.org/officeDocument/2006/relationships/tags" Target="../tags/tag109.xml"/><Relationship Id="rId3" Type="http://schemas.openxmlformats.org/officeDocument/2006/relationships/image" Target="../media/image11.png"/><Relationship Id="rId2" Type="http://schemas.openxmlformats.org/officeDocument/2006/relationships/tags" Target="../tags/tag108.xml"/><Relationship Id="rId1" Type="http://schemas.openxmlformats.org/officeDocument/2006/relationships/tags" Target="../tags/tag107.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14.xml"/><Relationship Id="rId6" Type="http://schemas.openxmlformats.org/officeDocument/2006/relationships/image" Target="../media/image15.svg"/><Relationship Id="rId5" Type="http://schemas.openxmlformats.org/officeDocument/2006/relationships/image" Target="../media/image20.png"/><Relationship Id="rId4" Type="http://schemas.openxmlformats.org/officeDocument/2006/relationships/tags" Target="../tags/tag113.xml"/><Relationship Id="rId3" Type="http://schemas.openxmlformats.org/officeDocument/2006/relationships/image" Target="../media/image11.png"/><Relationship Id="rId2" Type="http://schemas.openxmlformats.org/officeDocument/2006/relationships/tags" Target="../tags/tag112.xml"/><Relationship Id="rId1" Type="http://schemas.openxmlformats.org/officeDocument/2006/relationships/tags" Target="../tags/tag111.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2.xml"/><Relationship Id="rId6" Type="http://schemas.openxmlformats.org/officeDocument/2006/relationships/tags" Target="../tags/tag121.xml"/><Relationship Id="rId5" Type="http://schemas.openxmlformats.org/officeDocument/2006/relationships/image" Target="../media/image21.png"/><Relationship Id="rId4" Type="http://schemas.openxmlformats.org/officeDocument/2006/relationships/tags" Target="../tags/tag120.xml"/><Relationship Id="rId3" Type="http://schemas.openxmlformats.org/officeDocument/2006/relationships/image" Target="../media/image11.png"/><Relationship Id="rId2" Type="http://schemas.openxmlformats.org/officeDocument/2006/relationships/tags" Target="../tags/tag119.xml"/><Relationship Id="rId1" Type="http://schemas.openxmlformats.org/officeDocument/2006/relationships/tags" Target="../tags/tag118.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tags" Target="../tags/tag125.xml"/><Relationship Id="rId5" Type="http://schemas.openxmlformats.org/officeDocument/2006/relationships/image" Target="../media/image22.png"/><Relationship Id="rId4" Type="http://schemas.openxmlformats.org/officeDocument/2006/relationships/tags" Target="../tags/tag124.xml"/><Relationship Id="rId3" Type="http://schemas.openxmlformats.org/officeDocument/2006/relationships/image" Target="../media/image11.png"/><Relationship Id="rId2" Type="http://schemas.openxmlformats.org/officeDocument/2006/relationships/tags" Target="../tags/tag123.xml"/><Relationship Id="rId1" Type="http://schemas.openxmlformats.org/officeDocument/2006/relationships/tags" Target="../tags/tag12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31.xml"/><Relationship Id="rId4" Type="http://schemas.openxmlformats.org/officeDocument/2006/relationships/image" Target="../media/image23.png"/><Relationship Id="rId3" Type="http://schemas.openxmlformats.org/officeDocument/2006/relationships/image" Target="../media/image11.png"/><Relationship Id="rId2" Type="http://schemas.openxmlformats.org/officeDocument/2006/relationships/tags" Target="../tags/tag130.xml"/><Relationship Id="rId1" Type="http://schemas.openxmlformats.org/officeDocument/2006/relationships/tags" Target="../tags/tag129.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34.xml"/><Relationship Id="rId4" Type="http://schemas.openxmlformats.org/officeDocument/2006/relationships/image" Target="../media/image24.png"/><Relationship Id="rId3" Type="http://schemas.openxmlformats.org/officeDocument/2006/relationships/image" Target="../media/image11.png"/><Relationship Id="rId2" Type="http://schemas.openxmlformats.org/officeDocument/2006/relationships/tags" Target="../tags/tag133.xml"/><Relationship Id="rId1" Type="http://schemas.openxmlformats.org/officeDocument/2006/relationships/tags" Target="../tags/tag13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6.xml"/><Relationship Id="rId1" Type="http://schemas.openxmlformats.org/officeDocument/2006/relationships/tags" Target="../tags/tag135.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tags" Target="../tags/tag81.xml"/><Relationship Id="rId3" Type="http://schemas.openxmlformats.org/officeDocument/2006/relationships/image" Target="../media/image11.png"/><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93.xml"/><Relationship Id="rId5" Type="http://schemas.openxmlformats.org/officeDocument/2006/relationships/image" Target="../media/image16.png"/><Relationship Id="rId4" Type="http://schemas.openxmlformats.org/officeDocument/2006/relationships/tags" Target="../tags/tag92.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99.xml"/><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02.xml"/><Relationship Id="rId4" Type="http://schemas.openxmlformats.org/officeDocument/2006/relationships/image" Target="../media/image18.png"/><Relationship Id="rId3" Type="http://schemas.openxmlformats.org/officeDocument/2006/relationships/image" Target="../media/image11.png"/><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7665" y="5621655"/>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GaussianSpeech: Audio-Driven Gaussian Avatars</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2024.12.31</a:t>
            </a:r>
            <a:endParaRPr lang="en-US" altLang="zh-CN"/>
          </a:p>
        </p:txBody>
      </p:sp>
      <p:sp>
        <p:nvSpPr>
          <p:cNvPr id="2" name="文本框 1"/>
          <p:cNvSpPr txBox="1"/>
          <p:nvPr/>
        </p:nvSpPr>
        <p:spPr>
          <a:xfrm>
            <a:off x="396240" y="6386195"/>
            <a:ext cx="11440160" cy="245110"/>
          </a:xfrm>
          <a:prstGeom prst="rect">
            <a:avLst/>
          </a:prstGeom>
          <a:noFill/>
        </p:spPr>
        <p:txBody>
          <a:bodyPr wrap="square" rtlCol="0">
            <a:spAutoFit/>
          </a:bodyPr>
          <a:p>
            <a:pPr algn="l"/>
            <a:r>
              <a:rPr lang="en-US" altLang="zh-CN" sz="1000" dirty="0"/>
              <a:t>Aneja S, Sevastopolsky A, Kirschstein T, et al. GaussianSpeech: Audio-Driven Gaussian Avatars[J]. arxiv preprint arxiv:2411.18675, 2024.</a:t>
            </a:r>
            <a:endParaRPr lang="en-US" altLang="zh-CN" sz="1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7665" y="5621655"/>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Gaussianavatars: Photorealistic head avatars with rigged 3d gaussians</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2024.12.31</a:t>
            </a:r>
            <a:endParaRPr lang="en-US" altLang="zh-CN"/>
          </a:p>
        </p:txBody>
      </p:sp>
      <p:sp>
        <p:nvSpPr>
          <p:cNvPr id="2" name="文本框 1"/>
          <p:cNvSpPr txBox="1"/>
          <p:nvPr/>
        </p:nvSpPr>
        <p:spPr>
          <a:xfrm>
            <a:off x="457200" y="6386195"/>
            <a:ext cx="11379200" cy="398780"/>
          </a:xfrm>
          <a:prstGeom prst="rect">
            <a:avLst/>
          </a:prstGeom>
          <a:noFill/>
        </p:spPr>
        <p:txBody>
          <a:bodyPr wrap="square" rtlCol="0">
            <a:spAutoFit/>
          </a:bodyPr>
          <a:p>
            <a:pPr algn="l"/>
            <a:r>
              <a:rPr lang="en-US" altLang="zh-CN" sz="1000" dirty="0"/>
              <a:t>Qian S, Kirschstein T, Schoneveld L, et al. Gaussianavatars: Photorealistic head avatars with rigged 3d gaussians[C]//Proceedings of the IEEE/CVF Conference on Computer Vision and Pattern Recognition. 2024: 20299-20309.</a:t>
            </a:r>
            <a:endParaRPr lang="en-US" altLang="zh-CN" sz="1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539875" y="2119630"/>
            <a:ext cx="9312910" cy="2676525"/>
          </a:xfrm>
          <a:prstGeom prst="rect">
            <a:avLst/>
          </a:prstGeom>
          <a:noFill/>
        </p:spPr>
        <p:txBody>
          <a:bodyPr wrap="square" rtlCol="0">
            <a:spAutoFit/>
          </a:bodyPr>
          <a:p>
            <a:r>
              <a:rPr lang="en-US" altLang="zh-CN" sz="2400">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1.</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神经辐射场在新视角渲染方面取得了显著成果，但它们缺乏可控性，因此在新的姿势和表情下泛化能力较差。</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3D Gaussian Splatting</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方法在新视角合成中取得了比</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NeRF</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更高的渲染质量，并且实现了实时性能，其优化是在整个</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3D</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空间中的离散几何基元。该方法已被扩展用于通过建立时间步的显式对应关系来捕捉动态场景，但它们不允许对重建输出进行动画处理。</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2400"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1801495"/>
            <a:ext cx="10382885" cy="2122805"/>
          </a:xfrm>
          <a:prstGeom prst="rect">
            <a:avLst/>
          </a:prstGeom>
          <a:noFill/>
        </p:spPr>
        <p:txBody>
          <a:bodyPr wrap="square" rtlCol="0">
            <a:spAutoFit/>
          </a:bodyPr>
          <a:p>
            <a:r>
              <a:rPr lang="en-US" altLang="zh-CN" sz="2800" dirty="0">
                <a:latin typeface="宋体" panose="02010600030101010101" pitchFamily="2" charset="-122"/>
                <a:ea typeface="宋体" panose="02010600030101010101" pitchFamily="2" charset="-122"/>
                <a:sym typeface="+mn-ea"/>
              </a:rPr>
              <a:t>   </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提出了</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 GaussianAvatars</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，一种通过将</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3D</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高斯点绑定到参数化网格模型上来创建可动画头像的方法。</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800" dirty="0">
              <a:latin typeface="宋体" panose="02010600030101010101" pitchFamily="2" charset="-122"/>
              <a:ea typeface="宋体" panose="02010600030101010101" pitchFamily="2" charset="-122"/>
              <a:sym typeface="+mn-ea"/>
            </a:endParaRPr>
          </a:p>
          <a:p>
            <a:r>
              <a:rPr lang="en-US" altLang="zh-CN" sz="2800" dirty="0">
                <a:latin typeface="宋体" panose="02010600030101010101" pitchFamily="2" charset="-122"/>
                <a:ea typeface="宋体" panose="02010600030101010101" pitchFamily="2" charset="-122"/>
                <a:sym typeface="+mn-ea"/>
              </a:rPr>
              <a:t>    </a:t>
            </a:r>
            <a:endParaRPr lang="zh-CN" altLang="en-US" sz="2800" dirty="0">
              <a:latin typeface="宋体" panose="02010600030101010101" pitchFamily="2" charset="-122"/>
              <a:ea typeface="宋体" panose="02010600030101010101" pitchFamily="2" charset="-122"/>
            </a:endParaRPr>
          </a:p>
          <a:p>
            <a:endParaRPr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8" name="文本框 7"/>
          <p:cNvSpPr txBox="1"/>
          <p:nvPr/>
        </p:nvSpPr>
        <p:spPr>
          <a:xfrm>
            <a:off x="2036445" y="1320800"/>
            <a:ext cx="4064000" cy="368300"/>
          </a:xfrm>
          <a:prstGeom prst="rect">
            <a:avLst/>
          </a:prstGeom>
          <a:noFill/>
        </p:spPr>
        <p:txBody>
          <a:bodyPr wrap="square" rtlCol="0">
            <a:spAutoFit/>
          </a:bodyPr>
          <a:p>
            <a:pPr algn="l"/>
            <a:r>
              <a:rPr lang="zh-CN" altLang="en-US" dirty="0"/>
              <a:t>本文的</a:t>
            </a:r>
            <a:r>
              <a:rPr lang="zh-CN" altLang="en-US" dirty="0"/>
              <a:t>贡献</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2" name="文本框 1"/>
          <p:cNvSpPr txBox="1"/>
          <p:nvPr/>
        </p:nvSpPr>
        <p:spPr>
          <a:xfrm>
            <a:off x="4361815" y="3214370"/>
            <a:ext cx="4064000" cy="368300"/>
          </a:xfrm>
          <a:prstGeom prst="rect">
            <a:avLst/>
          </a:prstGeom>
          <a:noFill/>
        </p:spPr>
        <p:txBody>
          <a:bodyPr wrap="square" rtlCol="0">
            <a:spAutoFit/>
          </a:bodyPr>
          <a:p>
            <a:pPr algn="l"/>
            <a:endParaRPr lang="zh-CN" altLang="en-US" dirty="0"/>
          </a:p>
        </p:txBody>
      </p:sp>
      <p:pic>
        <p:nvPicPr>
          <p:cNvPr id="5" name="图片 4"/>
          <p:cNvPicPr>
            <a:picLocks noChangeAspect="1"/>
          </p:cNvPicPr>
          <p:nvPr/>
        </p:nvPicPr>
        <p:blipFill>
          <a:blip r:embed="rId5"/>
          <a:stretch>
            <a:fillRect/>
          </a:stretch>
        </p:blipFill>
        <p:spPr>
          <a:xfrm>
            <a:off x="1229360" y="1054735"/>
            <a:ext cx="8843010" cy="476186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2" name="文本框 1"/>
          <p:cNvSpPr txBox="1"/>
          <p:nvPr/>
        </p:nvSpPr>
        <p:spPr>
          <a:xfrm>
            <a:off x="4361815" y="3214370"/>
            <a:ext cx="4064000" cy="368300"/>
          </a:xfrm>
          <a:prstGeom prst="rect">
            <a:avLst/>
          </a:prstGeom>
          <a:noFill/>
        </p:spPr>
        <p:txBody>
          <a:bodyPr wrap="square" rtlCol="0">
            <a:spAutoFit/>
          </a:bodyPr>
          <a:p>
            <a:pPr algn="l"/>
            <a:endParaRPr lang="zh-CN" altLang="en-US" dirty="0"/>
          </a:p>
        </p:txBody>
      </p:sp>
      <p:pic>
        <p:nvPicPr>
          <p:cNvPr id="3" name="图片 2"/>
          <p:cNvPicPr>
            <a:picLocks noChangeAspect="1"/>
          </p:cNvPicPr>
          <p:nvPr/>
        </p:nvPicPr>
        <p:blipFill>
          <a:blip r:embed="rId5"/>
          <a:stretch>
            <a:fillRect/>
          </a:stretch>
        </p:blipFill>
        <p:spPr>
          <a:xfrm>
            <a:off x="7503160" y="2684145"/>
            <a:ext cx="3508375" cy="1950720"/>
          </a:xfrm>
          <a:prstGeom prst="rect">
            <a:avLst/>
          </a:prstGeom>
        </p:spPr>
      </p:pic>
      <p:sp>
        <p:nvSpPr>
          <p:cNvPr id="8" name="文本框 7"/>
          <p:cNvSpPr txBox="1"/>
          <p:nvPr/>
        </p:nvSpPr>
        <p:spPr>
          <a:xfrm>
            <a:off x="874395" y="1341755"/>
            <a:ext cx="4064000" cy="368300"/>
          </a:xfrm>
          <a:prstGeom prst="rect">
            <a:avLst/>
          </a:prstGeom>
          <a:noFill/>
        </p:spPr>
        <p:txBody>
          <a:bodyPr wrap="square" rtlCol="0">
            <a:spAutoFit/>
          </a:bodyPr>
          <a:p>
            <a:pPr algn="l"/>
            <a:r>
              <a:rPr lang="zh-CN" altLang="en-US" dirty="0"/>
              <a:t>高斯</a:t>
            </a:r>
            <a:r>
              <a:rPr lang="zh-CN" altLang="en-US" dirty="0"/>
              <a:t>绑定</a:t>
            </a:r>
            <a:endParaRPr lang="zh-CN" altLang="en-US" dirty="0"/>
          </a:p>
        </p:txBody>
      </p:sp>
      <p:sp>
        <p:nvSpPr>
          <p:cNvPr id="11" name="文本框 10"/>
          <p:cNvSpPr txBox="1"/>
          <p:nvPr/>
        </p:nvSpPr>
        <p:spPr>
          <a:xfrm>
            <a:off x="1017905" y="1710055"/>
            <a:ext cx="4064000" cy="4523105"/>
          </a:xfrm>
          <a:prstGeom prst="rect">
            <a:avLst/>
          </a:prstGeom>
          <a:noFill/>
        </p:spPr>
        <p:txBody>
          <a:bodyPr wrap="square" rtlCol="0">
            <a:spAutoFit/>
          </a:bodyPr>
          <a:p>
            <a:pPr algn="l"/>
            <a:r>
              <a:rPr lang="zh-CN" altLang="en-US" dirty="0"/>
              <a:t>将网格的每个三角形与一个</a:t>
            </a:r>
            <a:r>
              <a:rPr lang="en-US" altLang="zh-CN" dirty="0"/>
              <a:t> 3D </a:t>
            </a:r>
            <a:r>
              <a:rPr lang="zh-CN" altLang="en-US" dirty="0"/>
              <a:t>高斯点配对，并让</a:t>
            </a:r>
            <a:r>
              <a:rPr lang="en-US" altLang="zh-CN" dirty="0"/>
              <a:t> 3D </a:t>
            </a:r>
            <a:r>
              <a:rPr lang="zh-CN" altLang="en-US" dirty="0"/>
              <a:t>高斯点随着时间步的变化与三角形一起移动。即</a:t>
            </a:r>
            <a:r>
              <a:rPr lang="zh-CN" altLang="en-US" dirty="0">
                <a:sym typeface="+mn-ea"/>
              </a:rPr>
              <a:t>高斯点在其父三角形的局部空间中是静止的，在全局（度量）空间中随着三角形的移动而动态变化。</a:t>
            </a:r>
            <a:r>
              <a:rPr lang="zh-CN" altLang="en-US" dirty="0"/>
              <a:t>给定一个三角形的顶点和边，取顶点的平均位置作为局部空间的原点。</a:t>
            </a:r>
            <a:r>
              <a:rPr lang="zh-CN" altLang="en-US" dirty="0"/>
              <a:t>并将一个边的方向向量、三角形的法向量以及它们的叉积作为列向量串联起来，形成一个旋转矩阵</a:t>
            </a:r>
            <a:r>
              <a:rPr lang="en-US" altLang="zh-CN" dirty="0"/>
              <a:t> R </a:t>
            </a:r>
            <a:r>
              <a:rPr lang="zh-CN" altLang="en-US" dirty="0"/>
              <a:t>该矩阵描述了三角形在全局空间中的方向。还通过其中一条边的平均长度及其垂线来计算一个标量</a:t>
            </a:r>
            <a:r>
              <a:rPr lang="en-US" altLang="zh-CN" dirty="0"/>
              <a:t> k </a:t>
            </a:r>
            <a:r>
              <a:rPr lang="zh-CN" altLang="en-US" dirty="0"/>
              <a:t>以描述三角形的缩放。</a:t>
            </a:r>
            <a:endParaRPr lang="zh-CN" altLang="en-US" dirty="0"/>
          </a:p>
          <a:p>
            <a:pPr algn="l"/>
            <a:endParaRPr lang="en-US" altLang="zh-CN" dirty="0"/>
          </a:p>
          <a:p>
            <a:pPr algn="l"/>
            <a:endParaRPr lang="en-US" altLang="zh-CN" dirty="0"/>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6535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2994025" y="1530985"/>
            <a:ext cx="6115685" cy="471805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量化</a:t>
            </a:r>
            <a:r>
              <a:rPr lang="zh-CN" altLang="en-US" sz="3200">
                <a:latin typeface="黑体" panose="02010609060101010101" charset="-122"/>
                <a:ea typeface="黑体" panose="02010609060101010101" charset="-122"/>
              </a:rPr>
              <a:t>评估</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599055" y="2083435"/>
            <a:ext cx="7221220" cy="291719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p:txBody>
          <a:bodyPr/>
          <a:lstStyle/>
          <a:p>
            <a:pPr marL="0" indent="0" algn="l">
              <a:lnSpc>
                <a:spcPct val="100000"/>
              </a:lnSpc>
              <a:spcBef>
                <a:spcPts val="0"/>
              </a:spcBef>
              <a:spcAft>
                <a:spcPts val="0"/>
              </a:spcAft>
              <a:buSzPct val="100000"/>
              <a:buNone/>
            </a:pPr>
            <a:r>
              <a:rPr lang="en-US" altLang="zh-CN" sz="6600" dirty="0"/>
              <a:t>       Thanks</a:t>
            </a:r>
            <a:endParaRPr lang="en-US" altLang="zh-CN" sz="6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921635"/>
            <a:ext cx="9312910" cy="460375"/>
          </a:xfrm>
          <a:prstGeom prst="rect">
            <a:avLst/>
          </a:prstGeom>
          <a:noFill/>
        </p:spPr>
        <p:txBody>
          <a:bodyPr wrap="square" rtlCol="0">
            <a:spAutoFit/>
          </a:bodyPr>
          <a:p>
            <a:r>
              <a:rPr lang="en-US" altLang="zh-CN" sz="2400">
                <a:sym typeface="+mn-ea"/>
              </a:rPr>
              <a:t>    </a:t>
            </a:r>
            <a:r>
              <a:rPr lang="en-US" altLang="zh-CN" sz="2400">
                <a:latin typeface="宋体" panose="02010600030101010101" pitchFamily="2" charset="-122"/>
                <a:ea typeface="宋体" panose="02010600030101010101" pitchFamily="2" charset="-122"/>
                <a:cs typeface="宋体" panose="02010600030101010101" pitchFamily="2" charset="-122"/>
                <a:sym typeface="+mn-ea"/>
              </a:rPr>
              <a:t>  1.</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逐帧生成序列</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时，视频会存在抖动和缩放伪影的问题。</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
        <p:nvSpPr>
          <p:cNvPr id="10" name="文本框 9"/>
          <p:cNvSpPr txBox="1"/>
          <p:nvPr/>
        </p:nvSpPr>
        <p:spPr>
          <a:xfrm>
            <a:off x="1943735" y="3729355"/>
            <a:ext cx="7644130" cy="829945"/>
          </a:xfrm>
          <a:prstGeom prst="rect">
            <a:avLst/>
          </a:prstGeom>
          <a:noFill/>
        </p:spPr>
        <p:txBody>
          <a:bodyPr wrap="square" rtlCol="0">
            <a:spAutoFit/>
          </a:bodyPr>
          <a:p>
            <a:pPr algn="l">
              <a:buClrTx/>
              <a:buSzTx/>
              <a:buFontTx/>
            </a:pPr>
            <a:r>
              <a:rPr lang="en-US" altLang="zh-CN" sz="2400">
                <a:latin typeface="宋体" panose="02010600030101010101" pitchFamily="2" charset="-122"/>
                <a:ea typeface="宋体" panose="02010600030101010101" pitchFamily="2" charset="-122"/>
                <a:cs typeface="宋体" panose="02010600030101010101" pitchFamily="2" charset="-122"/>
              </a:rPr>
              <a:t>2.现有的多视角数据集要么缺乏高质量视频，要么缺乏高质量音频捕捉。</a:t>
            </a:r>
            <a:endParaRPr lang="en-US" altLang="zh-CN" sz="2400">
              <a:latin typeface="宋体" panose="02010600030101010101" pitchFamily="2" charset="-122"/>
              <a:ea typeface="宋体" panose="02010600030101010101" pitchFamily="2"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1801495"/>
            <a:ext cx="10382885" cy="2861310"/>
          </a:xfrm>
          <a:prstGeom prst="rect">
            <a:avLst/>
          </a:prstGeom>
          <a:noFill/>
        </p:spPr>
        <p:txBody>
          <a:bodyPr wrap="square" rtlCol="0">
            <a:spAutoFit/>
          </a:bodyPr>
          <a:p>
            <a:r>
              <a:rPr lang="en-US" altLang="zh-CN" sz="2800" dirty="0">
                <a:latin typeface="宋体" panose="02010600030101010101" pitchFamily="2" charset="-122"/>
                <a:ea typeface="宋体" panose="02010600030101010101" pitchFamily="2" charset="-122"/>
                <a:sym typeface="+mn-ea"/>
              </a:rPr>
              <a:t>    </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收集了一个新的多视角数据集，其中包含16台摄像机对6名以英语为母语者的捕捉，以30帧/秒的速度和3208x2200的分辨率进行录制，总时长约为3.5小时，比现有数据集大了一个数量级</a:t>
            </a:r>
            <a:endParaRPr lang="zh-CN" altLang="en-US" sz="2400" dirty="0">
              <a:latin typeface="宋体" panose="02010600030101010101" pitchFamily="2" charset="-122"/>
              <a:ea typeface="宋体" panose="02010600030101010101" pitchFamily="2" charset="-122"/>
              <a:cs typeface="宋体" panose="02010600030101010101" pitchFamily="2" charset="-122"/>
              <a:sym typeface="+mn-ea"/>
            </a:endParaRPr>
          </a:p>
          <a:p>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800" dirty="0">
              <a:latin typeface="宋体" panose="02010600030101010101" pitchFamily="2" charset="-122"/>
              <a:ea typeface="宋体" panose="02010600030101010101" pitchFamily="2" charset="-122"/>
              <a:sym typeface="+mn-ea"/>
            </a:endParaRPr>
          </a:p>
          <a:p>
            <a:r>
              <a:rPr lang="en-US" altLang="zh-CN" sz="2800" dirty="0">
                <a:latin typeface="宋体" panose="02010600030101010101" pitchFamily="2" charset="-122"/>
                <a:ea typeface="宋体" panose="02010600030101010101" pitchFamily="2" charset="-122"/>
                <a:sym typeface="+mn-ea"/>
              </a:rPr>
              <a:t>    </a:t>
            </a:r>
            <a:r>
              <a:rPr lang="zh-CN" altLang="en-US" sz="2400" dirty="0">
                <a:latin typeface="宋体" panose="02010600030101010101" pitchFamily="2" charset="-122"/>
                <a:ea typeface="宋体" panose="02010600030101010101" pitchFamily="2" charset="-122"/>
                <a:cs typeface="宋体" panose="02010600030101010101" pitchFamily="2" charset="-122"/>
                <a:sym typeface="+mn-ea"/>
              </a:rPr>
              <a:t>提出</a:t>
            </a:r>
            <a:r>
              <a:rPr lang="zh-CN" altLang="en-US" sz="2400" dirty="0">
                <a:latin typeface="宋体" panose="02010600030101010101" pitchFamily="2" charset="-122"/>
                <a:ea typeface="宋体" panose="02010600030101010101" pitchFamily="2" charset="-122"/>
                <a:cs typeface="宋体" panose="02010600030101010101" pitchFamily="2" charset="-122"/>
              </a:rPr>
              <a:t>基于Transformer的序列模型，用于基于轻量级3D高斯溅射（3DGS）化身的音频驱动头部动画合成。</a:t>
            </a:r>
            <a:endParaRPr lang="zh-CN" altLang="en-US" sz="2800" dirty="0">
              <a:latin typeface="宋体" panose="02010600030101010101" pitchFamily="2" charset="-122"/>
              <a:ea typeface="宋体" panose="02010600030101010101" pitchFamily="2" charset="-122"/>
            </a:endParaRPr>
          </a:p>
          <a:p>
            <a:endParaRPr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8" name="文本框 7"/>
          <p:cNvSpPr txBox="1"/>
          <p:nvPr/>
        </p:nvSpPr>
        <p:spPr>
          <a:xfrm>
            <a:off x="2036445" y="1320800"/>
            <a:ext cx="4064000" cy="368300"/>
          </a:xfrm>
          <a:prstGeom prst="rect">
            <a:avLst/>
          </a:prstGeom>
          <a:noFill/>
        </p:spPr>
        <p:txBody>
          <a:bodyPr wrap="square" rtlCol="0">
            <a:spAutoFit/>
          </a:bodyPr>
          <a:p>
            <a:pPr algn="l"/>
            <a:r>
              <a:rPr lang="zh-CN" altLang="en-US" dirty="0"/>
              <a:t>本文的</a:t>
            </a:r>
            <a:r>
              <a:rPr lang="zh-CN" altLang="en-US" dirty="0"/>
              <a:t>贡献</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2" name="文本框 1"/>
          <p:cNvSpPr txBox="1"/>
          <p:nvPr/>
        </p:nvSpPr>
        <p:spPr>
          <a:xfrm>
            <a:off x="4361815" y="3214370"/>
            <a:ext cx="4064000" cy="368300"/>
          </a:xfrm>
          <a:prstGeom prst="rect">
            <a:avLst/>
          </a:prstGeom>
          <a:noFill/>
        </p:spPr>
        <p:txBody>
          <a:bodyPr wrap="square" rtlCol="0">
            <a:spAutoFit/>
          </a:bodyPr>
          <a:p>
            <a:pPr algn="l"/>
            <a:endParaRPr lang="zh-CN" altLang="en-US" dirty="0"/>
          </a:p>
        </p:txBody>
      </p:sp>
      <p:pic>
        <p:nvPicPr>
          <p:cNvPr id="3" name="图片 2"/>
          <p:cNvPicPr>
            <a:picLocks noChangeAspect="1"/>
          </p:cNvPicPr>
          <p:nvPr/>
        </p:nvPicPr>
        <p:blipFill>
          <a:blip r:embed="rId5"/>
          <a:stretch>
            <a:fillRect/>
          </a:stretch>
        </p:blipFill>
        <p:spPr>
          <a:xfrm>
            <a:off x="558800" y="1569720"/>
            <a:ext cx="10117455" cy="3848735"/>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量化</a:t>
            </a:r>
            <a:r>
              <a:rPr lang="zh-CN" altLang="en-US" sz="3200">
                <a:latin typeface="黑体" panose="02010609060101010101" charset="-122"/>
                <a:ea typeface="黑体" panose="02010609060101010101" charset="-122"/>
              </a:rPr>
              <a:t>评估</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306320" y="2161540"/>
            <a:ext cx="7019925" cy="325755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689860" y="1710690"/>
            <a:ext cx="6812280" cy="343662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SLIDE_THEME_ID" val="3318731"/>
  <p:tag name="KSO_WM_SLIDE_THEME_NAME" val="冰蓝色六边形简约风主题"/>
  <p:tag name="KSO_WM_SLIDE_TYPE" val="text"/>
</p:tagLst>
</file>

<file path=ppt/tags/tag103.xml><?xml version="1.0" encoding="utf-8"?>
<p:tagLst xmlns:p="http://schemas.openxmlformats.org/presentationml/2006/main">
  <p:tag name="KSO_WM_SLIDE_THEME_ID" val="3318731"/>
  <p:tag name="KSO_WM_SLIDE_THEME_NAME" val="冰蓝色六边形简约风主题"/>
  <p:tag name="KSO_WM_SLIDE_TYPE" val="text"/>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5.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106.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SLIDE_THEME_ID" val="3318731"/>
  <p:tag name="KSO_WM_SLIDE_THEME_NAME" val="冰蓝色六边形简约风主题"/>
  <p:tag name="KSO_WM_SLIDE_TYPE" val="text"/>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SLIDE_THEME_ID" val="3318731"/>
  <p:tag name="KSO_WM_SLIDE_THEME_NAME" val="冰蓝色六边形简约风主题"/>
  <p:tag name="KSO_WM_SLIDE_TYPE" val="text"/>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16.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117.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SLIDE_THEME_ID" val="3318731"/>
  <p:tag name="KSO_WM_SLIDE_THEME_NAME" val="冰蓝色六边形简约风主题"/>
  <p:tag name="KSO_WM_SLIDE_TYPE" val="text"/>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SLIDE_THEME_ID" val="3318731"/>
  <p:tag name="KSO_WM_SLIDE_THEME_NAME" val="冰蓝色六边形简约风主题"/>
  <p:tag name="KSO_WM_SLIDE_TYPE" val="text"/>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2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12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SLIDE_THEME_ID" val="3318731"/>
  <p:tag name="KSO_WM_SLIDE_THEME_NAME" val="冰蓝色六边形简约风主题"/>
  <p:tag name="KSO_WM_SLIDE_TYPE" val="text"/>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SLIDE_THEME_ID" val="3318731"/>
  <p:tag name="KSO_WM_SLIDE_THEME_NAME" val="冰蓝色六边形简约风主题"/>
  <p:tag name="KSO_WM_SLIDE_TYPE" val="text"/>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36.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 name="KSO_WM_SLIDE_THEME_ID" val="3318731"/>
  <p:tag name="KSO_WM_SLIDE_THEME_NAME" val="冰蓝色六边形简约风主题"/>
</p:tagLst>
</file>

<file path=ppt/tags/tag137.xml><?xml version="1.0" encoding="utf-8"?>
<p:tagLst xmlns:p="http://schemas.openxmlformats.org/presentationml/2006/main">
  <p:tag name="commondata" val="eyJoZGlkIjoiZWUwZTY0MzIyNjE0N2I2M2UxODJmZGVkZTg3OTllYTgifQ=="/>
</p:tagLst>
</file>

<file path=ppt/tags/tag14.xml><?xml version="1.0" encoding="utf-8"?>
<p:tagLst xmlns:p="http://schemas.openxmlformats.org/presentationml/2006/main">
  <p:tag name="KSO_WM_UNIT_TYPE" val="i"/>
  <p:tag name="KSO_WM_UNIT_INDEX" val="1"/>
  <p:tag name="KSO_WM_UNIT_ID" val="_3*i*1"/>
  <p:tag name="KSO_WM_BEAUTIFY_FLAG" val="#wm#"/>
  <p:tag name="KSO_WM_TAG_VERSION" val="3.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i"/>
  <p:tag name="KSO_WM_UNIT_INDEX" val="2"/>
  <p:tag name="KSO_WM_UNIT_ID" val="_3*i*2"/>
  <p:tag name="KSO_WM_BEAUTIFY_FLAG" val="#wm#"/>
  <p:tag name="KSO_WM_TAG_VERSION" val="3.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p="http://schemas.openxmlformats.org/presentationml/2006/main">
  <p:tag name="KSO_WM_UNIT_TYPE" val="i"/>
  <p:tag name="KSO_WM_UNIT_INDEX" val="3"/>
  <p:tag name="KSO_WM_UNIT_ID" val="_3*i*3"/>
  <p:tag name="KSO_WM_BEAUTIFY_FLAG" val="#wm#"/>
  <p:tag name="KSO_WM_TAG_VERSION" val="3.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TYPE" val="i"/>
  <p:tag name="KSO_WM_UNIT_INDEX" val="1"/>
  <p:tag name="KSO_WM_UNIT_ID" val="_4*i*1"/>
  <p:tag name="KSO_WM_BEAUTIFY_FLAG" val="#wm#"/>
  <p:tag name="KSO_WM_TAG_VERSION" val="3.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TYPE" val="i"/>
  <p:tag name="KSO_WM_UNIT_INDEX" val="1"/>
  <p:tag name="KSO_WM_UNIT_ID" val="_1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TYPE" val="i"/>
  <p:tag name="KSO_WM_UNIT_INDEX" val="2"/>
  <p:tag name="KSO_WM_UNIT_ID" val="_1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
  <p:tag name="KSO_WM_UNIT_ID" val="_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3"/>
  <p:tag name="KSO_WM_UNIT_ID" val="_1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7.xml><?xml version="1.0" encoding="utf-8"?>
<p:tagLst xmlns:p="http://schemas.openxmlformats.org/presentationml/2006/main">
  <p:tag name="KSO_WM_UNIT_TYPE" val="i"/>
  <p:tag name="KSO_WM_UNIT_INDEX" val="1"/>
  <p:tag name="KSO_WM_UNIT_ID" val="_0*i*1"/>
  <p:tag name="KSO_WM_BEAUTIFY_FLAG" val="#wm#"/>
  <p:tag name="KSO_WM_TAG_VERSION" val="3.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2"/>
  <p:tag name="KSO_WM_UNIT_ID" val="_0*i*2"/>
  <p:tag name="KSO_WM_BEAUTIFY_FLAG" val="#wm#"/>
  <p:tag name="KSO_WM_TAG_VERSION" val="3.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7.xml><?xml version="1.0" encoding="utf-8"?>
<p:tagLst xmlns:p="http://schemas.openxmlformats.org/presentationml/2006/main">
  <p:tag name="KSO_WM_UNIT_TYPE" val="i"/>
  <p:tag name="KSO_WM_UNIT_INDEX" val="2"/>
  <p:tag name="KSO_WM_UNIT_ID" val="_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9"/>
  <p:tag name="KSO_WM_TEMPLATE_THUMBS_INDEX" val="1、9"/>
</p:tagLst>
</file>

<file path=ppt/tags/tag75.xml><?xml version="1.0" encoding="utf-8"?>
<p:tagLst xmlns:p="http://schemas.openxmlformats.org/presentationml/2006/main">
  <p:tag name="KSO_WM_SLIDE_THEME_ID" val="3318731"/>
  <p:tag name="KSO_WM_SLIDE_THEME_NAME" val="冰蓝色六边形简约风主题"/>
  <p:tag name="KSO_WM_SLIDE_TYPE" val="tex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7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7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TYPE" val="i"/>
  <p:tag name="KSO_WM_UNIT_INDEX" val="3"/>
  <p:tag name="KSO_WM_UNIT_ID" val="_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THEME_ID" val="3318731"/>
  <p:tag name="KSO_WM_SLIDE_THEME_NAME" val="冰蓝色六边形简约风主题"/>
  <p:tag name="KSO_WM_SLIDE_TYPE" val="text"/>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THEME_ID" val="3318731"/>
  <p:tag name="KSO_WM_SLIDE_THEME_NAME" val="冰蓝色六边形简约风主题"/>
  <p:tag name="KSO_WM_SLIDE_TYPE" val="tex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8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THEME_ID" val="3318731"/>
  <p:tag name="KSO_WM_SLIDE_THEME_NAME" val="冰蓝色六边形简约风主题"/>
  <p:tag name="KSO_WM_SLIDE_TYPE" val="text"/>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95.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96.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THEME_ID" val="3318731"/>
  <p:tag name="KSO_WM_SLIDE_THEME_NAME" val="冰蓝色六边形简约风主题"/>
  <p:tag name="KSO_WM_SLIDE_TYPE" val="text"/>
</p:tagLst>
</file>

<file path=ppt/theme/theme1.xml><?xml version="1.0" encoding="utf-8"?>
<a:theme xmlns:a="http://schemas.openxmlformats.org/drawingml/2006/main" name="1_Office 主题​​">
  <a:themeElements>
    <a:clrScheme name="自定义 36">
      <a:dk1>
        <a:srgbClr val="000000"/>
      </a:dk1>
      <a:lt1>
        <a:srgbClr val="FFFFFF"/>
      </a:lt1>
      <a:dk2>
        <a:srgbClr val="056AFF"/>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1409</Words>
  <Application>WPS 演示</Application>
  <PresentationFormat>宽屏</PresentationFormat>
  <Paragraphs>125</Paragraphs>
  <Slides>20</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微软雅黑</vt:lpstr>
      <vt:lpstr>黑体</vt:lpstr>
      <vt:lpstr>Arial Unicode MS</vt:lpstr>
      <vt:lpstr>等线</vt:lpstr>
      <vt:lpstr>1_Office 主题​​</vt:lpstr>
      <vt:lpstr>PowerPoint 演示文稿</vt:lpstr>
      <vt:lpstr>研究背景</vt:lpstr>
      <vt:lpstr>PowerPoint 演示文稿</vt:lpstr>
      <vt:lpstr>PowerPoint 演示文稿</vt:lpstr>
      <vt:lpstr>模型架构</vt:lpstr>
      <vt:lpstr>PowerPoint 演示文稿</vt:lpstr>
      <vt:lpstr>实验结果分析</vt:lpstr>
      <vt:lpstr>PowerPoint 演示文稿</vt:lpstr>
      <vt:lpstr>PowerPoint 演示文稿</vt:lpstr>
      <vt:lpstr>PowerPoint 演示文稿</vt:lpstr>
      <vt:lpstr>研究背景</vt:lpstr>
      <vt:lpstr>PowerPoint 演示文稿</vt:lpstr>
      <vt:lpstr>PowerPoint 演示文稿</vt:lpstr>
      <vt:lpstr>模型架构</vt:lpstr>
      <vt:lpstr>PowerPoint 演示文稿</vt:lpstr>
      <vt:lpstr>PowerPoint 演示文稿</vt:lpstr>
      <vt:lpstr>实验结果分析</vt:lpstr>
      <vt:lpstr>PowerPoint 演示文稿</vt:lpstr>
      <vt:lpstr>PowerPoint 演示文稿</vt:lpstr>
      <vt:lpstr>       Thanks</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yhrbf</cp:lastModifiedBy>
  <cp:revision>165</cp:revision>
  <dcterms:created xsi:type="dcterms:W3CDTF">2023-08-17T12:45:00Z</dcterms:created>
  <dcterms:modified xsi:type="dcterms:W3CDTF">2025-01-03T10:21:55Z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C7957BAA096E4B0690639C43AC7A5AC0_13</vt:lpwstr>
  </property>
  <property fmtid="{D5CDD505-2E9C-101B-9397-08002B2CF9AE}" pid="3" name="KSOProductBuildVer">
    <vt:lpwstr>2052-12.1.0.19770</vt:lpwstr>
  </property>
</Properties>
</file>