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6" r:id="rId5"/>
    <p:sldId id="717" r:id="rId7"/>
    <p:sldId id="922" r:id="rId8"/>
    <p:sldId id="730" r:id="rId9"/>
    <p:sldId id="725" r:id="rId10"/>
    <p:sldId id="727" r:id="rId11"/>
    <p:sldId id="907" r:id="rId12"/>
    <p:sldId id="728" r:id="rId13"/>
    <p:sldId id="848" r:id="rId14"/>
    <p:sldId id="850" r:id="rId15"/>
    <p:sldId id="881" r:id="rId16"/>
    <p:sldId id="896" r:id="rId17"/>
    <p:sldId id="939" r:id="rId18"/>
    <p:sldId id="857" r:id="rId19"/>
    <p:sldId id="858" r:id="rId20"/>
    <p:sldId id="860" r:id="rId21"/>
    <p:sldId id="940" r:id="rId22"/>
    <p:sldId id="861" r:id="rId23"/>
    <p:sldId id="862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3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2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tags" Target="../tags/tag35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7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image" Target="../media/image21.png"/><Relationship Id="rId1" Type="http://schemas.openxmlformats.org/officeDocument/2006/relationships/tags" Target="../tags/tag38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7.xml"/><Relationship Id="rId6" Type="http://schemas.openxmlformats.org/officeDocument/2006/relationships/tags" Target="../tags/tag396.xml"/><Relationship Id="rId5" Type="http://schemas.openxmlformats.org/officeDocument/2006/relationships/image" Target="../media/image29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image" Target="../media/image21.png"/><Relationship Id="rId1" Type="http://schemas.openxmlformats.org/officeDocument/2006/relationships/tags" Target="../tags/tag3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tags" Target="../tags/tag400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399.xml"/><Relationship Id="rId3" Type="http://schemas.openxmlformats.org/officeDocument/2006/relationships/tags" Target="../tags/tag398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39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tags" Target="../tags/tag404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3.xml"/><Relationship Id="rId1" Type="http://schemas.openxmlformats.org/officeDocument/2006/relationships/tags" Target="../tags/tag40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21.png"/><Relationship Id="rId1" Type="http://schemas.openxmlformats.org/officeDocument/2006/relationships/tags" Target="../tags/tag40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image" Target="../media/image21.png"/><Relationship Id="rId1" Type="http://schemas.openxmlformats.org/officeDocument/2006/relationships/tags" Target="../tags/tag40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37.xml"/><Relationship Id="rId7" Type="http://schemas.openxmlformats.org/officeDocument/2006/relationships/tags" Target="../tags/tag41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image" Target="../media/image21.png"/><Relationship Id="rId1" Type="http://schemas.openxmlformats.org/officeDocument/2006/relationships/tags" Target="../tags/tag41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tags" Target="../tags/tag420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7.xml"/><Relationship Id="rId1" Type="http://schemas.openxmlformats.org/officeDocument/2006/relationships/tags" Target="../tags/tag41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image" Target="../media/image21.png"/><Relationship Id="rId1" Type="http://schemas.openxmlformats.org/officeDocument/2006/relationships/tags" Target="../tags/tag42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image" Target="../media/image21.png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36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35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6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image" Target="../media/image21.png"/><Relationship Id="rId1" Type="http://schemas.openxmlformats.org/officeDocument/2006/relationships/tags" Target="../tags/tag36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image" Target="../media/image21.png"/><Relationship Id="rId1" Type="http://schemas.openxmlformats.org/officeDocument/2006/relationships/tags" Target="../tags/tag36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4.xml"/><Relationship Id="rId5" Type="http://schemas.openxmlformats.org/officeDocument/2006/relationships/image" Target="../media/image27.png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image" Target="../media/image21.png"/><Relationship Id="rId1" Type="http://schemas.openxmlformats.org/officeDocument/2006/relationships/tags" Target="../tags/tag3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8.xml"/><Relationship Id="rId5" Type="http://schemas.openxmlformats.org/officeDocument/2006/relationships/image" Target="../media/image28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image" Target="../media/image21.png"/><Relationship Id="rId1" Type="http://schemas.openxmlformats.org/officeDocument/2006/relationships/tags" Target="../tags/tag37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image" Target="../media/image21.png"/><Relationship Id="rId1" Type="http://schemas.openxmlformats.org/officeDocument/2006/relationships/tags" Target="../tags/tag37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0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image" Target="../media/image21.png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27025" y="1506855"/>
            <a:ext cx="11191875" cy="1446530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Improving Speech Enhancement by Integrating Inter-Channel and Band Features with Dual-branch Conformer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9705" y="3414395"/>
            <a:ext cx="8946515" cy="838200"/>
          </a:xfrm>
        </p:spPr>
        <p:txBody>
          <a:bodyPr>
            <a:normAutofit lnSpcReduction="20000"/>
          </a:bodyPr>
          <a:lstStyle/>
          <a:p>
            <a:pPr algn="ctr"/>
            <a:r>
              <a:rPr>
                <a:sym typeface="+mn-ea"/>
              </a:rPr>
              <a:t>通过集成通道间特征和频带特征改进语音增强的双分支Conformer</a:t>
            </a:r>
            <a:endParaRPr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17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7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17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邵雪纯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 J, Xu X, Tu W, et al. Improving Speech Enhancement by Integrating Inter-Channel and Band Features with Dual-branch Conformer[J]. arXiv preprint arXiv:2407.06524, 2024.</a:t>
            </a: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3b333633333731363bd4b2bdc7bed8d0ce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1010" y="4713605"/>
            <a:ext cx="2077085" cy="914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81010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语音合成</a:t>
            </a:r>
            <a:endParaRPr lang="zh-CN" altLang="en-US" b="1"/>
          </a:p>
        </p:txBody>
      </p:sp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和贡献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89280" y="1503680"/>
            <a:ext cx="1070356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dirty="0"/>
              <a:t>基于自注意力的Transformer架构和卷积神经网络（CNN）在序列建模中得到了广泛应用。然而，这两种模型各有局限：Transformer擅长建模全局上下文，但对局部特征提取能力不足；卷积神经网络（CNN）则专注于局部信息，但需要更多层或参数来捕获全局信息。</a:t>
            </a:r>
            <a:endParaRPr dirty="0"/>
          </a:p>
          <a:p>
            <a:pPr marL="0" lvl="1"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dirty="0"/>
              <a:t>本研究提出了一种新颖的自注意力和卷积相结合的架构，称为Conformer，有机地结合有机结合自注意力和卷积，利用自注意力捕捉全局信息，同时通过卷积高效提取局部相关性。在LibriSpeech数据集上，Conformer模型在不使用语言模型的情况下，相较于之前的最佳Transformer Transducer实现了15%的相对改进</a:t>
            </a:r>
            <a:r>
              <a:rPr lang="zh-CN" dirty="0"/>
              <a:t>，</a:t>
            </a:r>
            <a:r>
              <a:rPr lang="zh-CN" dirty="0"/>
              <a:t>并且显示出以较少的参数实现良好效果的能力。</a:t>
            </a:r>
            <a:endParaRPr lang="zh-CN" dirty="0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86875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440" y="476250"/>
            <a:ext cx="4909185" cy="5906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7550" y="1864995"/>
            <a:ext cx="5247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音频编码器首先使用卷积子采样层处理输入，然后使用多个 Conformer 块处理输入。</a:t>
            </a:r>
            <a:r>
              <a:rPr lang="zh-CN" altLang="en-US">
                <a:sym typeface="+mn-ea"/>
              </a:rPr>
              <a:t>Conformer</a:t>
            </a:r>
            <a:r>
              <a:rPr lang="zh-CN" altLang="en-US"/>
              <a:t>由前馈模块、自注意力模块、卷积模块</a:t>
            </a:r>
            <a:r>
              <a:rPr lang="zh-CN" altLang="en-US"/>
              <a:t>组成。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l="16018" r="15536" b="43599"/>
          <a:stretch>
            <a:fillRect/>
          </a:stretch>
        </p:blipFill>
        <p:spPr>
          <a:xfrm>
            <a:off x="648970" y="2875280"/>
            <a:ext cx="7856220" cy="1107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1073" t="-2087" r="9074" b="47530"/>
          <a:stretch>
            <a:fillRect/>
          </a:stretch>
        </p:blipFill>
        <p:spPr>
          <a:xfrm>
            <a:off x="800735" y="1443355"/>
            <a:ext cx="5813425" cy="1125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41105" y="3169920"/>
            <a:ext cx="2256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Convolution module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45375" y="1715135"/>
            <a:ext cx="3917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Multi-Headed self-attention module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70" y="4448810"/>
            <a:ext cx="7169785" cy="1096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48700" y="4801870"/>
            <a:ext cx="2640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Feed forward module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86875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440" y="476250"/>
            <a:ext cx="4909185" cy="5906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17550" y="1864995"/>
                <a:ext cx="5247640" cy="2041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Conformer模块采用了一个独特的结构，多头自注意力模块和卷积模块被夹在两个前馈模块之间，并将原始前馈层替换为两个半步前馈层。在最后一个前馈</a:t>
                </a:r>
                <a:r>
                  <a:rPr lang="zh-CN" altLang="en-US"/>
                  <a:t>层后应用</a:t>
                </a:r>
                <a:r>
                  <a:rPr lang="zh-CN" altLang="en-US"/>
                  <a:t>层归一化。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到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conformer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模块中，输出的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的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计算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可以表示为：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1864995"/>
                <a:ext cx="5247640" cy="2041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90" y="4043045"/>
            <a:ext cx="2865120" cy="14097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8000" y="1419860"/>
            <a:ext cx="10786110" cy="2221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/>
              <a:t>       </a:t>
            </a:r>
            <a:r>
              <a:rPr sz="2000" dirty="0"/>
              <a:t>在LibriSpeech数据集上评估所提出的模型，该数据集包含970小时的标注语音和额外的800M词元的文本语料库，用于构建语言模型</a:t>
            </a:r>
            <a:r>
              <a:rPr lang="zh-CN" sz="2000" dirty="0"/>
              <a:t>。</a:t>
            </a:r>
            <a:r>
              <a:rPr sz="2000" dirty="0"/>
              <a:t>提取了80通道的滤波器组特征，</a:t>
            </a:r>
            <a:r>
              <a:rPr lang="zh-CN" sz="2000" dirty="0"/>
              <a:t>帧长为</a:t>
            </a:r>
            <a:r>
              <a:rPr sz="2000" dirty="0"/>
              <a:t>25</a:t>
            </a:r>
            <a:r>
              <a:rPr lang="en-US" sz="2000" dirty="0"/>
              <a:t>ms</a:t>
            </a:r>
            <a:r>
              <a:rPr lang="zh-CN" altLang="en-US" sz="2000" dirty="0"/>
              <a:t>，帧移为</a:t>
            </a:r>
            <a:r>
              <a:rPr sz="2000" dirty="0"/>
              <a:t>10</a:t>
            </a:r>
            <a:r>
              <a:rPr lang="en-US" sz="2000" dirty="0"/>
              <a:t>ms</a:t>
            </a:r>
            <a:r>
              <a:rPr sz="2000" dirty="0"/>
              <a:t>。使用SpecAugment ，其中掩码参数设置为</a:t>
            </a:r>
            <a:r>
              <a:rPr lang="en-US" sz="2000" dirty="0"/>
              <a:t>F</a:t>
            </a:r>
            <a:r>
              <a:rPr sz="2000" dirty="0"/>
              <a:t>=27，并使用十个时间掩码，最大时间掩码比率为</a:t>
            </a:r>
            <a:r>
              <a:rPr lang="en-US" sz="2000" dirty="0"/>
              <a:t>pS=0.05</a:t>
            </a:r>
            <a:r>
              <a:rPr sz="2000" dirty="0"/>
              <a:t>，时间掩码的最大大小设置为</a:t>
            </a:r>
            <a:r>
              <a:rPr lang="en-US" sz="2000" dirty="0"/>
              <a:t>pS</a:t>
            </a:r>
            <a:r>
              <a:rPr sz="2000" dirty="0"/>
              <a:t>乘以语音片段的长度。</a:t>
            </a:r>
            <a:endParaRPr sz="2000" dirty="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1315" y="965200"/>
            <a:ext cx="203517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" y="1767205"/>
            <a:ext cx="4983480" cy="3040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845" y="773430"/>
            <a:ext cx="5029200" cy="53111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性能评估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55" y="1597025"/>
            <a:ext cx="5463540" cy="4069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470" y="1657350"/>
            <a:ext cx="5402580" cy="3543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性能评估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" y="1748790"/>
            <a:ext cx="5596255" cy="3209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421640"/>
            <a:ext cx="5379720" cy="2217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615" y="3069590"/>
            <a:ext cx="5234940" cy="22402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35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7065" y="1565910"/>
            <a:ext cx="10187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/>
              <a:t>       </a:t>
            </a:r>
            <a:r>
              <a:rPr lang="zh-CN" altLang="en-US" sz="2000"/>
              <a:t>Conformer是一种集成了 CNN 和 Transformer 组件以进行端到端语音识别的架构。</a:t>
            </a:r>
            <a:r>
              <a:rPr lang="zh-CN" altLang="en-US" sz="2000"/>
              <a:t>作者研究了每个组件的重要性，并证明了卷积模块对于 Conformer 模型的性能至关重要。与之前在 LibriSpeech 数据集上的工作相比，该模型以更少的参数展现出更高的准确度。</a:t>
            </a:r>
            <a:endParaRPr lang="zh-CN" altLang="en-US" sz="2000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774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和贡献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9598" y="3377565"/>
            <a:ext cx="1101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4050" y="1576705"/>
            <a:ext cx="10762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语音增强的目标是从噪声环境中分离出清晰的语音信号，以提高其可理解性和质量。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现有的深度学习方法（如CNN和Transformer）在提取时频特征方面表现出色，但往往未能充分挖掘通道间特征的相关性。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为了克服以上局限性，论文提出了一种名为通道感知双分支Conformer（CADB-Conformer）架构，CADB-Conformer通过对通道特征进行利用，捕捉了各通道之间的</a:t>
            </a:r>
            <a:r>
              <a:rPr lang="zh-CN" sz="2000" dirty="0"/>
              <a:t>长距离依赖关系</a:t>
            </a:r>
            <a:r>
              <a:rPr sz="2000" dirty="0"/>
              <a:t>，增强了对时频信息的提取能力。实验结果表明，提出的模型在性能上优于最近的方法，同时在计算成本上也具有吸引力。</a:t>
            </a:r>
            <a:endParaRPr sz="2000" dirty="0"/>
          </a:p>
          <a:p>
            <a:pPr indent="508000" algn="just" fontAlgn="auto">
              <a:lnSpc>
                <a:spcPts val="2700"/>
              </a:lnSpc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z="2000" dirty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565" y="798195"/>
            <a:ext cx="215328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" y="1573530"/>
            <a:ext cx="8409305" cy="3848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980" y="2133600"/>
            <a:ext cx="2639060" cy="41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6980" y="2929890"/>
            <a:ext cx="2729230" cy="11353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565" y="798195"/>
            <a:ext cx="215328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" y="1804670"/>
            <a:ext cx="7491730" cy="2406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195" y="1804670"/>
            <a:ext cx="4081780" cy="342074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005" y="1711325"/>
            <a:ext cx="10786110" cy="185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r>
              <a:rPr lang="en-US" altLang="zh-CN" dirty="0"/>
              <a:t>        </a:t>
            </a:r>
            <a:r>
              <a:rPr lang="zh-CN" altLang="en-US" dirty="0"/>
              <a:t>在Interspeech 2020 DNS挑战赛数据集上训练CADB-Conformer，该数据集包含60000多个干净语音和噪声片段，采样率为16 kHz。随机选择25000个样本进行混合，信噪比（SNR）设置在-5到20dB，语音片段长度为4秒，其中23000个用于训练，2000个用于验证。此外，采用相等数量的干净语音和噪声样本，以提高模型的泛化能力。</a:t>
            </a:r>
            <a:endParaRPr lang="zh-CN" altLang="en-US" dirty="0"/>
          </a:p>
          <a:p>
            <a:pPr marL="0" indent="0" algn="just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endParaRPr lang="zh-CN" altLang="en-US" dirty="0"/>
          </a:p>
          <a:p>
            <a:pPr marL="0" indent="0" algn="just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0" checksum="0"/>
                </a:ext>
              </a:extLst>
            </a:pPr>
            <a:endParaRPr lang="zh-CN" altLang="en-US" sz="1600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35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80" y="2108835"/>
            <a:ext cx="8895080" cy="2756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1380" y="5333365"/>
            <a:ext cx="3103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语音质量感知评估（PESQ）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短时客观清晰度（STOI）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信号失真比改善（SDRi）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055" y="1851025"/>
            <a:ext cx="5603240" cy="3001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670" y="5074920"/>
            <a:ext cx="3205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语音质量感知评估（PESQ）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短时客观清晰度（STOI）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信号失真比改善（SDRi）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8005" y="1503680"/>
            <a:ext cx="10786110" cy="2214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dirty="0"/>
              <a:t>本论文</a:t>
            </a:r>
            <a:r>
              <a:rPr sz="2000" dirty="0"/>
              <a:t>提出了用于时频域单通道语音增强的 CADB-Conformer 神经网络。模型结合了双路径网络对频段信息的强大处理能力，并促进不同通道之间的高水平对齐。实验结果证明了模型的轻量级性质及其与 Interspeech 2020 DNS 挑战数据集上的一些基线模型相比的卓越性能。此外，消融实验强调了所提出的通道特征分支的有效性。未来将在更复杂的声学环境（例如涉及混响的环境）中训练和评估模型的可转移性。</a:t>
            </a:r>
            <a:endParaRPr sz="2000" dirty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21080" y="1793875"/>
            <a:ext cx="10307320" cy="126365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spc="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sym typeface="+mn-ea"/>
              </a:rPr>
              <a:t>Conformer: Convolution-augmented Transformer for Speech Recognition</a:t>
            </a:r>
            <a:endParaRPr lang="en-US" altLang="zh-CN" sz="3600" b="1" spc="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28495" y="3458210"/>
            <a:ext cx="7878445" cy="588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400" spc="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Conformer：用于语音识别的卷积增强</a:t>
            </a:r>
            <a:r>
              <a:rPr lang="en-US" sz="2400" spc="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Transformer</a:t>
            </a:r>
            <a:endParaRPr lang="en-US" sz="2400" spc="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Gulati A, Qin J, Chiu C C, et al. Conformer: Convolution-augmented transformer for speech recognition[J]. arXiv preprint arXiv:2005.08100, 2020.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5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28.xml><?xml version="1.0" encoding="utf-8"?>
<p:tagLst xmlns:p="http://schemas.openxmlformats.org/presentationml/2006/main">
  <p:tag name="COMMONDATA" val="eyJoZGlkIjoiZmVkMjkyZWJhMzIxYTIyMjczMDE5M2M3ZWEyNGQyMDgifQ==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演示</Application>
  <PresentationFormat>宽屏</PresentationFormat>
  <Paragraphs>90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Cambria Math</vt:lpstr>
      <vt:lpstr>Arial Unicode MS</vt:lpstr>
      <vt:lpstr>Calibri</vt:lpstr>
      <vt:lpstr>BatangChe</vt:lpstr>
      <vt:lpstr>Segoe Print</vt:lpstr>
      <vt:lpstr>WPS</vt:lpstr>
      <vt:lpstr>1_Office 主题​​</vt:lpstr>
      <vt:lpstr>2_Office 主题​​</vt:lpstr>
      <vt:lpstr>Improving Speech Enhancement by Integrating Inter-Channel and Band Features with Dual-branch Conformer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Conformer: Convolution-augmented Transformer for Speech Recognition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817</cp:revision>
  <dcterms:created xsi:type="dcterms:W3CDTF">2019-06-19T02:08:00Z</dcterms:created>
  <dcterms:modified xsi:type="dcterms:W3CDTF">2024-08-08T06:16:58Z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0C8F2E0CF60F404982C7421FBAEB6DF2</vt:lpwstr>
  </property>
</Properties>
</file>