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68" r:id="rId4"/>
    <p:sldId id="267" r:id="rId5"/>
    <p:sldId id="266" r:id="rId6"/>
    <p:sldId id="265" r:id="rId7"/>
    <p:sldId id="262" r:id="rId8"/>
    <p:sldId id="275" r:id="rId9"/>
    <p:sldId id="276" r:id="rId10"/>
    <p:sldId id="277" r:id="rId11"/>
    <p:sldId id="278" r:id="rId12"/>
    <p:sldId id="279" r:id="rId13"/>
    <p:sldId id="280" r:id="rId14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484630"/>
            <a:ext cx="8229600" cy="4525963"/>
          </a:xfrm>
        </p:spPr>
        <p:txBody>
          <a:bodyPr/>
          <a:p>
            <a:pPr marL="0" indent="0" algn="ctr">
              <a:buNone/>
            </a:pPr>
            <a:r>
              <a:rPr lang="en-US" altLang="zh-CN"/>
              <a:t>StyleSync: High-Fidelity Generalized and Personalized Lip Sync</a:t>
            </a:r>
            <a:endParaRPr lang="en-US" altLang="zh-CN"/>
          </a:p>
          <a:p>
            <a:pPr marL="0" indent="0" algn="ctr">
              <a:buNone/>
            </a:pPr>
            <a:r>
              <a:rPr lang="en-US" altLang="zh-CN"/>
              <a:t>in Style-based Generator</a:t>
            </a:r>
            <a:endParaRPr lang="en-US" altLang="zh-CN"/>
          </a:p>
          <a:p>
            <a:pPr marL="0" indent="0" algn="ctr">
              <a:buNone/>
            </a:pPr>
            <a:r>
              <a:rPr lang="zh-CN" altLang="en-US"/>
              <a:t>风格同步的数字人</a:t>
            </a:r>
            <a:endParaRPr lang="en-US" altLang="zh-CN"/>
          </a:p>
          <a:p>
            <a:pPr marL="0" indent="0" algn="ctr">
              <a:buNone/>
            </a:pPr>
            <a:r>
              <a:rPr lang="zh-CN" altLang="en-US"/>
              <a:t>汇报人：</a:t>
            </a:r>
            <a:r>
              <a:rPr lang="zh-CN" altLang="en-US"/>
              <a:t>陈志伟</a:t>
            </a:r>
            <a:endParaRPr lang="zh-CN" altLang="en-US"/>
          </a:p>
          <a:p>
            <a:pPr marL="0" indent="0" algn="ctr">
              <a:buNone/>
            </a:pPr>
            <a:r>
              <a:rPr lang="en-US" altLang="zh-CN"/>
              <a:t>2024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31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0830" y="5301615"/>
            <a:ext cx="795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清华大学、悉尼大学、南洋理工大学</a:t>
            </a:r>
            <a:r>
              <a:rPr lang="en-US" altLang="zh-CN"/>
              <a:t> -----CVPR 2023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Audio2Point</a:t>
            </a:r>
            <a:endParaRPr lang="en-US" altLang="zh-CN" sz="320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输入：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语音信号（</a:t>
            </a:r>
            <a:r>
              <a:rPr lang="en-US" altLang="zh-CN" sz="2400"/>
              <a:t>Speech Audio</a:t>
            </a:r>
            <a:r>
              <a:rPr lang="zh-CN" altLang="en-US" sz="2400"/>
              <a:t>）。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输出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一个与输入语音同步的动态唇部点云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3861435"/>
            <a:ext cx="5212715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Audio2Point</a:t>
            </a:r>
            <a:endParaRPr lang="en-US" altLang="zh-CN" sz="320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/>
              <a:t>1</a:t>
            </a:r>
            <a:r>
              <a:rPr lang="zh-CN" altLang="en-US" sz="2400"/>
              <a:t>使用</a:t>
            </a:r>
            <a:r>
              <a:rPr lang="en-US" altLang="zh-CN" sz="2400"/>
              <a:t>Mesh</a:t>
            </a:r>
            <a:r>
              <a:rPr lang="zh-CN" altLang="en-US" sz="2400"/>
              <a:t>网格作为参考几何结构。参考网格的作用是提供面部和唇部的基础结构信息。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2</a:t>
            </a:r>
            <a:r>
              <a:rPr lang="zh-CN" altLang="en-US" sz="2400"/>
              <a:t>语音特征与网格嵌入（</a:t>
            </a:r>
            <a:r>
              <a:rPr lang="en-US" altLang="zh-CN" sz="2400"/>
              <a:t>Mesh Embedding</a:t>
            </a:r>
            <a:r>
              <a:rPr lang="zh-CN" altLang="en-US" sz="2400"/>
              <a:t>）结合后，通过</a:t>
            </a:r>
            <a:r>
              <a:rPr lang="en-US" altLang="zh-CN" sz="2400"/>
              <a:t>Mesh Decoder </a:t>
            </a:r>
            <a:r>
              <a:rPr lang="zh-CN" altLang="en-US" sz="2400"/>
              <a:t>生成预测的网格（</a:t>
            </a:r>
            <a:r>
              <a:rPr lang="en-US" altLang="zh-CN" sz="2400"/>
              <a:t>Predicted Mesh</a:t>
            </a:r>
            <a:r>
              <a:rPr lang="zh-CN" altLang="en-US" sz="2400"/>
              <a:t>）。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3</a:t>
            </a:r>
            <a:r>
              <a:rPr lang="zh-CN" altLang="en-US" sz="2400"/>
              <a:t>从生成的预测网格中提取点信息，形成整个面部的点云（</a:t>
            </a:r>
            <a:r>
              <a:rPr lang="en-US" altLang="zh-CN" sz="2400"/>
              <a:t>Head Point Cloud</a:t>
            </a:r>
            <a:r>
              <a:rPr lang="zh-CN" altLang="en-US" sz="2400"/>
              <a:t>）。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4</a:t>
            </a:r>
            <a:r>
              <a:rPr lang="zh-CN" altLang="en-US" sz="2400"/>
              <a:t>进一步选择出唇部区域的点，生成动态唇部点云（</a:t>
            </a:r>
            <a:r>
              <a:rPr lang="en-US" altLang="zh-CN" sz="2400"/>
              <a:t>Lip Point Cloud</a:t>
            </a:r>
            <a:r>
              <a:rPr lang="zh-CN" altLang="en-US" sz="2400"/>
              <a:t>）。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拓扑结构编码</a:t>
            </a:r>
            <a:r>
              <a:rPr lang="zh-CN" altLang="en-US" sz="3200"/>
              <a:t>和动态差分编码</a:t>
            </a:r>
            <a:endParaRPr lang="zh-CN" altLang="en-US" sz="320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/>
              <a:t>1</a:t>
            </a:r>
            <a:r>
              <a:rPr lang="zh-CN" altLang="en-US" sz="2400"/>
              <a:t>为了捕捉唇部点云的拓扑结构，模块使用</a:t>
            </a:r>
            <a:r>
              <a:rPr lang="en-US" altLang="zh-CN" sz="2400"/>
              <a:t> </a:t>
            </a:r>
            <a:r>
              <a:rPr lang="zh-CN" altLang="en-US" sz="2400"/>
              <a:t>多分辨率哈希网格（</a:t>
            </a:r>
            <a:r>
              <a:rPr lang="en-US" altLang="zh-CN" sz="2400"/>
              <a:t>Multi-Resolution Hash Grid</a:t>
            </a:r>
            <a:r>
              <a:rPr lang="zh-CN" altLang="en-US" sz="2400"/>
              <a:t>）</a:t>
            </a:r>
            <a:r>
              <a:rPr lang="en-US" altLang="zh-CN" sz="2400"/>
              <a:t> </a:t>
            </a:r>
            <a:r>
              <a:rPr lang="zh-CN" altLang="en-US" sz="2400"/>
              <a:t>对点云进行编码：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2</a:t>
            </a:r>
            <a:r>
              <a:rPr lang="zh-CN" altLang="en-US" sz="2400"/>
              <a:t>针对动态唇部点云，为了捕捉帧间运动的微小变化，模块设计了一个</a:t>
            </a:r>
            <a:r>
              <a:rPr lang="en-US" altLang="zh-CN" sz="2400"/>
              <a:t> </a:t>
            </a:r>
            <a:r>
              <a:rPr lang="zh-CN" altLang="en-US" sz="2400"/>
              <a:t>动态差分编码器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作用：</a:t>
            </a:r>
            <a:r>
              <a:rPr lang="en-US" altLang="zh-CN" sz="2400"/>
              <a:t> </a:t>
            </a:r>
            <a:r>
              <a:rPr lang="zh-CN" altLang="en-US" sz="2400"/>
              <a:t>提取点云动态变化中的细微特征，确保唇部运动的连贯性和准确性。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965" y="2565400"/>
            <a:ext cx="2376170" cy="8293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文章创新点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341120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1800"/>
              <a:t>1. 针对</a:t>
            </a:r>
            <a:r>
              <a:rPr lang="en-US" altLang="zh-CN" sz="1800"/>
              <a:t>StyleGAN</a:t>
            </a:r>
            <a:r>
              <a:rPr lang="zh-CN" altLang="en-US" sz="1800"/>
              <a:t>的改进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    </a:t>
            </a:r>
            <a:r>
              <a:rPr lang="zh-CN" altLang="en-US" sz="1800"/>
              <a:t>使用扩展风格空间</a:t>
            </a:r>
            <a:r>
              <a:rPr lang="en-US" altLang="zh-CN" sz="1800"/>
              <a:t> </a:t>
            </a:r>
            <a:r>
              <a:rPr lang="zh-CN" altLang="en-US" sz="1800"/>
              <a:t>𝑊</a:t>
            </a:r>
            <a:r>
              <a:rPr lang="en-US" altLang="zh-CN" sz="1800"/>
              <a:t>+</a:t>
            </a:r>
            <a:r>
              <a:rPr lang="zh-CN" altLang="en-US" sz="1800"/>
              <a:t>，使生成器的不同层能够独立控制风格信息，增强了生成的灵活性和个性化表现能力。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2. 个性化优化模块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    </a:t>
            </a:r>
            <a:r>
              <a:rPr lang="zh-CN" altLang="en-US" sz="1800"/>
              <a:t>风格特征微调</a:t>
            </a:r>
            <a:r>
              <a:rPr lang="en-US" altLang="zh-CN" sz="1800"/>
              <a:t> (ΔW)</a:t>
            </a:r>
            <a:r>
              <a:rPr lang="zh-CN" altLang="en-US" sz="1800"/>
              <a:t>：利用小量个性化数据（少于</a:t>
            </a:r>
            <a:r>
              <a:rPr lang="en-US" altLang="zh-CN" sz="1800"/>
              <a:t>1</a:t>
            </a:r>
            <a:r>
              <a:rPr lang="zh-CN" altLang="en-US" sz="1800"/>
              <a:t>分钟的视频）对风格空间</a:t>
            </a:r>
            <a:r>
              <a:rPr lang="en-US" altLang="zh-CN" sz="1800"/>
              <a:t> </a:t>
            </a:r>
            <a:r>
              <a:rPr lang="zh-CN" altLang="en-US" sz="1800"/>
              <a:t>𝑊</a:t>
            </a:r>
            <a:r>
              <a:rPr lang="en-US" altLang="zh-CN" sz="1800"/>
              <a:t>+</a:t>
            </a:r>
            <a:r>
              <a:rPr lang="zh-CN" altLang="en-US" sz="1800"/>
              <a:t>进行微调，通过学习风格偏移量</a:t>
            </a:r>
            <a:r>
              <a:rPr lang="en-US" altLang="zh-CN" sz="1800"/>
              <a:t> ΔW</a:t>
            </a:r>
            <a:r>
              <a:rPr lang="zh-CN" altLang="en-US" sz="1800"/>
              <a:t>，捕捉目标人物的个性化嘴部运动模式。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    </a:t>
            </a:r>
            <a:r>
              <a:rPr lang="zh-CN" altLang="en-US" sz="1800"/>
              <a:t>同时生成器的参数</a:t>
            </a:r>
            <a:r>
              <a:rPr lang="en-US" altLang="zh-CN" sz="1800"/>
              <a:t>P</a:t>
            </a:r>
            <a:r>
              <a:rPr lang="zh-CN" altLang="en-US" sz="1800"/>
              <a:t>也是可微调的。</a:t>
            </a:r>
            <a:endParaRPr lang="zh-CN" altLang="en-US" sz="1800"/>
          </a:p>
          <a:p>
            <a:pPr marL="0" indent="0">
              <a:buNone/>
            </a:pPr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研究方法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" y="1772920"/>
            <a:ext cx="8968740" cy="36664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71775" y="5589270"/>
            <a:ext cx="338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style </a:t>
            </a:r>
            <a:r>
              <a:rPr lang="en-US" altLang="zh-CN"/>
              <a:t>sync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区域</a:t>
            </a:r>
            <a:r>
              <a:rPr lang="zh-CN" altLang="en-US" sz="3200"/>
              <a:t>遮蔽</a:t>
            </a:r>
            <a:endParaRPr lang="zh-CN" altLang="en-US" sz="320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/>
              <a:t>StyleSync</a:t>
            </a:r>
            <a:r>
              <a:rPr lang="zh-CN" altLang="en-US" sz="2400"/>
              <a:t>框架在训练过程中是遮住嘴部的。具体来说，</a:t>
            </a:r>
            <a:r>
              <a:rPr lang="zh-CN" altLang="en-US" sz="2400"/>
              <a:t>它在目标帧中使用了一个遮罩</a:t>
            </a:r>
            <a:r>
              <a:rPr lang="en-US" altLang="zh-CN" sz="2400"/>
              <a:t>M</a:t>
            </a:r>
            <a:r>
              <a:rPr lang="zh-CN" altLang="en-US" sz="2400"/>
              <a:t>，将嘴部和下巴区域遮挡住，包括下颌和脸颊的部分。遮罩后的目标帧中，这些被遮住的区域不再包含视觉信息，只有参考帧</a:t>
            </a:r>
            <a:r>
              <a:rPr lang="en-US" altLang="zh-CN" sz="2400"/>
              <a:t> (</a:t>
            </a:r>
            <a:r>
              <a:rPr lang="zh-CN" altLang="en-US" sz="2400"/>
              <a:t>𝐼</a:t>
            </a:r>
            <a:r>
              <a:rPr lang="en-US" altLang="zh-CN" sz="2400"/>
              <a:t>ref) </a:t>
            </a:r>
            <a:r>
              <a:rPr lang="zh-CN" altLang="en-US" sz="2400"/>
              <a:t>和音频编码器提供的信息用来恢复嘴部区域的动态特征。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5" y="3861435"/>
            <a:ext cx="2628900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风格</a:t>
            </a:r>
            <a:r>
              <a:rPr lang="zh-CN" altLang="en-US" sz="3200"/>
              <a:t>微调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95" y="1484630"/>
            <a:ext cx="3883660" cy="4526280"/>
          </a:xfrm>
        </p:spPr>
        <p:txBody>
          <a:bodyPr/>
          <a:p>
            <a:pPr marL="0" indent="0">
              <a:buNone/>
            </a:pPr>
            <a:r>
              <a:rPr lang="zh-CN" altLang="en-US" sz="2000"/>
              <a:t>在</a:t>
            </a:r>
            <a:r>
              <a:rPr lang="en-US" altLang="zh-CN" sz="2000"/>
              <a:t>StyleGAN</a:t>
            </a:r>
            <a:r>
              <a:rPr lang="zh-CN" altLang="en-US" sz="2000"/>
              <a:t>中</a:t>
            </a:r>
            <a:r>
              <a:rPr lang="en-US" altLang="zh-CN" sz="2000"/>
              <a:t>W</a:t>
            </a:r>
            <a:r>
              <a:rPr lang="zh-CN" altLang="en-US" sz="2000"/>
              <a:t>风格特征比较单一，使得生成的图像难以做到细节上的调控。于是</a:t>
            </a:r>
            <a:r>
              <a:rPr lang="en-US" altLang="zh-CN" sz="2000"/>
              <a:t>StyleGAN2</a:t>
            </a:r>
            <a:r>
              <a:rPr lang="zh-CN" altLang="en-US" sz="2000"/>
              <a:t>提出</a:t>
            </a:r>
            <a:r>
              <a:rPr lang="en-US" altLang="zh-CN" sz="2000"/>
              <a:t>W+</a:t>
            </a:r>
            <a:r>
              <a:rPr lang="zh-CN" altLang="en-US" sz="2000"/>
              <a:t>，将原本的风格空间</a:t>
            </a:r>
            <a:r>
              <a:rPr lang="en-US" altLang="zh-CN" sz="2000"/>
              <a:t>W</a:t>
            </a:r>
            <a:r>
              <a:rPr lang="zh-CN" altLang="en-US" sz="2000"/>
              <a:t>风格成多个</a:t>
            </a:r>
            <a:r>
              <a:rPr lang="en-US" altLang="zh-CN" sz="2000"/>
              <a:t>Ws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本文用各个</a:t>
            </a:r>
            <a:r>
              <a:rPr lang="en-US" altLang="zh-CN" sz="2000"/>
              <a:t>Ws</a:t>
            </a:r>
            <a:r>
              <a:rPr lang="zh-CN" altLang="en-US" sz="2000"/>
              <a:t>分步控制生成器的</a:t>
            </a:r>
            <a:r>
              <a:rPr lang="zh-CN" altLang="en-US" sz="2000"/>
              <a:t>输出。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再加入一个由少量数据生成的</a:t>
            </a:r>
            <a:r>
              <a:rPr lang="en-US" altLang="zh-CN" sz="2000">
                <a:sym typeface="+mn-ea"/>
              </a:rPr>
              <a:t>ΔW</a:t>
            </a:r>
            <a:r>
              <a:rPr lang="zh-CN" altLang="en-US" sz="2000">
                <a:sym typeface="+mn-ea"/>
              </a:rPr>
              <a:t>来微调</a:t>
            </a:r>
            <a:r>
              <a:rPr lang="en-US" altLang="zh-CN" sz="2000">
                <a:sym typeface="+mn-ea"/>
              </a:rPr>
              <a:t>Ws</a:t>
            </a:r>
            <a:r>
              <a:rPr lang="zh-CN" altLang="en-US" sz="2000">
                <a:sym typeface="+mn-ea"/>
              </a:rPr>
              <a:t>，使得生成器的输出带有可控的</a:t>
            </a:r>
            <a:r>
              <a:rPr lang="zh-CN" altLang="en-US" sz="2000">
                <a:sym typeface="+mn-ea"/>
              </a:rPr>
              <a:t>风格。</a:t>
            </a:r>
            <a:endParaRPr lang="zh-CN" altLang="en-US" sz="20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55" y="1701165"/>
            <a:ext cx="4629150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1268730"/>
            <a:ext cx="8647430" cy="4999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484630"/>
            <a:ext cx="8229600" cy="4525963"/>
          </a:xfrm>
        </p:spPr>
        <p:txBody>
          <a:bodyPr/>
          <a:p>
            <a:pPr marL="0" indent="0" algn="ctr">
              <a:buNone/>
            </a:pPr>
            <a:r>
              <a:rPr lang="en-US" altLang="zh-CN"/>
              <a:t>PointTalk: Audio-Driven Dynamic Lip Point Cloud for 3D Gaussian-based Talking</a:t>
            </a:r>
            <a:endParaRPr lang="en-US" altLang="zh-CN"/>
          </a:p>
          <a:p>
            <a:pPr marL="0" indent="0" algn="ctr">
              <a:buNone/>
            </a:pPr>
            <a:r>
              <a:rPr lang="en-US" altLang="zh-CN"/>
              <a:t>Head Synthesis</a:t>
            </a:r>
            <a:endParaRPr lang="en-US" altLang="zh-CN"/>
          </a:p>
          <a:p>
            <a:pPr marL="0" indent="0" algn="ctr">
              <a:buNone/>
            </a:pPr>
            <a:r>
              <a:rPr lang="zh-CN" altLang="en-US"/>
              <a:t>汇报人：</a:t>
            </a:r>
            <a:r>
              <a:rPr lang="zh-CN" altLang="en-US"/>
              <a:t>陈志伟</a:t>
            </a:r>
            <a:endParaRPr lang="zh-CN" altLang="en-US"/>
          </a:p>
          <a:p>
            <a:pPr marL="0" indent="0" algn="ctr">
              <a:buNone/>
            </a:pPr>
            <a:r>
              <a:rPr lang="en-US" altLang="zh-CN"/>
              <a:t>2024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31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0830" y="5301615"/>
            <a:ext cx="795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广东省光明实验室、西安交大、清华大学</a:t>
            </a:r>
            <a:r>
              <a:rPr lang="en-US" altLang="zh-CN"/>
              <a:t> -----AAAI 2025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文章创新点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341120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1800"/>
              <a:t>提出了一种新的基于三维高斯的框架，称为点谈话，它结合了一个音频驱动的动态唇点云作为一个额外的条件，以实现现实的说话头合成。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介绍了一个音频到点云</a:t>
            </a:r>
            <a:r>
              <a:rPr lang="zh-CN" altLang="en-US" sz="1800"/>
              <a:t>的模块，用于从语音音频生成一个动态唇点云。此外，我们利用一个动态差异编码器来更准确地捕捉嘴唇运动的细微差别。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设计了一个音频点增强模块，将音频信号与其相应的唇点云同步，并理解跨模态条件特征之间的相关性。</a:t>
            </a:r>
            <a:endParaRPr lang="zh-CN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研究方法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71775" y="5589270"/>
            <a:ext cx="338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style </a:t>
            </a:r>
            <a:r>
              <a:rPr lang="en-US" altLang="zh-CN"/>
              <a:t>sync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772920"/>
            <a:ext cx="8555355" cy="39458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k5ODk4OTU5NTEyOGI4YmYwOGRmYzkzY2Q1MTZjZDgifQ==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1346</Words>
  <Application>WPS 演示</Application>
  <PresentationFormat/>
  <Paragraphs>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BatangChe</vt:lpstr>
      <vt:lpstr>Segoe Print</vt:lpstr>
      <vt:lpstr>1_默认设计模板</vt:lpstr>
      <vt:lpstr>PowerPoint 演示文稿</vt:lpstr>
      <vt:lpstr>文章创新点</vt:lpstr>
      <vt:lpstr>研究方法</vt:lpstr>
      <vt:lpstr>区域遮蔽</vt:lpstr>
      <vt:lpstr>风格微调</vt:lpstr>
      <vt:lpstr>PowerPoint 演示文稿</vt:lpstr>
      <vt:lpstr>PowerPoint 演示文稿</vt:lpstr>
      <vt:lpstr>文章创新点</vt:lpstr>
      <vt:lpstr>研究方法</vt:lpstr>
      <vt:lpstr>区域遮蔽</vt:lpstr>
      <vt:lpstr>Audio2Point</vt:lpstr>
      <vt:lpstr>Audio2Point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 model of facial shape and expression from 4D scans</dc:title>
  <dc:creator>Administrator</dc:creator>
  <cp:lastModifiedBy>honest-</cp:lastModifiedBy>
  <cp:revision>13</cp:revision>
  <dcterms:created xsi:type="dcterms:W3CDTF">2024-08-29T05:49:00Z</dcterms:created>
  <dcterms:modified xsi:type="dcterms:W3CDTF">2024-12-30T11:43:44Z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41D425574082473CB46108897C170C66_13</vt:lpwstr>
  </property>
</Properties>
</file>