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56" r:id="rId5"/>
    <p:sldId id="717" r:id="rId7"/>
    <p:sldId id="730" r:id="rId8"/>
    <p:sldId id="721" r:id="rId9"/>
    <p:sldId id="802" r:id="rId10"/>
    <p:sldId id="803" r:id="rId11"/>
    <p:sldId id="720" r:id="rId12"/>
    <p:sldId id="731" r:id="rId13"/>
    <p:sldId id="725" r:id="rId14"/>
    <p:sldId id="727" r:id="rId15"/>
    <p:sldId id="729" r:id="rId16"/>
    <p:sldId id="728" r:id="rId17"/>
    <p:sldId id="848" r:id="rId18"/>
    <p:sldId id="850" r:id="rId19"/>
    <p:sldId id="852" r:id="rId20"/>
    <p:sldId id="853" r:id="rId21"/>
    <p:sldId id="854" r:id="rId22"/>
    <p:sldId id="855" r:id="rId23"/>
    <p:sldId id="857" r:id="rId24"/>
    <p:sldId id="858" r:id="rId25"/>
    <p:sldId id="859" r:id="rId26"/>
    <p:sldId id="860" r:id="rId27"/>
    <p:sldId id="861" r:id="rId28"/>
    <p:sldId id="862" r:id="rId29"/>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68"/>
        <p:guide pos="3839"/>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gs" Target="tags/tag46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这篇论文</a:t>
            </a:r>
            <a:r>
              <a:rPr lang="zh-CN"/>
              <a:t>发表在</a:t>
            </a:r>
            <a:r>
              <a:t>2023年的第31届ACM国际多媒体会议</a:t>
            </a:r>
            <a:r>
              <a:rPr lang="zh-CN"/>
              <a:t>，</a:t>
            </a:r>
            <a:endParaRPr lang="zh-CN"/>
          </a:p>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r>
              <a:rPr lang="en-US" altLang="zh-CN">
                <a:sym typeface="+mn-ea"/>
              </a:rPr>
              <a:t>MOS</a:t>
            </a:r>
            <a:r>
              <a:rPr lang="zh-CN" altLang="en-US">
                <a:sym typeface="+mn-ea"/>
              </a:rPr>
              <a:t>平均意见分</a:t>
            </a:r>
            <a:r>
              <a:rPr lang="en-US" altLang="zh-CN">
                <a:sym typeface="+mn-ea"/>
              </a:rPr>
              <a:t>   FD</a:t>
            </a:r>
            <a:r>
              <a:rPr lang="zh-CN" altLang="en-US">
                <a:sym typeface="+mn-ea"/>
              </a:rPr>
              <a:t>衡量真实样本和生成样本之间的相似度</a:t>
            </a:r>
            <a:r>
              <a:rPr lang="en-US" altLang="zh-CN">
                <a:sym typeface="+mn-ea"/>
              </a:rPr>
              <a:t>     </a:t>
            </a:r>
            <a:r>
              <a:rPr lang="zh-CN" altLang="en-US">
                <a:sym typeface="+mn-ea"/>
              </a:rPr>
              <a:t>这两个是评估生成音频的质量</a:t>
            </a:r>
            <a:endParaRPr lang="zh-CN" altLang="en-US"/>
          </a:p>
          <a:p>
            <a:pPr algn="just"/>
            <a:r>
              <a:rPr lang="zh-CN" altLang="en-US">
                <a:sym typeface="+mn-ea"/>
              </a:rPr>
              <a:t>NFE是函数评估次数，它是指在生成过程中去噪函数使用的总次数，用来</a:t>
            </a:r>
            <a:r>
              <a:rPr lang="zh-CN" altLang="en-US">
                <a:sym typeface="+mn-ea"/>
              </a:rPr>
              <a:t>衡量计算成本</a:t>
            </a:r>
            <a:r>
              <a:rPr lang="en-US" altLang="zh-CN">
                <a:sym typeface="+mn-ea"/>
              </a:rPr>
              <a:t>      </a:t>
            </a:r>
            <a:r>
              <a:rPr lang="zh-CN" altLang="en-US">
                <a:sym typeface="+mn-ea"/>
              </a:rPr>
              <a:t>RTF是实时因子，</a:t>
            </a:r>
            <a:r>
              <a:rPr lang="zh-CN" altLang="en-US">
                <a:sym typeface="+mn-ea"/>
              </a:rPr>
              <a:t>评估系统在实时应用中合成音频的速度</a:t>
            </a:r>
            <a:r>
              <a:rPr lang="en-US" altLang="zh-CN">
                <a:sym typeface="+mn-ea"/>
              </a:rPr>
              <a:t>     </a:t>
            </a:r>
            <a:r>
              <a:rPr lang="zh-CN" altLang="en-US">
                <a:sym typeface="+mn-ea"/>
              </a:rPr>
              <a:t>这两个指标评估的是推理速度</a:t>
            </a:r>
            <a:endParaRPr lang="zh-CN" altLang="en-US">
              <a:sym typeface="+mn-ea"/>
            </a:endParaRPr>
          </a:p>
          <a:p>
            <a:pPr algn="just"/>
            <a:endParaRPr lang="zh-CN" altLang="en-US">
              <a:sym typeface="+mn-ea"/>
            </a:endParaRPr>
          </a:p>
          <a:p>
            <a:pPr algn="just"/>
            <a:r>
              <a:rPr lang="zh-CN" altLang="en-US">
                <a:sym typeface="+mn-ea"/>
              </a:rPr>
              <a:t>在</a:t>
            </a:r>
            <a:r>
              <a:rPr lang="en-US" altLang="zh-CN">
                <a:sym typeface="+mn-ea"/>
              </a:rPr>
              <a:t>TTS</a:t>
            </a:r>
            <a:r>
              <a:rPr lang="zh-CN" altLang="en-US">
                <a:sym typeface="+mn-ea"/>
              </a:rPr>
              <a:t>合成上，在音频质量方面，教师模型获得了最高的MOS，Grad-TTS排名第二。CoMoSpeech 在所有方法中名列第三，但大大优于其他ProDiff、DiffGAN-TTS 和 Fastspeech2等。在所有方法中，教师模型和 CoMoSpeech 获得了最佳的 </a:t>
            </a:r>
            <a:r>
              <a:rPr lang="en-US" altLang="zh-CN">
                <a:sym typeface="+mn-ea"/>
              </a:rPr>
              <a:t>FD</a:t>
            </a:r>
            <a:r>
              <a:rPr lang="zh-CN" altLang="en-US">
                <a:sym typeface="+mn-ea"/>
              </a:rPr>
              <a:t>得分。在推理速度方面，虽然 Fastspeech2 显然达到了最佳水平，但 CoMoSpeech 也获得了非常低的 RTF，比所有其他方法都要快。</a:t>
            </a:r>
            <a:endParaRPr lang="zh-CN" altLang="en-US">
              <a:sym typeface="+mn-ea"/>
            </a:endParaRPr>
          </a:p>
          <a:p>
            <a:pPr algn="just"/>
            <a:endParaRPr lang="zh-CN" altLang="en-US"/>
          </a:p>
          <a:p>
            <a:pPr algn="just"/>
            <a:r>
              <a:rPr lang="zh-CN" altLang="en-US">
                <a:sym typeface="+mn-ea"/>
              </a:rPr>
              <a:t>在</a:t>
            </a:r>
            <a:r>
              <a:rPr lang="en-US" altLang="zh-CN">
                <a:sym typeface="+mn-ea"/>
              </a:rPr>
              <a:t>SVS</a:t>
            </a:r>
            <a:r>
              <a:rPr lang="zh-CN" altLang="en-US">
                <a:sym typeface="+mn-ea"/>
              </a:rPr>
              <a:t>合成方面，就音频质量而言，CoMoSpeech在</a:t>
            </a:r>
            <a:r>
              <a:rPr lang="en-US" altLang="zh-CN">
                <a:sym typeface="+mn-ea"/>
              </a:rPr>
              <a:t>FD</a:t>
            </a:r>
            <a:r>
              <a:rPr lang="zh-CN" altLang="en-US">
                <a:sym typeface="+mn-ea"/>
              </a:rPr>
              <a:t>和平均意见得分上显著超越所有方法。在扩散模型中，教师模型取得了最好的性能，</a:t>
            </a:r>
            <a:r>
              <a:rPr lang="zh-CN" altLang="en-US">
                <a:sym typeface="+mn-ea"/>
              </a:rPr>
              <a:t>学生模型的性能与之接近。通过一步推理所提出的 CoMoSpeech 可以保持与</a:t>
            </a:r>
            <a:r>
              <a:rPr lang="en-US" altLang="zh-CN">
                <a:sym typeface="+mn-ea"/>
              </a:rPr>
              <a:t>FFTSinger</a:t>
            </a:r>
            <a:r>
              <a:rPr lang="zh-CN" altLang="en-US">
                <a:sym typeface="+mn-ea"/>
              </a:rPr>
              <a:t>和</a:t>
            </a:r>
            <a:r>
              <a:rPr lang="en-US" altLang="zh-CN">
                <a:sym typeface="+mn-ea"/>
              </a:rPr>
              <a:t>HiFiSinger</a:t>
            </a:r>
            <a:r>
              <a:rPr lang="zh-CN" altLang="en-US">
                <a:sym typeface="+mn-ea"/>
              </a:rPr>
              <a:t>类似的速度，并且音频质量明显着优于</a:t>
            </a:r>
            <a:r>
              <a:rPr lang="zh-CN" altLang="en-US">
                <a:sym typeface="+mn-ea"/>
              </a:rPr>
              <a:t>他们。</a:t>
            </a:r>
            <a:endParaRPr lang="zh-CN" altLang="en-US"/>
          </a:p>
          <a:p>
            <a:pPr algn="just"/>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可以看出CoMoSpeech在 TTS 和 SVS上分别在</a:t>
            </a:r>
            <a:r>
              <a:rPr lang="en-US" altLang="zh-CN">
                <a:sym typeface="+mn-ea"/>
              </a:rPr>
              <a:t>10</a:t>
            </a:r>
            <a:r>
              <a:rPr lang="zh-CN" altLang="en-US">
                <a:sym typeface="+mn-ea"/>
              </a:rPr>
              <a:t>步和</a:t>
            </a:r>
            <a:r>
              <a:rPr lang="en-US" altLang="zh-CN">
                <a:sym typeface="+mn-ea"/>
              </a:rPr>
              <a:t>4</a:t>
            </a:r>
            <a:r>
              <a:rPr lang="zh-CN" altLang="en-US">
                <a:sym typeface="+mn-ea"/>
              </a:rPr>
              <a:t>步左右达到最佳性能，但是其实他们</a:t>
            </a:r>
            <a:r>
              <a:rPr lang="zh-CN" altLang="en-US">
                <a:sym typeface="+mn-ea"/>
              </a:rPr>
              <a:t>在一步采样时达到的性能就已经很接近最佳的性能了</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171450" indent="-171450">
              <a:buFont typeface="Wingdings" panose="05000000000000000000" charset="0"/>
              <a:buChar char="Ø"/>
            </a:pPr>
            <a:r>
              <a:rPr dirty="0">
                <a:solidFill>
                  <a:schemeClr val="accent1"/>
                </a:solidFill>
                <a:effectLst>
                  <a:outerShdw blurRad="38100" dist="25400" dir="5400000" algn="ctr" rotWithShape="0">
                    <a:srgbClr val="6E747A">
                      <a:alpha val="43000"/>
                    </a:srgbClr>
                  </a:outerShdw>
                </a:effectLst>
                <a:sym typeface="+mn-ea"/>
              </a:rPr>
              <a:t>Diff-TTS</a:t>
            </a:r>
            <a:r>
              <a:rPr lang="en-US" dirty="0">
                <a:sym typeface="+mn-ea"/>
              </a:rPr>
              <a:t>:</a:t>
            </a:r>
            <a:r>
              <a:rPr lang="zh-CN" altLang="en-US"/>
              <a:t>Myeonghun Jeong, Hyeongju Kim, Sung Jun Cheon, By-oung Jin Choi, and Nam Soo Kim, “Diff-TTS: A Denoising</a:t>
            </a:r>
            <a:r>
              <a:rPr lang="en-US" altLang="zh-CN"/>
              <a:t> </a:t>
            </a:r>
            <a:r>
              <a:rPr lang="zh-CN" altLang="en-US"/>
              <a:t>Diffusion Model for Text-to-Speech,” in Proc. Interspeech2021, 2021, pp. 3605–3609.</a:t>
            </a:r>
            <a:endParaRPr lang="zh-CN" altLang="en-US"/>
          </a:p>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DiffSpeech:Jinglin Liu, Chengxi Li, Yi Ren, Feiyang Chen, and Zhou</a:t>
            </a:r>
            <a:r>
              <a:rPr lang="zh-CN" altLang="en-US"/>
              <a:t>Zhao, “Diffsinger: Singing voice synthesis via shallow dif-fusion mechanism,” in Proceedings ofthe AAAI conference on</a:t>
            </a:r>
            <a:r>
              <a:rPr lang="en-US" altLang="zh-CN"/>
              <a:t> </a:t>
            </a:r>
            <a:r>
              <a:rPr lang="zh-CN" altLang="en-US"/>
              <a:t>artificial intelligence, 2022, vol. 36, pp. 11020–11028.</a:t>
            </a:r>
            <a:endParaRPr lang="zh-CN" altLang="en-US"/>
          </a:p>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Grad-TTS:Vadim Popov, Ivan Vovk, Vladimir Gogoryan, Tasnima</a:t>
            </a:r>
            <a:r>
              <a:rPr lang="zh-CN" altLang="en-US"/>
              <a:t>Sadekova, and Mikhail Kudinov, “Grad-tts: A diffusion probabilistic model for text-to-speech,” in International Conference</a:t>
            </a:r>
            <a:r>
              <a:rPr lang="en-US" altLang="zh-CN"/>
              <a:t> </a:t>
            </a:r>
            <a:r>
              <a:rPr lang="zh-CN" altLang="en-US"/>
              <a:t>on Machine Learning. PMLR, 2021, pp. 8599–8608.</a:t>
            </a:r>
            <a:endParaRPr lang="zh-CN" altLang="en-US"/>
          </a:p>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ProDiff:Rongjie Huang, Zhou Zhao, Huadai Liu, Jinglin Liu, Chenye</a:t>
            </a:r>
            <a:r>
              <a:rPr lang="zh-CN" altLang="en-US"/>
              <a:t>Cui, and Yi Ren, “Prodiff: Progressive fast diffusion model for</a:t>
            </a:r>
            <a:r>
              <a:rPr lang="en-US" altLang="zh-CN"/>
              <a:t> </a:t>
            </a:r>
            <a:r>
              <a:rPr lang="zh-CN" altLang="en-US"/>
              <a:t>high-quality text-to-speech,” in Proceedings of the 30th ACM</a:t>
            </a:r>
            <a:r>
              <a:rPr lang="en-US" altLang="zh-CN"/>
              <a:t> </a:t>
            </a:r>
            <a:r>
              <a:rPr lang="zh-CN" altLang="en-US"/>
              <a:t>International Conference on Multimedia, 2022, pp. 2595–2605.载于第 30 届 ACM 国际多媒体会议论文集</a:t>
            </a:r>
            <a:endParaRPr lang="zh-CN" altLang="en-US"/>
          </a:p>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DiffGAN-TTS:Songxiang Liu, Dan Su, and Dong Yu, “Diffgan-tts: Highfidelity and efficient text-to-speech with denoising diffusion gans,” arXiv preprint arXiv:2201.11972, 2022.</a:t>
            </a:r>
            <a:endParaRPr lang="en-US" dirty="0">
              <a:solidFill>
                <a:schemeClr val="accent1"/>
              </a:solidFill>
              <a:effectLst>
                <a:outerShdw blurRad="38100" dist="25400" dir="5400000" algn="ctr" rotWithShape="0">
                  <a:srgbClr val="6E747A">
                    <a:alpha val="43000"/>
                  </a:srgbClr>
                </a:outerShdw>
              </a:effectLst>
              <a:sym typeface="+mn-ea"/>
            </a:endParaRPr>
          </a:p>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ResGrad:Zehua Chen, Yihan Wu, Yichong Leng, Jiawei Chen, Haohe Liu, Xu Tan, Yang Cui, Ke Wang, Lei He, Sheng Zhao, et al., “Resgrad: Residual denoising diffusion probabilistic models for text to speech,” arXiv preprint arXiv:2212.14518, 2022.</a:t>
            </a:r>
            <a:endParaRPr lang="en-US" dirty="0">
              <a:solidFill>
                <a:schemeClr val="accent1"/>
              </a:solidFill>
              <a:effectLst>
                <a:outerShdw blurRad="38100" dist="25400" dir="5400000" algn="ctr" rotWithShape="0">
                  <a:srgbClr val="6E747A">
                    <a:alpha val="43000"/>
                  </a:srgbClr>
                </a:outerShdw>
              </a:effectLst>
              <a:sym typeface="+mn-ea"/>
            </a:endParaRPr>
          </a:p>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CoMoSpeech</a:t>
            </a:r>
            <a:r>
              <a:rPr lang="en-US" dirty="0">
                <a:sym typeface="+mn-ea"/>
              </a:rPr>
              <a:t>:</a:t>
            </a:r>
            <a:r>
              <a:rPr lang="en-US" dirty="0">
                <a:solidFill>
                  <a:schemeClr val="accent1"/>
                </a:solidFill>
                <a:effectLst>
                  <a:outerShdw blurRad="38100" dist="25400" dir="5400000" algn="ctr" rotWithShape="0">
                    <a:srgbClr val="6E747A">
                      <a:alpha val="43000"/>
                    </a:srgbClr>
                  </a:outerShdw>
                </a:effectLst>
                <a:sym typeface="+mn-ea"/>
              </a:rPr>
              <a:t>Zhen Ye, Wei Xue, Xu Tan, Jie Chen, Qifeng Liu, and Yike Guo, “Comospeech: One-step speech and singing voice synthesis via consistency model,” in Proceedings ofthe 30th ACM International Conference on Multimedia, 2023, pp. 1831– 1839.</a:t>
            </a: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dirty="0">
                <a:sym typeface="+mn-ea"/>
              </a:rPr>
              <a:t>这个式子表明了可以通过调整</a:t>
            </a:r>
            <a:r>
              <a:rPr lang="en-US" altLang="zh-CN" dirty="0">
                <a:sym typeface="+mn-ea"/>
              </a:rPr>
              <a:t>Vt</a:t>
            </a:r>
            <a:r>
              <a:rPr lang="zh-CN" altLang="en-US" dirty="0">
                <a:sym typeface="+mn-ea"/>
              </a:rPr>
              <a:t>，控制概率路径函数</a:t>
            </a:r>
            <a:r>
              <a:rPr lang="en-US" altLang="zh-CN" dirty="0">
                <a:sym typeface="+mn-ea"/>
              </a:rPr>
              <a:t>Pt</a:t>
            </a:r>
            <a:r>
              <a:rPr lang="zh-CN" altLang="en-US" dirty="0">
                <a:sym typeface="+mn-ea"/>
              </a:rPr>
              <a:t>，从而影响生成</a:t>
            </a:r>
            <a:r>
              <a:rPr lang="zh-CN" altLang="en-US" dirty="0">
                <a:sym typeface="+mn-ea"/>
              </a:rPr>
              <a:t>数据</a:t>
            </a:r>
            <a:r>
              <a:rPr lang="zh-CN" altLang="en-US" dirty="0">
                <a:sym typeface="+mn-ea"/>
              </a:rPr>
              <a:t>。</a:t>
            </a:r>
            <a:endParaRPr lang="zh-CN" altLang="en-US" dirty="0">
              <a:sym typeface="+mn-ea"/>
            </a:endParaRPr>
          </a:p>
          <a:p>
            <a:endParaRPr lang="zh-CN" altLang="en-US">
              <a:sym typeface="+mn-ea"/>
            </a:endParaRPr>
          </a:p>
          <a:p>
            <a:r>
              <a:rPr lang="zh-CN" altLang="en-US">
                <a:sym typeface="+mn-ea"/>
              </a:rPr>
              <a:t>理想情况下，我们希望噪声</a:t>
            </a:r>
            <a:r>
              <a:rPr lang="en-US" altLang="zh-CN">
                <a:sym typeface="+mn-ea"/>
              </a:rPr>
              <a:t>x0</a:t>
            </a:r>
            <a:r>
              <a:rPr lang="zh-CN" altLang="en-US">
                <a:sym typeface="+mn-ea"/>
              </a:rPr>
              <a:t>到</a:t>
            </a:r>
            <a:r>
              <a:rPr lang="en-US" altLang="zh-CN">
                <a:sym typeface="+mn-ea"/>
              </a:rPr>
              <a:t>x1</a:t>
            </a:r>
            <a:r>
              <a:rPr lang="zh-CN" altLang="en-US">
                <a:sym typeface="+mn-ea"/>
              </a:rPr>
              <a:t>的生成路径是最短的，最直接的，也就是直线。这样的路径在条件向量场中</a:t>
            </a:r>
            <a:r>
              <a:rPr lang="en-US" altLang="zh-CN">
                <a:sym typeface="+mn-ea"/>
              </a:rPr>
              <a:t>vt</a:t>
            </a:r>
            <a:r>
              <a:rPr lang="zh-CN" altLang="en-US">
                <a:sym typeface="+mn-ea"/>
              </a:rPr>
              <a:t>（</a:t>
            </a:r>
            <a:r>
              <a:rPr lang="en-US" altLang="zh-CN">
                <a:sym typeface="+mn-ea"/>
              </a:rPr>
              <a:t>x|x1</a:t>
            </a:r>
            <a:r>
              <a:rPr lang="zh-CN" altLang="en-US">
                <a:sym typeface="+mn-ea"/>
              </a:rPr>
              <a:t>）中，可以通过向量的减法来表示，也就是</a:t>
            </a:r>
            <a:r>
              <a:rPr lang="en-US" altLang="zh-CN">
                <a:sym typeface="+mn-ea"/>
              </a:rPr>
              <a:t>x1-x0</a:t>
            </a:r>
            <a:endParaRPr lang="zh-CN" altLang="en-US">
              <a:sym typeface="+mn-ea"/>
            </a:endParaRPr>
          </a:p>
          <a:p>
            <a:endParaRPr lang="zh-CN" altLang="en-US" dirty="0">
              <a:sym typeface="+mn-ea"/>
            </a:endParaRPr>
          </a:p>
          <a:p>
            <a:r>
              <a:rPr lang="zh-CN" altLang="en-US">
                <a:sym typeface="+mn-ea"/>
              </a:rPr>
              <a:t>条件向量场</a:t>
            </a:r>
            <a:r>
              <a:rPr lang="en-US" altLang="zh-CN">
                <a:sym typeface="+mn-ea"/>
              </a:rPr>
              <a:t>vt</a:t>
            </a:r>
            <a:r>
              <a:rPr lang="zh-CN" altLang="en-US">
                <a:sym typeface="+mn-ea"/>
              </a:rPr>
              <a:t>表示在给定数据点分布</a:t>
            </a:r>
            <a:r>
              <a:rPr lang="en-US" altLang="zh-CN">
                <a:sym typeface="+mn-ea"/>
              </a:rPr>
              <a:t>x1</a:t>
            </a:r>
            <a:r>
              <a:rPr lang="zh-CN" altLang="en-US">
                <a:sym typeface="+mn-ea"/>
              </a:rPr>
              <a:t>的条件下，数据点</a:t>
            </a:r>
            <a:r>
              <a:rPr lang="en-US" altLang="zh-CN">
                <a:sym typeface="+mn-ea"/>
              </a:rPr>
              <a:t>x</a:t>
            </a:r>
            <a:r>
              <a:rPr lang="zh-CN" altLang="en-US">
                <a:sym typeface="+mn-ea"/>
              </a:rPr>
              <a:t>在时间</a:t>
            </a:r>
            <a:r>
              <a:rPr lang="en-US" altLang="zh-CN">
                <a:sym typeface="+mn-ea"/>
              </a:rPr>
              <a:t>t</a:t>
            </a:r>
            <a:r>
              <a:rPr lang="zh-CN" altLang="en-US">
                <a:sym typeface="+mn-ea"/>
              </a:rPr>
              <a:t>的变化路径</a:t>
            </a:r>
            <a:endParaRPr lang="zh-CN" altLang="en-US"/>
          </a:p>
          <a:p>
            <a:endParaRPr lang="zh-CN" altLang="en-US" dirty="0">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理想情况下，我们希望噪声</a:t>
            </a:r>
            <a:r>
              <a:rPr lang="en-US" altLang="zh-CN"/>
              <a:t>x0</a:t>
            </a:r>
            <a:r>
              <a:rPr lang="zh-CN" altLang="en-US"/>
              <a:t>到</a:t>
            </a:r>
            <a:r>
              <a:rPr lang="en-US" altLang="zh-CN"/>
              <a:t>x1</a:t>
            </a:r>
            <a:r>
              <a:rPr lang="zh-CN" altLang="en-US"/>
              <a:t>的生成路径是最短的，最直接的，也就是直线。这样的路径在条件向量场中</a:t>
            </a:r>
            <a:r>
              <a:rPr lang="en-US" altLang="zh-CN"/>
              <a:t>vt</a:t>
            </a:r>
            <a:r>
              <a:rPr lang="zh-CN" altLang="en-US"/>
              <a:t>（</a:t>
            </a:r>
            <a:r>
              <a:rPr lang="en-US" altLang="zh-CN"/>
              <a:t>x|x1</a:t>
            </a:r>
            <a:r>
              <a:rPr lang="zh-CN" altLang="en-US"/>
              <a:t>）中，可以通过</a:t>
            </a:r>
            <a:r>
              <a:rPr lang="en-US" altLang="zh-CN"/>
              <a:t>x1-x0</a:t>
            </a:r>
            <a:r>
              <a:rPr lang="zh-CN" altLang="en-US"/>
              <a:t>来表示</a:t>
            </a:r>
            <a:endParaRPr lang="zh-CN" altLang="en-US"/>
          </a:p>
          <a:p>
            <a:endParaRPr lang="zh-CN" altLang="en-US"/>
          </a:p>
          <a:p>
            <a:r>
              <a:rPr lang="zh-CN" altLang="en-US"/>
              <a:t>条件向量场</a:t>
            </a:r>
            <a:r>
              <a:rPr lang="en-US" altLang="zh-CN"/>
              <a:t>vt</a:t>
            </a:r>
            <a:r>
              <a:rPr lang="zh-CN" altLang="en-US"/>
              <a:t>表示在给定数据点分布</a:t>
            </a:r>
            <a:r>
              <a:rPr lang="en-US" altLang="zh-CN"/>
              <a:t>x1</a:t>
            </a:r>
            <a:r>
              <a:rPr lang="zh-CN" altLang="en-US"/>
              <a:t>的条件下，数据点</a:t>
            </a:r>
            <a:r>
              <a:rPr lang="en-US" altLang="zh-CN"/>
              <a:t>x</a:t>
            </a:r>
            <a:r>
              <a:rPr lang="zh-CN" altLang="en-US"/>
              <a:t>在时间</a:t>
            </a:r>
            <a:r>
              <a:rPr lang="en-US" altLang="zh-CN"/>
              <a:t>t</a:t>
            </a:r>
            <a:r>
              <a:rPr lang="zh-CN" altLang="en-US"/>
              <a:t>的变化路径</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在我们用直线连接</a:t>
            </a:r>
            <a:r>
              <a:rPr lang="en-US" altLang="zh-CN"/>
              <a:t>x0</a:t>
            </a:r>
            <a:r>
              <a:rPr lang="zh-CN" altLang="en-US"/>
              <a:t>和</a:t>
            </a:r>
            <a:r>
              <a:rPr lang="en-US" altLang="zh-CN"/>
              <a:t>x1</a:t>
            </a:r>
            <a:r>
              <a:rPr lang="zh-CN" altLang="en-US"/>
              <a:t>时，有些线会在中间的地方相交</a:t>
            </a:r>
            <a:endParaRPr lang="zh-CN" altLang="en-US"/>
          </a:p>
          <a:p>
            <a:r>
              <a:rPr lang="en-US" altLang="zh-CN"/>
              <a:t>ODE</a:t>
            </a:r>
            <a:r>
              <a:rPr lang="zh-CN" altLang="en-US">
                <a:sym typeface="+mn-ea"/>
              </a:rPr>
              <a:t>在学习的时候</a:t>
            </a:r>
            <a:r>
              <a:rPr lang="zh-CN" altLang="en-US"/>
              <a:t>会保留原来的基本路径，但是避免相交，如图</a:t>
            </a:r>
            <a:r>
              <a:rPr lang="en-US" altLang="zh-CN"/>
              <a:t>b</a:t>
            </a:r>
            <a:r>
              <a:rPr lang="zh-CN" altLang="en-US"/>
              <a:t>所示，这时，每个</a:t>
            </a:r>
            <a:r>
              <a:rPr lang="en-US" altLang="zh-CN"/>
              <a:t>x0</a:t>
            </a:r>
            <a:r>
              <a:rPr lang="zh-CN" altLang="en-US"/>
              <a:t>都会对应一个</a:t>
            </a:r>
            <a:r>
              <a:rPr lang="en-US" altLang="zh-CN"/>
              <a:t>x1 head, </a:t>
            </a:r>
            <a:r>
              <a:rPr lang="zh-CN" altLang="en-US"/>
              <a:t>我们继续拿</a:t>
            </a:r>
            <a:r>
              <a:rPr lang="en-US" altLang="zh-CN"/>
              <a:t>x0</a:t>
            </a:r>
            <a:r>
              <a:rPr lang="zh-CN" altLang="en-US"/>
              <a:t>和</a:t>
            </a:r>
            <a:r>
              <a:rPr lang="en-US" altLang="zh-CN"/>
              <a:t>x1head</a:t>
            </a:r>
            <a:r>
              <a:rPr lang="zh-CN" altLang="en-US"/>
              <a:t>进行训练，</a:t>
            </a:r>
            <a:endParaRPr lang="zh-CN" altLang="en-US"/>
          </a:p>
          <a:p>
            <a:r>
              <a:rPr lang="zh-CN" altLang="en-US">
                <a:sym typeface="+mn-ea"/>
              </a:rPr>
              <a:t>把直线轨迹的交叉点做路径重组，把轨迹进一步变直，如图</a:t>
            </a:r>
            <a:r>
              <a:rPr lang="en-US" altLang="zh-CN">
                <a:sym typeface="+mn-ea"/>
              </a:rPr>
              <a:t>3</a:t>
            </a:r>
            <a:r>
              <a:rPr lang="zh-CN" altLang="en-US">
                <a:sym typeface="+mn-ea"/>
              </a:rPr>
              <a:t>，这就是</a:t>
            </a:r>
            <a:r>
              <a:rPr lang="en-US" altLang="zh-CN">
                <a:sym typeface="+mn-ea"/>
              </a:rPr>
              <a:t> </a:t>
            </a:r>
            <a:r>
              <a:rPr lang="en-US" altLang="zh-CN"/>
              <a:t>Rectified Flow </a:t>
            </a:r>
            <a:r>
              <a:rPr lang="zh-CN" altLang="en-US"/>
              <a:t>做的事</a:t>
            </a:r>
            <a:r>
              <a:rPr lang="en-US" altLang="zh-CN"/>
              <a:t>    </a:t>
            </a:r>
            <a:endParaRPr lang="zh-CN" altLang="en-US"/>
          </a:p>
          <a:p>
            <a:r>
              <a:rPr lang="zh-CN" altLang="en-US" dirty="0">
                <a:solidFill>
                  <a:srgbClr val="0D0D0D"/>
                </a:solidFill>
                <a:effectLst/>
                <a:highlight>
                  <a:srgbClr val="FFFFFF"/>
                </a:highlight>
                <a:cs typeface="+mn-lt"/>
                <a:sym typeface="+mn-ea"/>
              </a:rPr>
              <a:t>在实际训练过程中，轨迹通常不能像在条件向量场训练时那样</a:t>
            </a:r>
            <a:r>
              <a:rPr lang="zh-CN" altLang="en-US" dirty="0">
                <a:solidFill>
                  <a:srgbClr val="0D0D0D"/>
                </a:solidFill>
                <a:effectLst/>
                <a:highlight>
                  <a:srgbClr val="FFFFFF"/>
                </a:highlight>
                <a:cs typeface="+mn-lt"/>
                <a:sym typeface="+mn-ea"/>
              </a:rPr>
              <a:t>是直线。然而，通过在同一轨迹的端点上再次训练流匹配模型，模型学会了找到连接这些噪声和数据的更短路径。</a:t>
            </a:r>
            <a:endParaRPr lang="zh-CN" altLang="en-US" dirty="0">
              <a:solidFill>
                <a:srgbClr val="0D0D0D"/>
              </a:solidFill>
              <a:effectLst/>
              <a:highlight>
                <a:srgbClr val="FFFFFF"/>
              </a:highlight>
              <a:cs typeface="+mn-lt"/>
              <a:sym typeface="+mn-ea"/>
            </a:endParaRPr>
          </a:p>
          <a:p>
            <a:r>
              <a:rPr lang="zh-CN" altLang="en-US" dirty="0">
                <a:solidFill>
                  <a:srgbClr val="0D0D0D"/>
                </a:solidFill>
                <a:effectLst/>
                <a:highlight>
                  <a:srgbClr val="FFFFFF"/>
                </a:highlight>
                <a:cs typeface="+mn-lt"/>
                <a:sym typeface="+mn-ea"/>
              </a:rPr>
              <a:t>通过修正轨迹，流匹配模型将能够更有效地采样数据，减少ODE模拟的步骤。</a:t>
            </a:r>
            <a:endParaRPr lang="zh-CN" altLang="en-US" b="0" i="0" dirty="0">
              <a:solidFill>
                <a:srgbClr val="0D0D0D"/>
              </a:solidFill>
              <a:effectLst/>
              <a:highlight>
                <a:srgbClr val="FFFFFF"/>
              </a:highlight>
              <a:cs typeface="+mn-lt"/>
              <a:sym typeface="+mn-ea"/>
            </a:endParaRPr>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mc:AlternateContent xmlns:mc="http://schemas.openxmlformats.org/markup-compatibility/2006">
        <mc:Choice xmlns:a14="http://schemas.microsoft.com/office/drawing/2010/main" Requires="a14">
          <p:sp>
            <p:nvSpPr>
              <p:cNvPr id="3" name="文本占位符 2"/>
              <p:cNvSpPr>
                <a:spLocks noGrp="1"/>
              </p:cNvSpPr>
              <p:nvPr>
                <p:ph type="body" idx="3"/>
              </p:nvPr>
            </p:nvSpPr>
            <p:spPr/>
            <p:txBody>
              <a:bodyPr/>
              <a:p>
                <a:r>
                  <a:rPr lang="zh-CN" altLang="en-US"/>
                  <a:t>VoiceFlow 利用流匹配模型进行 TTS，以梅尔频谱</a:t>
                </a:r>
                <a:r>
                  <a:rPr lang="en-US" altLang="zh-CN"/>
                  <a:t>x1</a:t>
                </a:r>
                <a:r>
                  <a:rPr lang="zh-CN" altLang="en-US"/>
                  <a:t>作为目标数据，从标准高斯分布</a:t>
                </a:r>
                <a:r>
                  <a:rPr lang="en-US" altLang="zh-CN"/>
                  <a:t>x0</a:t>
                </a:r>
                <a:r>
                  <a:rPr lang="zh-CN" altLang="en-US"/>
                  <a:t>中抽取噪声。</a:t>
                </a:r>
                <a:endParaRPr lang="zh-CN" altLang="en-US"/>
              </a:p>
              <a:p>
                <a:r>
                  <a:rPr lang="zh-CN" altLang="en-US"/>
                  <a:t>1.这一部分文本编码器，时长预测，时长适配器和</a:t>
                </a:r>
                <a:r>
                  <a:rPr lang="en-US" altLang="zh-CN"/>
                  <a:t>Fastspeech2</a:t>
                </a:r>
                <a:r>
                  <a:rPr lang="zh-CN" altLang="en-US"/>
                  <a:t>类似，音素作为条件输入，将音素通过查找表映射为嵌入向量，预测每个音素的时长，时</a:t>
                </a:r>
                <a:r>
                  <a:rPr lang="zh-CN" altLang="en-US"/>
                  <a:t>长适配器根据预测的时长信息调整音素的隐藏表示。</a:t>
                </a:r>
                <a:endParaRPr lang="zh-CN" altLang="en-US"/>
              </a:p>
              <a:p>
                <a:r>
                  <a:rPr lang="zh-CN" altLang="en-US"/>
                  <a:t>2. 构建条件概率路径：</a:t>
                </a:r>
                <a14:m>
                  <m:oMath xmlns:m="http://schemas.openxmlformats.org/officeDocument/2006/math">
                    <m:r>
                      <a:rPr lang="en-US" altLang="zh-CN" i="1" dirty="0">
                        <a:solidFill>
                          <a:srgbClr val="0D0D0D"/>
                        </a:solidFill>
                        <a:effectLst/>
                        <a:highlight>
                          <a:srgbClr val="FFFFFF"/>
                        </a:highlight>
                        <a:latin typeface="Cambria Math" panose="02040503050406030204" charset="0"/>
                        <a:cs typeface="Cambria Math" panose="02040503050406030204" charset="0"/>
                      </a:rPr>
                      <m:t>𝑑</m:t>
                    </m:r>
                    <m:sSub>
                      <m:sSubPr>
                        <m:ctrlPr>
                          <a:rPr lang="en-US" altLang="zh-CN"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ctrlPr>
                      </m:sSubPr>
                      <m:e>
                        <m:r>
                          <m:rPr>
                            <m:sty m:val="p"/>
                          </m:rPr>
                          <a:rPr lang="en-US" altLang="zh-CN"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v</m:t>
                        </m:r>
                      </m:e>
                      <m:sub>
                        <m:r>
                          <m:rPr>
                            <m:sty m:val="p"/>
                          </m:rPr>
                          <a:rPr lang="en-US" altLang="zh-CN"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t</m:t>
                        </m:r>
                      </m:sub>
                    </m:sSub>
                    <m:r>
                      <a:rPr lang="en-US" altLang="zh-CN"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i="1" dirty="0">
                        <a:solidFill>
                          <a:srgbClr val="0D0D0D"/>
                        </a:solidFill>
                        <a:effectLst/>
                        <a:highlight>
                          <a:srgbClr val="FFFFFF"/>
                        </a:highlight>
                        <a:latin typeface="Cambria Math" panose="02040503050406030204" charset="0"/>
                        <a:cs typeface="Cambria Math" panose="02040503050406030204" charset="0"/>
                      </a:rPr>
                      <m:t>)</m:t>
                    </m:r>
                    <m:r>
                      <a:rPr lang="en-US" altLang="zh-CN" i="1" dirty="0">
                        <a:solidFill>
                          <a:srgbClr val="0D0D0D"/>
                        </a:solidFill>
                        <a:effectLst/>
                        <a:highlight>
                          <a:srgbClr val="FFFFFF"/>
                        </a:highlight>
                        <a:latin typeface="Cambria Math" panose="02040503050406030204" charset="0"/>
                        <a:cs typeface="Cambria Math" panose="02040503050406030204" charset="0"/>
                      </a:rPr>
                      <m:t>𝑑𝑡</m:t>
                    </m:r>
                  </m:oMath>
                </a14:m>
                <a:r>
                  <a:rPr lang="en-US" altLang="zh-CN"/>
                  <a:t> </a:t>
                </a:r>
                <a:r>
                  <a:rPr lang="en-US" altLang="zh-CN" i="1" dirty="0">
                    <a:solidFill>
                      <a:srgbClr val="0D0D0D"/>
                    </a:solidFill>
                    <a:effectLst/>
                    <a:highlight>
                      <a:srgbClr val="FFFFFF"/>
                    </a:highlight>
                    <a:latin typeface="Cambria Math" panose="02040503050406030204" charset="0"/>
                    <a:cs typeface="Cambria Math" panose="02040503050406030204" charset="0"/>
                    <a:sym typeface="+mn-ea"/>
                  </a:rPr>
                  <a:t>vt</a:t>
                </a:r>
                <a:r>
                  <a:rPr lang="zh-CN" altLang="en-US"/>
                  <a:t>是</a:t>
                </a:r>
                <a:r>
                  <a:rPr lang="zh-CN" altLang="en-US"/>
                  <a:t>底层向量场</a:t>
                </a:r>
                <a:endParaRPr lang="zh-CN" altLang="en-US"/>
              </a:p>
              <a:p>
                <a:r>
                  <a:rPr lang="zh-CN" altLang="en-US"/>
                  <a:t>3. 向量场估计：使用神经网络</a:t>
                </a:r>
                <a:r>
                  <a:rPr lang="en-US" altLang="zh-CN"/>
                  <a:t>u</a:t>
                </a:r>
                <a:r>
                  <a:rPr lang="zh-CN" altLang="en-US"/>
                  <a:t>来估计向量场。接收三个输入，</a:t>
                </a:r>
                <a:r>
                  <a:rPr lang="en-US" altLang="zh-CN"/>
                  <a:t>y</a:t>
                </a:r>
                <a:r>
                  <a:rPr lang="zh-CN" altLang="en-US"/>
                  <a:t>是重复的帧级序列，时间</a:t>
                </a:r>
                <a:r>
                  <a:rPr lang="en-US" altLang="zh-CN"/>
                  <a:t>t</a:t>
                </a:r>
                <a:r>
                  <a:rPr lang="zh-CN" altLang="en-US"/>
                  <a:t>以及</a:t>
                </a:r>
                <a:r>
                  <a:rPr lang="en-US" altLang="zh-CN"/>
                  <a:t>t</a:t>
                </a:r>
                <a:r>
                  <a:rPr lang="zh-CN" altLang="en-US"/>
                  <a:t>时刻的采样</a:t>
                </a:r>
                <a:r>
                  <a:rPr lang="en-US" altLang="zh-CN"/>
                  <a:t>xt</a:t>
                </a:r>
                <a:r>
                  <a:rPr lang="zh-CN" altLang="en-US"/>
                  <a:t>，</a:t>
                </a:r>
                <a:r>
                  <a:rPr lang="zh-CN" altLang="en-US">
                    <a:sym typeface="+mn-ea"/>
                  </a:rPr>
                  <a:t>y在进入估计器之前与xt连接， </a:t>
                </a:r>
                <a:endParaRPr lang="zh-CN" altLang="en-US">
                  <a:sym typeface="+mn-ea"/>
                </a:endParaRPr>
              </a:p>
              <a:p>
                <a:r>
                  <a:rPr lang="en-US" altLang="zh-CN">
                    <a:sym typeface="+mn-ea"/>
                  </a:rPr>
                  <a:t>    </a:t>
                </a:r>
                <a:r>
                  <a:rPr lang="zh-CN" altLang="en-US">
                    <a:sym typeface="+mn-ea"/>
                  </a:rPr>
                  <a:t>确保了生成的语音在时间上与原始文本的节奏和语音特征保持一致</a:t>
                </a:r>
                <a:endParaRPr lang="zh-CN" altLang="en-US"/>
              </a:p>
              <a:p>
                <a:r>
                  <a:rPr lang="zh-CN" altLang="en-US"/>
                  <a:t>4. 总损失函数：</a:t>
                </a:r>
                <a:endParaRPr lang="zh-CN" altLang="en-US"/>
              </a:p>
              <a:p>
                <a:r>
                  <a:rPr lang="zh-CN" altLang="en-US"/>
                  <a:t>   - 总损失函数包括流匹配损失</a:t>
                </a:r>
                <a:r>
                  <a:rPr lang="en-US" altLang="zh-CN"/>
                  <a:t>Lfm</a:t>
                </a:r>
                <a:r>
                  <a:rPr lang="zh-CN" altLang="en-US"/>
                  <a:t> 和时长预测器的均方误差损失。</a:t>
                </a:r>
                <a:endParaRPr lang="zh-CN" altLang="en-US"/>
              </a:p>
              <a:p>
                <a:endParaRPr lang="zh-CN" altLang="en-US"/>
              </a:p>
            </p:txBody>
          </p:sp>
        </mc:Choice>
        <mc:Fallback>
          <p:sp>
            <p:nvSpPr>
              <p:cNvPr id="3" name="文本占位符 2"/>
              <p:cNvSpPr>
                <a:spLocks noRot="1" noChangeAspect="1" noMove="1" noResize="1" noEditPoints="1" noAdjustHandles="1" noChangeArrowheads="1" noChangeShapeType="1" noTextEdit="1"/>
              </p:cNvSpPr>
              <p:nvPr>
                <p:ph type="body" idx="3"/>
              </p:nvPr>
            </p:nvSpPr>
            <p:spPr>
              <a:blipFill rotWithShape="1">
                <a:blip r:embed="rId3"/>
                <a:stretch>
                  <a:fillRect/>
                </a:stretch>
              </a:blipFill>
            </p:spPr>
            <p:txBody>
              <a:bodyPr/>
              <a:lstStyle/>
              <a:p>
                <a:r>
                  <a:rPr lang="zh-CN" altLang="en-US">
                    <a:noFill/>
                  </a:rPr>
                  <a:t> </a:t>
                </a:r>
              </a:p>
            </p:txBody>
          </p:sp>
        </mc:Fallback>
      </mc:AlternateContent>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Grad-TTS:Vadim Popov, Ivan Vovk, Vladimir Gogoryan, Tasnima</a:t>
            </a:r>
            <a:r>
              <a:rPr lang="zh-CN" altLang="en-US">
                <a:sym typeface="+mn-ea"/>
              </a:rPr>
              <a:t>Sadekova, and Mikhail Kudinov, “Grad-tts: A diffusion probabilistic model for text-to-speech,” in International Conference</a:t>
            </a:r>
            <a:r>
              <a:rPr lang="en-US" altLang="zh-CN">
                <a:sym typeface="+mn-ea"/>
              </a:rPr>
              <a:t> </a:t>
            </a:r>
            <a:r>
              <a:rPr lang="zh-CN" altLang="en-US">
                <a:sym typeface="+mn-ea"/>
              </a:rPr>
              <a:t>on Machine Learning. PMLR, 2021, pp. 8599–8608.</a:t>
            </a:r>
            <a:endParaRPr lang="zh-CN" altLang="en-US"/>
          </a:p>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ProDiff:Rongjie Huang, Zhou Zhao, Huadai Liu, Jinglin Liu, Chenye</a:t>
            </a:r>
            <a:r>
              <a:rPr lang="zh-CN" altLang="en-US">
                <a:sym typeface="+mn-ea"/>
              </a:rPr>
              <a:t>Cui, and Yi Ren, “Prodiff: Progressive fast diffusion model for</a:t>
            </a:r>
            <a:r>
              <a:rPr lang="en-US" altLang="zh-CN">
                <a:sym typeface="+mn-ea"/>
              </a:rPr>
              <a:t> </a:t>
            </a:r>
            <a:r>
              <a:rPr lang="zh-CN" altLang="en-US">
                <a:sym typeface="+mn-ea"/>
              </a:rPr>
              <a:t>high-quality text-to-speech,” in Proceedings of the 30th ACM</a:t>
            </a:r>
            <a:r>
              <a:rPr lang="en-US" altLang="zh-CN">
                <a:sym typeface="+mn-ea"/>
              </a:rPr>
              <a:t> </a:t>
            </a:r>
            <a:r>
              <a:rPr lang="zh-CN" altLang="en-US">
                <a:sym typeface="+mn-ea"/>
              </a:rPr>
              <a:t>International Conference on Multimedia, 2022, pp. 2595–2605.载于第 30 届 ACM 国际多媒体会议论文集</a:t>
            </a:r>
            <a:endParaRPr lang="zh-CN" altLang="en-US"/>
          </a:p>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DiffGAN-TTS:Songxiang Liu, Dan Su, and Dong Yu, “Diffgan-tts: Highfidelity and efficient text-to-speech with denoising diffusion gans,” arXiv preprint arXiv:2201.11972, 2022.</a:t>
            </a:r>
            <a:endParaRPr lang="en-US" dirty="0">
              <a:solidFill>
                <a:schemeClr val="accent1"/>
              </a:solidFill>
              <a:effectLst>
                <a:outerShdw blurRad="38100" dist="25400" dir="5400000" algn="ctr" rotWithShape="0">
                  <a:srgbClr val="6E747A">
                    <a:alpha val="43000"/>
                  </a:srgbClr>
                </a:outerShdw>
              </a:effectLst>
              <a:sym typeface="+mn-ea"/>
            </a:endParaRPr>
          </a:p>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ResGrad:Zehua Chen, Yihan Wu, Yichong Leng, Jiawei Chen, Haohe Liu, Xu Tan, Yang Cui, Ke Wang, Lei He, Sheng Zhao, et al., “Resgrad: Residual denoising diffusion probabilistic models for text to speech,” arXiv preprint arXiv:2212.14518, 2022.</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测试了VoiceFlow与GradTTS在两个不同数据集上的</a:t>
            </a:r>
            <a:r>
              <a:rPr lang="en-US" altLang="zh-CN"/>
              <a:t>Mos</a:t>
            </a:r>
            <a:r>
              <a:rPr lang="zh-CN" altLang="en-US"/>
              <a:t>评估</a:t>
            </a:r>
            <a:endParaRPr lang="zh-CN" altLang="en-US"/>
          </a:p>
          <a:p>
            <a:r>
              <a:rPr lang="zh-CN" altLang="en-US"/>
              <a:t>在两个数据集和三种采样情况下，VoiceFlow 的 MOS 分数一直高于 GradTTS</a:t>
            </a:r>
            <a:endParaRPr lang="zh-CN" altLang="en-US"/>
          </a:p>
          <a:p>
            <a:r>
              <a:rPr lang="zh-CN" altLang="en-US"/>
              <a:t>采样步数减少时，GradTTS 的性能会显著下降，而 VoiceFlow 则不会出现如此大的下降</a:t>
            </a:r>
            <a:endParaRPr lang="zh-CN" altLang="en-US"/>
          </a:p>
          <a:p>
            <a:r>
              <a:rPr lang="zh-CN" altLang="en-US"/>
              <a:t>这表明基于流匹配的模型在处理数据方面具有</a:t>
            </a:r>
            <a:r>
              <a:rPr lang="zh-CN" altLang="en-US"/>
              <a:t>很大的潜力</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然后是客观评估，MOSnet 是一种神经网络，旨在适应人类对语音信号的感知，它能在一定程度上正确反映语音质量。</a:t>
            </a:r>
            <a:endParaRPr lang="zh-CN" altLang="en-US"/>
          </a:p>
          <a:p>
            <a:r>
              <a:rPr lang="zh-CN" altLang="en-US"/>
              <a:t>MCD通过计算合成语音的梅尔倒谱系数与目标语音之间的距离评估语音的</a:t>
            </a:r>
            <a:r>
              <a:rPr lang="zh-CN" altLang="en-US"/>
              <a:t>质量</a:t>
            </a:r>
            <a:endParaRPr lang="zh-CN" altLang="en-US"/>
          </a:p>
          <a:p>
            <a:endParaRPr lang="zh-CN" altLang="en-US"/>
          </a:p>
          <a:p>
            <a:r>
              <a:rPr lang="zh-CN" altLang="en-US"/>
              <a:t>图</a:t>
            </a:r>
            <a:r>
              <a:rPr lang="en-US" altLang="zh-CN"/>
              <a:t>2 </a:t>
            </a:r>
            <a:r>
              <a:rPr lang="zh-CN" altLang="en-US"/>
              <a:t>显示了不同采样步数的</a:t>
            </a:r>
            <a:r>
              <a:rPr lang="en-US" altLang="zh-CN"/>
              <a:t>Mosnet</a:t>
            </a:r>
            <a:r>
              <a:rPr lang="zh-CN" altLang="en-US"/>
              <a:t>值，VoiceFlow 在不同采样步骤中的得分变化远低于 GradTTS，</a:t>
            </a:r>
            <a:r>
              <a:rPr lang="zh-CN" altLang="en-US"/>
              <a:t>比较稳定，这与 MOS 的结果基本一致</a:t>
            </a:r>
            <a:endParaRPr lang="zh-CN" altLang="en-US"/>
          </a:p>
          <a:p>
            <a:r>
              <a:rPr lang="zh-CN" altLang="en-US">
                <a:sym typeface="+mn-ea"/>
              </a:rPr>
              <a:t>图</a:t>
            </a:r>
            <a:r>
              <a:rPr lang="en-US" altLang="zh-CN">
                <a:sym typeface="+mn-ea"/>
              </a:rPr>
              <a:t>3 </a:t>
            </a:r>
            <a:r>
              <a:rPr lang="zh-CN" altLang="en-US">
                <a:sym typeface="+mn-ea"/>
              </a:rPr>
              <a:t>显示了不同采样步数的</a:t>
            </a:r>
            <a:r>
              <a:rPr lang="en-US" altLang="zh-CN">
                <a:sym typeface="+mn-ea"/>
              </a:rPr>
              <a:t>MCD</a:t>
            </a:r>
            <a:r>
              <a:rPr lang="zh-CN" altLang="en-US">
                <a:sym typeface="+mn-ea"/>
              </a:rPr>
              <a:t>值，</a:t>
            </a:r>
            <a:r>
              <a:rPr lang="zh-CN" altLang="en-US">
                <a:sym typeface="+mn-ea"/>
              </a:rPr>
              <a:t>也验证了 VoiceFlow 在速度与质量之间的权衡优于扩散法。</a:t>
            </a:r>
            <a:endParaRPr lang="zh-CN" altLang="en-US">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消融实验中，作者通过比较两步采样中有无整流模型，发现结果有着明显的区别，并且 LibriTTS 表现出比 LJSpeech 更显着的差异。为了直观地了解整流流的影响，在图 4 中可视化了有和没有整流的 VoiceFlow 的一些采样轨迹。此处还显示了 GradTTS 的轨迹。毫无疑问在 TTS 模型中使用修正流是非常有效</a:t>
            </a:r>
            <a:r>
              <a:rPr lang="zh-CN" altLang="en-US"/>
              <a:t>的。</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矫正流和蒸馏</a:t>
            </a:r>
            <a:r>
              <a:rPr lang="zh-CN" altLang="en-US">
                <a:sym typeface="+mn-ea"/>
              </a:rPr>
              <a:t>同样都是从高斯分布中还原目标分布，</a:t>
            </a:r>
            <a:r>
              <a:rPr lang="zh-CN" altLang="en-US">
                <a:sym typeface="+mn-ea"/>
              </a:rPr>
              <a:t>最终目标都是提高语音合成的效率和质量。矫正流通过优化生成路径来减少步骤，而蒸馏通过压缩模型来提高生成速度。</a:t>
            </a:r>
            <a:endParaRPr lang="zh-CN" altLang="en-US">
              <a:sym typeface="+mn-ea"/>
            </a:endParaRPr>
          </a:p>
          <a:p>
            <a:r>
              <a:rPr lang="zh-CN" altLang="en-US">
                <a:sym typeface="+mn-ea"/>
              </a:rPr>
              <a:t>蒸馏是一种模型压缩技术，通过将一个大型复杂模型（教师模型）的知识传递到一个较小的模型（学生模型）。但是蒸馏试图一比一的还原先验分布与目标分布的关系。在一些复杂的配对关系中使用蒸馏很困难。</a:t>
            </a:r>
            <a:endParaRPr lang="zh-CN" altLang="en-US">
              <a:sym typeface="+mn-ea"/>
            </a:endParaRPr>
          </a:p>
          <a:p>
            <a:r>
              <a:rPr lang="zh-CN" altLang="en-US">
                <a:sym typeface="+mn-ea"/>
              </a:rPr>
              <a:t>矫正流对于</a:t>
            </a:r>
            <a:r>
              <a:rPr lang="zh-CN" altLang="en-US"/>
              <a:t>给定的任何配对，就算是随机的配对，他都能学出一个给出正确边际分布的flow。Reflow不会去试图完全复现先验分布与目标分布</a:t>
            </a:r>
            <a:r>
              <a:rPr lang="zh-CN" altLang="en-US"/>
              <a:t>的配对关系，而只注重于得到正确的边际分布。</a:t>
            </a:r>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a:p>
            <a:r>
              <a:rPr lang="zh-CN" altLang="en-US" dirty="0">
                <a:sym typeface="+mn-ea"/>
              </a:rPr>
              <a:t>矫正流和蒸馏的最终目标都是提高语音合成的效率和质量。</a:t>
            </a:r>
            <a:endParaRPr lang="zh-CN" altLang="en-US" dirty="0"/>
          </a:p>
          <a:p>
            <a:r>
              <a:rPr lang="zh-CN" altLang="en-US" dirty="0">
                <a:sym typeface="+mn-ea"/>
              </a:rPr>
              <a:t>矫正流通过优化生成路径来减少步骤，蒸馏通过将一个大型复杂模型（教师模型）的知识传递到一个较小的模型（学生模型）来提高生成速度</a:t>
            </a:r>
            <a:endParaRPr lang="zh-CN" altLang="en-US" dirty="0"/>
          </a:p>
          <a:p>
            <a:r>
              <a:rPr lang="zh-CN" altLang="en-US" dirty="0">
                <a:sym typeface="+mn-ea"/>
              </a:rPr>
              <a:t>Distillation试图一五一十地复现(Xo,X1)配对的关系。但是，如果(Xo,X1)的配对是随机的，Distilation最多只能得到 条件平均值，并不能成功地完全匹配 X1~ π1。即使(Xo,X)有确定的-一对应关系，他们的配对关系也可能很复杂，导致直接蒸馏很困难,</a:t>
            </a:r>
            <a:endParaRPr lang="zh-CN" altLang="en-US" dirty="0"/>
          </a:p>
          <a:p>
            <a:r>
              <a:rPr lang="zh-CN" altLang="en-US" dirty="0">
                <a:sym typeface="+mn-ea"/>
              </a:rPr>
              <a:t>Reflow对于给定的任何(Xo,X)配对，就算是随机的配对，他都能学出一个给出正确边际分布的flow。Reflow不会去试图完全复现(Xo,X)的配对关系，而只注重于得到正确的边际分布。</a:t>
            </a:r>
            <a:endParaRPr lang="zh-CN" altLang="en-US" dirty="0"/>
          </a:p>
          <a:p>
            <a:endParaRPr lang="zh-CN" altLang="en-US"/>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000" dirty="0"/>
              <a:t>通过普朗克方程消除了随机成分</a:t>
            </a:r>
            <a:r>
              <a:rPr lang="en-US" altLang="zh-CN" sz="2000" dirty="0"/>
              <a:t>dw</a:t>
            </a:r>
            <a:r>
              <a:rPr lang="zh-CN" altLang="en-US" sz="2000" dirty="0"/>
              <a:t>，变成了一个常微分方程</a:t>
            </a:r>
            <a:r>
              <a:rPr lang="en-US" altLang="zh-CN" sz="2000" dirty="0"/>
              <a:t>   </a:t>
            </a:r>
            <a:r>
              <a:rPr lang="zh-CN" altLang="en-US" sz="2000" dirty="0"/>
              <a:t>（扩散项：噪声强度乘维纳过程的微小增量）</a:t>
            </a:r>
            <a:r>
              <a:rPr lang="en-US" altLang="zh-CN" sz="2000" dirty="0"/>
              <a:t>   </a:t>
            </a:r>
            <a:r>
              <a:rPr lang="zh-CN" altLang="en-US" sz="2000" dirty="0"/>
              <a:t>维纳过程又叫布朗运</a:t>
            </a:r>
            <a:r>
              <a:rPr lang="zh-CN" altLang="en-US" sz="2000" dirty="0"/>
              <a:t>动，</a:t>
            </a:r>
            <a:r>
              <a:rPr lang="zh-CN" altLang="en-US" sz="2000" dirty="0"/>
              <a:t>是一种随机过程​</a:t>
            </a:r>
            <a:endParaRPr lang="zh-CN" altLang="en-US" sz="2000" dirty="0"/>
          </a:p>
          <a:p>
            <a:r>
              <a:rPr lang="zh-CN" altLang="en-US" sz="2000" dirty="0"/>
              <a:t> 去噪器</a:t>
            </a:r>
            <a:r>
              <a:rPr lang="en-US" altLang="zh-CN" sz="2000" dirty="0"/>
              <a:t>D</a:t>
            </a:r>
            <a:r>
              <a:rPr lang="zh-CN" altLang="en-US" sz="2000" dirty="0"/>
              <a:t>是一个神经网络，它接受当前位置</a:t>
            </a:r>
            <a:r>
              <a:rPr lang="en-US" altLang="zh-CN" sz="2000" dirty="0"/>
              <a:t>xt</a:t>
            </a:r>
            <a:r>
              <a:rPr lang="zh-CN" altLang="en-US" sz="2000" dirty="0"/>
              <a:t>和时间</a:t>
            </a:r>
            <a:r>
              <a:rPr lang="en-US" altLang="zh-CN" sz="2000" dirty="0"/>
              <a:t>t</a:t>
            </a:r>
            <a:r>
              <a:rPr lang="zh-CN" altLang="en-US" sz="2000" dirty="0"/>
              <a:t>作为输入，将</a:t>
            </a:r>
            <a:r>
              <a:rPr lang="en-US" altLang="zh-CN" sz="2000" dirty="0"/>
              <a:t>xt</a:t>
            </a:r>
            <a:r>
              <a:rPr lang="zh-CN" altLang="en-US" sz="2000" dirty="0"/>
              <a:t>调整为更接近目标</a:t>
            </a:r>
            <a:r>
              <a:rPr lang="en-US" altLang="zh-CN" sz="2000" dirty="0"/>
              <a:t>x0</a:t>
            </a:r>
            <a:r>
              <a:rPr lang="zh-CN" altLang="en-US" sz="2000" dirty="0"/>
              <a:t>的位置</a:t>
            </a:r>
            <a:endParaRPr lang="zh-CN" altLang="en-US" sz="2000" dirty="0"/>
          </a:p>
          <a:p>
            <a:r>
              <a:rPr lang="zh-CN" altLang="en-US" sz="2000" dirty="0"/>
              <a:t>通过优化得分函数能够提升去噪器的效果，使</a:t>
            </a:r>
            <a:r>
              <a:rPr lang="zh-CN" altLang="en-US" sz="2000" dirty="0"/>
              <a:t>数据分布更接近目标分布</a:t>
            </a:r>
            <a:endParaRPr lang="zh-CN" altLang="en-US" sz="2000" dirty="0"/>
          </a:p>
          <a:p>
            <a:r>
              <a:rPr lang="zh-CN" altLang="en-US" sz="2000" dirty="0">
                <a:sym typeface="+mn-ea"/>
              </a:rPr>
              <a:t>在任意两个时间点 t</a:t>
            </a:r>
            <a:r>
              <a:rPr lang="en-US" altLang="zh-CN" sz="2000" dirty="0">
                <a:sym typeface="+mn-ea"/>
              </a:rPr>
              <a:t>1</a:t>
            </a:r>
            <a:r>
              <a:rPr lang="zh-CN" altLang="en-US" sz="2000" dirty="0">
                <a:sym typeface="+mn-ea"/>
              </a:rPr>
              <a:t>和</a:t>
            </a:r>
            <a:r>
              <a:rPr lang="en-US" altLang="zh-CN" sz="2000" dirty="0">
                <a:sym typeface="+mn-ea"/>
              </a:rPr>
              <a:t>t2</a:t>
            </a:r>
            <a:r>
              <a:rPr lang="zh-CN" altLang="en-US" sz="2000" dirty="0">
                <a:sym typeface="+mn-ea"/>
              </a:rPr>
              <a:t>上，这两个样本在经过去噪器</a:t>
            </a:r>
            <a:r>
              <a:rPr lang="en-US" altLang="zh-CN" sz="2000" dirty="0">
                <a:sym typeface="+mn-ea"/>
              </a:rPr>
              <a:t>D</a:t>
            </a:r>
            <a:r>
              <a:rPr lang="zh-CN" altLang="en-US" sz="2000" dirty="0">
                <a:sym typeface="+mn-ea"/>
              </a:rPr>
              <a:t>后得到的样本是相同的；初始状态下的样本经过去噪后仍然是它自身</a:t>
            </a:r>
            <a:endParaRPr lang="zh-CN" altLang="en-US" sz="2000" dirty="0"/>
          </a:p>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a:sym typeface="+mn-ea"/>
                  </a:rPr>
                  <a:t>语音合成模型框架主要有两个阶段：</a:t>
                </a:r>
                <a:r>
                  <a:rPr lang="en-US" altLang="zh-CN">
                    <a:sym typeface="+mn-ea"/>
                  </a:rPr>
                  <a:t>1</a:t>
                </a:r>
                <a:r>
                  <a:rPr lang="zh-CN" altLang="en-US">
                    <a:sym typeface="+mn-ea"/>
                  </a:rPr>
                  <a:t>、教师模型</a:t>
                </a:r>
                <a:r>
                  <a:rPr lang="en-US" altLang="zh-CN">
                    <a:sym typeface="+mn-ea"/>
                  </a:rPr>
                  <a:t> 2</a:t>
                </a:r>
                <a:r>
                  <a:rPr lang="zh-CN" altLang="en-US">
                    <a:sym typeface="+mn-ea"/>
                  </a:rPr>
                  <a:t>、一致性蒸馏：从教师模型中蒸馏出</a:t>
                </a:r>
                <a:r>
                  <a:rPr lang="en-US" altLang="zh-CN">
                    <a:sym typeface="+mn-ea"/>
                  </a:rPr>
                  <a:t>CoMoSpeech</a:t>
                </a:r>
                <a:endParaRPr lang="en-US" altLang="zh-CN">
                  <a:sym typeface="+mn-ea"/>
                </a:endParaRPr>
              </a:p>
              <a:p>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𝐹</m:t>
                        </m:r>
                      </m:e>
                      <m:sub>
                        <m:r>
                          <a:rPr lang="en-US" altLang="zh-CN" i="1">
                            <a:latin typeface="Cambria Math" panose="02040503050406030204" charset="0"/>
                            <a:cs typeface="Cambria Math" panose="02040503050406030204" charset="0"/>
                          </a:rPr>
                          <m:t>𝜃</m:t>
                        </m:r>
                      </m:sub>
                    </m:sSub>
                  </m:oMath>
                </a14:m>
                <a:r>
                  <a:rPr lang="en-US" altLang="zh-CN">
                    <a:latin typeface="Cambria Math" panose="02040503050406030204" charset="0"/>
                    <a:cs typeface="Cambria Math" panose="02040503050406030204" charset="0"/>
                    <a:sym typeface="+mn-ea"/>
                  </a:rPr>
                  <a:t>是待训练的网络</a:t>
                </a:r>
                <a:r>
                  <a:rPr lang="zh-CN" altLang="en-US">
                    <a:latin typeface="Cambria Math" panose="02040503050406030204" charset="0"/>
                    <a:cs typeface="Cambria Math" panose="02040503050406030204" charset="0"/>
                    <a:sym typeface="+mn-ea"/>
                  </a:rPr>
                  <a:t>，可以随意选择，如</a:t>
                </a:r>
                <a:r>
                  <a:rPr lang="en-US" altLang="zh-CN">
                    <a:latin typeface="Cambria Math" panose="02040503050406030204" charset="0"/>
                    <a:cs typeface="Cambria Math" panose="02040503050406030204" charset="0"/>
                    <a:sym typeface="+mn-ea"/>
                  </a:rPr>
                  <a:t>Wavenet</a:t>
                </a:r>
                <a:r>
                  <a:rPr lang="zh-CN" altLang="en-US">
                    <a:latin typeface="Cambria Math" panose="02040503050406030204" charset="0"/>
                    <a:cs typeface="Cambria Math" panose="02040503050406030204" charset="0"/>
                    <a:sym typeface="+mn-ea"/>
                  </a:rPr>
                  <a:t>；这是预测的梅尔谱图和真实梅尔谱图之间的损失</a:t>
                </a:r>
                <a:endParaRPr lang="zh-CN" altLang="en-US">
                  <a:latin typeface="Cambria Math" panose="02040503050406030204" charset="0"/>
                  <a:cs typeface="Cambria Math" panose="02040503050406030204" charset="0"/>
                  <a:sym typeface="+mn-ea"/>
                </a:endParaRPr>
              </a:p>
              <a:p>
                <a:r>
                  <a:rPr lang="zh-CN" altLang="en-US" dirty="0">
                    <a:sym typeface="+mn-ea"/>
                  </a:rPr>
                  <a:t>3. 去噪损失:</a:t>
                </a:r>
                <a:r>
                  <a:rPr lang="en-US" altLang="zh-CN" dirty="0">
                    <a:sym typeface="+mn-ea"/>
                  </a:rPr>
                  <a:t> </a:t>
                </a:r>
                <a:r>
                  <a:rPr lang="zh-CN" altLang="en-US" dirty="0">
                    <a:sym typeface="+mn-ea"/>
                  </a:rPr>
                  <a:t>这个损失函数用于保证模型在合成语音时能够有效地去除噪音或者其他无用信息。衡量经过去噪器生成的语音频谱与真实频谱之间的均方误差。</a:t>
                </a:r>
                <a:endParaRPr lang="zh-CN" altLang="en-US" dirty="0"/>
              </a:p>
              <a:p>
                <a:endParaRPr lang="zh-CN" altLang="en-US">
                  <a:latin typeface="Cambria Math" panose="02040503050406030204" charset="0"/>
                  <a:cs typeface="Cambria Math" panose="02040503050406030204" charset="0"/>
                  <a:sym typeface="+mn-ea"/>
                </a:endParaRPr>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algn="l"/>
                <a:r>
                  <a:rPr lang="zh-CN" altLang="en-US" dirty="0">
                    <a:sym typeface="+mn-ea"/>
                  </a:rPr>
                  <a:t>在任意两个时间点 t</a:t>
                </a:r>
                <a:r>
                  <a:rPr lang="en-US" altLang="zh-CN" dirty="0">
                    <a:sym typeface="+mn-ea"/>
                  </a:rPr>
                  <a:t>1</a:t>
                </a:r>
                <a:r>
                  <a:rPr lang="zh-CN" altLang="en-US" dirty="0">
                    <a:sym typeface="+mn-ea"/>
                  </a:rPr>
                  <a:t>和</a:t>
                </a:r>
                <a:r>
                  <a:rPr lang="en-US" altLang="zh-CN" dirty="0">
                    <a:sym typeface="+mn-ea"/>
                  </a:rPr>
                  <a:t>t2</a:t>
                </a:r>
                <a:r>
                  <a:rPr lang="zh-CN" altLang="en-US" dirty="0">
                    <a:sym typeface="+mn-ea"/>
                  </a:rPr>
                  <a:t>上，这两个样本在经过去噪器</a:t>
                </a:r>
                <a:r>
                  <a:rPr lang="en-US" altLang="zh-CN" dirty="0">
                    <a:sym typeface="+mn-ea"/>
                  </a:rPr>
                  <a:t>D</a:t>
                </a:r>
                <a:r>
                  <a:rPr lang="zh-CN" altLang="en-US" dirty="0">
                    <a:sym typeface="+mn-ea"/>
                  </a:rPr>
                  <a:t>映射后</a:t>
                </a:r>
                <a:r>
                  <a:rPr lang="zh-CN" altLang="en-US" dirty="0">
                    <a:sym typeface="+mn-ea"/>
                  </a:rPr>
                  <a:t>结果是相同的；</a:t>
                </a:r>
                <a:endParaRPr lang="zh-CN" altLang="en-US" dirty="0">
                  <a:sym typeface="+mn-ea"/>
                </a:endParaRPr>
              </a:p>
              <a:p>
                <a:pPr algn="l"/>
                <a14:m>
                  <m:oMath xmlns:m="http://schemas.openxmlformats.org/officeDocument/2006/math">
                    <m:r>
                      <a:rPr lang="zh-CN" altLang="en-US">
                        <a:latin typeface="Cambria Math" panose="02040503050406030204" charset="0"/>
                      </a:rPr>
                      <m:t>𝜃</m:t>
                    </m:r>
                  </m:oMath>
                </a14:m>
                <a:r>
                  <a:rPr lang="zh-CN" altLang="en-US">
                    <a:sym typeface="+mn-ea"/>
                  </a:rPr>
                  <a:t>和</a:t>
                </a:r>
                <a14:m>
                  <m:oMathPara xmlns:m="http://schemas.openxmlformats.org/officeDocument/2006/math">
                    <m:oMathParaPr>
                      <m:jc m:val="centerGroup"/>
                    </m:oMathParaPr>
                    <m:oMath xmlns:m="http://schemas.openxmlformats.org/officeDocument/2006/math">
                      <m:r>
                        <a:rPr lang="zh-CN" altLang="en-US">
                          <a:latin typeface="Cambria Math" panose="02040503050406030204" charset="0"/>
                        </a:rPr>
                        <m:t>𝜃</m:t>
                      </m:r>
                    </m:oMath>
                  </m:oMathPara>
                </a14:m>
                <a:r>
                  <a:rPr lang="zh-CN" altLang="en-US">
                    <a:sym typeface="+mn-ea"/>
                  </a:rPr>
                  <a:t>-都是从教师模型中继承的初始化权重</a:t>
                </a:r>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条件输入主要是指用于生成语音（TTS，Text-to-Speech）和歌唱语音（SVS，Singing Voice Synthesis）的相关特征信息。</a:t>
            </a:r>
            <a:endParaRPr lang="zh-CN" altLang="en-US" dirty="0"/>
          </a:p>
          <a:p>
            <a:r>
              <a:rPr lang="zh-CN" altLang="en-US" dirty="0"/>
              <a:t>对于</a:t>
            </a:r>
            <a:r>
              <a:rPr lang="en-US" altLang="zh-CN" dirty="0"/>
              <a:t>TTS</a:t>
            </a:r>
            <a:r>
              <a:rPr lang="zh-CN" altLang="en-US" dirty="0"/>
              <a:t>，输入的是音素，通过一个简单的查找表进行嵌入以获取</a:t>
            </a:r>
            <a:r>
              <a:rPr lang="zh-CN" altLang="en-US" dirty="0"/>
              <a:t>音素特征</a:t>
            </a:r>
            <a:endParaRPr lang="zh-CN" altLang="en-US" dirty="0"/>
          </a:p>
          <a:p>
            <a:r>
              <a:rPr lang="zh-CN" altLang="en-US" dirty="0"/>
              <a:t>对于</a:t>
            </a:r>
            <a:r>
              <a:rPr lang="en-US" altLang="zh-CN" dirty="0"/>
              <a:t>SVS</a:t>
            </a:r>
            <a:r>
              <a:rPr lang="zh-CN" altLang="en-US" dirty="0"/>
              <a:t>，输入的是音高，音符时长，滑音指示符</a:t>
            </a:r>
            <a:r>
              <a:rPr lang="zh-CN" altLang="en-US" dirty="0"/>
              <a:t>等。</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第一阶段训练一个基于扩散的教师模型，根据文本输入（用于 TTS 和 SVS）和乐谱输入（用于 SVS）生成音频。然后在第二阶段，通过强制一致性属性，我们从教师模型的提炼中获得 CoMoSpeech，最终实现给定条件输入的一步推理。</a:t>
            </a:r>
            <a:r>
              <a:rPr lang="en-US" altLang="zh-CN"/>
              <a:t> </a:t>
            </a:r>
            <a:endParaRPr lang="en-US" altLang="zh-CN"/>
          </a:p>
          <a:p>
            <a:r>
              <a:rPr lang="en-US" altLang="zh-CN"/>
              <a:t>conditional input</a:t>
            </a:r>
            <a:r>
              <a:rPr lang="zh-CN" altLang="en-US"/>
              <a:t>是一个类似于</a:t>
            </a:r>
            <a:r>
              <a:rPr lang="en-US" altLang="zh-CN"/>
              <a:t>fastspeech2</a:t>
            </a:r>
            <a:r>
              <a:rPr lang="zh-CN" altLang="en-US"/>
              <a:t>的结构，输入音</a:t>
            </a:r>
            <a:r>
              <a:rPr lang="zh-CN" altLang="en-US">
                <a:sym typeface="+mn-ea"/>
              </a:rPr>
              <a:t>素，将音素通过查找表映射为嵌入向量，预测每个音素的时长，时长适配器根据预测的时长信息调整音素的隐藏表示。生成</a:t>
            </a:r>
            <a:r>
              <a:rPr lang="en-US" altLang="zh-CN">
                <a:sym typeface="+mn-ea"/>
              </a:rPr>
              <a:t>mel</a:t>
            </a:r>
            <a:r>
              <a:rPr lang="zh-CN" altLang="en-US">
                <a:sym typeface="+mn-ea"/>
              </a:rPr>
              <a:t>谱。</a:t>
            </a:r>
            <a:endParaRPr lang="zh-CN" altLang="en-US">
              <a:sym typeface="+mn-ea"/>
            </a:endParaRPr>
          </a:p>
          <a:p>
            <a:r>
              <a:rPr lang="zh-CN" altLang="en-US">
                <a:sym typeface="+mn-ea"/>
              </a:rPr>
              <a:t>梅尔谱作为教师模型的输入，输入的Mel频谱转换为高斯分布空间，采用生成模型（如变分自编码器、生成对抗网络等）的方法，通过学习数据分布的潜在表示来生成高质量的Mel频谱。</a:t>
            </a:r>
            <a:endParaRPr lang="zh-CN" altLang="en-US">
              <a:sym typeface="+mn-ea"/>
            </a:endParaRPr>
          </a:p>
          <a:p>
            <a:r>
              <a:rPr lang="zh-CN" altLang="en-US">
                <a:sym typeface="+mn-ea"/>
              </a:rPr>
              <a:t>通过一致性蒸馏从教师模型中蒸馏出</a:t>
            </a:r>
            <a:r>
              <a:rPr lang="en-US" altLang="zh-CN">
                <a:sym typeface="+mn-ea"/>
              </a:rPr>
              <a:t>comospeech</a:t>
            </a:r>
            <a:r>
              <a:rPr lang="zh-CN" altLang="en-US">
                <a:sym typeface="+mn-ea"/>
              </a:rPr>
              <a:t>，并且要求生成的</a:t>
            </a:r>
            <a:r>
              <a:rPr lang="en-US" altLang="zh-CN">
                <a:sym typeface="+mn-ea"/>
              </a:rPr>
              <a:t>mel</a:t>
            </a:r>
            <a:r>
              <a:rPr lang="zh-CN" altLang="en-US">
                <a:sym typeface="+mn-ea"/>
              </a:rPr>
              <a:t>谱尽可能的接近教师模型，最终实现给定输入条件的一</a:t>
            </a:r>
            <a:r>
              <a:rPr lang="zh-CN" altLang="en-US">
                <a:sym typeface="+mn-ea"/>
              </a:rPr>
              <a:t>步推理</a:t>
            </a:r>
            <a:endParaRPr lang="zh-CN" altLang="en-US">
              <a:sym typeface="+mn-ea"/>
            </a:endParaRPr>
          </a:p>
          <a:p>
            <a:endParaRPr lang="zh-CN" altLang="en-U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1. 持续时间损失:</a:t>
            </a:r>
            <a:r>
              <a:rPr lang="en-US" altLang="zh-CN" dirty="0"/>
              <a:t> </a:t>
            </a:r>
            <a:r>
              <a:rPr lang="zh-CN" altLang="en-US" dirty="0"/>
              <a:t>这个损失函数用于训练模型预测语音中每个音素的持续时间和真是持续时间的对数</a:t>
            </a:r>
            <a:r>
              <a:rPr lang="zh-CN" altLang="en-US" dirty="0"/>
              <a:t>的均方误差。</a:t>
            </a:r>
            <a:endParaRPr lang="zh-CN" altLang="en-US" dirty="0"/>
          </a:p>
          <a:p>
            <a:r>
              <a:rPr lang="zh-CN" altLang="en-US" dirty="0"/>
              <a:t>2. 先验损失:</a:t>
            </a:r>
            <a:r>
              <a:rPr lang="en-US" altLang="zh-CN" dirty="0"/>
              <a:t> </a:t>
            </a:r>
            <a:r>
              <a:rPr lang="zh-CN" altLang="en-US" dirty="0"/>
              <a:t>用于训练模型预测语音</a:t>
            </a:r>
            <a:r>
              <a:rPr lang="zh-CN" altLang="en-US" dirty="0"/>
              <a:t>的梅尔频谱特征与目标梅尔频谱之间的均方误差。</a:t>
            </a:r>
            <a:endParaRPr lang="zh-CN" altLang="en-US" dirty="0"/>
          </a:p>
          <a:p>
            <a:r>
              <a:rPr lang="zh-CN" altLang="en-US" dirty="0"/>
              <a:t>3. 去噪损失:</a:t>
            </a:r>
            <a:r>
              <a:rPr lang="en-US" altLang="zh-CN" dirty="0"/>
              <a:t> </a:t>
            </a:r>
            <a:r>
              <a:rPr lang="zh-CN" altLang="en-US" dirty="0"/>
              <a:t>这个损失函数用于保证模型在合成语音时能够有效地去除噪音或者其他无用信息。衡量经过去噪器生成的语音</a:t>
            </a:r>
            <a:r>
              <a:rPr lang="zh-CN" altLang="en-US" dirty="0"/>
              <a:t>频谱与真实</a:t>
            </a:r>
            <a:r>
              <a:rPr lang="zh-CN" altLang="en-US" dirty="0"/>
              <a:t>频谱之间的均方误差。</a:t>
            </a:r>
            <a:endParaRPr lang="zh-CN" altLang="en-US" dirty="0"/>
          </a:p>
          <a:p>
            <a:r>
              <a:rPr lang="zh-CN" altLang="en-US" dirty="0"/>
              <a:t>4. CoMoSpeech 模型输出与教师模型估计输出之间的损失:这个损失函数用于训练 CoMoSpeech 模型，确保 CoMoSpeech 模型能够逼近教师模型的表现，从而提高语音合成的质量和准确性。</a:t>
            </a:r>
            <a:endParaRPr lang="zh-CN" altLang="en-US" dirty="0"/>
          </a:p>
          <a:p>
            <a:r>
              <a:rPr lang="zh-CN" altLang="en-US" dirty="0"/>
              <a:t>这些损失函数综合作用，使得模型在训练过程中能够学习到合适的语音特征预测和生成技能，以产生高质量和自然的合成语音。</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们使用梅尔频谱特征来表示音频信号，将频谱划分为80个频率（频带）</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9.xml"/><Relationship Id="rId6" Type="http://schemas.openxmlformats.org/officeDocument/2006/relationships/tags" Target="../tags/tag390.xml"/><Relationship Id="rId5" Type="http://schemas.openxmlformats.org/officeDocument/2006/relationships/image" Target="../media/image34.png"/><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image" Target="../media/image21.png"/><Relationship Id="rId1" Type="http://schemas.openxmlformats.org/officeDocument/2006/relationships/tags" Target="../tags/tag387.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9.xml"/><Relationship Id="rId6" Type="http://schemas.openxmlformats.org/officeDocument/2006/relationships/tags" Target="../tags/tag394.xml"/><Relationship Id="rId5" Type="http://schemas.openxmlformats.org/officeDocument/2006/relationships/image" Target="../media/image35.png"/><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image" Target="../media/image21.png"/><Relationship Id="rId1" Type="http://schemas.openxmlformats.org/officeDocument/2006/relationships/tags" Target="../tags/tag391.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9.xml"/><Relationship Id="rId5" Type="http://schemas.openxmlformats.org/officeDocument/2006/relationships/tags" Target="../tags/tag398.xml"/><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image" Target="../media/image21.png"/><Relationship Id="rId1" Type="http://schemas.openxmlformats.org/officeDocument/2006/relationships/tags" Target="../tags/tag395.xml"/></Relationships>
</file>

<file path=ppt/slides/_rels/slide13.xml.rels><?xml version="1.0" encoding="UTF-8" standalone="yes"?>
<Relationships xmlns="http://schemas.openxmlformats.org/package/2006/relationships"><Relationship Id="rId9" Type="http://schemas.openxmlformats.org/officeDocument/2006/relationships/tags" Target="../tags/tag404.xml"/><Relationship Id="rId8" Type="http://schemas.openxmlformats.org/officeDocument/2006/relationships/tags" Target="../tags/tag403.xml"/><Relationship Id="rId7" Type="http://schemas.openxmlformats.org/officeDocument/2006/relationships/image" Target="../media/image21.png"/><Relationship Id="rId6" Type="http://schemas.openxmlformats.org/officeDocument/2006/relationships/image" Target="../media/image37.png"/><Relationship Id="rId5" Type="http://schemas.openxmlformats.org/officeDocument/2006/relationships/tags" Target="../tags/tag402.xml"/><Relationship Id="rId4" Type="http://schemas.openxmlformats.org/officeDocument/2006/relationships/image" Target="../media/image36.png"/><Relationship Id="rId3" Type="http://schemas.openxmlformats.org/officeDocument/2006/relationships/tags" Target="../tags/tag401.xml"/><Relationship Id="rId2" Type="http://schemas.openxmlformats.org/officeDocument/2006/relationships/tags" Target="../tags/tag400.xml"/><Relationship Id="rId13" Type="http://schemas.openxmlformats.org/officeDocument/2006/relationships/notesSlide" Target="../notesSlides/notesSlide13.xml"/><Relationship Id="rId12" Type="http://schemas.openxmlformats.org/officeDocument/2006/relationships/slideLayout" Target="../slideLayouts/slideLayout30.xml"/><Relationship Id="rId11" Type="http://schemas.openxmlformats.org/officeDocument/2006/relationships/tags" Target="../tags/tag406.xml"/><Relationship Id="rId10" Type="http://schemas.openxmlformats.org/officeDocument/2006/relationships/tags" Target="../tags/tag405.xml"/><Relationship Id="rId1" Type="http://schemas.openxmlformats.org/officeDocument/2006/relationships/tags" Target="../tags/tag399.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tags" Target="../tags/tag413.xml"/><Relationship Id="rId7" Type="http://schemas.openxmlformats.org/officeDocument/2006/relationships/tags" Target="../tags/tag412.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 Id="rId3" Type="http://schemas.openxmlformats.org/officeDocument/2006/relationships/tags" Target="../tags/tag408.xml"/><Relationship Id="rId2" Type="http://schemas.openxmlformats.org/officeDocument/2006/relationships/image" Target="../media/image21.png"/><Relationship Id="rId10" Type="http://schemas.openxmlformats.org/officeDocument/2006/relationships/notesSlide" Target="../notesSlides/notesSlide14.xml"/><Relationship Id="rId1" Type="http://schemas.openxmlformats.org/officeDocument/2006/relationships/tags" Target="../tags/tag407.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tags" Target="../tags/tag419.xml"/><Relationship Id="rId7" Type="http://schemas.openxmlformats.org/officeDocument/2006/relationships/image" Target="../media/image38.png"/><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image" Target="../media/image21.png"/><Relationship Id="rId10" Type="http://schemas.openxmlformats.org/officeDocument/2006/relationships/notesSlide" Target="../notesSlides/notesSlide15.xml"/><Relationship Id="rId1" Type="http://schemas.openxmlformats.org/officeDocument/2006/relationships/tags" Target="../tags/tag414.xml"/></Relationships>
</file>

<file path=ppt/slides/_rels/slide16.xml.rels><?xml version="1.0" encoding="UTF-8" standalone="yes"?>
<Relationships xmlns="http://schemas.openxmlformats.org/package/2006/relationships"><Relationship Id="rId9" Type="http://schemas.openxmlformats.org/officeDocument/2006/relationships/tags" Target="../tags/tag426.xml"/><Relationship Id="rId8" Type="http://schemas.openxmlformats.org/officeDocument/2006/relationships/tags" Target="../tags/tag425.xml"/><Relationship Id="rId7" Type="http://schemas.openxmlformats.org/officeDocument/2006/relationships/image" Target="../media/image39.png"/><Relationship Id="rId6" Type="http://schemas.openxmlformats.org/officeDocument/2006/relationships/tags" Target="../tags/tag424.xml"/><Relationship Id="rId5" Type="http://schemas.openxmlformats.org/officeDocument/2006/relationships/tags" Target="../tags/tag423.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image" Target="../media/image21.png"/><Relationship Id="rId11" Type="http://schemas.openxmlformats.org/officeDocument/2006/relationships/notesSlide" Target="../notesSlides/notesSlide16.xml"/><Relationship Id="rId10" Type="http://schemas.openxmlformats.org/officeDocument/2006/relationships/slideLayout" Target="../slideLayouts/slideLayout37.xml"/><Relationship Id="rId1" Type="http://schemas.openxmlformats.org/officeDocument/2006/relationships/tags" Target="../tags/tag420.xml"/></Relationships>
</file>

<file path=ppt/slides/_rels/slide17.xml.rels><?xml version="1.0" encoding="UTF-8" standalone="yes"?>
<Relationships xmlns="http://schemas.openxmlformats.org/package/2006/relationships"><Relationship Id="rId9" Type="http://schemas.openxmlformats.org/officeDocument/2006/relationships/tags" Target="../tags/tag432.xml"/><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tags" Target="../tags/tag431.xml"/><Relationship Id="rId5" Type="http://schemas.openxmlformats.org/officeDocument/2006/relationships/tags" Target="../tags/tag430.xml"/><Relationship Id="rId4" Type="http://schemas.openxmlformats.org/officeDocument/2006/relationships/tags" Target="../tags/tag429.xml"/><Relationship Id="rId3" Type="http://schemas.openxmlformats.org/officeDocument/2006/relationships/tags" Target="../tags/tag428.xml"/><Relationship Id="rId2" Type="http://schemas.openxmlformats.org/officeDocument/2006/relationships/image" Target="../media/image21.png"/><Relationship Id="rId11" Type="http://schemas.openxmlformats.org/officeDocument/2006/relationships/notesSlide" Target="../notesSlides/notesSlide17.xml"/><Relationship Id="rId10" Type="http://schemas.openxmlformats.org/officeDocument/2006/relationships/slideLayout" Target="../slideLayouts/slideLayout37.xml"/><Relationship Id="rId1" Type="http://schemas.openxmlformats.org/officeDocument/2006/relationships/tags" Target="../tags/tag427.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37.xml"/><Relationship Id="rId6" Type="http://schemas.openxmlformats.org/officeDocument/2006/relationships/tags" Target="../tags/tag436.xml"/><Relationship Id="rId5" Type="http://schemas.openxmlformats.org/officeDocument/2006/relationships/image" Target="../media/image42.png"/><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image" Target="../media/image21.png"/><Relationship Id="rId1" Type="http://schemas.openxmlformats.org/officeDocument/2006/relationships/tags" Target="../tags/tag433.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37.xml"/><Relationship Id="rId5" Type="http://schemas.openxmlformats.org/officeDocument/2006/relationships/tags" Target="../tags/tag440.xml"/><Relationship Id="rId4" Type="http://schemas.openxmlformats.org/officeDocument/2006/relationships/tags" Target="../tags/tag439.xml"/><Relationship Id="rId3" Type="http://schemas.openxmlformats.org/officeDocument/2006/relationships/tags" Target="../tags/tag438.xml"/><Relationship Id="rId2" Type="http://schemas.openxmlformats.org/officeDocument/2006/relationships/image" Target="../media/image21.png"/><Relationship Id="rId1" Type="http://schemas.openxmlformats.org/officeDocument/2006/relationships/tags" Target="../tags/tag437.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image" Target="../media/image21.png"/><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37.xml"/><Relationship Id="rId6" Type="http://schemas.openxmlformats.org/officeDocument/2006/relationships/tags" Target="../tags/tag444.xml"/><Relationship Id="rId5" Type="http://schemas.openxmlformats.org/officeDocument/2006/relationships/image" Target="../media/image44.png"/><Relationship Id="rId4" Type="http://schemas.openxmlformats.org/officeDocument/2006/relationships/tags" Target="../tags/tag443.xml"/><Relationship Id="rId3" Type="http://schemas.openxmlformats.org/officeDocument/2006/relationships/tags" Target="../tags/tag442.xml"/><Relationship Id="rId2" Type="http://schemas.openxmlformats.org/officeDocument/2006/relationships/image" Target="../media/image21.png"/><Relationship Id="rId1" Type="http://schemas.openxmlformats.org/officeDocument/2006/relationships/tags" Target="../tags/tag441.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37.xml"/><Relationship Id="rId7" Type="http://schemas.openxmlformats.org/officeDocument/2006/relationships/tags" Target="../tags/tag448.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tags" Target="../tags/tag447.xml"/><Relationship Id="rId3" Type="http://schemas.openxmlformats.org/officeDocument/2006/relationships/tags" Target="../tags/tag446.xml"/><Relationship Id="rId2" Type="http://schemas.openxmlformats.org/officeDocument/2006/relationships/image" Target="../media/image21.png"/><Relationship Id="rId1" Type="http://schemas.openxmlformats.org/officeDocument/2006/relationships/tags" Target="../tags/tag445.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37.xml"/><Relationship Id="rId7" Type="http://schemas.openxmlformats.org/officeDocument/2006/relationships/tags" Target="../tags/tag45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tags" Target="../tags/tag451.xml"/><Relationship Id="rId3" Type="http://schemas.openxmlformats.org/officeDocument/2006/relationships/tags" Target="../tags/tag450.xml"/><Relationship Id="rId2" Type="http://schemas.openxmlformats.org/officeDocument/2006/relationships/image" Target="../media/image21.png"/><Relationship Id="rId1" Type="http://schemas.openxmlformats.org/officeDocument/2006/relationships/tags" Target="../tags/tag449.xml"/></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37.xml"/><Relationship Id="rId7" Type="http://schemas.openxmlformats.org/officeDocument/2006/relationships/tags" Target="../tags/tag458.xml"/><Relationship Id="rId6" Type="http://schemas.openxmlformats.org/officeDocument/2006/relationships/tags" Target="../tags/tag457.xml"/><Relationship Id="rId5" Type="http://schemas.openxmlformats.org/officeDocument/2006/relationships/tags" Target="../tags/tag456.xml"/><Relationship Id="rId4" Type="http://schemas.openxmlformats.org/officeDocument/2006/relationships/tags" Target="../tags/tag455.xml"/><Relationship Id="rId3" Type="http://schemas.openxmlformats.org/officeDocument/2006/relationships/tags" Target="../tags/tag454.xml"/><Relationship Id="rId2" Type="http://schemas.openxmlformats.org/officeDocument/2006/relationships/image" Target="../media/image21.png"/><Relationship Id="rId1" Type="http://schemas.openxmlformats.org/officeDocument/2006/relationships/tags" Target="../tags/tag453.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40.xml"/><Relationship Id="rId3" Type="http://schemas.openxmlformats.org/officeDocument/2006/relationships/tags" Target="../tags/tag461.xml"/><Relationship Id="rId2" Type="http://schemas.openxmlformats.org/officeDocument/2006/relationships/tags" Target="../tags/tag460.xml"/><Relationship Id="rId1" Type="http://schemas.openxmlformats.org/officeDocument/2006/relationships/tags" Target="../tags/tag459.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9.xml"/><Relationship Id="rId7" Type="http://schemas.openxmlformats.org/officeDocument/2006/relationships/tags" Target="../tags/tag36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image" Target="../media/image21.png"/><Relationship Id="rId1" Type="http://schemas.openxmlformats.org/officeDocument/2006/relationships/tags" Target="../tags/tag359.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9.xml"/><Relationship Id="rId7" Type="http://schemas.openxmlformats.org/officeDocument/2006/relationships/tags" Target="../tags/tag36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image" Target="../media/image21.png"/><Relationship Id="rId1" Type="http://schemas.openxmlformats.org/officeDocument/2006/relationships/tags" Target="../tags/tag363.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9.xml"/><Relationship Id="rId7" Type="http://schemas.openxmlformats.org/officeDocument/2006/relationships/tags" Target="../tags/tag37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image" Target="../media/image21.png"/><Relationship Id="rId1" Type="http://schemas.openxmlformats.org/officeDocument/2006/relationships/tags" Target="../tags/tag367.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9.xml"/><Relationship Id="rId7" Type="http://schemas.openxmlformats.org/officeDocument/2006/relationships/tags" Target="../tags/tag37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image" Target="../media/image21.png"/><Relationship Id="rId1" Type="http://schemas.openxmlformats.org/officeDocument/2006/relationships/tags" Target="../tags/tag37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image" Target="../media/image21.png"/><Relationship Id="rId2" Type="http://schemas.openxmlformats.org/officeDocument/2006/relationships/tags" Target="../tags/tag375.xml"/><Relationship Id="rId1" Type="http://schemas.openxmlformats.org/officeDocument/2006/relationships/image" Target="../media/image32.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9.xml"/><Relationship Id="rId6" Type="http://schemas.openxmlformats.org/officeDocument/2006/relationships/tags" Target="../tags/tag382.xml"/><Relationship Id="rId5" Type="http://schemas.openxmlformats.org/officeDocument/2006/relationships/image" Target="../media/image33.png"/><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image" Target="../media/image21.png"/><Relationship Id="rId1" Type="http://schemas.openxmlformats.org/officeDocument/2006/relationships/tags" Target="../tags/tag379.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9.xml"/><Relationship Id="rId5" Type="http://schemas.openxmlformats.org/officeDocument/2006/relationships/tags" Target="../tags/tag386.xml"/><Relationship Id="rId4" Type="http://schemas.openxmlformats.org/officeDocument/2006/relationships/tags" Target="../tags/tag385.xml"/><Relationship Id="rId3" Type="http://schemas.openxmlformats.org/officeDocument/2006/relationships/tags" Target="../tags/tag384.xml"/><Relationship Id="rId2" Type="http://schemas.openxmlformats.org/officeDocument/2006/relationships/image" Target="../media/image21.png"/><Relationship Id="rId1" Type="http://schemas.openxmlformats.org/officeDocument/2006/relationships/tags" Target="../tags/tag3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805180" y="1507490"/>
            <a:ext cx="10580370" cy="1446530"/>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CoMoSpeech: One-Step Speech and Singing Voice Synthesis via Consistency Model</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5705" y="3414395"/>
            <a:ext cx="9799320" cy="838200"/>
          </a:xfrm>
        </p:spPr>
        <p:txBody>
          <a:bodyPr>
            <a:normAutofit lnSpcReduction="20000"/>
          </a:bodyPr>
          <a:lstStyle/>
          <a:p>
            <a:r>
              <a:rPr>
                <a:sym typeface="+mn-ea"/>
              </a:rPr>
              <a:t>CoMoSpeech：通过一致性模型进行一步语音和歌声合成</a:t>
            </a:r>
            <a:endParaRPr>
              <a:sym typeface="+mn-ea"/>
            </a:endParaRP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2317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6</a:t>
            </a:r>
            <a:r>
              <a:rPr lang="zh-CN" altLang="en-US"/>
              <a:t>月</a:t>
            </a:r>
            <a:r>
              <a:rPr lang="en-US" altLang="zh-CN"/>
              <a:t>20</a:t>
            </a:r>
            <a:r>
              <a:rPr lang="zh-CN" altLang="en-US"/>
              <a:t>日</a:t>
            </a:r>
            <a:endParaRPr lang="zh-CN" altLang="en-US"/>
          </a:p>
        </p:txBody>
      </p:sp>
      <p:sp>
        <p:nvSpPr>
          <p:cNvPr id="10" name="文本框 9"/>
          <p:cNvSpPr txBox="1"/>
          <p:nvPr/>
        </p:nvSpPr>
        <p:spPr>
          <a:xfrm>
            <a:off x="523176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4" name="矩形 3"/>
          <p:cNvSpPr/>
          <p:nvPr>
            <p:custDataLst>
              <p:tags r:id="rId10"/>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089015"/>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Ye Z, Xue W, Tan X, et al. Comospeech: One-step speech and singing voice synthesis via consistency model[C]//Proceedings of the 31st ACM International Conference on Multimedia. 2023: 1831-1839.</a:t>
            </a:r>
            <a:endParaRPr lang="zh-CN" altLang="en-US" sz="1600">
              <a:effectLst>
                <a:outerShdw blurRad="38100" dist="19050" dir="2700000" algn="tl" rotWithShape="0">
                  <a:schemeClr val="dk1">
                    <a:alpha val="40000"/>
                  </a:schemeClr>
                </a:outerShdw>
              </a:effectLst>
            </a:endParaRPr>
          </a:p>
        </p:txBody>
      </p:sp>
      <p:pic>
        <p:nvPicPr>
          <p:cNvPr id="5" name="图片 4" descr="3b333633333731363bd4b2bdc7bed8d0ce"/>
          <p:cNvPicPr>
            <a:picLocks noChangeAspect="1"/>
          </p:cNvPicPr>
          <p:nvPr>
            <p:custDataLst>
              <p:tags r:id="rId11"/>
            </p:custDataLst>
          </p:nvPr>
        </p:nvPicPr>
        <p:blipFill>
          <a:blip r:embed="rId7">
            <a:extLst>
              <a:ext uri="{96DAC541-7B7A-43D3-8B79-37D633B846F1}">
                <asvg:svgBlip xmlns:asvg="http://schemas.microsoft.com/office/drawing/2016/SVG/main" r:embed="rId8"/>
              </a:ext>
            </a:extLst>
          </a:blip>
          <a:stretch>
            <a:fillRect/>
          </a:stretch>
        </p:blipFill>
        <p:spPr>
          <a:xfrm>
            <a:off x="8081010" y="4713605"/>
            <a:ext cx="2077085" cy="914400"/>
          </a:xfrm>
          <a:prstGeom prst="rect">
            <a:avLst/>
          </a:prstGeom>
        </p:spPr>
      </p:pic>
      <p:sp>
        <p:nvSpPr>
          <p:cNvPr id="12" name="文本框 11"/>
          <p:cNvSpPr txBox="1"/>
          <p:nvPr/>
        </p:nvSpPr>
        <p:spPr>
          <a:xfrm>
            <a:off x="808101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a:stretch>
            <a:fillRect/>
          </a:stretch>
        </p:blipFill>
        <p:spPr>
          <a:xfrm>
            <a:off x="793115" y="1503680"/>
            <a:ext cx="6871335" cy="4855845"/>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消融实验</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a:stretch>
            <a:fillRect/>
          </a:stretch>
        </p:blipFill>
        <p:spPr>
          <a:xfrm>
            <a:off x="456565" y="2195195"/>
            <a:ext cx="6711950" cy="3605530"/>
          </a:xfrm>
          <a:prstGeom prst="rect">
            <a:avLst/>
          </a:prstGeom>
        </p:spPr>
      </p:pic>
      <p:sp>
        <p:nvSpPr>
          <p:cNvPr id="6" name="文本框 5"/>
          <p:cNvSpPr txBox="1"/>
          <p:nvPr/>
        </p:nvSpPr>
        <p:spPr>
          <a:xfrm>
            <a:off x="630555" y="1617980"/>
            <a:ext cx="5982970" cy="368300"/>
          </a:xfrm>
          <a:prstGeom prst="rect">
            <a:avLst/>
          </a:prstGeom>
          <a:noFill/>
        </p:spPr>
        <p:txBody>
          <a:bodyPr wrap="square" rtlCol="0">
            <a:spAutoFit/>
          </a:bodyPr>
          <a:p>
            <a:r>
              <a:rPr lang="zh-CN" altLang="en-US"/>
              <a:t>观察教师模型和</a:t>
            </a:r>
            <a:r>
              <a:rPr lang="en-US" altLang="zh-CN"/>
              <a:t>CoMoSpeech</a:t>
            </a:r>
            <a:r>
              <a:rPr lang="zh-CN" altLang="en-US"/>
              <a:t>在不同采样步上</a:t>
            </a:r>
            <a:r>
              <a:rPr lang="en-US" altLang="zh-CN"/>
              <a:t>FD</a:t>
            </a:r>
            <a:r>
              <a:rPr lang="zh-CN" altLang="en-US"/>
              <a:t>差异</a:t>
            </a:r>
            <a:endParaRPr lang="zh-CN" altLang="en-US"/>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2580640"/>
          </a:xfrm>
          <a:prstGeom prst="rect">
            <a:avLst/>
          </a:prstGeom>
          <a:noFill/>
        </p:spPr>
        <p:txBody>
          <a:bodyPr wrap="square" rtlCol="0">
            <a:noAutofit/>
          </a:bodyPr>
          <a:lstStyle/>
          <a:p>
            <a:pPr indent="457200" algn="just" fontAlgn="auto">
              <a:lnSpc>
                <a:spcPct val="150000"/>
              </a:lnSpc>
              <a:buFont typeface="Wingdings" panose="05000000000000000000" charset="0"/>
              <a:buNone/>
            </a:pPr>
            <a:r>
              <a:rPr lang="en-US" sz="2000" dirty="0"/>
              <a:t>本文</a:t>
            </a:r>
            <a:r>
              <a:rPr lang="zh-CN" altLang="en-US" sz="2000" dirty="0"/>
              <a:t>提出了</a:t>
            </a:r>
            <a:r>
              <a:rPr lang="en-US" sz="2000" dirty="0"/>
              <a:t>CoMoSpeech，一种基于一致性模型的</a:t>
            </a:r>
            <a:r>
              <a:rPr lang="zh-CN" altLang="en-US" sz="2000" dirty="0"/>
              <a:t>一步</a:t>
            </a:r>
            <a:r>
              <a:rPr lang="en-US" sz="2000" dirty="0"/>
              <a:t>语音合成声学模型。通过不同的条件输入， CoMoSpeech 可以通过一步将噪声梅尔频谱图转换为</a:t>
            </a:r>
            <a:r>
              <a:rPr lang="zh-CN" altLang="en-US" sz="2000" dirty="0"/>
              <a:t>目标</a:t>
            </a:r>
            <a:r>
              <a:rPr lang="en-US" sz="2000" dirty="0"/>
              <a:t>梅尔频谱图来生成高质量的语音或歌声。 </a:t>
            </a:r>
            <a:r>
              <a:rPr lang="zh-CN" altLang="en-US" sz="2000" dirty="0"/>
              <a:t>但是该</a:t>
            </a:r>
            <a:r>
              <a:rPr lang="en-US" sz="2000" dirty="0"/>
              <a:t>方法仍然存在一些局限性</a:t>
            </a:r>
            <a:r>
              <a:rPr lang="zh-CN" altLang="en-US" sz="2000" dirty="0"/>
              <a:t>，</a:t>
            </a:r>
            <a:r>
              <a:rPr lang="en-US" sz="2000" dirty="0"/>
              <a:t> CoMoSpeech 需要从教师模型中</a:t>
            </a:r>
            <a:r>
              <a:rPr lang="zh-CN" altLang="en-US" sz="2000" dirty="0"/>
              <a:t>蒸馏</a:t>
            </a:r>
            <a:r>
              <a:rPr lang="en-US" sz="2000" dirty="0"/>
              <a:t>以获得更好的性能，这使得构建语音合成系统的流程变得更加复杂。尽管 CoMoSpeech 在所有方法中取得了最好的结果，但与</a:t>
            </a:r>
            <a:r>
              <a:rPr lang="zh-CN" altLang="en-US" sz="2000" dirty="0"/>
              <a:t>真实</a:t>
            </a:r>
            <a:r>
              <a:rPr lang="en-US" sz="2000" dirty="0"/>
              <a:t>录音仍有差距。</a:t>
            </a:r>
            <a:endParaRPr lang="en-US" sz="2000" dirty="0"/>
          </a:p>
        </p:txBody>
      </p:sp>
      <p:sp>
        <p:nvSpPr>
          <p:cNvPr id="3" name="文本框 2"/>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Ye Z, Xue W, Tan X, et al. Comospeech: One-step speech and singing voice synthesis via consistency model[C]//Proceedings of the 31st ACM International Conference on Multimedia. 2023: 1831-1839.</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021080" y="1793875"/>
            <a:ext cx="9799320" cy="1263650"/>
          </a:xfrm>
        </p:spPr>
        <p:txBody>
          <a:bodyPr>
            <a:noAutofit/>
          </a:bodyPr>
          <a:lstStyle/>
          <a:p>
            <a:pPr algn="ctr"/>
            <a:r>
              <a:rPr lang="en-US" altLang="zh-CN" sz="3200" b="1" spc="300" dirty="0">
                <a:effectLst>
                  <a:outerShdw blurRad="38100" dist="19050" dir="2700000" algn="tl" rotWithShape="0">
                    <a:schemeClr val="dk1">
                      <a:alpha val="40000"/>
                    </a:schemeClr>
                  </a:outerShdw>
                </a:effectLst>
                <a:latin typeface="+mj-lt"/>
                <a:ea typeface="+mj-ea"/>
              </a:rPr>
              <a:t>VOICEFLOW: EFFICIENT TEXT-TO-SPEECH WITH RECTIFIED FLOW MATCHING</a:t>
            </a:r>
            <a:endParaRPr lang="en-US" altLang="zh-CN" sz="3200" b="1" spc="300" dirty="0">
              <a:effectLst>
                <a:outerShdw blurRad="38100" dist="19050" dir="2700000" algn="tl" rotWithShape="0">
                  <a:schemeClr val="dk1">
                    <a:alpha val="40000"/>
                  </a:schemeClr>
                </a:outerShdw>
              </a:effectLst>
              <a:latin typeface="+mj-lt"/>
              <a:ea typeface="+mj-ea"/>
            </a:endParaRPr>
          </a:p>
        </p:txBody>
      </p:sp>
      <p:sp>
        <p:nvSpPr>
          <p:cNvPr id="3" name="副标题 2"/>
          <p:cNvSpPr>
            <a:spLocks noGrp="1"/>
          </p:cNvSpPr>
          <p:nvPr>
            <p:ph type="subTitle" idx="1"/>
            <p:custDataLst>
              <p:tags r:id="rId2"/>
            </p:custDataLst>
          </p:nvPr>
        </p:nvSpPr>
        <p:spPr>
          <a:xfrm>
            <a:off x="1910080" y="3216910"/>
            <a:ext cx="9799320" cy="838200"/>
          </a:xfrm>
        </p:spPr>
        <p:txBody>
          <a:bodyPr>
            <a:normAutofit/>
          </a:bodyPr>
          <a:lstStyle/>
          <a:p>
            <a:pPr marL="0" indent="0">
              <a:buNone/>
            </a:pPr>
            <a:r>
              <a:rPr sz="2400" spc="200">
                <a:solidFill>
                  <a:schemeClr val="tx1">
                    <a:lumMod val="65000"/>
                    <a:lumOff val="35000"/>
                  </a:schemeClr>
                </a:solidFill>
                <a:latin typeface="+mn-lt"/>
                <a:ea typeface="+mn-ea"/>
              </a:rPr>
              <a:t>VOICEFLOW：采用整流匹配的高效文本到语音技术</a:t>
            </a:r>
            <a:endParaRPr sz="2400" spc="200">
              <a:solidFill>
                <a:schemeClr val="tx1">
                  <a:lumMod val="65000"/>
                  <a:lumOff val="35000"/>
                </a:schemeClr>
              </a:solidFill>
              <a:latin typeface="+mn-lt"/>
              <a:ea typeface="+mn-ea"/>
            </a:endParaRP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555688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6</a:t>
            </a:r>
            <a:r>
              <a:rPr lang="zh-CN" altLang="en-US"/>
              <a:t>月</a:t>
            </a:r>
            <a:r>
              <a:rPr lang="en-US" altLang="zh-CN"/>
              <a:t>20</a:t>
            </a:r>
            <a:r>
              <a:rPr lang="zh-CN" altLang="en-US"/>
              <a:t>日</a:t>
            </a:r>
            <a:endParaRPr lang="zh-CN" altLang="en-US"/>
          </a:p>
        </p:txBody>
      </p:sp>
      <p:sp>
        <p:nvSpPr>
          <p:cNvPr id="10" name="文本框 9"/>
          <p:cNvSpPr txBox="1"/>
          <p:nvPr/>
        </p:nvSpPr>
        <p:spPr>
          <a:xfrm>
            <a:off x="555688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635" y="6140450"/>
            <a:ext cx="12192000" cy="58356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Guo Y, Du C, Ma Z, et al. Voiceflow: Efficient text-to-speech with rectified flow matching[C]//ICASSP 2024-2024 IEEE International Conference on Acoustics, Speech and Signal Processing (ICASSP). IEEE, 2024: 11121-11125.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7" name="图片 16" descr="3b333633333731363bd4b2bdc7bed8d0ce"/>
          <p:cNvPicPr>
            <a:picLocks noChangeAspect="1"/>
          </p:cNvPicPr>
          <p:nvPr>
            <p:custDataLst>
              <p:tags r:id="rId10"/>
            </p:custDataLst>
          </p:nvPr>
        </p:nvPicPr>
        <p:blipFill>
          <a:blip r:embed="rId6"/>
          <a:stretch>
            <a:fillRect/>
          </a:stretch>
        </p:blipFill>
        <p:spPr>
          <a:xfrm>
            <a:off x="8451850" y="4713605"/>
            <a:ext cx="2077085" cy="914400"/>
          </a:xfrm>
          <a:prstGeom prst="rect">
            <a:avLst/>
          </a:prstGeom>
        </p:spPr>
      </p:pic>
      <p:sp>
        <p:nvSpPr>
          <p:cNvPr id="18" name="文本框 17"/>
          <p:cNvSpPr txBox="1"/>
          <p:nvPr/>
        </p:nvSpPr>
        <p:spPr>
          <a:xfrm>
            <a:off x="845185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1476375"/>
          </a:xfrm>
          <a:prstGeom prst="rect">
            <a:avLst/>
          </a:prstGeom>
          <a:noFill/>
        </p:spPr>
        <p:txBody>
          <a:bodyPr wrap="square" rtlCol="0">
            <a:spAutoFit/>
          </a:bodyPr>
          <a:lstStyle/>
          <a:p>
            <a:pPr marL="0" lvl="1" indent="457200" algn="just" fontAlgn="auto">
              <a:lnSpc>
                <a:spcPct val="150000"/>
              </a:lnSpc>
              <a:buFont typeface="Wingdings" panose="05000000000000000000" charset="0"/>
              <a:buNone/>
            </a:pPr>
            <a:r>
              <a:rPr sz="2000" dirty="0"/>
              <a:t>扩散模型的显著缺点是</a:t>
            </a:r>
            <a:r>
              <a:rPr lang="zh-CN" sz="2000" dirty="0"/>
              <a:t>复杂度高、效率低，速度与质量难以权衡。</a:t>
            </a:r>
            <a:r>
              <a:rPr lang="en-US" sz="2000" dirty="0">
                <a:solidFill>
                  <a:schemeClr val="tx1"/>
                </a:solidFill>
                <a:effectLst>
                  <a:outerShdw blurRad="38100" dist="25400" dir="5400000" algn="ctr" rotWithShape="0">
                    <a:srgbClr val="6E747A">
                      <a:alpha val="43000"/>
                    </a:srgbClr>
                  </a:outerShdw>
                </a:effectLst>
              </a:rPr>
              <a:t>FastGradTTS</a:t>
            </a:r>
            <a:r>
              <a:rPr lang="zh-CN" altLang="en-US" sz="2000" dirty="0">
                <a:solidFill>
                  <a:schemeClr val="tx1"/>
                </a:solidFill>
                <a:effectLst>
                  <a:outerShdw blurRad="38100" dist="25400" dir="5400000" algn="ctr" rotWithShape="0">
                    <a:srgbClr val="6E747A">
                      <a:alpha val="43000"/>
                    </a:srgbClr>
                  </a:outerShdw>
                </a:effectLst>
              </a:rPr>
              <a:t>、</a:t>
            </a:r>
            <a:r>
              <a:rPr lang="en-US" sz="2000" dirty="0">
                <a:solidFill>
                  <a:schemeClr val="tx1"/>
                </a:solidFill>
                <a:effectLst>
                  <a:outerShdw blurRad="38100" dist="25400" dir="5400000" algn="ctr" rotWithShape="0">
                    <a:srgbClr val="6E747A">
                      <a:alpha val="43000"/>
                    </a:srgbClr>
                  </a:outerShdw>
                </a:effectLst>
              </a:rPr>
              <a:t>FastDiff</a:t>
            </a:r>
            <a:r>
              <a:rPr lang="zh-CN" altLang="en-US" sz="2000" dirty="0">
                <a:solidFill>
                  <a:schemeClr val="tx1"/>
                </a:solidFill>
              </a:rPr>
              <a:t>、</a:t>
            </a:r>
            <a:r>
              <a:rPr lang="en-US" sz="2000" dirty="0">
                <a:solidFill>
                  <a:schemeClr val="tx1"/>
                </a:solidFill>
                <a:effectLst>
                  <a:outerShdw blurRad="38100" dist="25400" dir="5400000" algn="ctr" rotWithShape="0">
                    <a:srgbClr val="6E747A">
                      <a:alpha val="43000"/>
                    </a:srgbClr>
                  </a:outerShdw>
                </a:effectLst>
              </a:rPr>
              <a:t>ProDiff</a:t>
            </a:r>
            <a:r>
              <a:rPr lang="zh-CN" altLang="en-US" sz="2000" dirty="0">
                <a:solidFill>
                  <a:schemeClr val="tx1"/>
                </a:solidFill>
                <a:effectLst>
                  <a:outerShdw blurRad="38100" dist="25400" dir="5400000" algn="ctr" rotWithShape="0">
                    <a:srgbClr val="6E747A">
                      <a:alpha val="43000"/>
                    </a:srgbClr>
                  </a:outerShdw>
                </a:effectLst>
              </a:rPr>
              <a:t>、</a:t>
            </a:r>
            <a:r>
              <a:rPr lang="en-US" sz="2000" dirty="0">
                <a:solidFill>
                  <a:schemeClr val="tx1"/>
                </a:solidFill>
                <a:effectLst>
                  <a:outerShdw blurRad="38100" dist="25400" dir="5400000" algn="ctr" rotWithShape="0">
                    <a:srgbClr val="6E747A">
                      <a:alpha val="43000"/>
                    </a:srgbClr>
                  </a:outerShdw>
                </a:effectLst>
              </a:rPr>
              <a:t>CoMoSpeech</a:t>
            </a:r>
            <a:r>
              <a:rPr lang="zh-CN" altLang="en-US" sz="2000" dirty="0">
                <a:solidFill>
                  <a:schemeClr val="tx1"/>
                </a:solidFill>
                <a:effectLst>
                  <a:outerShdw blurRad="38100" dist="25400" dir="5400000" algn="ctr" rotWithShape="0">
                    <a:srgbClr val="6E747A">
                      <a:alpha val="43000"/>
                    </a:srgbClr>
                  </a:outerShdw>
                </a:effectLst>
              </a:rPr>
              <a:t>等</a:t>
            </a:r>
            <a:r>
              <a:rPr lang="en-US" sz="2000" dirty="0"/>
              <a:t>这些模型成功地在一定程度上减少了扩散模型中必要的采样步骤。然而，由于扩散过程错综复杂，速度与质量之间的权衡仍然存在，而且难以克服。</a:t>
            </a:r>
            <a:endParaRPr lang="en-US"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6"/>
            </p:custDataLst>
          </p:nvPr>
        </p:nvSpPr>
        <p:spPr>
          <a:xfrm>
            <a:off x="-635" y="6140450"/>
            <a:ext cx="12192000" cy="58356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Guo Y, Du C, Ma Z, et al. Voiceflow: Efficient text-to-speech with rectified flow matching[C]//ICASSP 2024-2024 IEEE International Conference on Acoustics, Speech and Signal Processing (ICASSP). IEEE, 2024: 11121-11125.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2" name="文本框 1"/>
          <p:cNvSpPr txBox="1"/>
          <p:nvPr>
            <p:custDataLst>
              <p:tags r:id="rId7"/>
            </p:custDataLst>
          </p:nvPr>
        </p:nvSpPr>
        <p:spPr>
          <a:xfrm>
            <a:off x="589280" y="2980055"/>
            <a:ext cx="10703560" cy="2399665"/>
          </a:xfrm>
          <a:prstGeom prst="rect">
            <a:avLst/>
          </a:prstGeom>
          <a:noFill/>
        </p:spPr>
        <p:txBody>
          <a:bodyPr wrap="square" rtlCol="0">
            <a:spAutoFit/>
          </a:bodyPr>
          <a:p>
            <a:pPr indent="457200" algn="just" fontAlgn="auto">
              <a:lnSpc>
                <a:spcPct val="150000"/>
              </a:lnSpc>
            </a:pPr>
            <a:r>
              <a:rPr lang="zh-CN" altLang="en-US" sz="2000" b="0" i="0" dirty="0">
                <a:solidFill>
                  <a:srgbClr val="0D0D0D"/>
                </a:solidFill>
                <a:effectLst/>
                <a:highlight>
                  <a:srgbClr val="FFFFFF"/>
                </a:highlight>
                <a:cs typeface="+mn-lt"/>
              </a:rPr>
              <a:t>本文介绍了一种新颖的语音合成模型 VoiceFlow，第一次在</a:t>
            </a:r>
            <a:r>
              <a:rPr lang="en-US" altLang="zh-CN" sz="2000" b="0" i="0" dirty="0">
                <a:solidFill>
                  <a:srgbClr val="0D0D0D"/>
                </a:solidFill>
                <a:effectLst/>
                <a:highlight>
                  <a:srgbClr val="FFFFFF"/>
                </a:highlight>
                <a:cs typeface="+mn-lt"/>
              </a:rPr>
              <a:t>TTS</a:t>
            </a:r>
            <a:r>
              <a:rPr lang="zh-CN" altLang="en-US" sz="2000" b="0" i="0" dirty="0">
                <a:solidFill>
                  <a:srgbClr val="0D0D0D"/>
                </a:solidFill>
                <a:effectLst/>
                <a:highlight>
                  <a:srgbClr val="FFFFFF"/>
                </a:highlight>
                <a:cs typeface="+mn-lt"/>
              </a:rPr>
              <a:t>中采用了整流匹配生成模型。相较于传统的扩散模型，VoiceFlow 在生成语音时能够以更高的效率和速度质量权衡。通过在噪声分布和mel</a:t>
            </a:r>
            <a:r>
              <a:rPr lang="zh-CN" altLang="en-US" sz="2000" b="0" i="0" dirty="0">
                <a:solidFill>
                  <a:srgbClr val="0D0D0D"/>
                </a:solidFill>
                <a:effectLst/>
                <a:highlight>
                  <a:srgbClr val="FFFFFF"/>
                </a:highlight>
                <a:cs typeface="+mn-lt"/>
              </a:rPr>
              <a:t>频谱之间构建ODE流，并结合</a:t>
            </a:r>
            <a:r>
              <a:rPr lang="zh-CN" altLang="en-US" sz="2000" b="0" i="0" dirty="0">
                <a:solidFill>
                  <a:srgbClr val="0D0D0D"/>
                </a:solidFill>
                <a:effectLst/>
                <a:highlight>
                  <a:srgbClr val="FFFFFF"/>
                </a:highlight>
                <a:cs typeface="+mn-lt"/>
              </a:rPr>
              <a:t>音素持续时间作为条件，模型能够以更少的步骤生成高质量的音频。在单声道 LJSpeech 和多声道 LibriTTS 数据集上的实验结果表明，VoiceFlow 在足够多的采样步骤中表现优于扩散模型，在有限的预算内也能保持相似的性能。</a:t>
            </a:r>
            <a:endParaRPr lang="zh-CN" altLang="en-US" sz="2000" b="0" i="0" dirty="0">
              <a:solidFill>
                <a:srgbClr val="0D0D0D"/>
              </a:solidFill>
              <a:effectLst/>
              <a:highlight>
                <a:srgbClr val="FFFFFF"/>
              </a:highlight>
              <a:cs typeface="+mn-lt"/>
            </a:endParaRPr>
          </a:p>
        </p:txBody>
      </p:sp>
    </p:spTree>
    <p:custDataLst>
      <p:tags r:id="rId8"/>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rgbClr val="0D0D0D"/>
                </a:solidFill>
                <a:effectLst/>
                <a:highlight>
                  <a:srgbClr val="FFFFFF"/>
                </a:highlight>
                <a:cs typeface="+mn-lt"/>
                <a:sym typeface="+mn-ea"/>
              </a:rPr>
              <a:t>整流匹配模型</a:t>
            </a:r>
            <a:r>
              <a:rPr lang="en-US" altLang="zh-CN" sz="2800" dirty="0">
                <a:solidFill>
                  <a:srgbClr val="0D0D0D"/>
                </a:solidFill>
                <a:effectLst/>
                <a:highlight>
                  <a:srgbClr val="FFFFFF"/>
                </a:highlight>
                <a:cs typeface="+mn-lt"/>
                <a:sym typeface="+mn-ea"/>
              </a:rPr>
              <a:t>(</a:t>
            </a:r>
            <a:r>
              <a:rPr lang="zh-CN" altLang="en-US" sz="2800" spc="0" dirty="0">
                <a:solidFill>
                  <a:srgbClr val="0D0D0D"/>
                </a:solidFill>
                <a:effectLst/>
                <a:highlight>
                  <a:srgbClr val="FFFFFF"/>
                </a:highlight>
                <a:latin typeface="+mn-lt"/>
                <a:ea typeface="+mn-ea"/>
                <a:cs typeface="+mn-lt"/>
                <a:sym typeface="+mn-ea"/>
              </a:rPr>
              <a:t>FLOW MATCHING AND RECTIFIED FLOW</a:t>
            </a:r>
            <a:r>
              <a:rPr lang="zh-CN" altLang="en-US" sz="2800" b="0" dirty="0">
                <a:solidFill>
                  <a:srgbClr val="0D0D0D"/>
                </a:solidFill>
                <a:effectLst/>
                <a:highlight>
                  <a:srgbClr val="FFFFFF"/>
                </a:highlight>
                <a:cs typeface="+mn-lt"/>
                <a:sym typeface="+mn-ea"/>
              </a:rPr>
              <a:t>）</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文本框 5"/>
              <p:cNvSpPr txBox="1"/>
              <p:nvPr>
                <p:custDataLst>
                  <p:tags r:id="rId5"/>
                </p:custDataLst>
              </p:nvPr>
            </p:nvSpPr>
            <p:spPr>
              <a:xfrm>
                <a:off x="589280" y="1503680"/>
                <a:ext cx="10703560" cy="521081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b="0" i="0" dirty="0">
                    <a:solidFill>
                      <a:srgbClr val="0D0D0D"/>
                    </a:solidFill>
                    <a:effectLst/>
                    <a:highlight>
                      <a:srgbClr val="FFFFFF"/>
                    </a:highlight>
                    <a:cs typeface="+mn-lt"/>
                  </a:rPr>
                  <a:t>流匹配生成模型（</a:t>
                </a:r>
                <a:r>
                  <a:rPr lang="en-US" altLang="zh-CN" sz="2000" b="0" i="0" dirty="0">
                    <a:solidFill>
                      <a:srgbClr val="0D0D0D"/>
                    </a:solidFill>
                    <a:effectLst/>
                    <a:highlight>
                      <a:srgbClr val="FFFFFF"/>
                    </a:highlight>
                    <a:cs typeface="+mn-lt"/>
                  </a:rPr>
                  <a:t>Flow Matching Generative Models</a:t>
                </a:r>
                <a:r>
                  <a:rPr lang="zh-CN" altLang="en-US" sz="2000" b="0" i="0" dirty="0">
                    <a:solidFill>
                      <a:srgbClr val="0D0D0D"/>
                    </a:solidFill>
                    <a:effectLst/>
                    <a:highlight>
                      <a:srgbClr val="FFFFFF"/>
                    </a:highlight>
                    <a:cs typeface="+mn-lt"/>
                  </a:rPr>
                  <a:t>）</a:t>
                </a:r>
                <a:endParaRPr lang="zh-CN" altLang="en-US" sz="2000" b="0" i="0" dirty="0">
                  <a:solidFill>
                    <a:srgbClr val="0D0D0D"/>
                  </a:solidFill>
                  <a:effectLst/>
                  <a:highlight>
                    <a:srgbClr val="FFFFFF"/>
                  </a:highlight>
                  <a:cs typeface="+mn-lt"/>
                </a:endParaRPr>
              </a:p>
              <a:p>
                <a:pPr indent="0" fontAlgn="auto">
                  <a:lnSpc>
                    <a:spcPct val="150000"/>
                  </a:lnSpc>
                  <a:buFont typeface="Wingdings" panose="05000000000000000000" charset="0"/>
                  <a:buNone/>
                </a:pPr>
                <a:r>
                  <a:rPr lang="en-US" altLang="zh-CN" sz="2000" b="0" i="0" dirty="0">
                    <a:solidFill>
                      <a:srgbClr val="0D0D0D"/>
                    </a:solidFill>
                    <a:effectLst/>
                    <a:highlight>
                      <a:srgbClr val="FFFFFF"/>
                    </a:highlight>
                    <a:cs typeface="+mn-lt"/>
                  </a:rPr>
                  <a:t>       </a:t>
                </a:r>
                <a:r>
                  <a:rPr lang="zh-CN" altLang="en-US" sz="2000" b="0" i="0" dirty="0">
                    <a:solidFill>
                      <a:srgbClr val="0D0D0D"/>
                    </a:solidFill>
                    <a:effectLst/>
                    <a:highlight>
                      <a:srgbClr val="FFFFFF"/>
                    </a:highlight>
                    <a:cs typeface="+mn-lt"/>
                  </a:rPr>
                  <a:t>流生成模型是一种</a:t>
                </a:r>
                <a:r>
                  <a:rPr lang="en-US" altLang="zh-CN" sz="2000" b="0" i="0" dirty="0">
                    <a:solidFill>
                      <a:srgbClr val="0D0D0D"/>
                    </a:solidFill>
                    <a:effectLst/>
                    <a:highlight>
                      <a:srgbClr val="FFFFFF"/>
                    </a:highlight>
                    <a:cs typeface="+mn-lt"/>
                  </a:rPr>
                  <a:t>ODE</a:t>
                </a:r>
                <a:r>
                  <a:rPr lang="zh-CN" altLang="en-US" sz="2000" b="0" i="0" dirty="0">
                    <a:solidFill>
                      <a:srgbClr val="0D0D0D"/>
                    </a:solidFill>
                    <a:effectLst/>
                    <a:highlight>
                      <a:srgbClr val="FFFFFF"/>
                    </a:highlight>
                    <a:cs typeface="+mn-lt"/>
                  </a:rPr>
                  <a:t>模型，先验分布为</a:t>
                </a:r>
                <a14:m>
                  <m:oMath xmlns:m="http://schemas.openxmlformats.org/officeDocument/2006/math">
                    <m:sSub>
                      <m:sSubPr>
                        <m:ctrl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ctrlPr>
                      </m:sSubPr>
                      <m:e>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𝑝</m:t>
                        </m:r>
                      </m:e>
                      <m:sub>
                        <m:r>
                          <a:rPr lang="en-US" altLang="zh-CN" sz="2000" b="0" dirty="0">
                            <a:solidFill>
                              <a:srgbClr val="0D0D0D"/>
                            </a:solidFill>
                            <a:effectLst/>
                            <a:highlight>
                              <a:srgbClr val="FFFFFF"/>
                            </a:highlight>
                            <a:latin typeface="Cambria Math" panose="02040503050406030204" charset="0"/>
                            <a:ea typeface="MS Mincho" charset="0"/>
                            <a:cs typeface="Cambria Math" panose="02040503050406030204" charset="0"/>
                          </a:rPr>
                          <m:t>0</m:t>
                        </m:r>
                      </m:sub>
                    </m:sSub>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m:t>
                    </m:r>
                  </m:oMath>
                </a14:m>
                <a:r>
                  <a:rPr lang="en-US" altLang="zh-CN" sz="2000" b="0" i="0" dirty="0">
                    <a:solidFill>
                      <a:srgbClr val="0D0D0D"/>
                    </a:solidFill>
                    <a:effectLst/>
                    <a:highlight>
                      <a:srgbClr val="FFFFFF"/>
                    </a:highlight>
                    <a:cs typeface="+mn-lt"/>
                  </a:rPr>
                  <a:t> </a:t>
                </a:r>
                <a:r>
                  <a:rPr lang="zh-CN" altLang="en-US" sz="2000" b="0" i="0" dirty="0">
                    <a:solidFill>
                      <a:srgbClr val="0D0D0D"/>
                    </a:solidFill>
                    <a:effectLst/>
                    <a:highlight>
                      <a:srgbClr val="FFFFFF"/>
                    </a:highlight>
                    <a:cs typeface="+mn-lt"/>
                  </a:rPr>
                  <a:t>，数据分布是</a:t>
                </a:r>
                <a14:m>
                  <m:oMath xmlns:m="http://schemas.openxmlformats.org/officeDocument/2006/math">
                    <m:sSub>
                      <m:sSubPr>
                        <m:ctrl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ctrlPr>
                      </m:sSubPr>
                      <m:e>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𝑝</m:t>
                        </m:r>
                      </m:e>
                      <m:sub>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1</m:t>
                        </m:r>
                      </m:sub>
                    </m:sSub>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m:t>
                    </m:r>
                  </m:oMath>
                </a14:m>
                <a:r>
                  <a:rPr lang="en-US" altLang="zh-CN" sz="2000" dirty="0">
                    <a:solidFill>
                      <a:srgbClr val="0D0D0D"/>
                    </a:solidFill>
                    <a:effectLst/>
                    <a:highlight>
                      <a:srgbClr val="FFFFFF"/>
                    </a:highlight>
                    <a:cs typeface="+mn-lt"/>
                  </a:rPr>
                  <a:t>流匹配生成模型直接对概率路径</a:t>
                </a:r>
                <a14:m>
                  <m:oMath xmlns:m="http://schemas.openxmlformats.org/officeDocument/2006/math">
                    <m:sSub>
                      <m:sSubPr>
                        <m:ctrl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ctrlPr>
                      </m:sSubPr>
                      <m:e>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𝑝</m:t>
                        </m:r>
                      </m:e>
                      <m:sub>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𝑡</m:t>
                        </m:r>
                      </m:sub>
                    </m:sSub>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m:t>
                    </m:r>
                  </m:oMath>
                </a14:m>
                <a:r>
                  <a:rPr lang="en-US" altLang="zh-CN" sz="2000" dirty="0">
                    <a:solidFill>
                      <a:srgbClr val="0D0D0D"/>
                    </a:solidFill>
                    <a:effectLst/>
                    <a:highlight>
                      <a:srgbClr val="FFFFFF"/>
                    </a:highlight>
                    <a:cs typeface="+mn-lt"/>
                  </a:rPr>
                  <a:t>进行建模</a:t>
                </a:r>
                <a:r>
                  <a:rPr lang="zh-CN" altLang="en-US" sz="2000" dirty="0">
                    <a:solidFill>
                      <a:srgbClr val="0D0D0D"/>
                    </a:solidFill>
                    <a:effectLst/>
                    <a:highlight>
                      <a:srgbClr val="FFFFFF"/>
                    </a:highlight>
                    <a:cs typeface="+mn-lt"/>
                  </a:rPr>
                  <a:t>。</a:t>
                </a:r>
                <a:r>
                  <a:rPr lang="en-US" altLang="zh-CN" sz="2000" dirty="0">
                    <a:solidFill>
                      <a:srgbClr val="0D0D0D"/>
                    </a:solidFill>
                    <a:effectLst/>
                    <a:highlight>
                      <a:srgbClr val="FFFFFF"/>
                    </a:highlight>
                    <a:cs typeface="+mn-lt"/>
                  </a:rPr>
                  <a:t>ODE</a:t>
                </a:r>
                <a:r>
                  <a:rPr lang="zh-CN" altLang="en-US" sz="2000" dirty="0">
                    <a:solidFill>
                      <a:srgbClr val="0D0D0D"/>
                    </a:solidFill>
                    <a:effectLst/>
                    <a:highlight>
                      <a:srgbClr val="FFFFFF"/>
                    </a:highlight>
                    <a:cs typeface="+mn-lt"/>
                  </a:rPr>
                  <a:t>方程可以表示为：</a:t>
                </a:r>
                <a:endParaRPr lang="zh-CN" altLang="en-US" sz="2000" dirty="0">
                  <a:solidFill>
                    <a:srgbClr val="0D0D0D"/>
                  </a:solidFill>
                  <a:effectLst/>
                  <a:highlight>
                    <a:srgbClr val="FFFFFF"/>
                  </a:highlight>
                  <a:cs typeface="+mn-lt"/>
                </a:endParaRPr>
              </a:p>
              <a:p>
                <a:pPr indent="0"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r>
                        <a:rPr lang="en-US" altLang="zh-CN" sz="2000" i="1" dirty="0">
                          <a:solidFill>
                            <a:srgbClr val="0D0D0D"/>
                          </a:solidFill>
                          <a:effectLst/>
                          <a:highlight>
                            <a:srgbClr val="FFFFFF"/>
                          </a:highlight>
                          <a:latin typeface="Cambria Math" panose="02040503050406030204" charset="0"/>
                          <a:cs typeface="Cambria Math" panose="02040503050406030204" charset="0"/>
                        </a:rPr>
                        <m:t>𝑑</m:t>
                      </m:r>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ctrlPr>
                        </m:sSubPr>
                        <m:e>
                          <m:r>
                            <m:rPr>
                              <m:sty m:val="p"/>
                            </m:r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v</m:t>
                          </m:r>
                        </m:e>
                        <m:sub>
                          <m:r>
                            <m:rPr>
                              <m:sty m:val="p"/>
                            </m:r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t</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𝑑𝑡</m:t>
                      </m:r>
                    </m:oMath>
                  </m:oMathPara>
                </a14:m>
                <a:endParaRPr lang="en-US" altLang="zh-CN" sz="2000" i="1" dirty="0">
                  <a:solidFill>
                    <a:srgbClr val="0D0D0D"/>
                  </a:solidFill>
                  <a:effectLst/>
                  <a:highlight>
                    <a:srgbClr val="FFFFFF"/>
                  </a:highlight>
                  <a:latin typeface="Cambria Math" panose="02040503050406030204" charset="0"/>
                  <a:cs typeface="Cambria Math" panose="02040503050406030204" charset="0"/>
                </a:endParaRPr>
              </a:p>
              <a:p>
                <a:pPr indent="0" fontAlgn="auto">
                  <a:lnSpc>
                    <a:spcPct val="150000"/>
                  </a:lnSpc>
                  <a:buFont typeface="Wingdings" panose="05000000000000000000" charset="0"/>
                  <a:buNone/>
                </a:pPr>
                <a14:m>
                  <m:oMath xmlns:m="http://schemas.openxmlformats.org/officeDocument/2006/math">
                    <m:sSub>
                      <m:sSubPr>
                        <m:ctrlPr>
                          <a:rPr lang="zh-CN" altLang="en-US" sz="2000" b="0" dirty="0">
                            <a:solidFill>
                              <a:srgbClr val="0D0D0D"/>
                            </a:solidFill>
                            <a:effectLst/>
                            <a:highlight>
                              <a:srgbClr val="FFFFFF"/>
                            </a:highlight>
                            <a:cs typeface="+mn-lt"/>
                          </a:rPr>
                        </m:ctrlPr>
                      </m:sSubPr>
                      <m:e>
                        <m:r>
                          <m:rPr>
                            <m:sty m:val="p"/>
                          </m:rPr>
                          <a:rPr lang="zh-CN" altLang="en-US" sz="2000" b="0" dirty="0">
                            <a:solidFill>
                              <a:srgbClr val="0D0D0D"/>
                            </a:solidFill>
                            <a:effectLst/>
                            <a:highlight>
                              <a:srgbClr val="FFFFFF"/>
                            </a:highlight>
                            <a:latin typeface="Cambria Math" panose="02040503050406030204" charset="0"/>
                            <a:cs typeface="+mn-lt"/>
                          </a:rPr>
                          <m:t>v</m:t>
                        </m:r>
                      </m:e>
                      <m:sub>
                        <m:r>
                          <m:rPr>
                            <m:sty m:val="p"/>
                          </m:rPr>
                          <a:rPr lang="zh-CN" altLang="en-US" sz="2000" b="0" dirty="0">
                            <a:solidFill>
                              <a:srgbClr val="0D0D0D"/>
                            </a:solidFill>
                            <a:effectLst/>
                            <a:highlight>
                              <a:srgbClr val="FFFFFF"/>
                            </a:highlight>
                            <a:latin typeface="Cambria Math" panose="02040503050406030204" charset="0"/>
                            <a:cs typeface="+mn-lt"/>
                          </a:rPr>
                          <m:t>t</m:t>
                        </m:r>
                      </m:sub>
                    </m:sSub>
                    <m:r>
                      <a:rPr lang="zh-CN" altLang="en-US" sz="2000" b="0" dirty="0">
                        <a:solidFill>
                          <a:srgbClr val="0D0D0D"/>
                        </a:solidFill>
                        <a:effectLst/>
                        <a:highlight>
                          <a:srgbClr val="FFFFFF"/>
                        </a:highlight>
                        <a:latin typeface="Cambria Math" panose="02040503050406030204" charset="0"/>
                        <a:cs typeface="+mn-lt"/>
                      </a:rPr>
                      <m:t>为向量场</m:t>
                    </m:r>
                  </m:oMath>
                </a14:m>
                <a:r>
                  <a:rPr lang="zh-CN" altLang="en-US" sz="2000" b="0" i="0" dirty="0">
                    <a:solidFill>
                      <a:srgbClr val="0D0D0D"/>
                    </a:solidFill>
                    <a:effectLst/>
                    <a:highlight>
                      <a:srgbClr val="FFFFFF"/>
                    </a:highlight>
                    <a:cs typeface="+mn-lt"/>
                  </a:rPr>
                  <a:t>，通过连续性方程</a:t>
                </a:r>
                <a14:m>
                  <m:oMath xmlns:m="http://schemas.openxmlformats.org/officeDocument/2006/math">
                    <m:f>
                      <m:f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fPr>
                      <m:num>
                        <m:r>
                          <a:rPr lang="en-US" altLang="zh-CN" sz="2000" b="0" i="1" dirty="0">
                            <a:solidFill>
                              <a:srgbClr val="0D0D0D"/>
                            </a:solidFill>
                            <a:effectLst/>
                            <a:highlight>
                              <a:srgbClr val="FFFFFF"/>
                            </a:highlight>
                            <a:latin typeface="Cambria Math" panose="02040503050406030204" charset="0"/>
                            <a:cs typeface="Cambria Math" panose="02040503050406030204" charset="0"/>
                          </a:rPr>
                          <m:t>𝑑</m:t>
                        </m:r>
                      </m:num>
                      <m:den>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𝑑</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𝑡</m:t>
                            </m:r>
                          </m:sub>
                        </m:sSub>
                      </m:den>
                    </m:f>
                    <m:r>
                      <a:rPr lang="en-US" altLang="zh-CN" sz="2000" b="0" i="1" dirty="0">
                        <a:solidFill>
                          <a:srgbClr val="0D0D0D"/>
                        </a:solidFill>
                        <a:effectLst/>
                        <a:highlight>
                          <a:srgbClr val="FFFFFF"/>
                        </a:highlight>
                        <a:latin typeface="Cambria Math" panose="02040503050406030204" charset="0"/>
                        <a:cs typeface="Cambria Math" panose="02040503050406030204" charset="0"/>
                      </a:rPr>
                      <m:t>𝑙𝑜𝑔</m:t>
                    </m:r>
                    <m:sSub>
                      <m:sSubPr>
                        <m:ctrl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ctrlPr>
                      </m:sSubPr>
                      <m:e>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𝑝</m:t>
                        </m:r>
                      </m:e>
                      <m:sub>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𝑡</m:t>
                        </m:r>
                      </m:sub>
                    </m:sSub>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m:t>
                    </m:r>
                    <m:r>
                      <m:rPr>
                        <m:sty m:val="p"/>
                      </m:r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x</m:t>
                    </m:r>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m:t>
                    </m:r>
                    <m:r>
                      <m:rPr>
                        <m:sty m:val="p"/>
                      </m:r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div</m:t>
                    </m:r>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m:t>
                    </m:r>
                    <m:sSub>
                      <m:sSubPr>
                        <m:ctrl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ctrlPr>
                      </m:sSubPr>
                      <m:e>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𝑝</m:t>
                        </m:r>
                      </m:e>
                      <m:sub>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𝑡</m:t>
                        </m:r>
                      </m:sub>
                    </m:sSub>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m:t>
                    </m:r>
                    <m:r>
                      <m:rPr>
                        <m:sty m:val="p"/>
                      </m:r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x</m:t>
                    </m:r>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m:t>
                    </m:r>
                    <m:sSub>
                      <m:sSubPr>
                        <m:ctrl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ctrlPr>
                      </m:sSubPr>
                      <m:e>
                        <m:r>
                          <m:rPr>
                            <m:sty m:val="p"/>
                          </m:r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v</m:t>
                        </m:r>
                      </m:e>
                      <m:sub>
                        <m:r>
                          <m:rPr>
                            <m:sty m:val="p"/>
                          </m:r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t</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𝑥</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m:t>
                    </m:r>
                    <m: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0</m:t>
                    </m:r>
                  </m:oMath>
                </a14:m>
                <a:r>
                  <a:rPr lang="zh-CN" altLang="en-US" sz="200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a:t>，</a:t>
                </a:r>
                <a:r>
                  <a:rPr lang="zh-CN" altLang="en-US" sz="2000" dirty="0">
                    <a:solidFill>
                      <a:srgbClr val="0D0D0D"/>
                    </a:solidFill>
                    <a:effectLst/>
                    <a:highlight>
                      <a:srgbClr val="FFFFFF"/>
                    </a:highlight>
                    <a:cs typeface="+mn-lt"/>
                  </a:rPr>
                  <a:t>将上式与概率路径联系起来，如果神经网络可以准确估计向量场</a:t>
                </a:r>
                <a14:m>
                  <m:oMath xmlns:m="http://schemas.openxmlformats.org/officeDocument/2006/math">
                    <m:sSub>
                      <m:sSubPr>
                        <m:ctrlPr>
                          <a:rPr lang="zh-CN" altLang="en-US" sz="2000" b="0" dirty="0">
                            <a:solidFill>
                              <a:srgbClr val="0D0D0D"/>
                            </a:solidFill>
                            <a:effectLst/>
                            <a:highlight>
                              <a:srgbClr val="FFFFFF"/>
                            </a:highlight>
                            <a:cs typeface="+mn-lt"/>
                          </a:rPr>
                        </m:ctrlPr>
                      </m:sSubPr>
                      <m:e>
                        <m:r>
                          <m:rPr>
                            <m:sty m:val="p"/>
                          </m:rPr>
                          <a:rPr lang="zh-CN" altLang="en-US" sz="2000" b="0" dirty="0">
                            <a:solidFill>
                              <a:srgbClr val="0D0D0D"/>
                            </a:solidFill>
                            <a:effectLst/>
                            <a:highlight>
                              <a:srgbClr val="FFFFFF"/>
                            </a:highlight>
                            <a:latin typeface="Cambria Math" panose="02040503050406030204" charset="0"/>
                            <a:cs typeface="+mn-lt"/>
                          </a:rPr>
                          <m:t>v</m:t>
                        </m:r>
                      </m:e>
                      <m:sub>
                        <m:r>
                          <m:rPr>
                            <m:sty m:val="p"/>
                          </m:rPr>
                          <a:rPr lang="zh-CN" altLang="en-US" sz="2000" b="0" dirty="0">
                            <a:solidFill>
                              <a:srgbClr val="0D0D0D"/>
                            </a:solidFill>
                            <a:effectLst/>
                            <a:highlight>
                              <a:srgbClr val="FFFFFF"/>
                            </a:highlight>
                            <a:latin typeface="Cambria Math" panose="02040503050406030204" charset="0"/>
                            <a:cs typeface="+mn-lt"/>
                          </a:rPr>
                          <m:t>t</m:t>
                        </m:r>
                      </m:sub>
                    </m:sSub>
                  </m:oMath>
                </a14:m>
                <a:r>
                  <a:rPr lang="zh-CN" altLang="en-US" sz="2000" b="0" i="0" dirty="0">
                    <a:solidFill>
                      <a:srgbClr val="0D0D0D"/>
                    </a:solidFill>
                    <a:effectLst/>
                    <a:highlight>
                      <a:srgbClr val="FFFFFF"/>
                    </a:highlight>
                    <a:cs typeface="+mn-lt"/>
                  </a:rPr>
                  <a:t>，就可以生成真实</a:t>
                </a:r>
                <a:r>
                  <a:rPr lang="zh-CN" altLang="en-US" sz="2000" b="0" i="0" dirty="0">
                    <a:solidFill>
                      <a:srgbClr val="0D0D0D"/>
                    </a:solidFill>
                    <a:effectLst/>
                    <a:highlight>
                      <a:srgbClr val="FFFFFF"/>
                    </a:highlight>
                    <a:cs typeface="+mn-lt"/>
                  </a:rPr>
                  <a:t>的数据。</a:t>
                </a:r>
                <a:endParaRPr lang="zh-CN" altLang="en-US" sz="2000" b="0" i="0" dirty="0">
                  <a:solidFill>
                    <a:srgbClr val="0D0D0D"/>
                  </a:solidFill>
                  <a:effectLst/>
                  <a:highlight>
                    <a:srgbClr val="FFFFFF"/>
                  </a:highlight>
                  <a:cs typeface="+mn-lt"/>
                </a:endParaRPr>
              </a:p>
              <a:p>
                <a:pPr indent="0" fontAlgn="auto">
                  <a:lnSpc>
                    <a:spcPct val="150000"/>
                  </a:lnSpc>
                  <a:buFont typeface="Wingdings" panose="05000000000000000000" charset="0"/>
                  <a:buNone/>
                </a:pPr>
                <a:r>
                  <a:rPr lang="en-US" altLang="zh-CN" sz="2000" b="0" i="0" dirty="0">
                    <a:solidFill>
                      <a:srgbClr val="0D0D0D"/>
                    </a:solidFill>
                    <a:effectLst/>
                    <a:highlight>
                      <a:srgbClr val="FFFFFF"/>
                    </a:highlight>
                    <a:cs typeface="+mn-lt"/>
                  </a:rPr>
                  <a:t>       </a:t>
                </a:r>
                <a:r>
                  <a:rPr lang="zh-CN" altLang="en-US" sz="2000" b="0" i="0" dirty="0">
                    <a:solidFill>
                      <a:srgbClr val="0D0D0D"/>
                    </a:solidFill>
                    <a:effectLst/>
                    <a:highlight>
                      <a:srgbClr val="FFFFFF"/>
                    </a:highlight>
                    <a:cs typeface="+mn-lt"/>
                  </a:rPr>
                  <a:t>在实际的应用中，通过神经网络</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𝑢</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𝜃</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m:rPr>
                        <m:sty m:val="p"/>
                      </m:rPr>
                      <a:rPr lang="en-US" altLang="zh-CN" sz="2000" dirty="0">
                        <a:solidFill>
                          <a:srgbClr val="0D0D0D"/>
                        </a:solidFill>
                        <a:effectLst/>
                        <a:highlight>
                          <a:srgbClr val="FFFFFF"/>
                        </a:highlight>
                        <a:latin typeface="Cambria Math" panose="02040503050406030204" charset="0"/>
                        <a:cs typeface="Cambria Math" panose="02040503050406030204" charset="0"/>
                      </a:rPr>
                      <m:t>x</m:t>
                    </m:r>
                    <m:r>
                      <a:rPr lang="en-US" altLang="zh-CN" sz="2000" dirty="0">
                        <a:solidFill>
                          <a:srgbClr val="0D0D0D"/>
                        </a:solidFill>
                        <a:effectLst/>
                        <a:highlight>
                          <a:srgbClr val="FFFFFF"/>
                        </a:highlight>
                        <a:latin typeface="Cambria Math" panose="02040503050406030204" charset="0"/>
                        <a:cs typeface="Cambria Math" panose="02040503050406030204" charset="0"/>
                      </a:rPr>
                      <m:t>,</m:t>
                    </m:r>
                    <m:r>
                      <m:rPr>
                        <m:sty m:val="p"/>
                      </m:rPr>
                      <a:rPr lang="en-US" altLang="zh-CN" sz="2000" dirty="0">
                        <a:solidFill>
                          <a:srgbClr val="0D0D0D"/>
                        </a:solidFill>
                        <a:effectLst/>
                        <a:highlight>
                          <a:srgbClr val="FFFFFF"/>
                        </a:highlight>
                        <a:latin typeface="Cambria Math" panose="02040503050406030204" charset="0"/>
                        <a:cs typeface="Cambria Math" panose="02040503050406030204" charset="0"/>
                      </a:rPr>
                      <m:t>t</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oMath>
                </a14:m>
                <a:r>
                  <a:rPr lang="zh-CN" altLang="en-US" sz="2000" b="0" i="0" dirty="0">
                    <a:solidFill>
                      <a:srgbClr val="0D0D0D"/>
                    </a:solidFill>
                    <a:effectLst/>
                    <a:highlight>
                      <a:srgbClr val="FFFFFF"/>
                    </a:highlight>
                    <a:cs typeface="+mn-lt"/>
                  </a:rPr>
                  <a:t>来估计条件向量场</a:t>
                </a:r>
                <a14:m>
                  <m:oMath xmlns:m="http://schemas.openxmlformats.org/officeDocument/2006/math">
                    <m:sSub>
                      <m:sSubPr>
                        <m:ctrl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ctrlPr>
                      </m:sSubPr>
                      <m:e>
                        <m:r>
                          <m:rPr>
                            <m:sty m:val="p"/>
                          </m:r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v</m:t>
                        </m:r>
                      </m:e>
                      <m:sub>
                        <m:r>
                          <m:rPr>
                            <m:sty m:val="p"/>
                          </m:r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t</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𝑥</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1</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oMath>
                </a14:m>
                <a:r>
                  <a:rPr lang="zh-CN" altLang="en-US" sz="2000" b="0" i="0" dirty="0">
                    <a:solidFill>
                      <a:srgbClr val="0D0D0D"/>
                    </a:solidFill>
                    <a:effectLst/>
                    <a:highlight>
                      <a:srgbClr val="FFFFFF"/>
                    </a:highlight>
                    <a:cs typeface="+mn-lt"/>
                  </a:rPr>
                  <a:t>在期望上是等价的于估计无条件向量场</a:t>
                </a:r>
                <a14:m>
                  <m:oMath xmlns:m="http://schemas.openxmlformats.org/officeDocument/2006/math">
                    <m:sSub>
                      <m:sSubPr>
                        <m:ctrl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ctrlPr>
                      </m:sSubPr>
                      <m:e>
                        <m:r>
                          <m:rPr>
                            <m:sty m:val="p"/>
                          </m:r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v</m:t>
                        </m:r>
                      </m:e>
                      <m:sub>
                        <m:r>
                          <m:rPr>
                            <m:sty m:val="p"/>
                          </m:r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t</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𝑥</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oMath>
                </a14:m>
                <a:r>
                  <a:rPr lang="zh-CN" altLang="en-US" sz="2000" b="0" i="0" dirty="0">
                    <a:solidFill>
                      <a:srgbClr val="0D0D0D"/>
                    </a:solidFill>
                    <a:effectLst/>
                    <a:highlight>
                      <a:srgbClr val="FFFFFF"/>
                    </a:highlight>
                    <a:cs typeface="+mn-lt"/>
                  </a:rPr>
                  <a:t>。</a:t>
                </a:r>
                <a:endParaRPr lang="zh-CN" altLang="en-US" sz="2000" b="0" i="0" dirty="0">
                  <a:solidFill>
                    <a:srgbClr val="0D0D0D"/>
                  </a:solidFill>
                  <a:effectLst/>
                  <a:highlight>
                    <a:srgbClr val="FFFFFF"/>
                  </a:highlight>
                  <a:cs typeface="+mn-lt"/>
                </a:endParaRPr>
              </a:p>
              <a:p>
                <a:pPr indent="0" algn="ctr" fontAlgn="auto">
                  <a:lnSpc>
                    <a:spcPts val="2900"/>
                  </a:lnSpc>
                  <a:buFont typeface="Wingdings" panose="05000000000000000000" charset="0"/>
                  <a:buNone/>
                </a:pPr>
                <a14:m>
                  <m:oMathPara xmlns:m="http://schemas.openxmlformats.org/officeDocument/2006/math">
                    <m:oMathParaPr>
                      <m:jc m:val="centerGroup"/>
                    </m:oMathParaPr>
                    <m:oMath xmlns:m="http://schemas.openxmlformats.org/officeDocument/2006/math">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𝑚𝑖𝑛</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𝜃</m:t>
                          </m:r>
                        </m:sub>
                      </m:sSub>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𝐸</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𝑝</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𝑥</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𝑢</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𝜃</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m:rPr>
                          <m:sty m:val="p"/>
                        </m:rPr>
                        <a:rPr lang="en-US" altLang="zh-CN" sz="2000" dirty="0">
                          <a:solidFill>
                            <a:srgbClr val="0D0D0D"/>
                          </a:solidFill>
                          <a:effectLst/>
                          <a:highlight>
                            <a:srgbClr val="FFFFFF"/>
                          </a:highlight>
                          <a:latin typeface="Cambria Math" panose="02040503050406030204" charset="0"/>
                          <a:cs typeface="Cambria Math" panose="02040503050406030204" charset="0"/>
                        </a:rPr>
                        <m:t>x</m:t>
                      </m:r>
                      <m:r>
                        <a:rPr lang="en-US" altLang="zh-CN" sz="2000" dirty="0">
                          <a:solidFill>
                            <a:srgbClr val="0D0D0D"/>
                          </a:solidFill>
                          <a:effectLst/>
                          <a:highlight>
                            <a:srgbClr val="FFFFFF"/>
                          </a:highlight>
                          <a:latin typeface="Cambria Math" panose="02040503050406030204" charset="0"/>
                          <a:cs typeface="Cambria Math" panose="02040503050406030204" charset="0"/>
                        </a:rPr>
                        <m:t>,</m:t>
                      </m:r>
                      <m:r>
                        <m:rPr>
                          <m:sty m:val="p"/>
                        </m:rPr>
                        <a:rPr lang="en-US" altLang="zh-CN" sz="2000" dirty="0">
                          <a:solidFill>
                            <a:srgbClr val="0D0D0D"/>
                          </a:solidFill>
                          <a:effectLst/>
                          <a:highlight>
                            <a:srgbClr val="FFFFFF"/>
                          </a:highlight>
                          <a:latin typeface="Cambria Math" panose="02040503050406030204" charset="0"/>
                          <a:cs typeface="Cambria Math" panose="02040503050406030204" charset="0"/>
                        </a:rPr>
                        <m:t>t</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ctrlPr>
                        </m:sSubPr>
                        <m:e>
                          <m:r>
                            <m:rPr>
                              <m:sty m:val="p"/>
                            </m:r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v</m:t>
                          </m:r>
                        </m:e>
                        <m:sub>
                          <m:r>
                            <m:rPr>
                              <m:sty m:val="p"/>
                            </m:r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t</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𝑥</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baseline="30000" dirty="0">
                          <a:solidFill>
                            <a:srgbClr val="0D0D0D"/>
                          </a:solidFill>
                          <a:effectLst/>
                          <a:highlight>
                            <a:srgbClr val="FFFFFF"/>
                          </a:highlight>
                          <a:latin typeface="Cambria Math" panose="02040503050406030204" charset="0"/>
                          <a:cs typeface="Cambria Math" panose="02040503050406030204" charset="0"/>
                        </a:rPr>
                        <m:t>2</m:t>
                      </m:r>
                    </m:oMath>
                  </m:oMathPara>
                </a14:m>
                <a:endParaRPr lang="en-US" altLang="zh-CN" sz="2000" i="1" baseline="30000" dirty="0">
                  <a:solidFill>
                    <a:srgbClr val="0D0D0D"/>
                  </a:solidFill>
                  <a:effectLst/>
                  <a:highlight>
                    <a:srgbClr val="FFFFFF"/>
                  </a:highlight>
                  <a:latin typeface="Cambria Math" panose="02040503050406030204" charset="0"/>
                  <a:cs typeface="Cambria Math" panose="02040503050406030204" charset="0"/>
                </a:endParaRPr>
              </a:p>
              <a:p>
                <a:pPr indent="0" algn="ctr" fontAlgn="auto">
                  <a:lnSpc>
                    <a:spcPts val="2900"/>
                  </a:lnSpc>
                  <a:buFont typeface="Wingdings" panose="05000000000000000000" charset="0"/>
                  <a:buNone/>
                </a:pPr>
                <a:r>
                  <a:rPr lang="en-US" altLang="zh-CN" sz="2000" dirty="0">
                    <a:solidFill>
                      <a:srgbClr val="0D0D0D"/>
                    </a:solidFill>
                    <a:effectLst/>
                    <a:highlight>
                      <a:srgbClr val="FFFFFF"/>
                    </a:highlight>
                    <a:latin typeface="Cambria Math" panose="02040503050406030204" charset="0"/>
                    <a:cs typeface="Cambria Math" panose="02040503050406030204" charset="0"/>
                  </a:rPr>
                  <a:t>       =</a:t>
                </a:r>
                <a14:m>
                  <m:oMath xmlns:m="http://schemas.openxmlformats.org/officeDocument/2006/math">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𝑚𝑖𝑛</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𝜃</m:t>
                        </m:r>
                      </m:sub>
                    </m:sSub>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𝐸</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𝑝</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𝑥</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𝑢</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𝜃</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m:rPr>
                        <m:sty m:val="p"/>
                      </m:rPr>
                      <a:rPr lang="en-US" altLang="zh-CN" sz="2000" dirty="0">
                        <a:solidFill>
                          <a:srgbClr val="0D0D0D"/>
                        </a:solidFill>
                        <a:effectLst/>
                        <a:highlight>
                          <a:srgbClr val="FFFFFF"/>
                        </a:highlight>
                        <a:latin typeface="Cambria Math" panose="02040503050406030204" charset="0"/>
                        <a:cs typeface="Cambria Math" panose="02040503050406030204" charset="0"/>
                      </a:rPr>
                      <m:t>x</m:t>
                    </m:r>
                    <m:r>
                      <a:rPr lang="en-US" altLang="zh-CN" sz="2000" dirty="0">
                        <a:solidFill>
                          <a:srgbClr val="0D0D0D"/>
                        </a:solidFill>
                        <a:effectLst/>
                        <a:highlight>
                          <a:srgbClr val="FFFFFF"/>
                        </a:highlight>
                        <a:latin typeface="Cambria Math" panose="02040503050406030204" charset="0"/>
                        <a:cs typeface="Cambria Math" panose="02040503050406030204" charset="0"/>
                      </a:rPr>
                      <m:t>,</m:t>
                    </m:r>
                    <m:r>
                      <m:rPr>
                        <m:sty m:val="p"/>
                      </m:rPr>
                      <a:rPr lang="en-US" altLang="zh-CN" sz="2000" dirty="0">
                        <a:solidFill>
                          <a:srgbClr val="0D0D0D"/>
                        </a:solidFill>
                        <a:effectLst/>
                        <a:highlight>
                          <a:srgbClr val="FFFFFF"/>
                        </a:highlight>
                        <a:latin typeface="Cambria Math" panose="02040503050406030204" charset="0"/>
                        <a:cs typeface="Cambria Math" panose="02040503050406030204" charset="0"/>
                      </a:rPr>
                      <m:t>t</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ctrlPr>
                      </m:sSubPr>
                      <m:e>
                        <m:r>
                          <m:rPr>
                            <m:sty m:val="p"/>
                          </m:r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v</m:t>
                        </m:r>
                      </m:e>
                      <m:sub>
                        <m:r>
                          <m:rPr>
                            <m:sty m:val="p"/>
                          </m:rPr>
                          <a:rPr lang="en-US" altLang="zh-CN" sz="20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t</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𝑥</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baseline="30000" dirty="0">
                        <a:solidFill>
                          <a:srgbClr val="0D0D0D"/>
                        </a:solidFill>
                        <a:effectLst/>
                        <a:highlight>
                          <a:srgbClr val="FFFFFF"/>
                        </a:highlight>
                        <a:latin typeface="Cambria Math" panose="02040503050406030204" charset="0"/>
                        <a:cs typeface="Cambria Math" panose="02040503050406030204" charset="0"/>
                      </a:rPr>
                      <m:t>2</m:t>
                    </m:r>
                  </m:oMath>
                </a14:m>
                <a:r>
                  <a:rPr lang="en-US" altLang="zh-CN" sz="2000" dirty="0">
                    <a:solidFill>
                      <a:srgbClr val="0D0D0D"/>
                    </a:solidFill>
                    <a:effectLst/>
                    <a:highlight>
                      <a:srgbClr val="FFFFFF"/>
                    </a:highlight>
                    <a:cs typeface="+mn-lt"/>
                    <a:sym typeface="+mn-ea"/>
                  </a:rPr>
                  <a:t>	</a:t>
                </a:r>
                <a:br>
                  <a:rPr lang="en-US" altLang="zh-CN" sz="2000" dirty="0">
                    <a:solidFill>
                      <a:srgbClr val="0D0D0D"/>
                    </a:solidFill>
                    <a:effectLst/>
                    <a:highlight>
                      <a:srgbClr val="FFFFFF"/>
                    </a:highlight>
                    <a:cs typeface="+mn-lt"/>
                    <a:sym typeface="+mn-ea"/>
                  </a:rPr>
                </a:br>
                <a14:m>
                  <m:oMath xmlns:m="http://schemas.openxmlformats.org/officeDocument/2006/math">
                    <m:r>
                      <a:rPr lang="en-US" altLang="zh-CN" sz="2000" dirty="0">
                        <a:solidFill>
                          <a:srgbClr val="0D0D0D"/>
                        </a:solidFill>
                        <a:effectLst/>
                        <a:highlight>
                          <a:srgbClr val="FFFFFF"/>
                        </a:highlight>
                        <a:latin typeface="Cambria Math" panose="02040503050406030204" charset="0"/>
                        <a:cs typeface="+mn-lt"/>
                        <a:sym typeface="+mn-ea"/>
                      </a:rPr>
                      <m:t>（</m:t>
                    </m:r>
                    <m:r>
                      <a:rPr lang="zh-CN" altLang="en-US" sz="2000" dirty="0">
                        <a:solidFill>
                          <a:srgbClr val="0D0D0D"/>
                        </a:solidFill>
                        <a:effectLst/>
                        <a:highlight>
                          <a:srgbClr val="FFFFFF"/>
                        </a:highlight>
                        <a:latin typeface="Cambria Math" panose="02040503050406030204" charset="0"/>
                        <a:cs typeface="+mn-lt"/>
                        <a:sym typeface="+mn-ea"/>
                      </a:rPr>
                      <m:t>𝜃</m:t>
                    </m:r>
                    <m:r>
                      <a:rPr lang="zh-CN" altLang="en-US" sz="1600" dirty="0">
                        <a:solidFill>
                          <a:srgbClr val="0D0D0D"/>
                        </a:solidFill>
                        <a:effectLst/>
                        <a:highlight>
                          <a:srgbClr val="FFFFFF"/>
                        </a:highlight>
                        <a:latin typeface="Cambria Math" panose="02040503050406030204" charset="0"/>
                        <a:cs typeface="+mn-lt"/>
                        <a:sym typeface="+mn-ea"/>
                      </a:rPr>
                      <m:t>是神经网络的参数</m:t>
                    </m:r>
                  </m:oMath>
                </a14:m>
                <a:r>
                  <a:rPr lang="zh-CN" altLang="en-US" sz="1600" dirty="0">
                    <a:solidFill>
                      <a:srgbClr val="0D0D0D"/>
                    </a:solidFill>
                    <a:effectLst/>
                    <a:highlight>
                      <a:srgbClr val="FFFFFF"/>
                    </a:highlight>
                    <a:latin typeface="Cambria Math" panose="02040503050406030204" charset="0"/>
                    <a:cs typeface="+mn-lt"/>
                    <a:sym typeface="+mn-ea"/>
                  </a:rPr>
                  <a:t>，神经网络</a:t>
                </a:r>
                <a14:m>
                  <m:oMath xmlns:m="http://schemas.openxmlformats.org/officeDocument/2006/math">
                    <m:sSub>
                      <m:sSubPr>
                        <m:ctrlPr>
                          <a:rPr lang="en-US" altLang="zh-CN" sz="16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1600" b="0" i="1" dirty="0">
                            <a:solidFill>
                              <a:srgbClr val="0D0D0D"/>
                            </a:solidFill>
                            <a:effectLst/>
                            <a:highlight>
                              <a:srgbClr val="FFFFFF"/>
                            </a:highlight>
                            <a:latin typeface="Cambria Math" panose="02040503050406030204" charset="0"/>
                            <a:cs typeface="Cambria Math" panose="02040503050406030204" charset="0"/>
                          </a:rPr>
                          <m:t>𝑢</m:t>
                        </m:r>
                      </m:e>
                      <m:sub>
                        <m:r>
                          <a:rPr lang="en-US" altLang="zh-CN" sz="1600" i="1" dirty="0">
                            <a:solidFill>
                              <a:srgbClr val="0D0D0D"/>
                            </a:solidFill>
                            <a:effectLst/>
                            <a:highlight>
                              <a:srgbClr val="FFFFFF"/>
                            </a:highlight>
                            <a:latin typeface="Cambria Math" panose="02040503050406030204" charset="0"/>
                            <a:cs typeface="Cambria Math" panose="02040503050406030204" charset="0"/>
                          </a:rPr>
                          <m:t>𝜃</m:t>
                        </m:r>
                      </m:sub>
                    </m:sSub>
                  </m:oMath>
                </a14:m>
                <a:r>
                  <a:rPr lang="zh-CN" altLang="en-US" sz="1600" dirty="0">
                    <a:solidFill>
                      <a:srgbClr val="0D0D0D"/>
                    </a:solidFill>
                    <a:effectLst/>
                    <a:highlight>
                      <a:srgbClr val="FFFFFF"/>
                    </a:highlight>
                    <a:latin typeface="Cambria Math" panose="02040503050406030204" charset="0"/>
                    <a:cs typeface="+mn-lt"/>
                    <a:sym typeface="+mn-ea"/>
                  </a:rPr>
                  <a:t>接受输入数据</a:t>
                </a:r>
                <a:r>
                  <a:rPr lang="en-US" altLang="zh-CN" sz="1600" dirty="0">
                    <a:solidFill>
                      <a:srgbClr val="0D0D0D"/>
                    </a:solidFill>
                    <a:effectLst/>
                    <a:highlight>
                      <a:srgbClr val="FFFFFF"/>
                    </a:highlight>
                    <a:latin typeface="Cambria Math" panose="02040503050406030204" charset="0"/>
                    <a:cs typeface="+mn-lt"/>
                    <a:sym typeface="+mn-ea"/>
                  </a:rPr>
                  <a:t>x</a:t>
                </a:r>
                <a:r>
                  <a:rPr lang="zh-CN" altLang="en-US" sz="1600" dirty="0">
                    <a:solidFill>
                      <a:srgbClr val="0D0D0D"/>
                    </a:solidFill>
                    <a:effectLst/>
                    <a:highlight>
                      <a:srgbClr val="FFFFFF"/>
                    </a:highlight>
                    <a:latin typeface="Cambria Math" panose="02040503050406030204" charset="0"/>
                    <a:cs typeface="+mn-lt"/>
                    <a:sym typeface="+mn-ea"/>
                  </a:rPr>
                  <a:t>和参数</a:t>
                </a:r>
                <a14:m>
                  <m:oMath xmlns:m="http://schemas.openxmlformats.org/officeDocument/2006/math">
                    <m:r>
                      <a:rPr lang="en-US" altLang="zh-CN" sz="1600" i="1" dirty="0">
                        <a:solidFill>
                          <a:srgbClr val="0D0D0D"/>
                        </a:solidFill>
                        <a:effectLst/>
                        <a:highlight>
                          <a:srgbClr val="FFFFFF"/>
                        </a:highlight>
                        <a:latin typeface="Cambria Math" panose="02040503050406030204" charset="0"/>
                        <a:cs typeface="Cambria Math" panose="02040503050406030204" charset="0"/>
                        <a:sym typeface="+mn-ea"/>
                      </a:rPr>
                      <m:t>𝜃</m:t>
                    </m:r>
                  </m:oMath>
                </a14:m>
                <a:r>
                  <a:rPr lang="zh-CN" altLang="en-US" sz="1600" dirty="0">
                    <a:solidFill>
                      <a:srgbClr val="0D0D0D"/>
                    </a:solidFill>
                    <a:effectLst/>
                    <a:highlight>
                      <a:srgbClr val="FFFFFF"/>
                    </a:highlight>
                    <a:latin typeface="Cambria Math" panose="02040503050406030204" charset="0"/>
                    <a:cs typeface="Cambria Math" panose="02040503050406030204" charset="0"/>
                    <a:sym typeface="+mn-ea"/>
                  </a:rPr>
                  <a:t>，并输出向量场</a:t>
                </a:r>
                <a14:m>
                  <m:oMath xmlns:m="http://schemas.openxmlformats.org/officeDocument/2006/math">
                    <m:sSub>
                      <m:sSubPr>
                        <m:ctrlPr>
                          <a:rPr lang="en-US" altLang="zh-CN" sz="16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ctrlPr>
                      </m:sSubPr>
                      <m:e>
                        <m:r>
                          <m:rPr>
                            <m:sty m:val="p"/>
                          </m:rPr>
                          <a:rPr lang="en-US" altLang="zh-CN" sz="16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v</m:t>
                        </m:r>
                      </m:e>
                      <m:sub>
                        <m:r>
                          <m:rPr>
                            <m:sty m:val="p"/>
                          </m:rPr>
                          <a:rPr lang="en-US" altLang="zh-CN" sz="1600" b="0" dirty="0">
                            <a:solidFill>
                              <a:srgbClr val="0D0D0D"/>
                            </a:solidFill>
                            <a:effectLst/>
                            <a:highlight>
                              <a:srgbClr val="FFFFFF"/>
                            </a:highlight>
                            <a:latin typeface="Cambria Math" panose="02040503050406030204" charset="0"/>
                            <a:ea typeface="宋体" panose="02010600030101010101" pitchFamily="2" charset="-122"/>
                            <a:cs typeface="Cambria Math" panose="02040503050406030204" charset="0"/>
                          </a:rPr>
                          <m:t>t</m:t>
                        </m:r>
                      </m:sub>
                    </m:sSub>
                    <m:r>
                      <a:rPr lang="en-US" altLang="zh-CN" sz="1600" i="1" dirty="0">
                        <a:solidFill>
                          <a:srgbClr val="0D0D0D"/>
                        </a:solidFill>
                        <a:effectLst/>
                        <a:highlight>
                          <a:srgbClr val="FFFFFF"/>
                        </a:highlight>
                        <a:latin typeface="Cambria Math" panose="02040503050406030204" charset="0"/>
                        <a:cs typeface="Cambria Math" panose="02040503050406030204" charset="0"/>
                      </a:rPr>
                      <m:t>(</m:t>
                    </m:r>
                    <m:r>
                      <a:rPr lang="en-US" altLang="zh-CN" sz="1600" i="1" dirty="0">
                        <a:solidFill>
                          <a:srgbClr val="0D0D0D"/>
                        </a:solidFill>
                        <a:effectLst/>
                        <a:highlight>
                          <a:srgbClr val="FFFFFF"/>
                        </a:highlight>
                        <a:latin typeface="Cambria Math" panose="02040503050406030204" charset="0"/>
                        <a:cs typeface="Cambria Math" panose="02040503050406030204" charset="0"/>
                      </a:rPr>
                      <m:t>𝑥</m:t>
                    </m:r>
                    <m:r>
                      <a:rPr lang="en-US" altLang="zh-CN" sz="16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16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1600"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1600" b="0" i="1" dirty="0">
                            <a:solidFill>
                              <a:srgbClr val="0D0D0D"/>
                            </a:solidFill>
                            <a:effectLst/>
                            <a:highlight>
                              <a:srgbClr val="FFFFFF"/>
                            </a:highlight>
                            <a:latin typeface="Cambria Math" panose="02040503050406030204" charset="0"/>
                            <a:cs typeface="Cambria Math" panose="02040503050406030204" charset="0"/>
                          </a:rPr>
                          <m:t>1</m:t>
                        </m:r>
                      </m:sub>
                    </m:sSub>
                    <m:r>
                      <a:rPr lang="en-US" altLang="zh-CN" sz="1600" i="1" dirty="0">
                        <a:solidFill>
                          <a:srgbClr val="0D0D0D"/>
                        </a:solidFill>
                        <a:effectLst/>
                        <a:highlight>
                          <a:srgbClr val="FFFFFF"/>
                        </a:highlight>
                        <a:latin typeface="Cambria Math" panose="02040503050406030204" charset="0"/>
                        <a:cs typeface="Cambria Math" panose="02040503050406030204" charset="0"/>
                      </a:rPr>
                      <m:t>)</m:t>
                    </m:r>
                  </m:oMath>
                </a14:m>
                <a:r>
                  <a:rPr lang="zh-CN" altLang="en-US" sz="1600" dirty="0">
                    <a:solidFill>
                      <a:srgbClr val="0D0D0D"/>
                    </a:solidFill>
                    <a:effectLst/>
                    <a:highlight>
                      <a:srgbClr val="FFFFFF"/>
                    </a:highlight>
                    <a:latin typeface="Cambria Math" panose="02040503050406030204" charset="0"/>
                    <a:cs typeface="Cambria Math" panose="02040503050406030204" charset="0"/>
                  </a:rPr>
                  <a:t>的</a:t>
                </a:r>
                <a:r>
                  <a:rPr lang="zh-CN" altLang="en-US" sz="1600" dirty="0">
                    <a:solidFill>
                      <a:srgbClr val="0D0D0D"/>
                    </a:solidFill>
                    <a:effectLst/>
                    <a:highlight>
                      <a:srgbClr val="FFFFFF"/>
                    </a:highlight>
                    <a:latin typeface="Cambria Math" panose="02040503050406030204" charset="0"/>
                    <a:cs typeface="Cambria Math" panose="02040503050406030204" charset="0"/>
                  </a:rPr>
                  <a:t>估计值）</a:t>
                </a:r>
                <a:endParaRPr lang="zh-CN" altLang="en-US" sz="1600" dirty="0">
                  <a:solidFill>
                    <a:srgbClr val="0D0D0D"/>
                  </a:solidFill>
                  <a:effectLst/>
                  <a:highlight>
                    <a:srgbClr val="FFFFFF"/>
                  </a:highlight>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custDataLst>
                  <p:tags r:id="rId6"/>
                </p:custDataLst>
              </p:nvPr>
            </p:nvSpPr>
            <p:spPr>
              <a:xfrm>
                <a:off x="589280" y="1503680"/>
                <a:ext cx="10703560" cy="5210810"/>
              </a:xfrm>
              <a:prstGeom prst="rect">
                <a:avLst/>
              </a:prstGeo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sym typeface="+mn-ea"/>
              </a:rPr>
              <a:t>研究方法</a:t>
            </a:r>
            <a:r>
              <a:rPr lang="en-US" altLang="zh-CN" sz="2800" dirty="0">
                <a:solidFill>
                  <a:schemeClr val="tx1"/>
                </a:solidFill>
                <a:effectLst>
                  <a:outerShdw blurRad="38100" dist="19050" dir="2700000" algn="tl" rotWithShape="0">
                    <a:schemeClr val="dk1">
                      <a:alpha val="40000"/>
                    </a:schemeClr>
                  </a:outerShdw>
                </a:effectLst>
                <a:sym typeface="+mn-ea"/>
              </a:rPr>
              <a:t>---</a:t>
            </a:r>
            <a:r>
              <a:rPr lang="zh-CN" altLang="en-US" sz="2800" dirty="0">
                <a:solidFill>
                  <a:srgbClr val="0D0D0D"/>
                </a:solidFill>
                <a:effectLst/>
                <a:highlight>
                  <a:srgbClr val="FFFFFF"/>
                </a:highlight>
                <a:cs typeface="+mn-lt"/>
                <a:sym typeface="+mn-ea"/>
              </a:rPr>
              <a:t>整流匹配模型</a:t>
            </a:r>
            <a:r>
              <a:rPr lang="en-US" altLang="zh-CN" sz="2800" dirty="0">
                <a:solidFill>
                  <a:srgbClr val="0D0D0D"/>
                </a:solidFill>
                <a:effectLst/>
                <a:highlight>
                  <a:srgbClr val="FFFFFF"/>
                </a:highlight>
                <a:cs typeface="+mn-lt"/>
                <a:sym typeface="+mn-ea"/>
              </a:rPr>
              <a:t>(</a:t>
            </a:r>
            <a:r>
              <a:rPr lang="zh-CN" altLang="en-US" sz="2800" spc="0" dirty="0">
                <a:solidFill>
                  <a:srgbClr val="0D0D0D"/>
                </a:solidFill>
                <a:effectLst/>
                <a:highlight>
                  <a:srgbClr val="FFFFFF"/>
                </a:highlight>
                <a:latin typeface="+mn-lt"/>
                <a:ea typeface="+mn-ea"/>
                <a:cs typeface="+mn-lt"/>
                <a:sym typeface="+mn-ea"/>
              </a:rPr>
              <a:t>FLOW MATCHING AND RECTIFIED FLOW</a:t>
            </a:r>
            <a:r>
              <a:rPr lang="zh-CN" altLang="en-US" sz="2800" b="0" dirty="0">
                <a:solidFill>
                  <a:srgbClr val="0D0D0D"/>
                </a:solidFill>
                <a:effectLst/>
                <a:highlight>
                  <a:srgbClr val="FFFFFF"/>
                </a:highlight>
                <a:cs typeface="+mn-lt"/>
                <a:sym typeface="+mn-ea"/>
              </a:rPr>
              <a:t>）</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文本框 5"/>
              <p:cNvSpPr txBox="1"/>
              <p:nvPr>
                <p:custDataLst>
                  <p:tags r:id="rId5"/>
                </p:custDataLst>
              </p:nvPr>
            </p:nvSpPr>
            <p:spPr>
              <a:xfrm>
                <a:off x="456565" y="1322070"/>
                <a:ext cx="10703560" cy="1868805"/>
              </a:xfrm>
              <a:prstGeom prst="rect">
                <a:avLst/>
              </a:prstGeom>
              <a:noFill/>
            </p:spPr>
            <p:txBody>
              <a:bodyPr wrap="square" rtlCol="0">
                <a:noAutofit/>
              </a:bodyPr>
              <a:p>
                <a:pPr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训练</a:t>
                </a:r>
                <a:r>
                  <a:rPr lang="zh-CN" altLang="en-US" sz="2000" b="0" i="0" dirty="0">
                    <a:solidFill>
                      <a:srgbClr val="0D0D0D"/>
                    </a:solidFill>
                    <a:effectLst/>
                    <a:highlight>
                      <a:srgbClr val="FFFFFF"/>
                    </a:highlight>
                    <a:cs typeface="+mn-lt"/>
                  </a:rPr>
                  <a:t>流匹配生成模型的步骤主要包含以下三个</a:t>
                </a:r>
                <a:r>
                  <a:rPr lang="zh-CN" altLang="en-US" sz="2000" b="0" i="0" dirty="0">
                    <a:solidFill>
                      <a:srgbClr val="0D0D0D"/>
                    </a:solidFill>
                    <a:effectLst/>
                    <a:highlight>
                      <a:srgbClr val="FFFFFF"/>
                    </a:highlight>
                    <a:cs typeface="+mn-lt"/>
                  </a:rPr>
                  <a:t>步骤：</a:t>
                </a:r>
                <a:endParaRPr lang="zh-CN" altLang="en-US" sz="2000" b="0" i="0" dirty="0">
                  <a:solidFill>
                    <a:srgbClr val="0D0D0D"/>
                  </a:solidFill>
                  <a:effectLst/>
                  <a:highlight>
                    <a:srgbClr val="FFFFFF"/>
                  </a:highlight>
                  <a:cs typeface="+mn-lt"/>
                </a:endParaRPr>
              </a:p>
              <a:p>
                <a:pPr indent="457200" fontAlgn="auto">
                  <a:lnSpc>
                    <a:spcPct val="150000"/>
                  </a:lnSpc>
                  <a:buFont typeface="Wingdings" panose="05000000000000000000" charset="0"/>
                  <a:buNone/>
                </a:pPr>
                <a:r>
                  <a:rPr lang="en-US" altLang="zh-CN" sz="2000" b="0" i="0" dirty="0">
                    <a:solidFill>
                      <a:srgbClr val="0D0D0D"/>
                    </a:solidFill>
                    <a:effectLst/>
                    <a:highlight>
                      <a:srgbClr val="FFFFFF"/>
                    </a:highlight>
                    <a:cs typeface="+mn-lt"/>
                  </a:rPr>
                  <a:t>1</a:t>
                </a:r>
                <a:r>
                  <a:rPr lang="zh-CN" altLang="en-US" sz="2000" b="0" i="0" dirty="0">
                    <a:solidFill>
                      <a:srgbClr val="0D0D0D"/>
                    </a:solidFill>
                    <a:effectLst/>
                    <a:highlight>
                      <a:srgbClr val="FFFFFF"/>
                    </a:highlight>
                    <a:cs typeface="+mn-lt"/>
                  </a:rPr>
                  <a:t>、从数据中采样 </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oMath>
                </a14:m>
                <a:r>
                  <a:rPr lang="zh-CN" altLang="en-US" sz="2000" b="0" i="0" dirty="0">
                    <a:solidFill>
                      <a:srgbClr val="0D0D0D"/>
                    </a:solidFill>
                    <a:effectLst/>
                    <a:highlight>
                      <a:srgbClr val="FFFFFF"/>
                    </a:highlight>
                    <a:cs typeface="+mn-lt"/>
                  </a:rPr>
                  <a:t>，从任意噪声分布 </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𝑝</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zh-CN" altLang="en-US" sz="2000" b="0" i="0" dirty="0">
                    <a:solidFill>
                      <a:srgbClr val="0D0D0D"/>
                    </a:solidFill>
                    <a:effectLst/>
                    <a:highlight>
                      <a:srgbClr val="FFFFFF"/>
                    </a:highlight>
                    <a:cs typeface="+mn-lt"/>
                  </a:rPr>
                  <a:t>(</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zh-CN" altLang="en-US" sz="2000" b="0" i="0" dirty="0">
                    <a:solidFill>
                      <a:srgbClr val="0D0D0D"/>
                    </a:solidFill>
                    <a:effectLst/>
                    <a:highlight>
                      <a:srgbClr val="FFFFFF"/>
                    </a:highlight>
                    <a:cs typeface="+mn-lt"/>
                  </a:rPr>
                  <a:t>) 中采样</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endParaRPr lang="zh-CN" altLang="en-US" sz="2000" b="0" i="0" dirty="0">
                  <a:solidFill>
                    <a:srgbClr val="0D0D0D"/>
                  </a:solidFill>
                  <a:effectLst/>
                  <a:highlight>
                    <a:srgbClr val="FFFFFF"/>
                  </a:highlight>
                  <a:cs typeface="+mn-lt"/>
                </a:endParaRPr>
              </a:p>
              <a:p>
                <a:pPr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2、采样时间 t∈[0, 1]，然后 </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sz="2000" dirty="0">
                        <a:solidFill>
                          <a:srgbClr val="0D0D0D"/>
                        </a:solidFill>
                        <a:effectLst/>
                        <a:highlight>
                          <a:srgbClr val="FFFFFF"/>
                        </a:highlight>
                        <a:latin typeface="Cambria Math" panose="02040503050406030204" charset="0"/>
                        <a:cs typeface="Cambria Math" panose="02040503050406030204" charset="0"/>
                      </a:rPr>
                      <m:t>~</m:t>
                    </m:r>
                  </m:oMath>
                </a14:m>
                <a:r>
                  <a:rPr lang="zh-CN" altLang="en-US" sz="2000" b="0" i="0" dirty="0">
                    <a:solidFill>
                      <a:srgbClr val="0D0D0D"/>
                    </a:solidFill>
                    <a:effectLst/>
                    <a:highlight>
                      <a:srgbClr val="FFFFFF"/>
                    </a:highlight>
                    <a:cs typeface="+mn-lt"/>
                  </a:rPr>
                  <a:t> </a:t>
                </a:r>
                <a:r>
                  <a:rPr lang="zh-CN" altLang="en-US" sz="2000" b="0" i="1" dirty="0">
                    <a:solidFill>
                      <a:srgbClr val="0D0D0D"/>
                    </a:solidFill>
                    <a:effectLst/>
                    <a:highlight>
                      <a:srgbClr val="FFFFFF"/>
                    </a:highlight>
                    <a:cs typeface="+mn-lt"/>
                  </a:rPr>
                  <a:t>N </a:t>
                </a:r>
                <a14:m>
                  <m:oMath xmlns:m="http://schemas.openxmlformats.org/officeDocument/2006/math">
                    <m:r>
                      <a:rPr lang="en-US" altLang="zh-CN" sz="2000" b="0" dirty="0">
                        <a:solidFill>
                          <a:srgbClr val="0D0D0D"/>
                        </a:solidFill>
                        <a:effectLst/>
                        <a:highlight>
                          <a:srgbClr val="FFFFFF"/>
                        </a:highlight>
                        <a:latin typeface="Cambria Math" panose="02040503050406030204" charset="0"/>
                        <a:cs typeface="+mn-lt"/>
                      </a:rPr>
                      <m:t>(</m:t>
                    </m:r>
                    <m:r>
                      <m:rPr>
                        <m:sty m:val="p"/>
                      </m:rPr>
                      <a:rPr lang="en-US" altLang="zh-CN" sz="2000" b="0" dirty="0">
                        <a:solidFill>
                          <a:srgbClr val="0D0D0D"/>
                        </a:solidFill>
                        <a:effectLst/>
                        <a:highlight>
                          <a:srgbClr val="FFFFFF"/>
                        </a:highlight>
                        <a:latin typeface="Cambria Math" panose="02040503050406030204" charset="0"/>
                        <a:cs typeface="+mn-lt"/>
                      </a:rPr>
                      <m:t>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oMath>
                </a14:m>
                <a:r>
                  <a:rPr lang="zh-CN" altLang="en-US" sz="2000" b="0" dirty="0">
                    <a:solidFill>
                      <a:srgbClr val="0D0D0D"/>
                    </a:solidFill>
                    <a:effectLst/>
                    <a:highlight>
                      <a:srgbClr val="FFFFFF"/>
                    </a:highlight>
                    <a:cs typeface="+mn-lt"/>
                  </a:rPr>
                  <a:t>+</a:t>
                </a:r>
                <a:r>
                  <a:rPr lang="en-US" altLang="zh-CN" sz="2000" b="0" dirty="0">
                    <a:solidFill>
                      <a:srgbClr val="0D0D0D"/>
                    </a:solidFill>
                    <a:effectLst/>
                    <a:highlight>
                      <a:srgbClr val="FFFFFF"/>
                    </a:highlight>
                    <a:cs typeface="+mn-lt"/>
                  </a:rPr>
                  <a:t>(</a:t>
                </a:r>
                <a:r>
                  <a:rPr lang="zh-CN" altLang="en-US" sz="2000" b="0" dirty="0">
                    <a:solidFill>
                      <a:srgbClr val="0D0D0D"/>
                    </a:solidFill>
                    <a:effectLst/>
                    <a:highlight>
                      <a:srgbClr val="FFFFFF"/>
                    </a:highlight>
                    <a:cs typeface="+mn-lt"/>
                  </a:rPr>
                  <a:t>1-</a:t>
                </a:r>
                <a:r>
                  <a:rPr lang="en-US" altLang="zh-CN" sz="2000" b="0" dirty="0">
                    <a:solidFill>
                      <a:srgbClr val="0D0D0D"/>
                    </a:solidFill>
                    <a:effectLst/>
                    <a:highlight>
                      <a:srgbClr val="FFFFFF"/>
                    </a:highlight>
                    <a:cs typeface="+mn-lt"/>
                  </a:rPr>
                  <a:t>t</a:t>
                </a:r>
                <a14:m>
                  <m:oMath xmlns:m="http://schemas.openxmlformats.org/officeDocument/2006/math">
                    <m:r>
                      <a:rPr lang="en-US" altLang="zh-CN" sz="2000" b="0" dirty="0">
                        <a:solidFill>
                          <a:srgbClr val="0D0D0D"/>
                        </a:solidFill>
                        <a:effectLst/>
                        <a:highlight>
                          <a:srgbClr val="FFFFFF"/>
                        </a:highlight>
                        <a:latin typeface="Cambria Math" panose="02040503050406030204" charset="0"/>
                        <a:cs typeface="+mn-lt"/>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zh-CN" altLang="en-US" sz="2000" b="0" dirty="0">
                    <a:solidFill>
                      <a:srgbClr val="0D0D0D"/>
                    </a:solidFill>
                    <a:effectLst/>
                    <a:highlight>
                      <a:srgbClr val="FFFFFF"/>
                    </a:highlight>
                    <a:cs typeface="+mn-lt"/>
                  </a:rPr>
                  <a:t>, </a:t>
                </a:r>
                <a14:m>
                  <m:oMath xmlns:m="http://schemas.openxmlformats.org/officeDocument/2006/math">
                    <m:sSup>
                      <m:sSup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pPr>
                      <m:e>
                        <m:r>
                          <a:rPr lang="en-US" altLang="zh-CN" sz="2000" i="1" dirty="0">
                            <a:solidFill>
                              <a:srgbClr val="0D0D0D"/>
                            </a:solidFill>
                            <a:effectLst/>
                            <a:highlight>
                              <a:srgbClr val="FFFFFF"/>
                            </a:highlight>
                            <a:latin typeface="Cambria Math" panose="02040503050406030204" charset="0"/>
                            <a:cs typeface="Cambria Math" panose="02040503050406030204" charset="0"/>
                          </a:rPr>
                          <m:t>𝛿</m:t>
                        </m:r>
                      </m:e>
                      <m:sup>
                        <m:r>
                          <a:rPr lang="en-US" altLang="zh-CN" sz="2000" b="0" i="1" dirty="0">
                            <a:solidFill>
                              <a:srgbClr val="0D0D0D"/>
                            </a:solidFill>
                            <a:effectLst/>
                            <a:highlight>
                              <a:srgbClr val="FFFFFF"/>
                            </a:highlight>
                            <a:latin typeface="Cambria Math" panose="02040503050406030204" charset="0"/>
                            <a:cs typeface="Cambria Math" panose="02040503050406030204" charset="0"/>
                          </a:rPr>
                          <m:t>2</m:t>
                        </m:r>
                      </m:sup>
                    </m:sSup>
                    <m:r>
                      <a:rPr lang="en-US" altLang="zh-CN" sz="2000" b="0" i="1" dirty="0">
                        <a:solidFill>
                          <a:srgbClr val="0D0D0D"/>
                        </a:solidFill>
                        <a:effectLst/>
                        <a:highlight>
                          <a:srgbClr val="FFFFFF"/>
                        </a:highlight>
                        <a:latin typeface="Cambria Math" panose="02040503050406030204" charset="0"/>
                        <a:cs typeface="Cambria Math" panose="02040503050406030204" charset="0"/>
                      </a:rPr>
                      <m:t>𝐼</m:t>
                    </m:r>
                    <m:r>
                      <a:rPr lang="en-US" altLang="zh-CN" sz="2000" b="0" i="1" dirty="0">
                        <a:solidFill>
                          <a:srgbClr val="0D0D0D"/>
                        </a:solidFill>
                        <a:effectLst/>
                        <a:highlight>
                          <a:srgbClr val="FFFFFF"/>
                        </a:highlight>
                        <a:latin typeface="Cambria Math" panose="02040503050406030204" charset="0"/>
                        <a:cs typeface="Cambria Math" panose="02040503050406030204" charset="0"/>
                      </a:rPr>
                      <m:t>)</m:t>
                    </m:r>
                  </m:oMath>
                </a14:m>
                <a:endParaRPr lang="zh-CN" altLang="en-US" sz="2000" b="0" dirty="0">
                  <a:solidFill>
                    <a:srgbClr val="0D0D0D"/>
                  </a:solidFill>
                  <a:effectLst/>
                  <a:highlight>
                    <a:srgbClr val="FFFFFF"/>
                  </a:highlight>
                  <a:cs typeface="+mn-lt"/>
                </a:endParaRPr>
              </a:p>
              <a:p>
                <a:pPr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3、对损失 </a:t>
                </a:r>
                <a14:m>
                  <m:oMath xmlns:m="http://schemas.openxmlformats.org/officeDocument/2006/math">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𝑢</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𝜃</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m:rPr>
                        <m:sty m:val="p"/>
                      </m:rPr>
                      <a:rPr lang="en-US" altLang="zh-CN" sz="2000" dirty="0">
                        <a:solidFill>
                          <a:srgbClr val="0D0D0D"/>
                        </a:solidFill>
                        <a:effectLst/>
                        <a:highlight>
                          <a:srgbClr val="FFFFFF"/>
                        </a:highlight>
                        <a:latin typeface="Cambria Math" panose="02040503050406030204" charset="0"/>
                        <a:cs typeface="Cambria Math" panose="02040503050406030204" charset="0"/>
                      </a:rPr>
                      <m:t>x</m:t>
                    </m:r>
                    <m:r>
                      <a:rPr lang="en-US" altLang="zh-CN" sz="2000" dirty="0">
                        <a:solidFill>
                          <a:srgbClr val="0D0D0D"/>
                        </a:solidFill>
                        <a:effectLst/>
                        <a:highlight>
                          <a:srgbClr val="FFFFFF"/>
                        </a:highlight>
                        <a:latin typeface="Cambria Math" panose="02040503050406030204" charset="0"/>
                        <a:cs typeface="Cambria Math" panose="02040503050406030204" charset="0"/>
                      </a:rPr>
                      <m:t>,</m:t>
                    </m:r>
                    <m:r>
                      <m:rPr>
                        <m:sty m:val="p"/>
                      </m:rPr>
                      <a:rPr lang="en-US" altLang="zh-CN" sz="2000" dirty="0">
                        <a:solidFill>
                          <a:srgbClr val="0D0D0D"/>
                        </a:solidFill>
                        <a:effectLst/>
                        <a:highlight>
                          <a:srgbClr val="FFFFFF"/>
                        </a:highlight>
                        <a:latin typeface="Cambria Math" panose="02040503050406030204" charset="0"/>
                        <a:cs typeface="Cambria Math" panose="02040503050406030204" charset="0"/>
                      </a:rPr>
                      <m:t>t</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baseline="30000" dirty="0">
                        <a:solidFill>
                          <a:srgbClr val="0D0D0D"/>
                        </a:solidFill>
                        <a:effectLst/>
                        <a:highlight>
                          <a:srgbClr val="FFFFFF"/>
                        </a:highlight>
                        <a:latin typeface="Cambria Math" panose="02040503050406030204" charset="0"/>
                        <a:cs typeface="Cambria Math" panose="02040503050406030204" charset="0"/>
                      </a:rPr>
                      <m:t>2</m:t>
                    </m:r>
                  </m:oMath>
                </a14:m>
                <a:r>
                  <a:rPr lang="zh-CN" altLang="en-US" sz="2000" b="0" i="0" dirty="0">
                    <a:solidFill>
                      <a:srgbClr val="0D0D0D"/>
                    </a:solidFill>
                    <a:effectLst/>
                    <a:highlight>
                      <a:srgbClr val="FFFFFF"/>
                    </a:highlight>
                    <a:cs typeface="+mn-lt"/>
                  </a:rPr>
                  <a:t>应用梯度下降法，不断的优化</a:t>
                </a:r>
                <a:r>
                  <a:rPr lang="zh-CN" altLang="en-US" sz="2000" b="0" i="0" dirty="0">
                    <a:solidFill>
                      <a:srgbClr val="0D0D0D"/>
                    </a:solidFill>
                    <a:effectLst/>
                    <a:highlight>
                      <a:srgbClr val="FFFFFF"/>
                    </a:highlight>
                    <a:cs typeface="+mn-lt"/>
                  </a:rPr>
                  <a:t>模型</a:t>
                </a:r>
                <a:endParaRPr lang="zh-CN" altLang="en-US" sz="2000" b="0" i="0" dirty="0">
                  <a:solidFill>
                    <a:srgbClr val="0D0D0D"/>
                  </a:solidFill>
                  <a:effectLst/>
                  <a:highlight>
                    <a:srgbClr val="FFFFFF"/>
                  </a:highlight>
                  <a:cs typeface="+mn-lt"/>
                </a:endParaRPr>
              </a:p>
              <a:p>
                <a:pPr indent="457200" fontAlgn="auto">
                  <a:lnSpc>
                    <a:spcPct val="150000"/>
                  </a:lnSpc>
                  <a:buFont typeface="Wingdings" panose="05000000000000000000" charset="0"/>
                  <a:buNone/>
                </a:pPr>
                <a:endParaRPr lang="zh-CN" altLang="en-US" sz="2000" b="0" i="0" dirty="0">
                  <a:solidFill>
                    <a:srgbClr val="0D0D0D"/>
                  </a:solidFill>
                  <a:effectLst/>
                  <a:highlight>
                    <a:srgbClr val="FFFFFF"/>
                  </a:highlight>
                  <a:cs typeface="+mn-lt"/>
                </a:endParaRPr>
              </a:p>
              <a:p>
                <a:pPr indent="457200" fontAlgn="auto">
                  <a:lnSpc>
                    <a:spcPct val="150000"/>
                  </a:lnSpc>
                  <a:buFont typeface="Wingdings" panose="05000000000000000000" charset="0"/>
                  <a:buNone/>
                </a:pPr>
                <a:endParaRPr lang="zh-CN" altLang="en-US" sz="2000" b="0" i="0" dirty="0">
                  <a:solidFill>
                    <a:srgbClr val="0D0D0D"/>
                  </a:solidFill>
                  <a:effectLst/>
                  <a:highlight>
                    <a:srgbClr val="FFFFFF"/>
                  </a:highlight>
                  <a:cs typeface="+mn-lt"/>
                </a:endParaRPr>
              </a:p>
            </p:txBody>
          </p:sp>
        </mc:Choice>
        <mc:Fallback>
          <p:sp>
            <p:nvSpPr>
              <p:cNvPr id="6" name="文本框 5"/>
              <p:cNvSpPr txBox="1">
                <a:spLocks noRot="1" noChangeAspect="1" noMove="1" noResize="1" noEditPoints="1" noAdjustHandles="1" noChangeArrowheads="1" noChangeShapeType="1" noTextEdit="1"/>
              </p:cNvSpPr>
              <p:nvPr>
                <p:custDataLst>
                  <p:tags r:id="rId6"/>
                </p:custDataLst>
              </p:nvPr>
            </p:nvSpPr>
            <p:spPr>
              <a:xfrm>
                <a:off x="456565" y="1322070"/>
                <a:ext cx="10703560" cy="1868805"/>
              </a:xfrm>
              <a:prstGeom prst="rect">
                <a:avLst/>
              </a:prstGeom>
              <a:blipFill rotWithShape="1">
                <a:blip r:embed="rId7"/>
                <a:stretch>
                  <a:fillRect b="-50255"/>
                </a:stretch>
              </a:blipFill>
            </p:spPr>
            <p:txBody>
              <a:bodyPr/>
              <a:lstStyle/>
              <a:p>
                <a:r>
                  <a:rPr lang="zh-CN" altLang="en-US">
                    <a:noFill/>
                  </a:rPr>
                  <a:t> </a:t>
                </a:r>
              </a:p>
            </p:txBody>
          </p:sp>
        </mc:Fallback>
      </mc:AlternateContent>
      <p:sp>
        <p:nvSpPr>
          <p:cNvPr id="2" name="文本框 1"/>
          <p:cNvSpPr txBox="1"/>
          <p:nvPr>
            <p:custDataLst>
              <p:tags r:id="rId8"/>
            </p:custDataLst>
          </p:nvPr>
        </p:nvSpPr>
        <p:spPr>
          <a:xfrm>
            <a:off x="-635" y="6140450"/>
            <a:ext cx="12192000" cy="58356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Guo Y, Du C, Ma Z, et al. Voiceflow: Efficient text-to-speech with rectified flow matching[C]//ICASSP 2024-2024 IEEE International Conference on Acoustics, Speech and Signal Processing (ICASSP). IEEE, 2024: 11121-11125.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9"/>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sym typeface="+mn-ea"/>
              </a:rPr>
              <a:t>研究方法</a:t>
            </a:r>
            <a:r>
              <a:rPr lang="en-US" altLang="zh-CN" sz="2800" dirty="0">
                <a:solidFill>
                  <a:schemeClr val="tx1"/>
                </a:solidFill>
                <a:effectLst>
                  <a:outerShdw blurRad="38100" dist="19050" dir="2700000" algn="tl" rotWithShape="0">
                    <a:schemeClr val="dk1">
                      <a:alpha val="40000"/>
                    </a:schemeClr>
                  </a:outerShdw>
                </a:effectLst>
                <a:sym typeface="+mn-ea"/>
              </a:rPr>
              <a:t>---</a:t>
            </a:r>
            <a:r>
              <a:rPr lang="zh-CN" altLang="en-US" sz="2800" dirty="0">
                <a:solidFill>
                  <a:srgbClr val="0D0D0D"/>
                </a:solidFill>
                <a:effectLst/>
                <a:highlight>
                  <a:srgbClr val="FFFFFF"/>
                </a:highlight>
                <a:cs typeface="+mn-lt"/>
                <a:sym typeface="+mn-ea"/>
              </a:rPr>
              <a:t>整流匹配模型</a:t>
            </a:r>
            <a:r>
              <a:rPr lang="en-US" altLang="zh-CN" sz="2800" dirty="0">
                <a:solidFill>
                  <a:srgbClr val="0D0D0D"/>
                </a:solidFill>
                <a:effectLst/>
                <a:highlight>
                  <a:srgbClr val="FFFFFF"/>
                </a:highlight>
                <a:cs typeface="+mn-lt"/>
                <a:sym typeface="+mn-ea"/>
              </a:rPr>
              <a:t>(</a:t>
            </a:r>
            <a:r>
              <a:rPr lang="zh-CN" altLang="en-US" sz="2800" spc="0" dirty="0">
                <a:solidFill>
                  <a:srgbClr val="0D0D0D"/>
                </a:solidFill>
                <a:effectLst/>
                <a:highlight>
                  <a:srgbClr val="FFFFFF"/>
                </a:highlight>
                <a:latin typeface="+mn-lt"/>
                <a:ea typeface="+mn-ea"/>
                <a:cs typeface="+mn-lt"/>
                <a:sym typeface="+mn-ea"/>
              </a:rPr>
              <a:t>FLOW MATCHING AND RECTIFIED FLOW</a:t>
            </a:r>
            <a:r>
              <a:rPr lang="zh-CN" altLang="en-US" sz="2800" b="0" dirty="0">
                <a:solidFill>
                  <a:srgbClr val="0D0D0D"/>
                </a:solidFill>
                <a:effectLst/>
                <a:highlight>
                  <a:srgbClr val="FFFFFF"/>
                </a:highlight>
                <a:cs typeface="+mn-lt"/>
                <a:sym typeface="+mn-ea"/>
              </a:rPr>
              <a:t>）</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5"/>
                </p:custDataLst>
              </p:nvPr>
            </p:nvSpPr>
            <p:spPr>
              <a:xfrm>
                <a:off x="511810" y="1339850"/>
                <a:ext cx="10703560" cy="211645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b="0" i="0" dirty="0">
                    <a:solidFill>
                      <a:srgbClr val="0D0D0D"/>
                    </a:solidFill>
                    <a:effectLst/>
                    <a:highlight>
                      <a:srgbClr val="FFFFFF"/>
                    </a:highlight>
                    <a:cs typeface="+mn-lt"/>
                  </a:rPr>
                  <a:t>利用整流技术提高</a:t>
                </a:r>
                <a:r>
                  <a:rPr lang="zh-CN" altLang="en-US" sz="2000" b="0" i="0" dirty="0">
                    <a:solidFill>
                      <a:srgbClr val="0D0D0D"/>
                    </a:solidFill>
                    <a:effectLst/>
                    <a:highlight>
                      <a:srgbClr val="FFFFFF"/>
                    </a:highlight>
                    <a:cs typeface="+mn-lt"/>
                  </a:rPr>
                  <a:t>采样效率（Improved Sampling Efficiency with Rectified Flow）</a:t>
                </a:r>
                <a:endParaRPr lang="zh-CN" altLang="en-US" sz="2000" b="0" i="0" dirty="0">
                  <a:solidFill>
                    <a:srgbClr val="0D0D0D"/>
                  </a:solidFill>
                  <a:effectLst/>
                  <a:highlight>
                    <a:srgbClr val="FFFFFF"/>
                  </a:highlight>
                  <a:cs typeface="+mn-lt"/>
                </a:endParaRPr>
              </a:p>
              <a:p>
                <a:pPr indent="0" fontAlgn="auto">
                  <a:lnSpc>
                    <a:spcPct val="150000"/>
                  </a:lnSpc>
                  <a:buFont typeface="Wingdings" panose="05000000000000000000" charset="0"/>
                  <a:buNone/>
                </a:pPr>
                <a:r>
                  <a:rPr lang="en-US" altLang="zh-CN" sz="2000" b="0" i="0" dirty="0">
                    <a:solidFill>
                      <a:srgbClr val="0D0D0D"/>
                    </a:solidFill>
                    <a:effectLst/>
                    <a:highlight>
                      <a:srgbClr val="FFFFFF"/>
                    </a:highlight>
                    <a:cs typeface="+mn-lt"/>
                  </a:rPr>
                  <a:t>   </a:t>
                </a:r>
                <a:r>
                  <a:rPr lang="en-US" altLang="zh-CN" b="0" i="0" dirty="0">
                    <a:solidFill>
                      <a:srgbClr val="0D0D0D"/>
                    </a:solidFill>
                    <a:effectLst/>
                    <a:highlight>
                      <a:srgbClr val="FFFFFF"/>
                    </a:highlight>
                    <a:cs typeface="+mn-lt"/>
                  </a:rPr>
                  <a:t>  在流匹配模型中，通常会训练一个模型来从噪声</a:t>
                </a:r>
                <a14:m>
                  <m:oMath xmlns:m="http://schemas.openxmlformats.org/officeDocument/2006/math">
                    <m:sSub>
                      <m:sSubPr>
                        <m:ctrlPr>
                          <a:rPr lang="en-US" altLang="zh-CN"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en-US" altLang="zh-CN" b="0" i="0" dirty="0">
                    <a:solidFill>
                      <a:srgbClr val="0D0D0D"/>
                    </a:solidFill>
                    <a:effectLst/>
                    <a:highlight>
                      <a:srgbClr val="FFFFFF"/>
                    </a:highlight>
                    <a:cs typeface="+mn-lt"/>
                  </a:rPr>
                  <a:t>中生成数据</a:t>
                </a:r>
                <a14:m>
                  <m:oMath xmlns:m="http://schemas.openxmlformats.org/officeDocument/2006/math">
                    <m:acc>
                      <m:accPr>
                        <m:ctrlPr>
                          <a:rPr lang="en-US" altLang="zh-CN" i="1" dirty="0">
                            <a:solidFill>
                              <a:srgbClr val="0D0D0D"/>
                            </a:solidFill>
                            <a:effectLst/>
                            <a:highlight>
                              <a:srgbClr val="FFFFFF"/>
                            </a:highlight>
                            <a:latin typeface="Cambria Math" panose="02040503050406030204" charset="0"/>
                            <a:cs typeface="Cambria Math" panose="02040503050406030204" charset="0"/>
                          </a:rPr>
                        </m:ctrlPr>
                      </m:accPr>
                      <m:e>
                        <m:sSub>
                          <m:sSubPr>
                            <m:ctrlPr>
                              <a:rPr lang="en-US" altLang="zh-CN"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i="1" dirty="0">
                                <a:solidFill>
                                  <a:srgbClr val="0D0D0D"/>
                                </a:solidFill>
                                <a:effectLst/>
                                <a:highlight>
                                  <a:srgbClr val="FFFFFF"/>
                                </a:highlight>
                                <a:latin typeface="Cambria Math" panose="02040503050406030204" charset="0"/>
                                <a:cs typeface="Cambria Math" panose="02040503050406030204" charset="0"/>
                              </a:rPr>
                              <m:t>1</m:t>
                            </m:r>
                          </m:sub>
                        </m:sSub>
                      </m:e>
                    </m:acc>
                  </m:oMath>
                </a14:m>
                <a:r>
                  <a:rPr lang="en-US" altLang="zh-CN" b="0" i="0" dirty="0">
                    <a:solidFill>
                      <a:srgbClr val="0D0D0D"/>
                    </a:solidFill>
                    <a:effectLst/>
                    <a:highlight>
                      <a:srgbClr val="FFFFFF"/>
                    </a:highlight>
                    <a:cs typeface="+mn-lt"/>
                  </a:rPr>
                  <a:t>，这里</a:t>
                </a:r>
                <a14:m>
                  <m:oMath xmlns:m="http://schemas.openxmlformats.org/officeDocument/2006/math">
                    <m:sSub>
                      <m:sSubPr>
                        <m:ctrlPr>
                          <a:rPr lang="en-US" altLang="zh-CN"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en-US" altLang="zh-CN" b="0" i="0" dirty="0">
                    <a:solidFill>
                      <a:srgbClr val="0D0D0D"/>
                    </a:solidFill>
                    <a:effectLst/>
                    <a:highlight>
                      <a:srgbClr val="FFFFFF"/>
                    </a:highlight>
                    <a:cs typeface="+mn-lt"/>
                  </a:rPr>
                  <a:t>和</a:t>
                </a:r>
                <a14:m>
                  <m:oMath xmlns:m="http://schemas.openxmlformats.org/officeDocument/2006/math">
                    <m:acc>
                      <m:accPr>
                        <m:ctrlPr>
                          <a:rPr lang="en-US" altLang="zh-CN" i="1" dirty="0">
                            <a:solidFill>
                              <a:srgbClr val="0D0D0D"/>
                            </a:solidFill>
                            <a:effectLst/>
                            <a:highlight>
                              <a:srgbClr val="FFFFFF"/>
                            </a:highlight>
                            <a:latin typeface="Cambria Math" panose="02040503050406030204" charset="0"/>
                            <a:cs typeface="Cambria Math" panose="02040503050406030204" charset="0"/>
                          </a:rPr>
                        </m:ctrlPr>
                      </m:accPr>
                      <m:e>
                        <m:sSub>
                          <m:sSubPr>
                            <m:ctrlPr>
                              <a:rPr lang="en-US" altLang="zh-CN"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i="1" dirty="0">
                                <a:solidFill>
                                  <a:srgbClr val="0D0D0D"/>
                                </a:solidFill>
                                <a:effectLst/>
                                <a:highlight>
                                  <a:srgbClr val="FFFFFF"/>
                                </a:highlight>
                                <a:latin typeface="Cambria Math" panose="02040503050406030204" charset="0"/>
                                <a:cs typeface="Cambria Math" panose="02040503050406030204" charset="0"/>
                              </a:rPr>
                              <m:t>1</m:t>
                            </m:r>
                          </m:sub>
                        </m:sSub>
                      </m:e>
                    </m:acc>
                  </m:oMath>
                </a14:m>
                <a:r>
                  <a:rPr lang="en-US" altLang="zh-CN" b="0" i="0" dirty="0">
                    <a:solidFill>
                      <a:srgbClr val="0D0D0D"/>
                    </a:solidFill>
                    <a:effectLst/>
                    <a:highlight>
                      <a:srgbClr val="FFFFFF"/>
                    </a:highlight>
                    <a:cs typeface="+mn-lt"/>
                  </a:rPr>
                  <a:t>是沿着某条ODE轨迹的起点和终点。然后将这个流匹配模型再次训练，但这次是在给定了一对数据点</a:t>
                </a:r>
                <a14:m>
                  <m:oMath xmlns:m="http://schemas.openxmlformats.org/officeDocument/2006/math">
                    <m:sSub>
                      <m:sSubPr>
                        <m:ctrlPr>
                          <a:rPr lang="en-US" altLang="zh-CN"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en-US" altLang="zh-CN" b="0" i="0" dirty="0">
                    <a:solidFill>
                      <a:srgbClr val="0D0D0D"/>
                    </a:solidFill>
                    <a:effectLst/>
                    <a:highlight>
                      <a:srgbClr val="FFFFFF"/>
                    </a:highlight>
                    <a:cs typeface="+mn-lt"/>
                  </a:rPr>
                  <a:t>和 </a:t>
                </a:r>
                <a14:m>
                  <m:oMath xmlns:m="http://schemas.openxmlformats.org/officeDocument/2006/math">
                    <m:acc>
                      <m:accPr>
                        <m:ctrlPr>
                          <a:rPr lang="en-US" altLang="zh-CN" i="1" dirty="0">
                            <a:solidFill>
                              <a:srgbClr val="0D0D0D"/>
                            </a:solidFill>
                            <a:effectLst/>
                            <a:highlight>
                              <a:srgbClr val="FFFFFF"/>
                            </a:highlight>
                            <a:latin typeface="Cambria Math" panose="02040503050406030204" charset="0"/>
                            <a:cs typeface="Cambria Math" panose="02040503050406030204" charset="0"/>
                          </a:rPr>
                        </m:ctrlPr>
                      </m:accPr>
                      <m:e>
                        <m:sSub>
                          <m:sSubPr>
                            <m:ctrlPr>
                              <a:rPr lang="en-US" altLang="zh-CN"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i="1" dirty="0">
                                <a:solidFill>
                                  <a:srgbClr val="0D0D0D"/>
                                </a:solidFill>
                                <a:effectLst/>
                                <a:highlight>
                                  <a:srgbClr val="FFFFFF"/>
                                </a:highlight>
                                <a:latin typeface="Cambria Math" panose="02040503050406030204" charset="0"/>
                                <a:cs typeface="Cambria Math" panose="02040503050406030204" charset="0"/>
                              </a:rPr>
                              <m:t>1</m:t>
                            </m:r>
                          </m:sub>
                        </m:sSub>
                      </m:e>
                    </m:acc>
                  </m:oMath>
                </a14:m>
                <a:r>
                  <a:rPr lang="en-US" altLang="zh-CN" b="0" i="0" dirty="0">
                    <a:solidFill>
                      <a:srgbClr val="0D0D0D"/>
                    </a:solidFill>
                    <a:effectLst/>
                    <a:highlight>
                      <a:srgbClr val="FFFFFF"/>
                    </a:highlight>
                    <a:cs typeface="+mn-lt"/>
                  </a:rPr>
                  <a:t>的条件下，而不是独立地采样</a:t>
                </a:r>
                <a14:m>
                  <m:oMath xmlns:m="http://schemas.openxmlformats.org/officeDocument/2006/math">
                    <m:sSub>
                      <m:sSubPr>
                        <m:ctrlPr>
                          <a:rPr lang="en-US" altLang="zh-CN"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b="0"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en-US" altLang="zh-CN" b="0" i="0" dirty="0">
                    <a:solidFill>
                      <a:srgbClr val="0D0D0D"/>
                    </a:solidFill>
                    <a:effectLst/>
                    <a:highlight>
                      <a:srgbClr val="FFFFFF"/>
                    </a:highlight>
                    <a:cs typeface="+mn-lt"/>
                  </a:rPr>
                  <a:t>和</a:t>
                </a:r>
                <a14:m>
                  <m:oMath xmlns:m="http://schemas.openxmlformats.org/officeDocument/2006/math">
                    <m:sSub>
                      <m:sSubPr>
                        <m:ctrlPr>
                          <a:rPr lang="en-US" altLang="zh-CN"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i="1" dirty="0">
                            <a:solidFill>
                              <a:srgbClr val="0D0D0D"/>
                            </a:solidFill>
                            <a:effectLst/>
                            <a:highlight>
                              <a:srgbClr val="FFFFFF"/>
                            </a:highlight>
                            <a:latin typeface="Cambria Math" panose="02040503050406030204" charset="0"/>
                            <a:cs typeface="Cambria Math" panose="02040503050406030204" charset="0"/>
                          </a:rPr>
                          <m:t>𝑥</m:t>
                        </m:r>
                      </m:e>
                      <m:sub>
                        <m:r>
                          <a:rPr lang="en-US" altLang="zh-CN" i="1" dirty="0">
                            <a:solidFill>
                              <a:srgbClr val="0D0D0D"/>
                            </a:solidFill>
                            <a:effectLst/>
                            <a:highlight>
                              <a:srgbClr val="FFFFFF"/>
                            </a:highlight>
                            <a:latin typeface="Cambria Math" panose="02040503050406030204" charset="0"/>
                            <a:cs typeface="Cambria Math" panose="02040503050406030204" charset="0"/>
                          </a:rPr>
                          <m:t>1</m:t>
                        </m:r>
                      </m:sub>
                    </m:sSub>
                  </m:oMath>
                </a14:m>
                <a:r>
                  <a:rPr lang="en-US" altLang="zh-CN" b="0" i="0" dirty="0">
                    <a:solidFill>
                      <a:srgbClr val="0D0D0D"/>
                    </a:solidFill>
                    <a:effectLst/>
                    <a:highlight>
                      <a:srgbClr val="FFFFFF"/>
                    </a:highlight>
                    <a:cs typeface="+mn-lt"/>
                  </a:rPr>
                  <a:t>。</a:t>
                </a:r>
                <a:r>
                  <a:rPr lang="zh-CN" altLang="en-US" b="0" i="0" dirty="0">
                    <a:solidFill>
                      <a:srgbClr val="0D0D0D"/>
                    </a:solidFill>
                    <a:effectLst/>
                    <a:highlight>
                      <a:srgbClr val="FFFFFF"/>
                    </a:highlight>
                    <a:cs typeface="+mn-lt"/>
                  </a:rPr>
                  <a:t>修正流的概念旨在重连流匹配模型的采样轨迹，使其更加直线化。</a:t>
                </a:r>
                <a:endParaRPr lang="zh-CN" altLang="en-US" b="0" i="0" dirty="0">
                  <a:solidFill>
                    <a:srgbClr val="0D0D0D"/>
                  </a:solidFill>
                  <a:effectLst/>
                  <a:highlight>
                    <a:srgbClr val="FFFFFF"/>
                  </a:highlight>
                  <a:cs typeface="+mn-lt"/>
                  <a:sym typeface="+mn-ea"/>
                </a:endParaRPr>
              </a:p>
            </p:txBody>
          </p:sp>
        </mc:Choice>
        <mc:Fallback>
          <p:sp>
            <p:nvSpPr>
              <p:cNvPr id="7" name="文本框 6"/>
              <p:cNvSpPr txBox="1">
                <a:spLocks noRot="1" noChangeAspect="1" noMove="1" noResize="1" noEditPoints="1" noAdjustHandles="1" noChangeArrowheads="1" noChangeShapeType="1" noTextEdit="1"/>
              </p:cNvSpPr>
              <p:nvPr>
                <p:custDataLst>
                  <p:tags r:id="rId6"/>
                </p:custDataLst>
              </p:nvPr>
            </p:nvSpPr>
            <p:spPr>
              <a:xfrm>
                <a:off x="511810" y="1339850"/>
                <a:ext cx="10703560" cy="2116455"/>
              </a:xfrm>
              <a:prstGeom prst="rect">
                <a:avLst/>
              </a:prstGeom>
              <a:blipFill rotWithShape="1">
                <a:blip r:embed="rId7"/>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8"/>
          <a:stretch>
            <a:fillRect/>
          </a:stretch>
        </p:blipFill>
        <p:spPr>
          <a:xfrm>
            <a:off x="1025525" y="3670300"/>
            <a:ext cx="9309735" cy="2259965"/>
          </a:xfrm>
          <a:prstGeom prst="rect">
            <a:avLst/>
          </a:prstGeom>
        </p:spPr>
      </p:pic>
    </p:spTree>
    <p:custDataLst>
      <p:tags r:id="rId9"/>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---VoiceFlow模型</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stretch>
            <a:fillRect/>
          </a:stretch>
        </p:blipFill>
        <p:spPr>
          <a:xfrm>
            <a:off x="1336675" y="1558925"/>
            <a:ext cx="8317865" cy="4640580"/>
          </a:xfrm>
          <a:prstGeom prst="rect">
            <a:avLst/>
          </a:prstGeom>
        </p:spPr>
      </p:pic>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508000" y="1419860"/>
            <a:ext cx="10786110" cy="386905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algn="just" fontAlgn="auto">
              <a:lnSpc>
                <a:spcPct val="150000"/>
              </a:lnSpc>
              <a:buFont typeface="Wingdings" panose="05000000000000000000" charset="0"/>
              <a:buNone/>
            </a:pPr>
            <a:r>
              <a:rPr lang="zh-CN" altLang="en-US" sz="2000" dirty="0"/>
              <a:t>对VoiceFlow进行了单声道和多声道基准的评估。</a:t>
            </a:r>
            <a:endParaRPr lang="zh-CN" altLang="en-US" sz="2000" dirty="0"/>
          </a:p>
          <a:p>
            <a:pPr indent="457200" algn="just" fontAlgn="auto">
              <a:lnSpc>
                <a:spcPct val="150000"/>
              </a:lnSpc>
              <a:buFont typeface="Wingdings" panose="05000000000000000000" charset="0"/>
              <a:buNone/>
            </a:pPr>
            <a:r>
              <a:rPr lang="zh-CN" altLang="en-US" sz="2000" dirty="0"/>
              <a:t>在单发言人</a:t>
            </a:r>
            <a:r>
              <a:rPr lang="zh-CN" altLang="en-US" sz="2000" dirty="0"/>
              <a:t>实验中，使用了LJSpeech数据集，该数据集包含约24小时的高质量女声录音。</a:t>
            </a:r>
            <a:endParaRPr lang="zh-CN" altLang="en-US" sz="2000" dirty="0"/>
          </a:p>
          <a:p>
            <a:pPr indent="457200" algn="just" fontAlgn="auto">
              <a:lnSpc>
                <a:spcPct val="150000"/>
              </a:lnSpc>
              <a:buFont typeface="Wingdings" panose="05000000000000000000" charset="0"/>
              <a:buNone/>
            </a:pPr>
            <a:r>
              <a:rPr lang="zh-CN" altLang="en-US" sz="2000" dirty="0"/>
              <a:t>在多发言人实验中，使用了LibriTTS数据集的所有训练分区，总计约585个小时，覆盖了超过2300个发言人。</a:t>
            </a:r>
            <a:endParaRPr lang="zh-CN" altLang="en-US" sz="2000" dirty="0"/>
          </a:p>
          <a:p>
            <a:pPr indent="457200" algn="just" fontAlgn="auto">
              <a:lnSpc>
                <a:spcPct val="150000"/>
              </a:lnSpc>
              <a:buFont typeface="Wingdings" panose="05000000000000000000" charset="0"/>
              <a:buNone/>
            </a:pPr>
            <a:r>
              <a:rPr lang="zh-CN" altLang="en-US" sz="2000" dirty="0"/>
              <a:t>为了简化处理，将所有训练数据的采样率降至16kHz。使用Kaldi从每个语料库中提取了12.5毫秒帧移和50毫秒帧长的Mel</a:t>
            </a:r>
            <a:r>
              <a:rPr lang="zh-CN" altLang="en-US" sz="2000" dirty="0"/>
              <a:t>频谱。由于声学模型生成的目标是mel频谱图，在两个数据集上分别使用HifiGAN作为声码器进行训练。</a:t>
            </a:r>
            <a:endParaRPr lang="zh-CN" altLang="en-US" sz="2000" dirty="0"/>
          </a:p>
          <a:p>
            <a:pPr indent="457200" fontAlgn="auto">
              <a:lnSpc>
                <a:spcPct val="150000"/>
              </a:lnSpc>
              <a:buFont typeface="Wingdings" panose="05000000000000000000" charset="0"/>
              <a:buNone/>
            </a:pPr>
            <a:endParaRPr lang="en-US" sz="2000" dirty="0"/>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4774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89598" y="3377565"/>
            <a:ext cx="11012805" cy="368300"/>
          </a:xfrm>
          <a:prstGeom prst="rect">
            <a:avLst/>
          </a:prstGeom>
          <a:noFill/>
        </p:spPr>
        <p:txBody>
          <a:bodyPr wrap="square" rtlCol="0">
            <a:spAutoFit/>
          </a:bodyPr>
          <a:p>
            <a:pPr indent="457200" algn="l" fontAlgn="auto">
              <a:extLst>
                <a:ext uri="{35155182-B16C-46BC-9424-99874614C6A1}">
                  <wpsdc:indentchars xmlns:wpsdc="http://www.wps.cn/officeDocument/2017/drawingmlCustomData" val="200" checksum="59296752"/>
                </a:ext>
              </a:extLst>
            </a:pPr>
            <a:endParaRPr lang="zh-CN" altLang="en-US"/>
          </a:p>
        </p:txBody>
      </p:sp>
      <p:sp>
        <p:nvSpPr>
          <p:cNvPr id="2" name="文本框 1"/>
          <p:cNvSpPr txBox="1"/>
          <p:nvPr/>
        </p:nvSpPr>
        <p:spPr>
          <a:xfrm>
            <a:off x="654050" y="1503680"/>
            <a:ext cx="10762615" cy="2861310"/>
          </a:xfrm>
          <a:prstGeom prst="rect">
            <a:avLst/>
          </a:prstGeom>
          <a:noFill/>
        </p:spPr>
        <p:txBody>
          <a:bodyPr wrap="square" rtlCol="0">
            <a:spAutoFit/>
          </a:bodyPr>
          <a:p>
            <a:pPr algn="just" fontAlgn="auto">
              <a:lnSpc>
                <a:spcPts val="2700"/>
              </a:lnSpc>
              <a:spcAft>
                <a:spcPts val="0"/>
              </a:spcAft>
            </a:pPr>
            <a:r>
              <a:rPr lang="en-US" altLang="zh-CN" sz="2000"/>
              <a:t> </a:t>
            </a:r>
            <a:r>
              <a:rPr lang="en-US" altLang="zh-CN" sz="2000" dirty="0"/>
              <a:t>     近年来，扩散模型在语音合成任务中表现出了卓越的性能。扩散模型的主要缺点是需要多次迭代生成。Grad-TTS、ProDiff、DiffGAN-TTS、ResGrad</a:t>
            </a:r>
            <a:r>
              <a:rPr lang="en-US" altLang="zh-CN" sz="2000" dirty="0">
                <a:sym typeface="+mn-ea"/>
              </a:rPr>
              <a:t>这些模型在一定程度上减少了扩散模型中必要的采样步骤。然而，由于扩散过程错综复杂，速度与质量之间的权衡仍然存在</a:t>
            </a:r>
            <a:r>
              <a:rPr lang="zh-CN" altLang="en-US" sz="2000">
                <a:sym typeface="+mn-ea"/>
              </a:rPr>
              <a:t>。</a:t>
            </a:r>
            <a:endParaRPr lang="zh-CN" altLang="en-US" sz="2000">
              <a:sym typeface="+mn-ea"/>
            </a:endParaRPr>
          </a:p>
          <a:p>
            <a:pPr marL="0" lvl="2" algn="just" fontAlgn="auto">
              <a:lnSpc>
                <a:spcPts val="2700"/>
              </a:lnSpc>
              <a:spcAft>
                <a:spcPts val="0"/>
              </a:spcAft>
            </a:pPr>
            <a:r>
              <a:rPr lang="en-US" altLang="zh-CN" sz="2000" dirty="0">
                <a:sym typeface="+mn-ea"/>
              </a:rPr>
              <a:t>      </a:t>
            </a:r>
            <a:r>
              <a:rPr lang="zh-CN" altLang="en-US" sz="2000" dirty="0">
                <a:sym typeface="+mn-ea"/>
              </a:rPr>
              <a:t>作者</a:t>
            </a:r>
            <a:r>
              <a:rPr lang="en-US" altLang="zh-CN" sz="2000" dirty="0">
                <a:sym typeface="+mn-ea"/>
              </a:rPr>
              <a:t>提出了基于一致性模型的语音合成方法，即CoMoSpeech，它能实现快速、高质量的音频生成。</a:t>
            </a:r>
            <a:r>
              <a:rPr lang="en-US" altLang="zh-CN" sz="2000" dirty="0">
                <a:sym typeface="+mn-ea"/>
              </a:rPr>
              <a:t>本文中的 CoMoSpeech 是由预先训练好的教师模型提炼出来的。教师模型利用 SDE 将mel</a:t>
            </a:r>
            <a:r>
              <a:rPr lang="zh-CN" altLang="en-US" sz="2000" dirty="0">
                <a:sym typeface="+mn-ea"/>
              </a:rPr>
              <a:t>频谱</a:t>
            </a:r>
            <a:r>
              <a:rPr lang="en-US" altLang="zh-CN" sz="2000" dirty="0">
                <a:sym typeface="+mn-ea"/>
              </a:rPr>
              <a:t>平滑转换为高斯噪声分布。训练完成后利用相应的数值 ODE 求解器构建教师去噪</a:t>
            </a:r>
            <a:r>
              <a:rPr lang="zh-CN" altLang="en-US" sz="2000" dirty="0">
                <a:sym typeface="+mn-ea"/>
              </a:rPr>
              <a:t>器</a:t>
            </a:r>
            <a:r>
              <a:rPr lang="en-US" altLang="zh-CN" sz="2000" dirty="0">
                <a:sym typeface="+mn-ea"/>
              </a:rPr>
              <a:t>函数，</a:t>
            </a:r>
            <a:r>
              <a:rPr lang="zh-CN" altLang="en-US" sz="2000" dirty="0">
                <a:sym typeface="+mn-ea"/>
              </a:rPr>
              <a:t>通过</a:t>
            </a:r>
            <a:r>
              <a:rPr lang="en-US" altLang="zh-CN" sz="2000" dirty="0">
                <a:sym typeface="+mn-ea"/>
              </a:rPr>
              <a:t>进一步的一致性蒸馏得到CoMoSpeech</a:t>
            </a:r>
            <a:r>
              <a:rPr lang="zh-CN" altLang="en-US" sz="2000" dirty="0">
                <a:sym typeface="+mn-ea"/>
              </a:rPr>
              <a:t>，它</a:t>
            </a:r>
            <a:r>
              <a:rPr lang="en-US" altLang="zh-CN" sz="2000" dirty="0">
                <a:sym typeface="+mn-ea"/>
              </a:rPr>
              <a:t>只需一步采样</a:t>
            </a:r>
            <a:r>
              <a:rPr lang="zh-CN" altLang="en-US" sz="2000" dirty="0">
                <a:sym typeface="+mn-ea"/>
              </a:rPr>
              <a:t>就</a:t>
            </a:r>
            <a:r>
              <a:rPr lang="en-US" altLang="zh-CN" sz="2000" dirty="0">
                <a:sym typeface="+mn-ea"/>
              </a:rPr>
              <a:t>能够以超过实时150倍的速度</a:t>
            </a:r>
            <a:r>
              <a:rPr lang="en-US" altLang="zh-CN" sz="2000" dirty="0">
                <a:sym typeface="+mn-ea"/>
              </a:rPr>
              <a:t>生成</a:t>
            </a:r>
            <a:r>
              <a:rPr lang="en-US" altLang="zh-CN" sz="2000" dirty="0">
                <a:sym typeface="+mn-ea"/>
              </a:rPr>
              <a:t>音频</a:t>
            </a:r>
            <a:r>
              <a:rPr lang="zh-CN" altLang="en-US" sz="2000" dirty="0">
                <a:sym typeface="+mn-ea"/>
              </a:rPr>
              <a:t>，同时</a:t>
            </a:r>
            <a:r>
              <a:rPr lang="en-US" altLang="zh-CN" sz="2000" dirty="0">
                <a:sym typeface="+mn-ea"/>
              </a:rPr>
              <a:t>音频质量</a:t>
            </a:r>
            <a:r>
              <a:rPr lang="zh-CN" altLang="en-US" sz="2000" dirty="0">
                <a:sym typeface="+mn-ea"/>
              </a:rPr>
              <a:t>达到或超过其它</a:t>
            </a:r>
            <a:r>
              <a:rPr lang="en-US" altLang="zh-CN" sz="2000" dirty="0">
                <a:sym typeface="+mn-ea"/>
              </a:rPr>
              <a:t>需要数十到数百次迭代的扩散模型方法</a:t>
            </a:r>
            <a:r>
              <a:rPr lang="zh-CN" sz="2000" dirty="0">
                <a:sym typeface="+mn-ea"/>
              </a:rPr>
              <a:t>。</a:t>
            </a:r>
            <a:endParaRPr lang="zh-CN" sz="2000"/>
          </a:p>
        </p:txBody>
      </p:sp>
      <p:sp>
        <p:nvSpPr>
          <p:cNvPr id="6" name="文本框 5"/>
          <p:cNvSpPr txBox="1"/>
          <p:nvPr/>
        </p:nvSpPr>
        <p:spPr>
          <a:xfrm>
            <a:off x="635"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Ye Z, Xue W, Tan X, et al. Comospeech: One-step speech and singing voice synthesis via consistency model[C]//Proceedings of the 31st ACM International Conference on Multimedia. 2023: 1831-1839.</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872490" y="1631950"/>
            <a:ext cx="7597140" cy="3798570"/>
          </a:xfrm>
          <a:prstGeom prst="rect">
            <a:avLst/>
          </a:prstGeom>
        </p:spPr>
      </p:pic>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sym typeface="+mn-ea"/>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rcRect t="5558"/>
          <a:stretch>
            <a:fillRect/>
          </a:stretch>
        </p:blipFill>
        <p:spPr>
          <a:xfrm>
            <a:off x="551815" y="4045585"/>
            <a:ext cx="5588635" cy="2589530"/>
          </a:xfrm>
          <a:prstGeom prst="rect">
            <a:avLst/>
          </a:prstGeom>
        </p:spPr>
      </p:pic>
      <p:pic>
        <p:nvPicPr>
          <p:cNvPr id="3" name="图片 2"/>
          <p:cNvPicPr>
            <a:picLocks noChangeAspect="1"/>
          </p:cNvPicPr>
          <p:nvPr/>
        </p:nvPicPr>
        <p:blipFill>
          <a:blip r:embed="rId6"/>
          <a:stretch>
            <a:fillRect/>
          </a:stretch>
        </p:blipFill>
        <p:spPr>
          <a:xfrm>
            <a:off x="551180" y="1510030"/>
            <a:ext cx="5589270" cy="2529840"/>
          </a:xfrm>
          <a:prstGeom prst="rect">
            <a:avLst/>
          </a:prstGeom>
        </p:spPr>
      </p:pic>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消融实验</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1332865" y="1571625"/>
            <a:ext cx="4189095" cy="1360170"/>
          </a:xfrm>
          <a:prstGeom prst="rect">
            <a:avLst/>
          </a:prstGeom>
        </p:spPr>
      </p:pic>
      <p:pic>
        <p:nvPicPr>
          <p:cNvPr id="3" name="图片 2"/>
          <p:cNvPicPr>
            <a:picLocks noChangeAspect="1"/>
          </p:cNvPicPr>
          <p:nvPr/>
        </p:nvPicPr>
        <p:blipFill>
          <a:blip r:embed="rId6"/>
          <a:stretch>
            <a:fillRect/>
          </a:stretch>
        </p:blipFill>
        <p:spPr>
          <a:xfrm>
            <a:off x="925830" y="3133090"/>
            <a:ext cx="7704455" cy="3263900"/>
          </a:xfrm>
          <a:prstGeom prst="rect">
            <a:avLst/>
          </a:prstGeom>
        </p:spPr>
      </p:pic>
    </p:spTree>
    <p:custDataLst>
      <p:tags r:id="rId7"/>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1938020"/>
          </a:xfrm>
          <a:prstGeom prst="rect">
            <a:avLst/>
          </a:prstGeom>
          <a:noFill/>
        </p:spPr>
        <p:txBody>
          <a:bodyPr wrap="square" rtlCol="0">
            <a:spAutoFit/>
          </a:bodyPr>
          <a:p>
            <a:pPr indent="457200" algn="just" fontAlgn="auto">
              <a:lnSpc>
                <a:spcPct val="150000"/>
              </a:lnSpc>
            </a:pPr>
            <a:r>
              <a:rPr lang="zh-CN" altLang="en-US" sz="2000" dirty="0">
                <a:sym typeface="+mn-ea"/>
              </a:rPr>
              <a:t>在这项研究中，</a:t>
            </a:r>
            <a:r>
              <a:rPr lang="zh-CN" altLang="en-US" sz="2000" dirty="0">
                <a:sym typeface="+mn-ea"/>
              </a:rPr>
              <a:t>作者提出了基于整流匹配的 TTS 声学模型 VoiceFlow，与基于扩散的声学模型相比，它能实现更好的效率和速度质量权衡。虽然属于 ODE 生成模型系列，但整流匹配能自动拉直其采样轨迹，从而大大降低生成高质量语音的采样成本。在单个和多个扬声器基准上进行的实验证明了 VoiceFlow 在不同采样步数下的能力，以及流矫正对高效生成的有效性。</a:t>
            </a:r>
            <a:r>
              <a:rPr lang="en-US" sz="2000" dirty="0">
                <a:sym typeface="+mn-ea"/>
              </a:rPr>
              <a:t>  </a:t>
            </a:r>
            <a:endParaRPr lang="en-US" sz="2000" dirty="0">
              <a:sym typeface="+mn-ea"/>
            </a:endParaRPr>
          </a:p>
        </p:txBody>
      </p:sp>
      <p:sp>
        <p:nvSpPr>
          <p:cNvPr id="3" name="文本框 2"/>
          <p:cNvSpPr txBox="1"/>
          <p:nvPr>
            <p:custDataLst>
              <p:tags r:id="rId6"/>
            </p:custDataLst>
          </p:nvPr>
        </p:nvSpPr>
        <p:spPr>
          <a:xfrm>
            <a:off x="-635" y="6140450"/>
            <a:ext cx="12192000" cy="58356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Guo Y, Du C, Ma Z, et al. Voiceflow: Efficient text-to-speech with rectified flow matching[C]//ICASSP 2024-2024 IEEE International Conference on Acoustics, Speech and Signal Processing (ICASSP). IEEE, 2024: 11121-11125.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565" y="79819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456565" y="1421765"/>
            <a:ext cx="5055235" cy="64135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dirty="0"/>
              <a:t>一致性模型的</a:t>
            </a:r>
            <a:r>
              <a:rPr lang="zh-CN" altLang="en-US" sz="2000" dirty="0"/>
              <a:t>背景知识</a:t>
            </a:r>
            <a:endParaRPr lang="zh-CN" altLang="en-US" sz="2000" dirty="0"/>
          </a:p>
          <a:p>
            <a:pPr indent="0" fontAlgn="auto">
              <a:lnSpc>
                <a:spcPct val="150000"/>
              </a:lnSpc>
              <a:buFont typeface="Wingdings" panose="05000000000000000000" charset="0"/>
              <a:buNone/>
            </a:pPr>
            <a:endParaRPr lang="zh-CN" altLang="en-US" sz="1600" dirty="0">
              <a:latin typeface="Cambria Math" panose="02040503050406030204" charset="0"/>
              <a:cs typeface="Cambria Math" panose="02040503050406030204" charset="0"/>
            </a:endParaRPr>
          </a:p>
        </p:txBody>
      </p:sp>
      <mc:AlternateContent xmlns:mc="http://schemas.openxmlformats.org/markup-compatibility/2006">
        <mc:Choice xmlns:a14="http://schemas.microsoft.com/office/drawing/2010/main" Requires="a14">
          <p:sp>
            <p:nvSpPr>
              <p:cNvPr id="11" name="文本框 10"/>
              <p:cNvSpPr txBox="1"/>
              <p:nvPr/>
            </p:nvSpPr>
            <p:spPr>
              <a:xfrm>
                <a:off x="456565" y="2063115"/>
                <a:ext cx="8329295" cy="1763395"/>
              </a:xfrm>
              <a:prstGeom prst="rect">
                <a:avLst/>
              </a:prstGeom>
              <a:noFill/>
            </p:spPr>
            <p:txBody>
              <a:bodyPr wrap="square" rtlCol="0">
                <a:spAutoFit/>
              </a:bodyPr>
              <a:p>
                <a:pPr algn="just" fontAlgn="auto">
                  <a:lnSpc>
                    <a:spcPts val="3260"/>
                  </a:lnSpc>
                </a:pPr>
                <a:r>
                  <a:rPr lang="zh-CN" altLang="en-US"/>
                  <a:t>设数据分布为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，往数据中逐渐添加高斯噪声，最终无限接近高斯分布</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𝑇</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a:t>
                </a:r>
                <a:endParaRPr lang="zh-CN" altLang="en-US">
                  <a:latin typeface="Cambria Math" panose="02040503050406030204" charset="0"/>
                  <a:cs typeface="Cambria Math" panose="02040503050406030204" charset="0"/>
                </a:endParaRPr>
              </a:p>
              <a:p>
                <a:pPr algn="just" fontAlgn="auto">
                  <a:lnSpc>
                    <a:spcPts val="3260"/>
                  </a:lnSpc>
                </a:pPr>
                <a:r>
                  <a:rPr lang="zh-CN" altLang="en-US">
                    <a:latin typeface="Cambria Math" panose="02040503050406030204" charset="0"/>
                    <a:cs typeface="Cambria Math" panose="02040503050406030204" charset="0"/>
                  </a:rPr>
                  <a:t>前向扩散方程为：</a:t>
                </a:r>
                <a14:m>
                  <m:oMath xmlns:m="http://schemas.openxmlformats.org/officeDocument/2006/math">
                    <m:r>
                      <a:rPr lang="en-US" altLang="zh-CN" i="1">
                        <a:latin typeface="Cambria Math" panose="02040503050406030204" charset="0"/>
                        <a:cs typeface="Cambria Math" panose="02040503050406030204" charset="0"/>
                      </a:rPr>
                      <m:t>𝑑𝑥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𝑑𝑡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𝑔</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𝑑𝑤</m:t>
                    </m:r>
                    <m:r>
                      <a:rPr lang="en-US" altLang="zh-CN" i="1">
                        <a:latin typeface="Cambria Math" panose="02040503050406030204" charset="0"/>
                        <a:cs typeface="Cambria Math" panose="02040503050406030204" charset="0"/>
                      </a:rPr>
                      <m:t>  </m:t>
                    </m:r>
                  </m:oMath>
                </a14:m>
                <a:endParaRPr lang="en-US" altLang="zh-CN">
                  <a:latin typeface="Cambria Math" panose="02040503050406030204" charset="0"/>
                  <a:cs typeface="Cambria Math" panose="02040503050406030204" charset="0"/>
                </a:endParaRPr>
              </a:p>
              <a:p>
                <a:pPr algn="just" fontAlgn="auto">
                  <a:lnSpc>
                    <a:spcPts val="3260"/>
                  </a:lnSpc>
                </a:pPr>
                <a:r>
                  <a:rPr lang="zh-CN" altLang="en-US">
                    <a:latin typeface="Cambria Math" panose="02040503050406030204" charset="0"/>
                    <a:cs typeface="Cambria Math" panose="02040503050406030204" charset="0"/>
                  </a:rPr>
                  <a:t>根据</a:t>
                </a:r>
                <a:r>
                  <a:rPr lang="en-US" altLang="zh-CN">
                    <a:latin typeface="Cambria Math" panose="02040503050406030204" charset="0"/>
                    <a:cs typeface="Cambria Math" panose="02040503050406030204" charset="0"/>
                  </a:rPr>
                  <a:t>Fokker-Planck</a:t>
                </a:r>
                <a:r>
                  <a:rPr lang="zh-CN" altLang="en-US">
                    <a:latin typeface="Cambria Math" panose="02040503050406030204" charset="0"/>
                    <a:cs typeface="Cambria Math" panose="02040503050406030204" charset="0"/>
                  </a:rPr>
                  <a:t>方程可以推导出</a:t>
                </a:r>
                <a:r>
                  <a:rPr lang="en-US" altLang="zh-CN">
                    <a:latin typeface="Cambria Math" panose="02040503050406030204" charset="0"/>
                    <a:cs typeface="Cambria Math" panose="02040503050406030204" charset="0"/>
                  </a:rPr>
                  <a:t> :   </a:t>
                </a:r>
                <a14:m>
                  <m:oMath xmlns:m="http://schemas.openxmlformats.org/officeDocument/2006/math">
                    <m:r>
                      <a:rPr lang="en-US" altLang="zh-CN" i="1">
                        <a:latin typeface="Cambria Math" panose="02040503050406030204" charset="0"/>
                        <a:cs typeface="Cambria Math" panose="02040503050406030204" charset="0"/>
                      </a:rPr>
                      <m:t>𝑑𝑥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𝑥𝑑𝑡</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2</m:t>
                        </m:r>
                      </m:den>
                    </m:f>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𝑔</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𝑙𝑜𝑔</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𝑑𝑡</m:t>
                    </m:r>
                  </m:oMath>
                </a14:m>
                <a:r>
                  <a:rPr lang="en-US" altLang="zh-CN">
                    <a:latin typeface="Cambria Math" panose="02040503050406030204" charset="0"/>
                    <a:cs typeface="Cambria Math" panose="02040503050406030204" charset="0"/>
                  </a:rPr>
                  <a:t>      </a:t>
                </a:r>
                <a:endParaRPr lang="en-US" altLang="zh-CN">
                  <a:latin typeface="Cambria Math" panose="02040503050406030204" charset="0"/>
                  <a:cs typeface="Cambria Math" panose="02040503050406030204" charset="0"/>
                </a:endParaRPr>
              </a:p>
              <a:p>
                <a:pPr algn="just" fontAlgn="auto">
                  <a:lnSpc>
                    <a:spcPts val="3260"/>
                  </a:lnSpc>
                </a:pPr>
                <a14:m>
                  <m:oMath xmlns:m="http://schemas.openxmlformats.org/officeDocument/2006/math">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𝑙𝑜𝑔</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是得分函数</a:t>
                </a:r>
                <a:r>
                  <a:rPr lang="en-US" altLang="zh-CN">
                    <a:latin typeface="Cambria Math" panose="02040503050406030204" charset="0"/>
                    <a:cs typeface="Cambria Math" panose="02040503050406030204" charset="0"/>
                  </a:rPr>
                  <a:t>    </a:t>
                </a:r>
                <a14:m>
                  <m:oMath xmlns:m="http://schemas.openxmlformats.org/officeDocument/2006/math">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𝑙𝑜𝑔</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a:t>
                </a:r>
                <a14:m>
                  <m:oMath xmlns:m="http://schemas.openxmlformats.org/officeDocument/2006/math">
                    <m:f>
                      <m:fPr>
                        <m:ctrlPr>
                          <a:rPr lang="en-US" altLang="zh-CN" i="1">
                            <a:latin typeface="Cambria Math" panose="02040503050406030204" charset="0"/>
                            <a:cs typeface="Cambria Math" panose="02040503050406030204" charset="0"/>
                          </a:rPr>
                        </m:ctrlPr>
                      </m:fPr>
                      <m:num>
                        <m:r>
                          <a:rPr lang="en-US" altLang="zh-CN">
                            <a:latin typeface="Cambria Math" panose="02040503050406030204" charset="0"/>
                            <a:cs typeface="Cambria Math" panose="02040503050406030204" charset="0"/>
                            <a:sym typeface="+mn-ea"/>
                          </a:rPr>
                          <m:t>(</m:t>
                        </m:r>
                        <m:r>
                          <a:rPr lang="en-US" altLang="zh-CN">
                            <a:latin typeface="Cambria Math" panose="02040503050406030204" charset="0"/>
                            <a:cs typeface="Cambria Math" panose="02040503050406030204" charset="0"/>
                            <a:sym typeface="+mn-ea"/>
                          </a:rPr>
                          <m:t>𝐷</m:t>
                        </m:r>
                        <m:r>
                          <a:rPr lang="en-US" altLang="zh-CN">
                            <a:latin typeface="Cambria Math" panose="02040503050406030204" charset="0"/>
                            <a:cs typeface="Cambria Math" panose="02040503050406030204" charset="0"/>
                            <a:sym typeface="+mn-ea"/>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𝑡</m:t>
                            </m:r>
                          </m:sub>
                        </m:sSub>
                        <m:r>
                          <a:rPr lang="en-US" altLang="zh-CN">
                            <a:latin typeface="Cambria Math" panose="02040503050406030204" charset="0"/>
                            <a:cs typeface="Cambria Math" panose="02040503050406030204" charset="0"/>
                            <a:sym typeface="+mn-ea"/>
                          </a:rPr>
                          <m:t>,</m:t>
                        </m:r>
                        <m:r>
                          <a:rPr lang="en-US" altLang="zh-CN">
                            <a:latin typeface="Cambria Math" panose="02040503050406030204" charset="0"/>
                            <a:cs typeface="Cambria Math" panose="02040503050406030204" charset="0"/>
                            <a:sym typeface="+mn-ea"/>
                          </a:rPr>
                          <m:t>𝑡</m:t>
                        </m:r>
                        <m:r>
                          <a:rPr lang="en-US" altLang="zh-CN">
                            <a:latin typeface="Cambria Math" panose="02040503050406030204" charset="0"/>
                            <a:cs typeface="Cambria Math" panose="02040503050406030204" charset="0"/>
                            <a:sym typeface="+mn-ea"/>
                          </a:rPr>
                          <m:t>)−</m:t>
                        </m:r>
                        <m:r>
                          <a:rPr lang="en-US" altLang="zh-CN">
                            <a:latin typeface="Cambria Math" panose="02040503050406030204" charset="0"/>
                            <a:cs typeface="Cambria Math" panose="02040503050406030204" charset="0"/>
                            <a:sym typeface="+mn-ea"/>
                          </a:rPr>
                          <m:t>x)</m:t>
                        </m:r>
                        <m:r>
                          <a:rPr lang="zh-CN" altLang="en-US">
                            <a:latin typeface="Cambria Math" panose="02040503050406030204" charset="0"/>
                            <a:cs typeface="Cambria Math" panose="02040503050406030204" charset="0"/>
                          </a:rPr>
                          <m:t> </m:t>
                        </m:r>
                      </m:num>
                      <m:den>
                        <m:sSup>
                          <m:sSupPr>
                            <m:ctrlPr>
                              <a:rPr lang="en-US" altLang="zh-CN" i="1">
                                <a:latin typeface="Cambria Math" panose="02040503050406030204" charset="0"/>
                                <a:cs typeface="Cambria Math" panose="02040503050406030204" charset="0"/>
                              </a:rPr>
                            </m:ctrlPr>
                          </m:sSup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𝜎</m:t>
                                </m:r>
                              </m:e>
                              <m:sub>
                                <m:r>
                                  <a:rPr lang="en-US" altLang="zh-CN" i="1">
                                    <a:latin typeface="Cambria Math" panose="02040503050406030204" charset="0"/>
                                    <a:cs typeface="Cambria Math" panose="02040503050406030204" charset="0"/>
                                  </a:rPr>
                                  <m:t>𝑡</m:t>
                                </m:r>
                              </m:sub>
                            </m:sSub>
                          </m:e>
                          <m:sup>
                            <m:r>
                              <a:rPr lang="en-US" altLang="zh-CN" i="1">
                                <a:latin typeface="Cambria Math" panose="02040503050406030204" charset="0"/>
                                <a:cs typeface="Cambria Math" panose="02040503050406030204" charset="0"/>
                              </a:rPr>
                              <m:t>2</m:t>
                            </m:r>
                          </m:sup>
                        </m:sSup>
                      </m:den>
                    </m:f>
                  </m:oMath>
                </a14:m>
                <a:r>
                  <a:rPr lang="en-US" altLang="zh-CN">
                    <a:latin typeface="Cambria Math" panose="02040503050406030204" charset="0"/>
                    <a:cs typeface="Cambria Math" panose="02040503050406030204" charset="0"/>
                  </a:rPr>
                  <a:t>           </a:t>
                </a:r>
                <a14:m>
                  <m:oMath xmlns:m="http://schemas.openxmlformats.org/officeDocument/2006/math">
                    <m:r>
                      <a:rPr lang="en-US" altLang="zh-CN">
                        <a:latin typeface="Cambria Math" panose="02040503050406030204" charset="0"/>
                        <a:cs typeface="Cambria Math" panose="02040503050406030204" charset="0"/>
                        <a:sym typeface="+mn-ea"/>
                      </a:rPr>
                      <m:t>𝐷</m:t>
                    </m:r>
                    <m:r>
                      <a:rPr lang="en-US" altLang="zh-CN">
                        <a:latin typeface="Cambria Math" panose="02040503050406030204" charset="0"/>
                        <a:cs typeface="Cambria Math" panose="02040503050406030204" charset="0"/>
                        <a:sym typeface="+mn-ea"/>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𝑡</m:t>
                        </m:r>
                      </m:sub>
                    </m:sSub>
                    <m:r>
                      <a:rPr lang="en-US" altLang="zh-CN">
                        <a:latin typeface="Cambria Math" panose="02040503050406030204" charset="0"/>
                        <a:cs typeface="Cambria Math" panose="02040503050406030204" charset="0"/>
                        <a:sym typeface="+mn-ea"/>
                      </a:rPr>
                      <m:t>,</m:t>
                    </m:r>
                    <m:r>
                      <a:rPr lang="en-US" altLang="zh-CN">
                        <a:latin typeface="Cambria Math" panose="02040503050406030204" charset="0"/>
                        <a:cs typeface="Cambria Math" panose="02040503050406030204" charset="0"/>
                        <a:sym typeface="+mn-ea"/>
                      </a:rPr>
                      <m:t>𝑡</m:t>
                    </m:r>
                    <m:r>
                      <a:rPr lang="en-US" altLang="zh-CN">
                        <a:latin typeface="Cambria Math" panose="02040503050406030204" charset="0"/>
                        <a:cs typeface="Cambria Math" panose="02040503050406030204" charset="0"/>
                        <a:sym typeface="+mn-ea"/>
                      </a:rPr>
                      <m:t>)</m:t>
                    </m:r>
                  </m:oMath>
                </a14:m>
                <a:r>
                  <a:rPr lang="zh-CN" altLang="en-US">
                    <a:latin typeface="Cambria Math" panose="02040503050406030204" charset="0"/>
                    <a:cs typeface="Cambria Math" panose="02040503050406030204" charset="0"/>
                    <a:sym typeface="+mn-ea"/>
                  </a:rPr>
                  <a:t>是</a:t>
                </a:r>
                <a:r>
                  <a:rPr lang="zh-CN" altLang="en-US">
                    <a:latin typeface="Cambria Math" panose="02040503050406030204" charset="0"/>
                    <a:cs typeface="Cambria Math" panose="02040503050406030204" charset="0"/>
                    <a:sym typeface="+mn-ea"/>
                  </a:rPr>
                  <a:t>去噪器</a:t>
                </a:r>
                <a:endParaRPr lang="zh-CN" altLang="en-US">
                  <a:latin typeface="Cambria Math" panose="02040503050406030204" charset="0"/>
                  <a:cs typeface="Cambria Math" panose="02040503050406030204" charset="0"/>
                  <a:sym typeface="+mn-ea"/>
                </a:endParaRPr>
              </a:p>
            </p:txBody>
          </p:sp>
        </mc:Choice>
        <mc:Fallback>
          <p:sp>
            <p:nvSpPr>
              <p:cNvPr id="11" name="文本框 10"/>
              <p:cNvSpPr txBox="1">
                <a:spLocks noRot="1" noChangeAspect="1" noMove="1" noResize="1" noEditPoints="1" noAdjustHandles="1" noChangeArrowheads="1" noChangeShapeType="1" noTextEdit="1"/>
              </p:cNvSpPr>
              <p:nvPr/>
            </p:nvSpPr>
            <p:spPr>
              <a:xfrm>
                <a:off x="456565" y="2063115"/>
                <a:ext cx="8329295" cy="1763395"/>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456565" y="3689985"/>
                <a:ext cx="7067550" cy="927100"/>
              </a:xfrm>
              <a:prstGeom prst="rect">
                <a:avLst/>
              </a:prstGeom>
              <a:noFill/>
            </p:spPr>
            <p:txBody>
              <a:bodyPr wrap="square" rtlCol="0">
                <a:spAutoFit/>
              </a:bodyPr>
              <a:p>
                <a:pPr algn="just">
                  <a:lnSpc>
                    <a:spcPts val="3260"/>
                  </a:lnSpc>
                  <a:buClrTx/>
                  <a:buSzTx/>
                  <a:buNone/>
                </a:pPr>
                <a:r>
                  <a:rPr lang="zh-CN" altLang="en-US">
                    <a:latin typeface="Cambria Math" panose="02040503050406030204" charset="0"/>
                    <a:cs typeface="Cambria Math" panose="02040503050406030204" charset="0"/>
                  </a:rPr>
                  <a:t>为了加速采样步骤，提出了关于扩散模型的一致性属性，规定</a:t>
                </a:r>
                <a:endParaRPr lang="zh-CN" altLang="en-US">
                  <a:latin typeface="Cambria Math" panose="02040503050406030204" charset="0"/>
                  <a:cs typeface="Cambria Math" panose="02040503050406030204" charset="0"/>
                </a:endParaRPr>
              </a:p>
              <a:p>
                <a:pPr algn="just">
                  <a:lnSpc>
                    <a:spcPts val="3260"/>
                  </a:lnSpc>
                  <a:buClrTx/>
                  <a:buSzTx/>
                  <a:buNone/>
                </a:pPr>
                <a14:m>
                  <m:oMath xmlns:m="http://schemas.openxmlformats.org/officeDocument/2006/math">
                    <m:r>
                      <a:rPr lang="zh-CN" altLang="en-US">
                        <a:latin typeface="Cambria Math" panose="02040503050406030204" charset="0"/>
                        <a:cs typeface="Cambria Math" panose="02040503050406030204" charset="0"/>
                        <a:sym typeface="+mn-ea"/>
                      </a:rPr>
                      <m:t>𝐷</m:t>
                    </m:r>
                    <m:r>
                      <a:rPr lang="zh-CN" altLang="en-US">
                        <a:latin typeface="Cambria Math" panose="02040503050406030204" charset="0"/>
                        <a:cs typeface="Cambria Math" panose="02040503050406030204" charset="0"/>
                        <a:sym typeface="+mn-ea"/>
                      </a:rPr>
                      <m:t>(</m:t>
                    </m:r>
                    <m:sSub>
                      <m:sSubPr>
                        <m:ctrlPr>
                          <a:rPr lang="zh-CN" altLang="en-US">
                            <a:latin typeface="Cambria Math" panose="02040503050406030204" charset="0"/>
                            <a:cs typeface="Cambria Math" panose="02040503050406030204" charset="0"/>
                          </a:rPr>
                        </m:ctrlPr>
                      </m:sSubPr>
                      <m:e>
                        <m:r>
                          <a:rPr lang="zh-CN" altLang="en-US">
                            <a:latin typeface="Cambria Math" panose="02040503050406030204" charset="0"/>
                            <a:cs typeface="Cambria Math" panose="02040503050406030204" charset="0"/>
                          </a:rPr>
                          <m:t>𝑥</m:t>
                        </m:r>
                      </m:e>
                      <m:sub>
                        <m:r>
                          <a:rPr lang="zh-CN" altLang="en-US">
                            <a:latin typeface="Cambria Math" panose="02040503050406030204" charset="0"/>
                            <a:cs typeface="Cambria Math" panose="02040503050406030204" charset="0"/>
                          </a:rPr>
                          <m:t>𝑡</m:t>
                        </m:r>
                      </m:sub>
                    </m:sSub>
                    <m:r>
                      <a:rPr lang="zh-CN" altLang="en-US">
                        <a:latin typeface="Cambria Math" panose="02040503050406030204" charset="0"/>
                        <a:cs typeface="Cambria Math" panose="02040503050406030204" charset="0"/>
                        <a:sym typeface="+mn-ea"/>
                      </a:rPr>
                      <m:t>,</m:t>
                    </m:r>
                    <m:r>
                      <a:rPr lang="zh-CN" altLang="en-US">
                        <a:latin typeface="Cambria Math" panose="02040503050406030204" charset="0"/>
                        <a:cs typeface="Cambria Math" panose="02040503050406030204" charset="0"/>
                        <a:sym typeface="+mn-ea"/>
                      </a:rPr>
                      <m:t>𝑡</m:t>
                    </m:r>
                    <m:r>
                      <a:rPr lang="zh-CN" altLang="en-US">
                        <a:latin typeface="Cambria Math" panose="02040503050406030204" charset="0"/>
                        <a:cs typeface="Cambria Math" panose="02040503050406030204" charset="0"/>
                        <a:sym typeface="+mn-ea"/>
                      </a:rPr>
                      <m:t>)</m:t>
                    </m:r>
                  </m:oMath>
                </a14:m>
                <a:r>
                  <a:rPr lang="zh-CN" altLang="en-US">
                    <a:latin typeface="Cambria Math" panose="02040503050406030204" charset="0"/>
                    <a:cs typeface="Cambria Math" panose="02040503050406030204" charset="0"/>
                  </a:rPr>
                  <a:t>=</a:t>
                </a:r>
                <a14:m>
                  <m:oMath xmlns:m="http://schemas.openxmlformats.org/officeDocument/2006/math">
                    <m:r>
                      <a:rPr lang="zh-CN" altLang="en-US">
                        <a:latin typeface="Cambria Math" panose="02040503050406030204" charset="0"/>
                        <a:cs typeface="Cambria Math" panose="02040503050406030204" charset="0"/>
                        <a:sym typeface="+mn-ea"/>
                      </a:rPr>
                      <m:t>𝐷</m:t>
                    </m:r>
                    <m:r>
                      <a:rPr lang="zh-CN" altLang="en-US">
                        <a:latin typeface="Cambria Math" panose="02040503050406030204" charset="0"/>
                        <a:cs typeface="Cambria Math" panose="02040503050406030204" charset="0"/>
                        <a:sym typeface="+mn-ea"/>
                      </a:rPr>
                      <m:t>(</m:t>
                    </m:r>
                    <m:sSub>
                      <m:sSubPr>
                        <m:ctrlPr>
                          <a:rPr lang="zh-CN" altLang="en-US">
                            <a:latin typeface="Cambria Math" panose="02040503050406030204" charset="0"/>
                            <a:cs typeface="Cambria Math" panose="02040503050406030204" charset="0"/>
                          </a:rPr>
                        </m:ctrlPr>
                      </m:sSubPr>
                      <m:e>
                        <m:r>
                          <a:rPr lang="zh-CN" altLang="en-US">
                            <a:latin typeface="Cambria Math" panose="02040503050406030204" charset="0"/>
                            <a:cs typeface="Cambria Math" panose="02040503050406030204" charset="0"/>
                          </a:rPr>
                          <m:t>𝑥</m:t>
                        </m:r>
                      </m:e>
                      <m:sub>
                        <m:sSup>
                          <m:sSupPr>
                            <m:ctrlPr>
                              <a:rPr lang="zh-CN" altLang="en-US">
                                <a:latin typeface="Cambria Math" panose="02040503050406030204" charset="0"/>
                                <a:cs typeface="Cambria Math" panose="02040503050406030204" charset="0"/>
                                <a:sym typeface="+mn-ea"/>
                              </a:rPr>
                            </m:ctrlPr>
                          </m:sSupPr>
                          <m:e>
                            <m:r>
                              <a:rPr lang="zh-CN" altLang="en-US">
                                <a:latin typeface="Cambria Math" panose="02040503050406030204" charset="0"/>
                                <a:cs typeface="Cambria Math" panose="02040503050406030204" charset="0"/>
                                <a:sym typeface="+mn-ea"/>
                              </a:rPr>
                              <m:t>𝑡</m:t>
                            </m:r>
                          </m:e>
                          <m:sup>
                            <m:r>
                              <a:rPr lang="zh-CN" altLang="en-US">
                                <a:latin typeface="Cambria Math" panose="02040503050406030204" charset="0"/>
                                <a:cs typeface="Cambria Math" panose="02040503050406030204" charset="0"/>
                                <a:sym typeface="+mn-ea"/>
                              </a:rPr>
                              <m:t>’</m:t>
                            </m:r>
                          </m:sup>
                        </m:sSup>
                      </m:sub>
                    </m:sSub>
                    <m:r>
                      <a:rPr lang="zh-CN" altLang="en-US">
                        <a:latin typeface="Cambria Math" panose="02040503050406030204" charset="0"/>
                        <a:cs typeface="Cambria Math" panose="02040503050406030204" charset="0"/>
                        <a:sym typeface="+mn-ea"/>
                      </a:rPr>
                      <m:t>,</m:t>
                    </m:r>
                    <m:sSup>
                      <m:sSupPr>
                        <m:ctrlPr>
                          <a:rPr lang="zh-CN" altLang="en-US">
                            <a:latin typeface="Cambria Math" panose="02040503050406030204" charset="0"/>
                            <a:cs typeface="Cambria Math" panose="02040503050406030204" charset="0"/>
                            <a:sym typeface="+mn-ea"/>
                          </a:rPr>
                        </m:ctrlPr>
                      </m:sSupPr>
                      <m:e>
                        <m:r>
                          <a:rPr lang="zh-CN" altLang="en-US">
                            <a:latin typeface="Cambria Math" panose="02040503050406030204" charset="0"/>
                            <a:cs typeface="Cambria Math" panose="02040503050406030204" charset="0"/>
                            <a:sym typeface="+mn-ea"/>
                          </a:rPr>
                          <m:t>𝑡</m:t>
                        </m:r>
                      </m:e>
                      <m:sup>
                        <m:r>
                          <a:rPr lang="zh-CN" altLang="en-US">
                            <a:latin typeface="Cambria Math" panose="02040503050406030204" charset="0"/>
                            <a:cs typeface="Cambria Math" panose="02040503050406030204" charset="0"/>
                            <a:sym typeface="+mn-ea"/>
                          </a:rPr>
                          <m:t>’</m:t>
                        </m:r>
                      </m:sup>
                    </m:sSup>
                    <m:r>
                      <a:rPr lang="zh-CN" altLang="en-US">
                        <a:latin typeface="Cambria Math" panose="02040503050406030204" charset="0"/>
                        <a:cs typeface="Cambria Math" panose="02040503050406030204" charset="0"/>
                        <a:sym typeface="+mn-ea"/>
                      </a:rPr>
                      <m:t>)</m:t>
                    </m:r>
                  </m:oMath>
                </a14:m>
                <a:r>
                  <a:rPr lang="zh-CN" altLang="en-US">
                    <a:latin typeface="Cambria Math" panose="02040503050406030204" charset="0"/>
                    <a:cs typeface="Cambria Math" panose="02040503050406030204" charset="0"/>
                  </a:rPr>
                  <a:t>  and   </a:t>
                </a:r>
                <a14:m>
                  <m:oMath xmlns:m="http://schemas.openxmlformats.org/officeDocument/2006/math">
                    <m:r>
                      <a:rPr lang="zh-CN" altLang="en-US">
                        <a:latin typeface="Cambria Math" panose="02040503050406030204" charset="0"/>
                        <a:cs typeface="Cambria Math" panose="02040503050406030204" charset="0"/>
                        <a:sym typeface="+mn-ea"/>
                      </a:rPr>
                      <m:t>𝐷</m:t>
                    </m:r>
                    <m:r>
                      <a:rPr lang="zh-CN" altLang="en-US">
                        <a:latin typeface="Cambria Math" panose="02040503050406030204" charset="0"/>
                        <a:cs typeface="Cambria Math" panose="02040503050406030204" charset="0"/>
                        <a:sym typeface="+mn-ea"/>
                      </a:rPr>
                      <m:t>(</m:t>
                    </m:r>
                    <m:sSub>
                      <m:sSubPr>
                        <m:ctrlPr>
                          <a:rPr lang="zh-CN" altLang="en-US">
                            <a:latin typeface="Cambria Math" panose="02040503050406030204" charset="0"/>
                            <a:cs typeface="Cambria Math" panose="02040503050406030204" charset="0"/>
                          </a:rPr>
                        </m:ctrlPr>
                      </m:sSubPr>
                      <m:e>
                        <m:r>
                          <a:rPr lang="zh-CN" altLang="en-US">
                            <a:latin typeface="Cambria Math" panose="02040503050406030204" charset="0"/>
                            <a:cs typeface="Cambria Math" panose="02040503050406030204" charset="0"/>
                          </a:rPr>
                          <m:t>𝑥</m:t>
                        </m:r>
                      </m:e>
                      <m:sub>
                        <m:r>
                          <a:rPr lang="zh-CN" altLang="en-US">
                            <a:latin typeface="Cambria Math" panose="02040503050406030204" charset="0"/>
                            <a:cs typeface="Cambria Math" panose="02040503050406030204" charset="0"/>
                          </a:rPr>
                          <m:t>0</m:t>
                        </m:r>
                      </m:sub>
                    </m:sSub>
                    <m:r>
                      <a:rPr lang="zh-CN" altLang="en-US">
                        <a:latin typeface="Cambria Math" panose="02040503050406030204" charset="0"/>
                        <a:cs typeface="Cambria Math" panose="02040503050406030204" charset="0"/>
                        <a:sym typeface="+mn-ea"/>
                      </a:rPr>
                      <m:t>,</m:t>
                    </m:r>
                    <m:r>
                      <a:rPr lang="zh-CN" altLang="en-US">
                        <a:latin typeface="Cambria Math" panose="02040503050406030204" charset="0"/>
                        <a:cs typeface="Cambria Math" panose="02040503050406030204" charset="0"/>
                        <a:sym typeface="+mn-ea"/>
                      </a:rPr>
                      <m:t>0</m:t>
                    </m:r>
                    <m:r>
                      <a:rPr lang="zh-CN" altLang="en-US">
                        <a:latin typeface="Cambria Math" panose="02040503050406030204" charset="0"/>
                        <a:cs typeface="Cambria Math" panose="02040503050406030204" charset="0"/>
                        <a:sym typeface="+mn-ea"/>
                      </a:rPr>
                      <m:t>)</m:t>
                    </m:r>
                    <m:r>
                      <a:rPr lang="zh-CN" altLang="en-US">
                        <a:latin typeface="Cambria Math" panose="02040503050406030204" charset="0"/>
                        <a:cs typeface="Cambria Math" panose="02040503050406030204" charset="0"/>
                        <a:sym typeface="+mn-ea"/>
                      </a:rPr>
                      <m:t>=</m:t>
                    </m:r>
                    <m:sSub>
                      <m:sSubPr>
                        <m:ctrlPr>
                          <a:rPr lang="zh-CN" altLang="en-US">
                            <a:latin typeface="Cambria Math" panose="02040503050406030204" charset="0"/>
                            <a:cs typeface="Cambria Math" panose="02040503050406030204" charset="0"/>
                          </a:rPr>
                        </m:ctrlPr>
                      </m:sSubPr>
                      <m:e>
                        <m:r>
                          <a:rPr lang="zh-CN" altLang="en-US">
                            <a:latin typeface="Cambria Math" panose="02040503050406030204" charset="0"/>
                            <a:cs typeface="Cambria Math" panose="02040503050406030204" charset="0"/>
                          </a:rPr>
                          <m:t>𝑥</m:t>
                        </m:r>
                      </m:e>
                      <m:sub>
                        <m:r>
                          <a:rPr lang="zh-CN" altLang="en-US">
                            <a:latin typeface="Cambria Math" panose="02040503050406030204" charset="0"/>
                            <a:cs typeface="Cambria Math" panose="02040503050406030204" charset="0"/>
                          </a:rPr>
                          <m:t>0</m:t>
                        </m:r>
                      </m:sub>
                    </m:sSub>
                  </m:oMath>
                </a14:m>
                <a:endParaRPr lang="zh-CN" altLang="en-US">
                  <a:latin typeface="Cambria Math" panose="02040503050406030204" charset="0"/>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456565" y="3689985"/>
                <a:ext cx="7067550" cy="927100"/>
              </a:xfrm>
              <a:prstGeom prst="rect">
                <a:avLst/>
              </a:prstGeom>
              <a:blipFill rotWithShape="1">
                <a:blip r:embed="rId6"/>
                <a:stretch>
                  <a:fillRect/>
                </a:stretch>
              </a:blipFill>
            </p:spPr>
            <p:txBody>
              <a:bodyPr/>
              <a:lstStyle/>
              <a:p>
                <a:r>
                  <a:rPr lang="zh-CN" altLang="en-US">
                    <a:noFill/>
                  </a:rPr>
                  <a:t> </a:t>
                </a:r>
              </a:p>
            </p:txBody>
          </p:sp>
        </mc:Fallback>
      </mc:AlternateContent>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Ye Z, Xue W, Tan X, et al. Comospeech: One-step speech and singing voice synthesis via consistency model[C]//Proceedings of the 31st ACM International Conference on Multimedia. 2023: 1831-1839.</a:t>
            </a:r>
            <a:endParaRPr lang="zh-CN" altLang="en-US" sz="1600">
              <a:effectLst>
                <a:outerShdw blurRad="38100" dist="19050" dir="2700000" algn="tl" rotWithShape="0">
                  <a:schemeClr val="dk1">
                    <a:alpha val="40000"/>
                  </a:schemeClr>
                </a:outerShdw>
              </a:effectLst>
            </a:endParaRPr>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456565" y="1313180"/>
            <a:ext cx="10455275" cy="64135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dirty="0"/>
              <a:t>教师模型</a:t>
            </a:r>
            <a:r>
              <a:rPr lang="en-US" altLang="zh-CN" sz="2000" dirty="0"/>
              <a:t>  </a:t>
            </a:r>
            <a:r>
              <a:rPr lang="zh-CN" altLang="en-US" sz="2000" dirty="0"/>
              <a:t>（</a:t>
            </a:r>
            <a:r>
              <a:rPr lang="en-US" altLang="zh-CN" sz="2000" dirty="0"/>
              <a:t>Teacher Model</a:t>
            </a:r>
            <a:r>
              <a:rPr lang="zh-CN" altLang="en-US" sz="2000" dirty="0"/>
              <a:t>）</a:t>
            </a:r>
            <a:endParaRPr lang="zh-CN" altLang="en-US" sz="2000" dirty="0"/>
          </a:p>
          <a:p>
            <a:pPr indent="0" fontAlgn="auto">
              <a:lnSpc>
                <a:spcPct val="150000"/>
              </a:lnSpc>
              <a:buFont typeface="Wingdings" panose="05000000000000000000" charset="0"/>
              <a:buNone/>
            </a:pPr>
            <a:endParaRPr lang="zh-CN" altLang="en-US" sz="1600" dirty="0">
              <a:latin typeface="Cambria Math" panose="02040503050406030204" charset="0"/>
              <a:cs typeface="Cambria Math" panose="02040503050406030204" charset="0"/>
            </a:endParaRPr>
          </a:p>
        </p:txBody>
      </p:sp>
      <p:sp>
        <p:nvSpPr>
          <p:cNvPr id="8" name="文本框 7"/>
          <p:cNvSpPr txBox="1"/>
          <p:nvPr/>
        </p:nvSpPr>
        <p:spPr>
          <a:xfrm>
            <a:off x="456565" y="1814830"/>
            <a:ext cx="10594975" cy="1337945"/>
          </a:xfrm>
          <a:prstGeom prst="rect">
            <a:avLst/>
          </a:prstGeom>
          <a:noFill/>
        </p:spPr>
        <p:txBody>
          <a:bodyPr wrap="square" rtlCol="0">
            <a:spAutoFit/>
          </a:bodyPr>
          <a:p>
            <a:pPr indent="0" algn="just" fontAlgn="auto">
              <a:lnSpc>
                <a:spcPct val="150000"/>
              </a:lnSpc>
              <a:buFont typeface="Wingdings" panose="05000000000000000000" charset="0"/>
              <a:buNone/>
            </a:pPr>
            <a:r>
              <a:rPr lang="en-US" altLang="zh-CN" dirty="0">
                <a:latin typeface="Cambria Math" panose="02040503050406030204" charset="0"/>
                <a:cs typeface="Cambria Math" panose="02040503050406030204" charset="0"/>
                <a:sym typeface="+mn-ea"/>
              </a:rPr>
              <a:t>     希望</a:t>
            </a:r>
            <a:r>
              <a:rPr lang="zh-CN" altLang="en-US" dirty="0">
                <a:latin typeface="Cambria Math" panose="02040503050406030204" charset="0"/>
                <a:cs typeface="Cambria Math" panose="02040503050406030204" charset="0"/>
                <a:sym typeface="+mn-ea"/>
              </a:rPr>
              <a:t>教师模型</a:t>
            </a:r>
            <a:r>
              <a:rPr lang="en-US" altLang="zh-CN" dirty="0">
                <a:latin typeface="Cambria Math" panose="02040503050406030204" charset="0"/>
                <a:cs typeface="Cambria Math" panose="02040503050406030204" charset="0"/>
                <a:sym typeface="+mn-ea"/>
              </a:rPr>
              <a:t>生成的音频能够尽可能地接近自然语音的真实性。</a:t>
            </a:r>
            <a:r>
              <a:rPr lang="zh-CN" altLang="en-US" dirty="0">
                <a:latin typeface="Cambria Math" panose="02040503050406030204" charset="0"/>
                <a:cs typeface="Cambria Math" panose="02040503050406030204" charset="0"/>
                <a:sym typeface="+mn-ea"/>
              </a:rPr>
              <a:t>在选择</a:t>
            </a:r>
            <a:r>
              <a:rPr lang="en-US" altLang="zh-CN" dirty="0">
                <a:latin typeface="Cambria Math" panose="02040503050406030204" charset="0"/>
                <a:cs typeface="Cambria Math" panose="02040503050406030204" charset="0"/>
                <a:sym typeface="+mn-ea"/>
              </a:rPr>
              <a:t>教师模型</a:t>
            </a:r>
            <a:r>
              <a:rPr lang="zh-CN" altLang="en-US" dirty="0">
                <a:latin typeface="Cambria Math" panose="02040503050406030204" charset="0"/>
                <a:cs typeface="Cambria Math" panose="02040503050406030204" charset="0"/>
                <a:sym typeface="+mn-ea"/>
              </a:rPr>
              <a:t>时</a:t>
            </a:r>
            <a:r>
              <a:rPr lang="en-US" altLang="zh-CN" dirty="0">
                <a:latin typeface="Cambria Math" panose="02040503050406030204" charset="0"/>
                <a:cs typeface="Cambria Math" panose="02040503050406030204" charset="0"/>
                <a:sym typeface="+mn-ea"/>
              </a:rPr>
              <a:t>应该是基于生成器的方法而不是基于梯度的方法。生成器方法通过直接生成数据样本，不依赖于对噪声或梯度的建模，更容易保持数据的一致性和真实性</a:t>
            </a:r>
            <a:r>
              <a:rPr lang="zh-CN" altLang="en-US" dirty="0">
                <a:latin typeface="Cambria Math" panose="02040503050406030204" charset="0"/>
                <a:cs typeface="Cambria Math" panose="02040503050406030204" charset="0"/>
                <a:sym typeface="+mn-ea"/>
              </a:rPr>
              <a:t>。为了满足理论要求，在现有的</a:t>
            </a:r>
            <a:r>
              <a:rPr lang="en-US" altLang="zh-CN" dirty="0">
                <a:latin typeface="Cambria Math" panose="02040503050406030204" charset="0"/>
                <a:cs typeface="Cambria Math" panose="02040503050406030204" charset="0"/>
                <a:sym typeface="+mn-ea"/>
              </a:rPr>
              <a:t>Grad-TTS</a:t>
            </a:r>
            <a:r>
              <a:rPr lang="zh-CN" altLang="en-US" dirty="0">
                <a:latin typeface="Cambria Math" panose="02040503050406030204" charset="0"/>
                <a:cs typeface="Cambria Math" panose="02040503050406030204" charset="0"/>
                <a:sym typeface="+mn-ea"/>
              </a:rPr>
              <a:t>模型上进行了</a:t>
            </a:r>
            <a:r>
              <a:rPr lang="zh-CN" altLang="en-US" dirty="0">
                <a:latin typeface="Cambria Math" panose="02040503050406030204" charset="0"/>
                <a:cs typeface="Cambria Math" panose="02040503050406030204" charset="0"/>
                <a:sym typeface="+mn-ea"/>
              </a:rPr>
              <a:t>一些修改。</a:t>
            </a:r>
            <a:endParaRPr lang="zh-CN" altLang="en-US" dirty="0">
              <a:latin typeface="Cambria Math" panose="02040503050406030204" charset="0"/>
              <a:cs typeface="Cambria Math" panose="02040503050406030204" charset="0"/>
              <a:sym typeface="+mn-ea"/>
            </a:endParaRPr>
          </a:p>
        </p:txBody>
      </p:sp>
      <mc:AlternateContent xmlns:mc="http://schemas.openxmlformats.org/markup-compatibility/2006">
        <mc:Choice xmlns:a14="http://schemas.microsoft.com/office/drawing/2010/main" Requires="a14">
          <p:sp>
            <p:nvSpPr>
              <p:cNvPr id="3" name="文本框 2"/>
              <p:cNvSpPr txBox="1"/>
              <p:nvPr/>
            </p:nvSpPr>
            <p:spPr>
              <a:xfrm>
                <a:off x="456565" y="3294380"/>
                <a:ext cx="10594340" cy="1506855"/>
              </a:xfrm>
              <a:prstGeom prst="rect">
                <a:avLst/>
              </a:prstGeom>
              <a:noFill/>
            </p:spPr>
            <p:txBody>
              <a:bodyPr wrap="square" rtlCol="0">
                <a:spAutoFit/>
              </a:bodyPr>
              <a:p>
                <a:pPr algn="just" fontAlgn="auto">
                  <a:lnSpc>
                    <a:spcPts val="2760"/>
                  </a:lnSpc>
                </a:pPr>
                <a:r>
                  <a:rPr lang="en-US" altLang="zh-CN"/>
                  <a:t>    </a:t>
                </a:r>
                <a:r>
                  <a:rPr lang="zh-CN" altLang="en-US"/>
                  <a:t>将</a:t>
                </a:r>
                <a:r>
                  <a:rPr lang="en-US" altLang="zh-CN"/>
                  <a:t>mel</a:t>
                </a:r>
                <a:r>
                  <a:rPr lang="zh-CN" altLang="en-US"/>
                  <a:t>频谱设置为前向方程中的</a:t>
                </a:r>
                <a14:m>
                  <m:oMath xmlns:m="http://schemas.openxmlformats.org/officeDocument/2006/math">
                    <m:r>
                      <a:rPr lang="en-US" altLang="zh-CN" i="1">
                        <a:latin typeface="Cambria Math" panose="02040503050406030204" charset="0"/>
                        <a:cs typeface="Cambria Math" panose="02040503050406030204" charset="0"/>
                      </a:rPr>
                      <m:t>𝑥</m:t>
                    </m:r>
                  </m:oMath>
                </a14:m>
                <a:r>
                  <a:rPr lang="zh-CN" altLang="en-US">
                    <a:latin typeface="Cambria Math" panose="02040503050406030204" charset="0"/>
                    <a:cs typeface="Cambria Math" panose="02040503050406030204" charset="0"/>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𝜎</m:t>
                        </m:r>
                      </m:e>
                      <m:sub>
                        <m:r>
                          <a:rPr lang="en-US" altLang="zh-CN" i="1">
                            <a:latin typeface="Cambria Math" panose="02040503050406030204" charset="0"/>
                            <a:cs typeface="Cambria Math" panose="02040503050406030204" charset="0"/>
                          </a:rPr>
                          <m:t>𝑡</m:t>
                        </m:r>
                      </m:sub>
                    </m:sSub>
                  </m:oMath>
                </a14:m>
                <a:r>
                  <a:rPr lang="zh-CN" altLang="en-US">
                    <a:latin typeface="Cambria Math" panose="02040503050406030204" charset="0"/>
                    <a:cs typeface="Cambria Math" panose="02040503050406030204" charset="0"/>
                  </a:rPr>
                  <a:t>设置为</a:t>
                </a:r>
                <a:r>
                  <a:rPr lang="en-US" altLang="zh-CN">
                    <a:latin typeface="Cambria Math" panose="02040503050406030204" charset="0"/>
                    <a:cs typeface="Cambria Math" panose="02040503050406030204" charset="0"/>
                  </a:rPr>
                  <a:t>t</a:t>
                </a:r>
                <a:r>
                  <a:rPr lang="zh-CN" altLang="en-US">
                    <a:latin typeface="Cambria Math" panose="02040503050406030204" charset="0"/>
                    <a:cs typeface="Cambria Math" panose="02040503050406030204" charset="0"/>
                  </a:rPr>
                  <a:t>。可以得到</a:t>
                </a:r>
                <a14:m>
                  <m:oMath xmlns:m="http://schemas.openxmlformats.org/officeDocument/2006/math">
                    <m:r>
                      <a:rPr lang="en-US" altLang="zh-CN" i="1">
                        <a:latin typeface="Cambria Math" panose="02040503050406030204" charset="0"/>
                        <a:cs typeface="Cambria Math" panose="02040503050406030204" charset="0"/>
                      </a:rPr>
                      <m:t>𝑑𝑥</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𝑐𝑜𝑛𝑑</m:t>
                        </m:r>
                        <m:r>
                          <a:rPr lang="en-US" altLang="zh-CN" i="1">
                            <a:latin typeface="Cambria Math" panose="02040503050406030204" charset="0"/>
                            <a:cs typeface="Cambria Math" panose="02040503050406030204" charset="0"/>
                          </a:rPr>
                          <m:t>)</m:t>
                        </m:r>
                      </m:num>
                      <m:den>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 </m:t>
                        </m:r>
                      </m:den>
                    </m:f>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𝑑𝑡</m:t>
                    </m:r>
                  </m:oMath>
                </a14:m>
                <a:r>
                  <a:rPr lang="en-US" altLang="zh-CN" i="1">
                    <a:latin typeface="Cambria Math" panose="02040503050406030204" charset="0"/>
                    <a:cs typeface="Cambria Math" panose="02040503050406030204" charset="0"/>
                  </a:rPr>
                  <a:t>        </a:t>
                </a:r>
                <a:r>
                  <a:rPr lang="en-US" altLang="zh-CN">
                    <a:latin typeface="Cambria Math" panose="02040503050406030204" charset="0"/>
                    <a:cs typeface="Cambria Math" panose="02040503050406030204" charset="0"/>
                  </a:rPr>
                  <a:t>cond</a:t>
                </a:r>
                <a:r>
                  <a:rPr lang="zh-CN" altLang="en-US">
                    <a:latin typeface="Cambria Math" panose="02040503050406030204" charset="0"/>
                    <a:cs typeface="Cambria Math" panose="02040503050406030204" charset="0"/>
                  </a:rPr>
                  <a:t>是条件输入</a:t>
                </a:r>
                <a:endParaRPr lang="zh-CN" altLang="en-US">
                  <a:latin typeface="Cambria Math" panose="02040503050406030204" charset="0"/>
                  <a:cs typeface="Cambria Math" panose="02040503050406030204" charset="0"/>
                </a:endParaRPr>
              </a:p>
              <a:p>
                <a:pPr algn="ctr" fontAlgn="auto">
                  <a:lnSpc>
                    <a:spcPts val="2760"/>
                  </a:lnSpc>
                </a:pP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𝑐𝑜𝑛𝑑</m:t>
                    </m:r>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𝑠𝑘𝑖𝑝</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𝑜𝑢𝑡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𝐹</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𝑐𝑜𝑛𝑑</m:t>
                    </m:r>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       </a:t>
                </a:r>
                <a:endParaRPr lang="en-US" altLang="zh-CN">
                  <a:latin typeface="Cambria Math" panose="02040503050406030204" charset="0"/>
                  <a:cs typeface="Cambria Math" panose="02040503050406030204" charset="0"/>
                </a:endParaRPr>
              </a:p>
              <a:p>
                <a:pPr algn="just" fontAlgn="auto">
                  <a:lnSpc>
                    <a:spcPts val="2760"/>
                  </a:lnSpc>
                </a:pPr>
                <a14:m>
                  <m:oMath xmlns:m="http://schemas.openxmlformats.org/officeDocument/2006/math">
                    <m:r>
                      <a:rPr lang="en-US" altLang="zh-CN" i="1">
                        <a:latin typeface="Cambria Math" panose="02040503050406030204" charset="0"/>
                        <a:cs typeface="Cambria Math" panose="02040503050406030204" charset="0"/>
                      </a:rPr>
                      <m:t>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𝐹</m:t>
                        </m:r>
                      </m:e>
                      <m:sub>
                        <m:r>
                          <a:rPr lang="en-US" altLang="zh-CN" i="1">
                            <a:latin typeface="Cambria Math" panose="02040503050406030204" charset="0"/>
                            <a:cs typeface="Cambria Math" panose="02040503050406030204" charset="0"/>
                          </a:rPr>
                          <m:t>𝜃</m:t>
                        </m:r>
                      </m:sub>
                    </m:sSub>
                  </m:oMath>
                </a14:m>
                <a:r>
                  <a:rPr lang="en-US" altLang="zh-CN">
                    <a:latin typeface="Cambria Math" panose="02040503050406030204" charset="0"/>
                    <a:cs typeface="Cambria Math" panose="02040503050406030204" charset="0"/>
                  </a:rPr>
                  <a:t>是待训练的网络</a:t>
                </a:r>
                <a:r>
                  <a:rPr lang="zh-CN" altLang="en-US">
                    <a:latin typeface="Cambria Math" panose="02040503050406030204" charset="0"/>
                    <a:cs typeface="Cambria Math" panose="02040503050406030204" charset="0"/>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𝑠𝑘𝑖𝑝</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zh-CN" altLang="en-US" i="1">
                        <a:latin typeface="Cambria Math" panose="02040503050406030204" charset="0"/>
                        <a:cs typeface="Cambria Math" panose="02040503050406030204" charset="0"/>
                      </a:rPr>
                      <m:t>和</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𝑜𝑢𝑡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这两个缩放因子用来调节神经网络的跳跃连接和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𝐹</m:t>
                        </m:r>
                      </m:e>
                      <m:sub>
                        <m:r>
                          <a:rPr lang="en-US" altLang="zh-CN" i="1">
                            <a:latin typeface="Cambria Math" panose="02040503050406030204" charset="0"/>
                            <a:cs typeface="Cambria Math" panose="02040503050406030204" charset="0"/>
                          </a:rPr>
                          <m:t>𝜃</m:t>
                        </m:r>
                      </m:sub>
                    </m:sSub>
                  </m:oMath>
                </a14:m>
                <a:r>
                  <a:rPr lang="zh-CN" altLang="en-US">
                    <a:latin typeface="Cambria Math" panose="02040503050406030204" charset="0"/>
                    <a:cs typeface="Cambria Math" panose="02040503050406030204" charset="0"/>
                  </a:rPr>
                  <a:t>的幅度。</a:t>
                </a:r>
                <a14:m>
                  <m:oMath xmlns:m="http://schemas.openxmlformats.org/officeDocument/2006/math">
                    <m:r>
                      <a:rPr lang="en-US" altLang="zh-CN" i="1">
                        <a:latin typeface="Cambria Math" panose="02040503050406030204" charset="0"/>
                        <a:cs typeface="Cambria Math" panose="02040503050406030204" charset="0"/>
                      </a:rPr>
                      <m:t>𝑡</m:t>
                    </m:r>
                  </m:oMath>
                </a14:m>
                <a:r>
                  <a:rPr lang="zh-CN" altLang="en-US">
                    <a:latin typeface="Cambria Math" panose="02040503050406030204" charset="0"/>
                    <a:cs typeface="Cambria Math" panose="02040503050406030204" charset="0"/>
                  </a:rPr>
                  <a:t>接近于</a:t>
                </a:r>
                <a:r>
                  <a:rPr lang="en-US" altLang="zh-CN">
                    <a:latin typeface="Cambria Math" panose="02040503050406030204" charset="0"/>
                    <a:cs typeface="Cambria Math" panose="02040503050406030204" charset="0"/>
                  </a:rPr>
                  <a:t>0</a:t>
                </a:r>
                <a:r>
                  <a:rPr lang="zh-CN" altLang="en-US">
                    <a:latin typeface="Cambria Math" panose="02040503050406030204" charset="0"/>
                    <a:cs typeface="Cambria Math" panose="02040503050406030204" charset="0"/>
                  </a:rPr>
                  <a:t>时，</a:t>
                </a:r>
                <a:r>
                  <a:rPr lang="en-US" altLang="zh-CN">
                    <a:latin typeface="Cambria Math" panose="02040503050406030204" charset="0"/>
                    <a:cs typeface="Cambria Math" panose="02040503050406030204" charset="0"/>
                  </a:rPr>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𝑠𝑘𝑖𝑝</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=1</a:t>
                </a:r>
                <a:r>
                  <a:rPr lang="zh-CN" altLang="en-US">
                    <a:latin typeface="Cambria Math" panose="02040503050406030204" charset="0"/>
                    <a:cs typeface="Cambria Math" panose="02040503050406030204" charset="0"/>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𝑜𝑢𝑡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=0</a:t>
                </a:r>
                <a:r>
                  <a:rPr lang="zh-CN" altLang="en-US">
                    <a:latin typeface="Cambria Math" panose="02040503050406030204" charset="0"/>
                    <a:cs typeface="Cambria Math" panose="02040503050406030204" charset="0"/>
                  </a:rPr>
                  <a:t>，满足</a:t>
                </a:r>
                <a:r>
                  <a:rPr lang="zh-CN" altLang="en-US">
                    <a:latin typeface="Cambria Math" panose="02040503050406030204" charset="0"/>
                    <a:cs typeface="Cambria Math" panose="02040503050406030204" charset="0"/>
                    <a:sym typeface="+mn-ea"/>
                  </a:rPr>
                  <a:t>一致性属性： </a:t>
                </a:r>
                <a14:m>
                  <m:oMath xmlns:m="http://schemas.openxmlformats.org/officeDocument/2006/math">
                    <m:r>
                      <a:rPr lang="zh-CN" altLang="en-US">
                        <a:latin typeface="Cambria Math" panose="02040503050406030204" charset="0"/>
                        <a:cs typeface="Cambria Math" panose="02040503050406030204" charset="0"/>
                        <a:sym typeface="+mn-ea"/>
                      </a:rPr>
                      <m:t>𝐷</m:t>
                    </m:r>
                    <m:r>
                      <a:rPr lang="zh-CN" altLang="en-US">
                        <a:latin typeface="Cambria Math" panose="02040503050406030204" charset="0"/>
                        <a:cs typeface="Cambria Math" panose="02040503050406030204" charset="0"/>
                        <a:sym typeface="+mn-ea"/>
                      </a:rPr>
                      <m:t>(</m:t>
                    </m:r>
                    <m:sSub>
                      <m:sSubPr>
                        <m:ctrlPr>
                          <a:rPr lang="zh-CN" altLang="en-US">
                            <a:latin typeface="Cambria Math" panose="02040503050406030204" charset="0"/>
                            <a:cs typeface="Cambria Math" panose="02040503050406030204" charset="0"/>
                          </a:rPr>
                        </m:ctrlPr>
                      </m:sSubPr>
                      <m:e>
                        <m:r>
                          <a:rPr lang="zh-CN" altLang="en-US">
                            <a:latin typeface="Cambria Math" panose="02040503050406030204" charset="0"/>
                            <a:cs typeface="Cambria Math" panose="02040503050406030204" charset="0"/>
                          </a:rPr>
                          <m:t>𝑥</m:t>
                        </m:r>
                      </m:e>
                      <m:sub>
                        <m:r>
                          <a:rPr lang="zh-CN" altLang="en-US">
                            <a:latin typeface="Cambria Math" panose="02040503050406030204" charset="0"/>
                            <a:cs typeface="Cambria Math" panose="02040503050406030204" charset="0"/>
                          </a:rPr>
                          <m:t>0</m:t>
                        </m:r>
                      </m:sub>
                    </m:sSub>
                    <m:r>
                      <a:rPr lang="zh-CN" altLang="en-US">
                        <a:latin typeface="Cambria Math" panose="02040503050406030204" charset="0"/>
                        <a:cs typeface="Cambria Math" panose="02040503050406030204" charset="0"/>
                        <a:sym typeface="+mn-ea"/>
                      </a:rPr>
                      <m:t>,</m:t>
                    </m:r>
                    <m:r>
                      <a:rPr lang="zh-CN" altLang="en-US">
                        <a:latin typeface="Cambria Math" panose="02040503050406030204" charset="0"/>
                        <a:cs typeface="Cambria Math" panose="02040503050406030204" charset="0"/>
                        <a:sym typeface="+mn-ea"/>
                      </a:rPr>
                      <m:t>0</m:t>
                    </m:r>
                    <m:r>
                      <a:rPr lang="zh-CN" altLang="en-US">
                        <a:latin typeface="Cambria Math" panose="02040503050406030204" charset="0"/>
                        <a:cs typeface="Cambria Math" panose="02040503050406030204" charset="0"/>
                        <a:sym typeface="+mn-ea"/>
                      </a:rPr>
                      <m:t>)=</m:t>
                    </m:r>
                    <m:sSub>
                      <m:sSubPr>
                        <m:ctrlPr>
                          <a:rPr lang="zh-CN" altLang="en-US">
                            <a:latin typeface="Cambria Math" panose="02040503050406030204" charset="0"/>
                            <a:cs typeface="Cambria Math" panose="02040503050406030204" charset="0"/>
                          </a:rPr>
                        </m:ctrlPr>
                      </m:sSubPr>
                      <m:e>
                        <m:r>
                          <a:rPr lang="zh-CN" altLang="en-US">
                            <a:latin typeface="Cambria Math" panose="02040503050406030204" charset="0"/>
                            <a:cs typeface="Cambria Math" panose="02040503050406030204" charset="0"/>
                          </a:rPr>
                          <m:t>𝑥</m:t>
                        </m:r>
                      </m:e>
                      <m:sub>
                        <m:r>
                          <a:rPr lang="zh-CN" altLang="en-US">
                            <a:latin typeface="Cambria Math" panose="02040503050406030204" charset="0"/>
                            <a:cs typeface="Cambria Math" panose="02040503050406030204" charset="0"/>
                          </a:rPr>
                          <m:t>0</m:t>
                        </m:r>
                      </m:sub>
                    </m:sSub>
                  </m:oMath>
                </a14:m>
                <a:endParaRPr lang="zh-CN" altLang="en-US">
                  <a:latin typeface="Cambria Math" panose="02040503050406030204"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456565" y="3294380"/>
                <a:ext cx="10594340" cy="1506855"/>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685800" y="4801235"/>
                <a:ext cx="10365740" cy="1076325"/>
              </a:xfrm>
              <a:prstGeom prst="rect">
                <a:avLst/>
              </a:prstGeom>
              <a:noFill/>
            </p:spPr>
            <p:txBody>
              <a:bodyPr wrap="square" rtlCol="0">
                <a:spAutoFit/>
              </a:bodyPr>
              <a:p>
                <a:pPr fontAlgn="auto">
                  <a:lnSpc>
                    <a:spcPts val="2760"/>
                  </a:lnSpc>
                </a:pPr>
                <a:r>
                  <a:rPr lang="zh-CN" altLang="en-US">
                    <a:sym typeface="+mn-ea"/>
                  </a:rPr>
                  <a:t>训练</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𝜃</m:t>
                        </m:r>
                      </m:sub>
                    </m:sSub>
                  </m:oMath>
                </a14:m>
                <a:r>
                  <a:rPr lang="zh-CN" altLang="en-US">
                    <a:latin typeface="Cambria Math" panose="02040503050406030204" charset="0"/>
                    <a:cs typeface="Cambria Math" panose="02040503050406030204" charset="0"/>
                    <a:sym typeface="+mn-ea"/>
                  </a:rPr>
                  <a:t>的过程中，出现的去噪损失</a:t>
                </a:r>
                <a:r>
                  <a:rPr lang="zh-CN" altLang="en-US">
                    <a:latin typeface="Cambria Math" panose="02040503050406030204" charset="0"/>
                    <a:cs typeface="Cambria Math" panose="02040503050406030204" charset="0"/>
                    <a:sym typeface="+mn-ea"/>
                  </a:rPr>
                  <a:t>函数为：</a:t>
                </a:r>
                <a:endParaRPr lang="zh-CN" altLang="en-US">
                  <a:latin typeface="Cambria Math" panose="02040503050406030204" charset="0"/>
                  <a:cs typeface="Cambria Math" panose="02040503050406030204" charset="0"/>
                  <a:sym typeface="+mn-ea"/>
                </a:endParaRPr>
              </a:p>
              <a:p>
                <a:pPr fontAlgn="auto">
                  <a:lnSpc>
                    <a:spcPts val="276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d>
                            <m:dPr>
                              <m:begChr m:val="‖"/>
                              <m:endChr m:val="‖"/>
                              <m:ctrlPr>
                                <a:rPr lang="en-US" altLang="zh-CN" i="1">
                                  <a:latin typeface="Cambria Math" panose="02040503050406030204" charset="0"/>
                                  <a:cs typeface="Cambria Math" panose="02040503050406030204" charset="0"/>
                                </a:rPr>
                              </m:ctrlPr>
                            </m:d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𝑐𝑜𝑛𝑑</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0</m:t>
                                  </m:r>
                                </m:sub>
                              </m:sSub>
                            </m:e>
                          </m:d>
                          <m:r>
                            <a:rPr lang="zh-CN" altLang="en-US">
                              <a:latin typeface="Cambria Math" panose="02040503050406030204" charset="0"/>
                            </a:rPr>
                            <m:t> </m:t>
                          </m:r>
                        </m:e>
                        <m:sup>
                          <m:r>
                            <a:rPr lang="en-US" altLang="zh-CN" i="1">
                              <a:latin typeface="Cambria Math" panose="02040503050406030204" charset="0"/>
                              <a:cs typeface="Cambria Math" panose="02040503050406030204" charset="0"/>
                            </a:rPr>
                            <m:t>2</m:t>
                          </m:r>
                        </m:sup>
                      </m:sSup>
                    </m:oMath>
                  </m:oMathPara>
                </a14:m>
                <a:endParaRPr lang="zh-CN" altLang="en-US">
                  <a:latin typeface="Cambria Math" panose="02040503050406030204" charset="0"/>
                  <a:cs typeface="Cambria Math" panose="02040503050406030204" charset="0"/>
                </a:endParaRPr>
              </a:p>
              <a:p>
                <a:endParaRPr lang="zh-CN" altLang="en-US"/>
              </a:p>
            </p:txBody>
          </p:sp>
        </mc:Choice>
        <mc:Fallback>
          <p:sp>
            <p:nvSpPr>
              <p:cNvPr id="12" name="文本框 11"/>
              <p:cNvSpPr txBox="1">
                <a:spLocks noRot="1" noChangeAspect="1" noMove="1" noResize="1" noEditPoints="1" noAdjustHandles="1" noChangeArrowheads="1" noChangeShapeType="1" noTextEdit="1"/>
              </p:cNvSpPr>
              <p:nvPr/>
            </p:nvSpPr>
            <p:spPr>
              <a:xfrm>
                <a:off x="685800" y="4801235"/>
                <a:ext cx="10365740" cy="1076325"/>
              </a:xfrm>
              <a:prstGeom prst="rect">
                <a:avLst/>
              </a:prstGeom>
              <a:blipFill rotWithShape="1">
                <a:blip r:embed="rId6"/>
                <a:stretch>
                  <a:fillRect/>
                </a:stretch>
              </a:blipFill>
            </p:spPr>
            <p:txBody>
              <a:bodyPr/>
              <a:lstStyle/>
              <a:p>
                <a:r>
                  <a:rPr lang="zh-CN" altLang="en-US">
                    <a:noFill/>
                  </a:rPr>
                  <a:t> </a:t>
                </a:r>
              </a:p>
            </p:txBody>
          </p:sp>
        </mc:Fallback>
      </mc:AlternateContent>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Ye Z, Xue W, Tan X, et al. Comospeech: One-step speech and singing voice synthesis via consistency model[C]//Proceedings of the 31st ACM International Conference on Multimedia. 2023: 1831-1839.</a:t>
            </a:r>
            <a:endParaRPr lang="zh-CN" altLang="en-US" sz="1600">
              <a:effectLst>
                <a:outerShdw blurRad="38100" dist="19050" dir="2700000" algn="tl" rotWithShape="0">
                  <a:schemeClr val="dk1">
                    <a:alpha val="40000"/>
                  </a:schemeClr>
                </a:outerShdw>
              </a:effectLst>
            </a:endParaRPr>
          </a:p>
        </p:txBody>
      </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456565" y="1421765"/>
            <a:ext cx="5055235" cy="64135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dirty="0"/>
              <a:t>一致性蒸馏</a:t>
            </a:r>
            <a:r>
              <a:rPr lang="en-US" altLang="zh-CN" sz="2000" dirty="0"/>
              <a:t> ( Consistency </a:t>
            </a:r>
            <a:r>
              <a:rPr lang="zh-CN" altLang="en-US" sz="2000" dirty="0"/>
              <a:t>Distillation）</a:t>
            </a:r>
            <a:endParaRPr lang="zh-CN" altLang="en-US" sz="2000" dirty="0"/>
          </a:p>
          <a:p>
            <a:pPr indent="0" fontAlgn="auto">
              <a:lnSpc>
                <a:spcPct val="150000"/>
              </a:lnSpc>
              <a:buFont typeface="Wingdings" panose="05000000000000000000" charset="0"/>
              <a:buNone/>
            </a:pPr>
            <a:endParaRPr lang="zh-CN" altLang="en-US" sz="1600" dirty="0">
              <a:latin typeface="Cambria Math" panose="02040503050406030204" charset="0"/>
              <a:cs typeface="Cambria Math" panose="02040503050406030204" charset="0"/>
            </a:endParaRPr>
          </a:p>
        </p:txBody>
      </p:sp>
      <mc:AlternateContent xmlns:mc="http://schemas.openxmlformats.org/markup-compatibility/2006">
        <mc:Choice xmlns:a14="http://schemas.microsoft.com/office/drawing/2010/main" Requires="a14">
          <p:sp>
            <p:nvSpPr>
              <p:cNvPr id="11" name="文本框 10"/>
              <p:cNvSpPr txBox="1"/>
              <p:nvPr/>
            </p:nvSpPr>
            <p:spPr>
              <a:xfrm>
                <a:off x="338455" y="2063115"/>
                <a:ext cx="8420735" cy="2788920"/>
              </a:xfrm>
              <a:prstGeom prst="rect">
                <a:avLst/>
              </a:prstGeom>
              <a:noFill/>
            </p:spPr>
            <p:txBody>
              <a:bodyPr wrap="square" rtlCol="0">
                <a:spAutoFit/>
              </a:bodyPr>
              <a:p>
                <a:pPr algn="just"/>
                <a:r>
                  <a:rPr lang="en-US" altLang="zh-CN"/>
                  <a:t>    </a:t>
                </a:r>
                <a:r>
                  <a:rPr lang="zh-CN" altLang="en-US"/>
                  <a:t>在一致性蒸馏的基础上，从教师模型中进一步训练出基于一步采样的模型，就是</a:t>
                </a:r>
                <a:r>
                  <a:rPr lang="en-US" altLang="zh-CN"/>
                  <a:t>CoMoSpeech</a:t>
                </a:r>
                <a:r>
                  <a:rPr lang="zh-CN" altLang="en-US"/>
                  <a:t>。</a:t>
                </a:r>
                <a:endParaRPr lang="zh-CN" altLang="en-US"/>
              </a:p>
              <a:p>
                <a:pPr algn="just"/>
                <a:r>
                  <a:rPr lang="en-US" altLang="zh-CN"/>
                  <a:t>    </a:t>
                </a:r>
                <a:r>
                  <a:rPr lang="zh-CN" altLang="en-US"/>
                  <a:t>损失函数如下：</a:t>
                </a:r>
                <a:endParaRPr lang="zh-CN" altLang="en-US"/>
              </a:p>
              <a:p>
                <a:pPr algn="ct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d>
                          <m:dPr>
                            <m:begChr m:val="‖"/>
                            <m:endChr m:val="‖"/>
                            <m:ctrlPr>
                              <a:rPr lang="en-US" altLang="zh-CN" i="1">
                                <a:latin typeface="Cambria Math" panose="02040503050406030204" charset="0"/>
                                <a:cs typeface="Cambria Math" panose="02040503050406030204" charset="0"/>
                              </a:rPr>
                            </m:ctrlPr>
                          </m:d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𝑡</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𝑐𝑜𝑛𝑑</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𝜃</m:t>
                                    </m:r>
                                  </m:e>
                                  <m:sup>
                                    <m:r>
                                      <a:rPr lang="en-US" altLang="zh-CN" i="1">
                                        <a:latin typeface="Cambria Math" panose="02040503050406030204" charset="0"/>
                                        <a:cs typeface="Cambria Math" panose="02040503050406030204" charset="0"/>
                                      </a:rPr>
                                      <m:t>−</m:t>
                                    </m:r>
                                  </m:sup>
                                </m:sSup>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acc>
                                  <m:accPr>
                                    <m:ctrlPr>
                                      <a:rPr lang="en-US" altLang="zh-CN" i="1">
                                        <a:latin typeface="Cambria Math" panose="02040503050406030204" charset="0"/>
                                        <a:cs typeface="Cambria Math" panose="02040503050406030204" charset="0"/>
                                      </a:rPr>
                                    </m:ctrlPr>
                                  </m:acc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sub>
                                    </m:sSub>
                                  </m:e>
                                </m:acc>
                              </m:e>
                              <m:sup>
                                <m:r>
                                  <a:rPr lang="en-US" altLang="zh-CN" i="1">
                                    <a:latin typeface="Cambria Math" panose="02040503050406030204" charset="0"/>
                                    <a:cs typeface="Cambria Math" panose="02040503050406030204" charset="0"/>
                                  </a:rPr>
                                  <m:t>𝜑</m:t>
                                </m:r>
                              </m:sup>
                            </m:sSup>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𝑡</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𝑐𝑜𝑛𝑑</m:t>
                            </m:r>
                            <m:r>
                              <a:rPr lang="en-US" altLang="zh-CN" i="1">
                                <a:latin typeface="Cambria Math" panose="02040503050406030204" charset="0"/>
                                <a:cs typeface="Cambria Math" panose="02040503050406030204" charset="0"/>
                              </a:rPr>
                              <m:t>)</m:t>
                            </m:r>
                          </m:e>
                        </m:d>
                        <m:r>
                          <a:rPr lang="zh-CN" altLang="en-US">
                            <a:latin typeface="Cambria Math" panose="02040503050406030204" charset="0"/>
                          </a:rPr>
                          <m:t> </m:t>
                        </m:r>
                      </m:e>
                      <m:sup>
                        <m:r>
                          <a:rPr lang="en-US" altLang="zh-CN" i="1">
                            <a:latin typeface="Cambria Math" panose="02040503050406030204" charset="0"/>
                            <a:cs typeface="Cambria Math" panose="02040503050406030204" charset="0"/>
                          </a:rPr>
                          <m:t>2</m:t>
                        </m:r>
                      </m:sup>
                    </m:sSup>
                  </m:oMath>
                </a14:m>
                <a:r>
                  <a:rPr lang="en-US" altLang="zh-CN"/>
                  <a:t>     </a:t>
                </a:r>
                <a:endParaRPr lang="en-US" altLang="zh-CN"/>
              </a:p>
              <a:p>
                <a:pPr algn="just">
                  <a:buClrTx/>
                  <a:buSzTx/>
                  <a:buNone/>
                </a:pPr>
                <a:r>
                  <a:rPr lang="zh-CN" altLang="en-US"/>
                  <a:t>    这个损失函数是用来衡量 CoMoSpeech 模型输出与教师模型估计输出之间的差异。</a:t>
                </a:r>
                <a14:m>
                  <m:oMath xmlns:m="http://schemas.openxmlformats.org/officeDocument/2006/math">
                    <m:sSub>
                      <m:sSubPr>
                        <m:ctrlPr>
                          <a:rPr lang="zh-CN" altLang="en-US"/>
                        </m:ctrlPr>
                      </m:sSubPr>
                      <m:e>
                        <m:r>
                          <a:rPr lang="zh-CN" altLang="en-US">
                            <a:latin typeface="Cambria Math" panose="02040503050406030204" charset="0"/>
                          </a:rPr>
                          <m:t>𝐷</m:t>
                        </m:r>
                      </m:e>
                      <m:sub>
                        <m:r>
                          <a:rPr lang="zh-CN" altLang="en-US">
                            <a:latin typeface="Cambria Math" panose="02040503050406030204" charset="0"/>
                          </a:rPr>
                          <m:t>𝜃</m:t>
                        </m:r>
                      </m:sub>
                    </m:sSub>
                    <m:r>
                      <a:rPr lang="zh-CN" altLang="en-US">
                        <a:latin typeface="Cambria Math" panose="02040503050406030204" charset="0"/>
                      </a:rPr>
                      <m:t>(</m:t>
                    </m:r>
                    <m:sSub>
                      <m:sSubPr>
                        <m:ctrlPr>
                          <a:rPr lang="zh-CN" altLang="en-US"/>
                        </m:ctrlPr>
                      </m:sSubPr>
                      <m:e>
                        <m:r>
                          <a:rPr lang="zh-CN" altLang="en-US">
                            <a:latin typeface="Cambria Math" panose="02040503050406030204" charset="0"/>
                          </a:rPr>
                          <m:t>𝑥</m:t>
                        </m:r>
                      </m:e>
                      <m:sub>
                        <m:r>
                          <a:rPr lang="zh-CN" altLang="en-US">
                            <a:latin typeface="Cambria Math" panose="02040503050406030204" charset="0"/>
                          </a:rPr>
                          <m:t>𝑖</m:t>
                        </m:r>
                        <m:r>
                          <a:rPr lang="zh-CN" altLang="en-US">
                            <a:latin typeface="Cambria Math" panose="02040503050406030204" charset="0"/>
                          </a:rPr>
                          <m:t>+</m:t>
                        </m:r>
                        <m:r>
                          <a:rPr lang="zh-CN" altLang="en-US">
                            <a:latin typeface="Cambria Math" panose="02040503050406030204" charset="0"/>
                          </a:rPr>
                          <m:t>1</m:t>
                        </m:r>
                      </m:sub>
                    </m:sSub>
                    <m:r>
                      <a:rPr lang="zh-CN" altLang="en-US">
                        <a:latin typeface="Cambria Math" panose="02040503050406030204" charset="0"/>
                      </a:rPr>
                      <m:t>,</m:t>
                    </m:r>
                    <m:sSub>
                      <m:sSubPr>
                        <m:ctrlPr>
                          <a:rPr lang="zh-CN" altLang="en-US"/>
                        </m:ctrlPr>
                      </m:sSubPr>
                      <m:e>
                        <m:r>
                          <a:rPr lang="zh-CN" altLang="en-US">
                            <a:latin typeface="Cambria Math" panose="02040503050406030204" charset="0"/>
                          </a:rPr>
                          <m:t>𝑡</m:t>
                        </m:r>
                      </m:e>
                      <m:sub>
                        <m:r>
                          <a:rPr lang="zh-CN" altLang="en-US">
                            <a:latin typeface="Cambria Math" panose="02040503050406030204" charset="0"/>
                          </a:rPr>
                          <m:t>𝑖</m:t>
                        </m:r>
                        <m:r>
                          <a:rPr lang="zh-CN" altLang="en-US">
                            <a:latin typeface="Cambria Math" panose="02040503050406030204" charset="0"/>
                          </a:rPr>
                          <m:t>+</m:t>
                        </m:r>
                        <m:r>
                          <a:rPr lang="zh-CN" altLang="en-US">
                            <a:latin typeface="Cambria Math" panose="02040503050406030204" charset="0"/>
                          </a:rPr>
                          <m:t>1</m:t>
                        </m:r>
                      </m:sub>
                    </m:sSub>
                    <m:r>
                      <a:rPr lang="zh-CN" altLang="en-US">
                        <a:latin typeface="Cambria Math" panose="02040503050406030204" charset="0"/>
                      </a:rPr>
                      <m:t>,</m:t>
                    </m:r>
                    <m:r>
                      <a:rPr lang="zh-CN" altLang="en-US">
                        <a:latin typeface="Cambria Math" panose="02040503050406030204" charset="0"/>
                      </a:rPr>
                      <m:t>𝑐𝑜𝑛𝑑</m:t>
                    </m:r>
                    <m:r>
                      <a:rPr lang="zh-CN" altLang="en-US">
                        <a:latin typeface="Cambria Math" panose="02040503050406030204" charset="0"/>
                      </a:rPr>
                      <m:t>)</m:t>
                    </m:r>
                  </m:oMath>
                </a14:m>
                <a:r>
                  <a:rPr lang="zh-CN" altLang="en-US"/>
                  <a:t>是CoMoSpeech模型输出, </a:t>
                </a:r>
                <a14:m>
                  <m:oMath xmlns:m="http://schemas.openxmlformats.org/officeDocument/2006/math">
                    <m:sSub>
                      <m:sSubPr>
                        <m:ctrlPr>
                          <a:rPr lang="zh-CN" altLang="en-US"/>
                        </m:ctrlPr>
                      </m:sSubPr>
                      <m:e>
                        <m:r>
                          <a:rPr lang="zh-CN" altLang="en-US">
                            <a:latin typeface="Cambria Math" panose="02040503050406030204" charset="0"/>
                          </a:rPr>
                          <m:t>𝑥</m:t>
                        </m:r>
                      </m:e>
                      <m:sub>
                        <m:r>
                          <a:rPr lang="zh-CN" altLang="en-US">
                            <a:latin typeface="Cambria Math" panose="02040503050406030204" charset="0"/>
                          </a:rPr>
                          <m:t>𝑖</m:t>
                        </m:r>
                        <m:r>
                          <a:rPr lang="zh-CN" altLang="en-US">
                            <a:latin typeface="Cambria Math" panose="02040503050406030204" charset="0"/>
                          </a:rPr>
                          <m:t>+</m:t>
                        </m:r>
                        <m:r>
                          <a:rPr lang="zh-CN" altLang="en-US">
                            <a:latin typeface="Cambria Math" panose="02040503050406030204" charset="0"/>
                          </a:rPr>
                          <m:t>1</m:t>
                        </m:r>
                      </m:sub>
                    </m:sSub>
                  </m:oMath>
                </a14:m>
                <a:r>
                  <a:rPr lang="zh-CN" altLang="en-US"/>
                  <a:t>是扩散过程中</a:t>
                </a:r>
                <a14:m>
                  <m:oMathPara xmlns:m="http://schemas.openxmlformats.org/officeDocument/2006/math">
                    <m:oMathParaPr>
                      <m:jc m:val="centerGroup"/>
                    </m:oMathParaPr>
                    <m:oMath xmlns:m="http://schemas.openxmlformats.org/officeDocument/2006/math">
                      <m:sSub>
                        <m:sSubPr>
                          <m:ctrlPr>
                            <a:rPr lang="zh-CN" altLang="en-US"/>
                          </m:ctrlPr>
                        </m:sSubPr>
                        <m:e>
                          <m:r>
                            <a:rPr lang="zh-CN" altLang="en-US">
                              <a:latin typeface="Cambria Math" panose="02040503050406030204" charset="0"/>
                            </a:rPr>
                            <m:t>𝑡</m:t>
                          </m:r>
                        </m:e>
                        <m:sub>
                          <m:r>
                            <a:rPr lang="zh-CN" altLang="en-US">
                              <a:latin typeface="Cambria Math" panose="02040503050406030204" charset="0"/>
                            </a:rPr>
                            <m:t>𝑖</m:t>
                          </m:r>
                          <m:r>
                            <a:rPr lang="zh-CN" altLang="en-US">
                              <a:latin typeface="Cambria Math" panose="02040503050406030204" charset="0"/>
                            </a:rPr>
                            <m:t>+</m:t>
                          </m:r>
                          <m:r>
                            <a:rPr lang="zh-CN" altLang="en-US">
                              <a:latin typeface="Cambria Math" panose="02040503050406030204" charset="0"/>
                            </a:rPr>
                            <m:t>1</m:t>
                          </m:r>
                        </m:sub>
                      </m:sSub>
                    </m:oMath>
                  </m:oMathPara>
                </a14:m>
                <a:r>
                  <a:rPr lang="zh-CN" altLang="en-US">
                    <a:sym typeface="+mn-ea"/>
                  </a:rPr>
                  <a:t>时间步长下</a:t>
                </a:r>
                <a:r>
                  <a:rPr lang="zh-CN" altLang="en-US"/>
                  <a:t>的样本。</a:t>
                </a:r>
                <a14:m>
                  <m:oMath xmlns:m="http://schemas.openxmlformats.org/officeDocument/2006/math">
                    <m:sSub>
                      <m:sSubPr>
                        <m:ctrlPr>
                          <a:rPr lang="zh-CN" altLang="en-US"/>
                        </m:ctrlPr>
                      </m:sSubPr>
                      <m:e>
                        <m:r>
                          <a:rPr lang="zh-CN" altLang="en-US">
                            <a:latin typeface="Cambria Math" panose="02040503050406030204" charset="0"/>
                          </a:rPr>
                          <m:t>𝐷</m:t>
                        </m:r>
                      </m:e>
                      <m:sub>
                        <m:sSup>
                          <m:sSupPr>
                            <m:ctrlPr>
                              <a:rPr lang="zh-CN" altLang="en-US"/>
                            </m:ctrlPr>
                          </m:sSupPr>
                          <m:e>
                            <m:r>
                              <a:rPr lang="zh-CN" altLang="en-US">
                                <a:latin typeface="Cambria Math" panose="02040503050406030204" charset="0"/>
                              </a:rPr>
                              <m:t>𝜃</m:t>
                            </m:r>
                          </m:e>
                          <m:sup>
                            <m:r>
                              <a:rPr lang="zh-CN" altLang="en-US">
                                <a:latin typeface="Cambria Math" panose="02040503050406030204" charset="0"/>
                              </a:rPr>
                              <m:t>−</m:t>
                            </m:r>
                          </m:sup>
                        </m:sSup>
                      </m:sub>
                    </m:sSub>
                    <m:r>
                      <a:rPr lang="zh-CN" altLang="en-US">
                        <a:latin typeface="Cambria Math" panose="02040503050406030204" charset="0"/>
                      </a:rPr>
                      <m:t>(</m:t>
                    </m:r>
                    <m:sSup>
                      <m:sSupPr>
                        <m:ctrlPr>
                          <a:rPr lang="zh-CN" altLang="en-US"/>
                        </m:ctrlPr>
                      </m:sSupPr>
                      <m:e>
                        <m:acc>
                          <m:accPr>
                            <m:ctrlPr>
                              <a:rPr lang="zh-CN" altLang="en-US"/>
                            </m:ctrlPr>
                          </m:accPr>
                          <m:e>
                            <m:sSub>
                              <m:sSubPr>
                                <m:ctrlPr>
                                  <a:rPr lang="zh-CN" altLang="en-US"/>
                                </m:ctrlPr>
                              </m:sSubPr>
                              <m:e>
                                <m:r>
                                  <a:rPr lang="zh-CN" altLang="en-US">
                                    <a:latin typeface="Cambria Math" panose="02040503050406030204" charset="0"/>
                                  </a:rPr>
                                  <m:t>𝑥</m:t>
                                </m:r>
                              </m:e>
                              <m:sub>
                                <m:r>
                                  <a:rPr lang="zh-CN" altLang="en-US">
                                    <a:latin typeface="Cambria Math" panose="02040503050406030204" charset="0"/>
                                  </a:rPr>
                                  <m:t>𝑖</m:t>
                                </m:r>
                              </m:sub>
                            </m:sSub>
                          </m:e>
                        </m:acc>
                      </m:e>
                      <m:sup>
                        <m:r>
                          <a:rPr lang="zh-CN" altLang="en-US">
                            <a:latin typeface="Cambria Math" panose="02040503050406030204" charset="0"/>
                          </a:rPr>
                          <m:t>𝜑</m:t>
                        </m:r>
                      </m:sup>
                    </m:sSup>
                    <m:r>
                      <a:rPr lang="zh-CN" altLang="en-US">
                        <a:latin typeface="Cambria Math" panose="02040503050406030204" charset="0"/>
                      </a:rPr>
                      <m:t>,</m:t>
                    </m:r>
                    <m:sSub>
                      <m:sSubPr>
                        <m:ctrlPr>
                          <a:rPr lang="zh-CN" altLang="en-US"/>
                        </m:ctrlPr>
                      </m:sSubPr>
                      <m:e>
                        <m:r>
                          <a:rPr lang="zh-CN" altLang="en-US">
                            <a:latin typeface="Cambria Math" panose="02040503050406030204" charset="0"/>
                          </a:rPr>
                          <m:t>𝑡</m:t>
                        </m:r>
                      </m:e>
                      <m:sub>
                        <m:r>
                          <a:rPr lang="zh-CN" altLang="en-US">
                            <a:latin typeface="Cambria Math" panose="02040503050406030204" charset="0"/>
                          </a:rPr>
                          <m:t>𝑖</m:t>
                        </m:r>
                      </m:sub>
                    </m:sSub>
                    <m:r>
                      <a:rPr lang="zh-CN" altLang="en-US">
                        <a:latin typeface="Cambria Math" panose="02040503050406030204" charset="0"/>
                      </a:rPr>
                      <m:t>,</m:t>
                    </m:r>
                    <m:r>
                      <a:rPr lang="zh-CN" altLang="en-US">
                        <a:latin typeface="Cambria Math" panose="02040503050406030204" charset="0"/>
                      </a:rPr>
                      <m:t>𝑐𝑜𝑛𝑑</m:t>
                    </m:r>
                    <m:r>
                      <a:rPr lang="zh-CN" altLang="en-US">
                        <a:latin typeface="Cambria Math" panose="02040503050406030204" charset="0"/>
                      </a:rPr>
                      <m:t>)</m:t>
                    </m:r>
                  </m:oMath>
                </a14:m>
                <a:r>
                  <a:rPr lang="zh-CN" altLang="en-US"/>
                  <a:t>是教师模型估计输出。</a:t>
                </a:r>
                <a14:m>
                  <m:oMath xmlns:m="http://schemas.openxmlformats.org/officeDocument/2006/math">
                    <m:sSup>
                      <m:sSupPr>
                        <m:ctrlPr>
                          <a:rPr lang="zh-CN" altLang="en-US"/>
                        </m:ctrlPr>
                      </m:sSupPr>
                      <m:e>
                        <m:acc>
                          <m:accPr>
                            <m:ctrlPr>
                              <a:rPr lang="zh-CN" altLang="en-US"/>
                            </m:ctrlPr>
                          </m:accPr>
                          <m:e>
                            <m:sSub>
                              <m:sSubPr>
                                <m:ctrlPr>
                                  <a:rPr lang="zh-CN" altLang="en-US"/>
                                </m:ctrlPr>
                              </m:sSubPr>
                              <m:e>
                                <m:r>
                                  <a:rPr lang="zh-CN" altLang="en-US">
                                    <a:latin typeface="Cambria Math" panose="02040503050406030204" charset="0"/>
                                  </a:rPr>
                                  <m:t>𝑥</m:t>
                                </m:r>
                              </m:e>
                              <m:sub>
                                <m:r>
                                  <a:rPr lang="zh-CN" altLang="en-US">
                                    <a:latin typeface="Cambria Math" panose="02040503050406030204" charset="0"/>
                                  </a:rPr>
                                  <m:t>𝑖</m:t>
                                </m:r>
                              </m:sub>
                            </m:sSub>
                          </m:e>
                        </m:acc>
                      </m:e>
                      <m:sup>
                        <m:r>
                          <a:rPr lang="zh-CN" altLang="en-US">
                            <a:latin typeface="Cambria Math" panose="02040503050406030204" charset="0"/>
                          </a:rPr>
                          <m:t>𝜑</m:t>
                        </m:r>
                      </m:sup>
                    </m:sSup>
                  </m:oMath>
                </a14:m>
                <a:r>
                  <a:rPr lang="zh-CN" altLang="en-US"/>
                  <a:t>是根据固定ODE求解器</a:t>
                </a:r>
                <a14:m>
                  <m:oMath xmlns:m="http://schemas.openxmlformats.org/officeDocument/2006/math">
                    <m:r>
                      <a:rPr lang="zh-CN" altLang="en-US">
                        <a:latin typeface="Cambria Math" panose="02040503050406030204" charset="0"/>
                      </a:rPr>
                      <m:t>𝜑</m:t>
                    </m:r>
                  </m:oMath>
                </a14:m>
                <a:r>
                  <a:rPr lang="zh-CN" altLang="en-US">
                    <a:latin typeface="Cambria Math" panose="02040503050406030204" charset="0"/>
                  </a:rPr>
                  <a:t>在</a:t>
                </a:r>
                <a:r>
                  <a:rPr lang="zh-CN" altLang="en-US"/>
                  <a:t>时间步长</a:t>
                </a:r>
                <a14:m>
                  <m:oMath xmlns:m="http://schemas.openxmlformats.org/officeDocument/2006/math">
                    <m:sSub>
                      <m:sSubPr>
                        <m:ctrlPr>
                          <a:rPr lang="zh-CN" altLang="en-US"/>
                        </m:ctrlPr>
                      </m:sSubPr>
                      <m:e>
                        <m:r>
                          <a:rPr lang="zh-CN" altLang="en-US">
                            <a:latin typeface="Cambria Math" panose="02040503050406030204" charset="0"/>
                          </a:rPr>
                          <m:t>𝑡</m:t>
                        </m:r>
                      </m:e>
                      <m:sub>
                        <m:r>
                          <a:rPr lang="zh-CN" altLang="en-US">
                            <a:latin typeface="Cambria Math" panose="02040503050406030204" charset="0"/>
                          </a:rPr>
                          <m:t>𝑖</m:t>
                        </m:r>
                      </m:sub>
                    </m:sSub>
                  </m:oMath>
                </a14:m>
                <a:r>
                  <a:rPr lang="zh-CN" altLang="en-US">
                    <a:latin typeface="Cambria Math" panose="02040503050406030204" charset="0"/>
                  </a:rPr>
                  <a:t>下的样本</a:t>
                </a:r>
                <a:r>
                  <a:rPr lang="zh-CN" altLang="en-US"/>
                  <a:t>。通过比较不同时间步长的去噪结果，模型能够学习如何在整个时间步长上保持一致的去噪能力。满足扩散模型的一致性属性，</a:t>
                </a:r>
                <a14:m>
                  <m:oMathPara xmlns:m="http://schemas.openxmlformats.org/officeDocument/2006/math">
                    <m:oMathParaPr>
                      <m:jc m:val="centerGroup"/>
                    </m:oMathParaPr>
                    <m:oMath xmlns:m="http://schemas.openxmlformats.org/officeDocument/2006/math">
                      <m:r>
                        <a:rPr lang="zh-CN" altLang="en-US">
                          <a:latin typeface="Cambria Math" panose="02040503050406030204" charset="0"/>
                          <a:cs typeface="Cambria Math" panose="02040503050406030204" charset="0"/>
                          <a:sym typeface="+mn-ea"/>
                        </a:rPr>
                        <m:t>𝐷</m:t>
                      </m:r>
                      <m:r>
                        <a:rPr lang="zh-CN" altLang="en-US">
                          <a:latin typeface="Cambria Math" panose="02040503050406030204" charset="0"/>
                          <a:cs typeface="Cambria Math" panose="02040503050406030204" charset="0"/>
                          <a:sym typeface="+mn-ea"/>
                        </a:rPr>
                        <m:t>(</m:t>
                      </m:r>
                      <m:sSub>
                        <m:sSubPr>
                          <m:ctrlPr>
                            <a:rPr lang="zh-CN" altLang="en-US">
                              <a:latin typeface="Cambria Math" panose="02040503050406030204" charset="0"/>
                              <a:cs typeface="Cambria Math" panose="02040503050406030204" charset="0"/>
                            </a:rPr>
                          </m:ctrlPr>
                        </m:sSubPr>
                        <m:e>
                          <m:r>
                            <a:rPr lang="zh-CN" altLang="en-US">
                              <a:latin typeface="Cambria Math" panose="02040503050406030204" charset="0"/>
                              <a:cs typeface="Cambria Math" panose="02040503050406030204" charset="0"/>
                            </a:rPr>
                            <m:t>𝑥</m:t>
                          </m:r>
                        </m:e>
                        <m:sub>
                          <m:r>
                            <a:rPr lang="zh-CN" altLang="en-US">
                              <a:latin typeface="Cambria Math" panose="02040503050406030204" charset="0"/>
                              <a:cs typeface="Cambria Math" panose="02040503050406030204" charset="0"/>
                            </a:rPr>
                            <m:t>𝑡</m:t>
                          </m:r>
                        </m:sub>
                      </m:sSub>
                      <m:r>
                        <a:rPr lang="zh-CN" altLang="en-US">
                          <a:latin typeface="Cambria Math" panose="02040503050406030204" charset="0"/>
                          <a:cs typeface="Cambria Math" panose="02040503050406030204" charset="0"/>
                          <a:sym typeface="+mn-ea"/>
                        </a:rPr>
                        <m:t>,</m:t>
                      </m:r>
                      <m:r>
                        <a:rPr lang="zh-CN" altLang="en-US">
                          <a:latin typeface="Cambria Math" panose="02040503050406030204" charset="0"/>
                          <a:cs typeface="Cambria Math" panose="02040503050406030204" charset="0"/>
                          <a:sym typeface="+mn-ea"/>
                        </a:rPr>
                        <m:t>𝑡</m:t>
                      </m:r>
                      <m:r>
                        <a:rPr lang="zh-CN" altLang="en-US">
                          <a:latin typeface="Cambria Math" panose="02040503050406030204" charset="0"/>
                          <a:cs typeface="Cambria Math" panose="02040503050406030204" charset="0"/>
                          <a:sym typeface="+mn-ea"/>
                        </a:rPr>
                        <m:t>)</m:t>
                      </m:r>
                    </m:oMath>
                    <m:oMath xmlns:m="http://schemas.openxmlformats.org/officeDocument/2006/math">
                      <m:r>
                        <a:rPr lang="zh-CN" altLang="en-US">
                          <a:latin typeface="Cambria Math" panose="02040503050406030204" charset="0"/>
                          <a:cs typeface="Cambria Math" panose="02040503050406030204" charset="0"/>
                          <a:sym typeface="+mn-ea"/>
                        </a:rPr>
                        <m:t>𝐷</m:t>
                      </m:r>
                      <m:r>
                        <a:rPr lang="zh-CN" altLang="en-US">
                          <a:latin typeface="Cambria Math" panose="02040503050406030204" charset="0"/>
                          <a:cs typeface="Cambria Math" panose="02040503050406030204" charset="0"/>
                          <a:sym typeface="+mn-ea"/>
                        </a:rPr>
                        <m:t>(</m:t>
                      </m:r>
                      <m:sSub>
                        <m:sSubPr>
                          <m:ctrlPr>
                            <a:rPr lang="zh-CN" altLang="en-US">
                              <a:latin typeface="Cambria Math" panose="02040503050406030204" charset="0"/>
                              <a:cs typeface="Cambria Math" panose="02040503050406030204" charset="0"/>
                            </a:rPr>
                          </m:ctrlPr>
                        </m:sSubPr>
                        <m:e>
                          <m:r>
                            <a:rPr lang="zh-CN" altLang="en-US">
                              <a:latin typeface="Cambria Math" panose="02040503050406030204" charset="0"/>
                              <a:cs typeface="Cambria Math" panose="02040503050406030204" charset="0"/>
                            </a:rPr>
                            <m:t>𝑥</m:t>
                          </m:r>
                        </m:e>
                        <m:sub>
                          <m:sSup>
                            <m:sSupPr>
                              <m:ctrlPr>
                                <a:rPr lang="zh-CN" altLang="en-US">
                                  <a:latin typeface="Cambria Math" panose="02040503050406030204" charset="0"/>
                                  <a:cs typeface="Cambria Math" panose="02040503050406030204" charset="0"/>
                                  <a:sym typeface="+mn-ea"/>
                                </a:rPr>
                              </m:ctrlPr>
                            </m:sSupPr>
                            <m:e>
                              <m:r>
                                <a:rPr lang="zh-CN" altLang="en-US">
                                  <a:latin typeface="Cambria Math" panose="02040503050406030204" charset="0"/>
                                  <a:cs typeface="Cambria Math" panose="02040503050406030204" charset="0"/>
                                  <a:sym typeface="+mn-ea"/>
                                </a:rPr>
                                <m:t>𝑡</m:t>
                              </m:r>
                            </m:e>
                            <m:sup>
                              <m:r>
                                <a:rPr lang="zh-CN" altLang="en-US">
                                  <a:latin typeface="Cambria Math" panose="02040503050406030204" charset="0"/>
                                  <a:cs typeface="Cambria Math" panose="02040503050406030204" charset="0"/>
                                  <a:sym typeface="+mn-ea"/>
                                </a:rPr>
                                <m:t>’</m:t>
                              </m:r>
                            </m:sup>
                          </m:sSup>
                        </m:sub>
                      </m:sSub>
                      <m:r>
                        <a:rPr lang="zh-CN" altLang="en-US">
                          <a:latin typeface="Cambria Math" panose="02040503050406030204" charset="0"/>
                          <a:cs typeface="Cambria Math" panose="02040503050406030204" charset="0"/>
                          <a:sym typeface="+mn-ea"/>
                        </a:rPr>
                        <m:t>,</m:t>
                      </m:r>
                      <m:sSup>
                        <m:sSupPr>
                          <m:ctrlPr>
                            <a:rPr lang="zh-CN" altLang="en-US">
                              <a:latin typeface="Cambria Math" panose="02040503050406030204" charset="0"/>
                              <a:cs typeface="Cambria Math" panose="02040503050406030204" charset="0"/>
                              <a:sym typeface="+mn-ea"/>
                            </a:rPr>
                          </m:ctrlPr>
                        </m:sSupPr>
                        <m:e>
                          <m:r>
                            <a:rPr lang="zh-CN" altLang="en-US">
                              <a:latin typeface="Cambria Math" panose="02040503050406030204" charset="0"/>
                              <a:cs typeface="Cambria Math" panose="02040503050406030204" charset="0"/>
                              <a:sym typeface="+mn-ea"/>
                            </a:rPr>
                            <m:t>𝑡</m:t>
                          </m:r>
                        </m:e>
                        <m:sup>
                          <m:r>
                            <a:rPr lang="zh-CN" altLang="en-US">
                              <a:latin typeface="Cambria Math" panose="02040503050406030204" charset="0"/>
                              <a:cs typeface="Cambria Math" panose="02040503050406030204" charset="0"/>
                              <a:sym typeface="+mn-ea"/>
                            </a:rPr>
                            <m:t>’</m:t>
                          </m:r>
                        </m:sup>
                      </m:sSup>
                      <m:r>
                        <a:rPr lang="zh-CN" altLang="en-US">
                          <a:latin typeface="Cambria Math" panose="02040503050406030204" charset="0"/>
                          <a:cs typeface="Cambria Math" panose="02040503050406030204" charset="0"/>
                          <a:sym typeface="+mn-ea"/>
                        </a:rPr>
                        <m:t>)</m:t>
                      </m:r>
                    </m:oMath>
                  </m:oMathPara>
                </a14:m>
                <a:endParaRPr lang="zh-CN" altLang="en-US">
                  <a:latin typeface="Cambria Math" panose="02040503050406030204" charset="0"/>
                  <a:cs typeface="Cambria Math" panose="02040503050406030204"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338455" y="2063115"/>
                <a:ext cx="8420735" cy="2788920"/>
              </a:xfrm>
              <a:prstGeom prst="rect">
                <a:avLst/>
              </a:prstGeom>
              <a:blipFill rotWithShape="1">
                <a:blip r:embed="rId5"/>
                <a:stretch>
                  <a:fillRect r="-75"/>
                </a:stretch>
              </a:blipFill>
            </p:spPr>
            <p:txBody>
              <a:bodyPr/>
              <a:lstStyle/>
              <a:p>
                <a:r>
                  <a:rPr lang="zh-CN" altLang="en-US">
                    <a:noFill/>
                  </a:rPr>
                  <a:t> </a:t>
                </a:r>
              </a:p>
            </p:txBody>
          </p:sp>
        </mc:Fallback>
      </mc:AlternateContent>
      <p:pic>
        <p:nvPicPr>
          <p:cNvPr id="2" name="图片 1"/>
          <p:cNvPicPr>
            <a:picLocks noChangeAspect="1"/>
          </p:cNvPicPr>
          <p:nvPr/>
        </p:nvPicPr>
        <p:blipFill>
          <a:blip r:embed="rId6"/>
          <a:stretch>
            <a:fillRect/>
          </a:stretch>
        </p:blipFill>
        <p:spPr>
          <a:xfrm>
            <a:off x="9233535" y="1503680"/>
            <a:ext cx="2778760" cy="3420745"/>
          </a:xfrm>
          <a:prstGeom prst="rect">
            <a:avLst/>
          </a:prstGeom>
        </p:spPr>
      </p:pic>
      <p:sp>
        <p:nvSpPr>
          <p:cNvPr id="6" name="文本框 5"/>
          <p:cNvSpPr txBox="1"/>
          <p:nvPr/>
        </p:nvSpPr>
        <p:spPr>
          <a:xfrm>
            <a:off x="9810750" y="5036820"/>
            <a:ext cx="1776095" cy="460375"/>
          </a:xfrm>
          <a:prstGeom prst="rect">
            <a:avLst/>
          </a:prstGeom>
          <a:noFill/>
        </p:spPr>
        <p:txBody>
          <a:bodyPr wrap="square" rtlCol="0">
            <a:spAutoFit/>
          </a:bodyPr>
          <a:p>
            <a:r>
              <a:rPr lang="zh-CN" altLang="en-US" sz="1200"/>
              <a:t>模型在不同时间步长上的去噪结果一致</a:t>
            </a:r>
            <a:endParaRPr lang="zh-CN" altLang="en-US" sz="1200"/>
          </a:p>
        </p:txBody>
      </p:sp>
      <p:sp>
        <p:nvSpPr>
          <p:cNvPr id="7" name="文本框 6"/>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Ye Z, Xue W, Tan X, et al. Comospeech: One-step speech and singing voice synthesis via consistency model[C]//Proceedings of the 31st ACM International Conference on Multimedia. 2023: 1831-1839.</a:t>
            </a:r>
            <a:endParaRPr lang="zh-CN" altLang="en-US" sz="1600">
              <a:effectLst>
                <a:outerShdw blurRad="38100" dist="19050" dir="2700000" algn="tl" rotWithShape="0">
                  <a:schemeClr val="dk1">
                    <a:alpha val="40000"/>
                  </a:schemeClr>
                </a:outerShdw>
              </a:effectLst>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729615" y="1421765"/>
            <a:ext cx="5055235" cy="64135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dirty="0"/>
              <a:t>条件输入</a:t>
            </a:r>
            <a:r>
              <a:rPr lang="en-US" altLang="zh-CN" sz="2000" dirty="0"/>
              <a:t> ( </a:t>
            </a:r>
            <a:r>
              <a:rPr sz="2000" dirty="0"/>
              <a:t>Conditional Input</a:t>
            </a:r>
            <a:r>
              <a:rPr lang="zh-CN" altLang="en-US" sz="2000" dirty="0"/>
              <a:t>）</a:t>
            </a:r>
            <a:endParaRPr lang="zh-CN" altLang="en-US" sz="2000" dirty="0"/>
          </a:p>
          <a:p>
            <a:pPr indent="0" fontAlgn="auto">
              <a:lnSpc>
                <a:spcPct val="150000"/>
              </a:lnSpc>
              <a:buFont typeface="Wingdings" panose="05000000000000000000" charset="0"/>
              <a:buNone/>
            </a:pPr>
            <a:endParaRPr lang="zh-CN" altLang="en-US" sz="1600" dirty="0">
              <a:latin typeface="Cambria Math" panose="02040503050406030204" charset="0"/>
              <a:cs typeface="Cambria Math" panose="02040503050406030204" charset="0"/>
            </a:endParaRPr>
          </a:p>
        </p:txBody>
      </p:sp>
      <mc:AlternateContent xmlns:mc="http://schemas.openxmlformats.org/markup-compatibility/2006">
        <mc:Choice xmlns:a14="http://schemas.microsoft.com/office/drawing/2010/main" Requires="a14">
          <p:sp>
            <p:nvSpPr>
              <p:cNvPr id="11" name="文本框 10"/>
              <p:cNvSpPr txBox="1"/>
              <p:nvPr/>
            </p:nvSpPr>
            <p:spPr>
              <a:xfrm>
                <a:off x="675005" y="2063115"/>
                <a:ext cx="8362950" cy="3276600"/>
              </a:xfrm>
              <a:prstGeom prst="rect">
                <a:avLst/>
              </a:prstGeom>
              <a:noFill/>
            </p:spPr>
            <p:txBody>
              <a:bodyPr wrap="square" rtlCol="0">
                <a:spAutoFit/>
              </a:bodyPr>
              <a:p>
                <a:pPr algn="just" fontAlgn="auto">
                  <a:lnSpc>
                    <a:spcPts val="2760"/>
                  </a:lnSpc>
                </a:pPr>
                <a:r>
                  <a:rPr lang="en-US" altLang="zh-CN"/>
                  <a:t>    </a:t>
                </a:r>
                <a:r>
                  <a:rPr lang="zh-CN" altLang="en-US"/>
                  <a:t>完整的</a:t>
                </a:r>
                <a:r>
                  <a:rPr lang="en-US" altLang="zh-CN"/>
                  <a:t>CoMoSpeech</a:t>
                </a:r>
                <a:r>
                  <a:rPr lang="zh-CN" altLang="en-US"/>
                  <a:t>模型还需要条件输入，使用的是</a:t>
                </a:r>
                <a:r>
                  <a:rPr lang="en-US" altLang="zh-CN"/>
                  <a:t>FastSpeech</a:t>
                </a:r>
                <a:r>
                  <a:rPr lang="zh-CN" altLang="en-US"/>
                  <a:t>的编码器结构和方差适配器。具体来说，堆叠N个前馈变换器块（FFT块）以提取音素隐藏序列。使用时长预测器来估计每个音素</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𝑝𝑟𝑒𝑑</m:t>
                        </m:r>
                      </m:sub>
                    </m:sSub>
                  </m:oMath>
                </a14:m>
                <a:r>
                  <a:rPr lang="zh-CN" altLang="en-US"/>
                  <a:t>的时长，与</a:t>
                </a:r>
                <a:r>
                  <a:rPr lang="zh-CN" altLang="en-US">
                    <a:sym typeface="+mn-ea"/>
                  </a:rPr>
                  <a:t>真实音素持续时间</a:t>
                </a:r>
                <a:r>
                  <a:rPr lang="zh-CN" altLang="en-US"/>
                  <a:t>之间的损失函数为</a:t>
                </a:r>
                <a:r>
                  <a:rPr lang="en-US" altLang="zh-CN"/>
                  <a:t>:</a:t>
                </a:r>
                <a:endParaRPr lang="en-US" altLang="zh-CN"/>
              </a:p>
              <a:p>
                <a:pPr algn="ctr" fontAlgn="auto">
                  <a:lnSpc>
                    <a:spcPts val="2760"/>
                  </a:lnSpc>
                </a:pPr>
                <a:r>
                  <a:rPr lang="zh-CN" altLang="en-US"/>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𝑑𝑢𝑟𝑎</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d>
                          <m:dPr>
                            <m:begChr m:val="‖"/>
                            <m:endChr m:val="‖"/>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𝑙𝑜𝑔</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𝑝𝑟𝑒𝑑</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𝑙𝑜𝑔</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𝑔𝑡</m:t>
                                </m:r>
                              </m:sub>
                            </m:sSub>
                            <m:r>
                              <a:rPr lang="en-US" altLang="zh-CN" i="1">
                                <a:latin typeface="Cambria Math" panose="02040503050406030204" charset="0"/>
                                <a:cs typeface="Cambria Math" panose="02040503050406030204" charset="0"/>
                              </a:rPr>
                              <m:t>)</m:t>
                            </m:r>
                          </m:e>
                        </m:d>
                      </m:e>
                      <m:sup>
                        <m:r>
                          <a:rPr lang="en-US" altLang="zh-CN" i="1">
                            <a:latin typeface="Cambria Math" panose="02040503050406030204" charset="0"/>
                            <a:cs typeface="Cambria Math" panose="02040503050406030204" charset="0"/>
                          </a:rPr>
                          <m:t>2</m:t>
                        </m:r>
                      </m:sup>
                    </m:sSup>
                  </m:oMath>
                </a14:m>
                <a:endParaRPr lang="en-US" altLang="zh-CN" i="1">
                  <a:latin typeface="Cambria Math" panose="02040503050406030204" charset="0"/>
                  <a:cs typeface="Cambria Math" panose="02040503050406030204" charset="0"/>
                </a:endParaRPr>
              </a:p>
              <a:p>
                <a:pPr algn="just" fontAlgn="auto">
                  <a:lnSpc>
                    <a:spcPts val="2760"/>
                  </a:lnSpc>
                </a:pPr>
                <a:r>
                  <a:rPr lang="en-US" altLang="zh-CN"/>
                  <a:t>    </a:t>
                </a:r>
                <a:r>
                  <a:rPr lang="zh-CN" altLang="en-US"/>
                  <a:t>以及</a:t>
                </a:r>
                <a:r>
                  <a:rPr lang="zh-CN" altLang="en-US" dirty="0">
                    <a:sym typeface="+mn-ea"/>
                  </a:rPr>
                  <a:t>模型预测语音的梅尔频谱特征与目标梅尔频谱之间的均方误差。</a:t>
                </a:r>
                <a14:m>
                  <m:oMath xmlns:m="http://schemas.openxmlformats.org/officeDocument/2006/math">
                    <m:r>
                      <a:rPr lang="en-US" altLang="zh-CN" i="1">
                        <a:latin typeface="Cambria Math" panose="02040503050406030204" charset="0"/>
                        <a:cs typeface="Cambria Math" panose="02040503050406030204" charset="0"/>
                      </a:rPr>
                      <m:t>𝜇</m:t>
                    </m:r>
                  </m:oMath>
                </a14:m>
                <a:r>
                  <a:rPr lang="zh-CN" altLang="en-US"/>
                  <a:t>是通过梅尔频谱域中的隐藏序列预测得到的梅尔频谱，</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𝑔𝑡</m:t>
                        </m:r>
                      </m:e>
                      <m:sub>
                        <m:r>
                          <a:rPr lang="en-US" altLang="zh-CN" i="1">
                            <a:latin typeface="Cambria Math" panose="02040503050406030204" charset="0"/>
                            <a:cs typeface="Cambria Math" panose="02040503050406030204" charset="0"/>
                          </a:rPr>
                          <m:t>𝑚𝑒𝑙</m:t>
                        </m:r>
                      </m:sub>
                    </m:sSub>
                  </m:oMath>
                </a14:m>
                <a:r>
                  <a:rPr lang="zh-CN" altLang="en-US"/>
                  <a:t>是真实的梅尔频谱。损失函数</a:t>
                </a:r>
                <a:r>
                  <a:rPr lang="zh-CN" altLang="en-US"/>
                  <a:t>表示为：</a:t>
                </a:r>
                <a:endParaRPr lang="zh-CN" altLang="en-US"/>
              </a:p>
              <a:p>
                <a:pPr algn="ctr" fontAlgn="auto">
                  <a:lnSpc>
                    <a:spcPts val="276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𝑝𝑟𝑖𝑜𝑟</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d>
                            <m:dPr>
                              <m:begChr m:val="‖"/>
                              <m:endChr m:val="‖"/>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𝜇</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𝑔𝑡</m:t>
                                  </m:r>
                                </m:e>
                                <m:sub>
                                  <m:r>
                                    <a:rPr lang="en-US" altLang="zh-CN" i="1">
                                      <a:latin typeface="Cambria Math" panose="02040503050406030204" charset="0"/>
                                      <a:cs typeface="Cambria Math" panose="02040503050406030204" charset="0"/>
                                    </a:rPr>
                                    <m:t>𝑚𝑒𝑙</m:t>
                                  </m:r>
                                </m:sub>
                              </m:sSub>
                            </m:e>
                          </m:d>
                        </m:e>
                        <m:sup>
                          <m:r>
                            <a:rPr lang="en-US" altLang="zh-CN" i="1">
                              <a:latin typeface="Cambria Math" panose="02040503050406030204" charset="0"/>
                              <a:cs typeface="Cambria Math" panose="02040503050406030204" charset="0"/>
                            </a:rPr>
                            <m:t>2</m:t>
                          </m:r>
                        </m:sup>
                      </m:sSup>
                    </m:oMath>
                  </m:oMathPara>
                </a14:m>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675005" y="2063115"/>
                <a:ext cx="8362950" cy="3276600"/>
              </a:xfrm>
              <a:prstGeom prst="rect">
                <a:avLst/>
              </a:prstGeom>
              <a:blipFill rotWithShape="1">
                <a:blip r:embed="rId5"/>
                <a:stretch>
                  <a:fillRect r="-1017"/>
                </a:stretch>
              </a:blipFill>
            </p:spPr>
            <p:txBody>
              <a:bodyPr/>
              <a:lstStyle/>
              <a:p>
                <a:r>
                  <a:rPr lang="zh-CN" altLang="en-US">
                    <a:noFill/>
                  </a:rPr>
                  <a:t> </a:t>
                </a:r>
              </a:p>
            </p:txBody>
          </p:sp>
        </mc:Fallback>
      </mc:AlternateContent>
      <p:sp>
        <p:nvSpPr>
          <p:cNvPr id="6" name="文本框 5"/>
          <p:cNvSpPr txBox="1"/>
          <p:nvPr/>
        </p:nvSpPr>
        <p:spPr>
          <a:xfrm>
            <a:off x="0" y="6180455"/>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Ye Z, Xue W, Tan X, et al. Comospeech: One-step speech and singing voice synthesis via consistency model[C]//Proceedings of the 31st ACM International Conference on Multimedia. 2023: 1831-1839.</a:t>
            </a:r>
            <a:endParaRPr lang="zh-CN" altLang="en-US" sz="1600">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6"/>
          <a:stretch>
            <a:fillRect/>
          </a:stretch>
        </p:blipFill>
        <p:spPr>
          <a:xfrm>
            <a:off x="9434195" y="1655445"/>
            <a:ext cx="2281555" cy="3684270"/>
          </a:xfrm>
          <a:prstGeom prst="rect">
            <a:avLst/>
          </a:prstGeom>
        </p:spPr>
      </p:pic>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917700" y="958215"/>
            <a:ext cx="9282430" cy="526986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36315" y="94812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dirty="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损失函数</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630555" y="1574165"/>
            <a:ext cx="5546725" cy="641350"/>
          </a:xfrm>
          <a:prstGeom prst="rect">
            <a:avLst/>
          </a:prstGeom>
          <a:noFill/>
        </p:spPr>
        <p:txBody>
          <a:bodyPr wrap="square" rtlCol="0">
            <a:noAutofit/>
          </a:bodyPr>
          <a:p>
            <a:pPr indent="0" fontAlgn="auto">
              <a:lnSpc>
                <a:spcPct val="150000"/>
              </a:lnSpc>
              <a:buFont typeface="Wingdings" panose="05000000000000000000" charset="0"/>
              <a:buNone/>
            </a:pPr>
            <a:r>
              <a:rPr lang="zh-CN" altLang="en-US" dirty="0">
                <a:latin typeface="Cambria Math" panose="02040503050406030204" charset="0"/>
                <a:cs typeface="Cambria Math" panose="02040503050406030204" charset="0"/>
              </a:rPr>
              <a:t>训练可以分为教师模型的训练和一致性蒸馏两个阶段</a:t>
            </a:r>
            <a:endParaRPr lang="zh-CN" altLang="en-US" dirty="0">
              <a:latin typeface="Cambria Math" panose="02040503050406030204" charset="0"/>
              <a:cs typeface="Cambria Math" panose="02040503050406030204" charset="0"/>
            </a:endParaRPr>
          </a:p>
        </p:txBody>
      </p:sp>
      <mc:AlternateContent xmlns:mc="http://schemas.openxmlformats.org/markup-compatibility/2006">
        <mc:Choice xmlns:a14="http://schemas.microsoft.com/office/drawing/2010/main" Requires="a14">
          <p:sp>
            <p:nvSpPr>
              <p:cNvPr id="2" name="文本框 1"/>
              <p:cNvSpPr txBox="1"/>
              <p:nvPr/>
            </p:nvSpPr>
            <p:spPr>
              <a:xfrm>
                <a:off x="1104265" y="2294255"/>
                <a:ext cx="8023860" cy="2568575"/>
              </a:xfrm>
              <a:prstGeom prst="rect">
                <a:avLst/>
              </a:prstGeom>
              <a:noFill/>
            </p:spPr>
            <p:txBody>
              <a:bodyPr wrap="square" rtlCol="0">
                <a:spAutoFit/>
              </a:bodyPr>
              <a:p>
                <a:pPr fontAlgn="auto">
                  <a:lnSpc>
                    <a:spcPts val="2760"/>
                  </a:lnSpc>
                </a:pPr>
                <a:r>
                  <a:rPr lang="zh-CN" altLang="en-US"/>
                  <a:t>教师模型的训练，损失</a:t>
                </a:r>
                <a:r>
                  <a:rPr lang="zh-CN" altLang="en-US"/>
                  <a:t>项分为三个部分：</a:t>
                </a:r>
                <a:endParaRPr lang="zh-CN" altLang="en-US"/>
              </a:p>
              <a:p>
                <a:pPr fontAlgn="auto">
                  <a:lnSpc>
                    <a:spcPts val="2760"/>
                  </a:lnSpc>
                </a:pPr>
                <a:r>
                  <a:rPr lang="en-US" altLang="zh-CN"/>
                  <a:t>1</a:t>
                </a:r>
                <a:r>
                  <a:rPr lang="zh-CN" altLang="en-US"/>
                  <a:t>、持续时间损失</a:t>
                </a:r>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𝑑𝑢𝑟𝑎</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d>
                          <m:dPr>
                            <m:begChr m:val="‖"/>
                            <m:endChr m:val="‖"/>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𝑙𝑜𝑔</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𝑝𝑟𝑒𝑑</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𝑙𝑜𝑔</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𝑔𝑡</m:t>
                                </m:r>
                              </m:sub>
                            </m:sSub>
                            <m:r>
                              <a:rPr lang="en-US" altLang="zh-CN" i="1">
                                <a:latin typeface="Cambria Math" panose="02040503050406030204" charset="0"/>
                                <a:cs typeface="Cambria Math" panose="02040503050406030204" charset="0"/>
                              </a:rPr>
                              <m:t>)</m:t>
                            </m:r>
                          </m:e>
                        </m:d>
                      </m:e>
                      <m:sup>
                        <m:r>
                          <a:rPr lang="en-US" altLang="zh-CN" i="1">
                            <a:latin typeface="Cambria Math" panose="02040503050406030204" charset="0"/>
                            <a:cs typeface="Cambria Math" panose="02040503050406030204" charset="0"/>
                          </a:rPr>
                          <m:t>2</m:t>
                        </m:r>
                      </m:sup>
                    </m:sSup>
                  </m:oMath>
                </a14:m>
                <a:endParaRPr lang="zh-CN" altLang="en-US"/>
              </a:p>
              <a:p>
                <a:pPr fontAlgn="auto">
                  <a:lnSpc>
                    <a:spcPts val="2760"/>
                  </a:lnSpc>
                </a:pPr>
                <a:r>
                  <a:rPr lang="en-US" altLang="zh-CN"/>
                  <a:t>2</a:t>
                </a:r>
                <a:r>
                  <a:rPr lang="zh-CN" altLang="en-US"/>
                  <a:t>、先验损失</a:t>
                </a:r>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𝑝𝑟𝑖𝑜𝑟</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d>
                          <m:dPr>
                            <m:begChr m:val="‖"/>
                            <m:endChr m:val="‖"/>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𝜇</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𝑔𝑡</m:t>
                                </m:r>
                              </m:e>
                              <m:sub>
                                <m:r>
                                  <a:rPr lang="en-US" altLang="zh-CN" i="1">
                                    <a:latin typeface="Cambria Math" panose="02040503050406030204" charset="0"/>
                                    <a:cs typeface="Cambria Math" panose="02040503050406030204" charset="0"/>
                                  </a:rPr>
                                  <m:t>𝑚𝑒𝑙</m:t>
                                </m:r>
                              </m:sub>
                            </m:sSub>
                          </m:e>
                        </m:d>
                      </m:e>
                      <m:sup>
                        <m:r>
                          <a:rPr lang="en-US" altLang="zh-CN" i="1">
                            <a:latin typeface="Cambria Math" panose="02040503050406030204" charset="0"/>
                            <a:cs typeface="Cambria Math" panose="02040503050406030204" charset="0"/>
                          </a:rPr>
                          <m:t>2</m:t>
                        </m:r>
                      </m:sup>
                    </m:sSup>
                  </m:oMath>
                </a14:m>
                <a:endParaRPr lang="zh-CN" altLang="en-US"/>
              </a:p>
              <a:p>
                <a:pPr fontAlgn="auto">
                  <a:lnSpc>
                    <a:spcPts val="2760"/>
                  </a:lnSpc>
                </a:pPr>
                <a:r>
                  <a:rPr lang="en-US" altLang="zh-CN"/>
                  <a:t>3</a:t>
                </a:r>
                <a:r>
                  <a:rPr lang="zh-CN" altLang="en-US"/>
                  <a:t>、</a:t>
                </a:r>
                <a:r>
                  <a:rPr lang="zh-CN" altLang="en-US"/>
                  <a:t>去噪损失</a:t>
                </a:r>
                <a14:m>
                  <m:oMath xmlns:m="http://schemas.openxmlformats.org/officeDocument/2006/math">
                    <m:r>
                      <a:rPr lang="en-US" altLang="zh-CN">
                        <a:latin typeface="Cambria Math" panose="02040503050406030204" charset="0"/>
                      </a:rPr>
                      <m:t>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d>
                          <m:dPr>
                            <m:begChr m:val="‖"/>
                            <m:endChr m:val="‖"/>
                            <m:ctrlPr>
                              <a:rPr lang="en-US" altLang="zh-CN" i="1">
                                <a:latin typeface="Cambria Math" panose="02040503050406030204" charset="0"/>
                                <a:cs typeface="Cambria Math" panose="02040503050406030204" charset="0"/>
                              </a:rPr>
                            </m:ctrlPr>
                          </m:d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𝑐𝑜𝑛𝑑</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0</m:t>
                                </m:r>
                              </m:sub>
                            </m:sSub>
                          </m:e>
                        </m:d>
                        <m:r>
                          <a:rPr lang="zh-CN" altLang="en-US">
                            <a:latin typeface="Cambria Math" panose="02040503050406030204" charset="0"/>
                          </a:rPr>
                          <m:t> </m:t>
                        </m:r>
                      </m:e>
                      <m:sup>
                        <m:r>
                          <a:rPr lang="en-US" altLang="zh-CN" i="1">
                            <a:latin typeface="Cambria Math" panose="02040503050406030204" charset="0"/>
                            <a:cs typeface="Cambria Math" panose="02040503050406030204" charset="0"/>
                          </a:rPr>
                          <m:t>2</m:t>
                        </m:r>
                      </m:sup>
                    </m:sSup>
                  </m:oMath>
                </a14:m>
                <a:endParaRPr lang="zh-CN" altLang="en-US"/>
              </a:p>
              <a:p>
                <a:pPr algn="l" fontAlgn="auto">
                  <a:lnSpc>
                    <a:spcPts val="2760"/>
                  </a:lnSpc>
                </a:pPr>
                <a:r>
                  <a:rPr lang="zh-CN" altLang="en-US">
                    <a:sym typeface="+mn-ea"/>
                  </a:rPr>
                  <a:t>CoMoSpeech 模型输出与教师模型估计输出之间的损失：</a:t>
                </a:r>
                <a:endParaRPr lang="zh-CN" altLang="en-US"/>
              </a:p>
              <a:p>
                <a:pPr algn="ctr" fontAlgn="auto">
                  <a:lnSpc>
                    <a:spcPts val="2760"/>
                  </a:lnSpc>
                </a:pP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d>
                          <m:dPr>
                            <m:begChr m:val="‖"/>
                            <m:endChr m:val="‖"/>
                            <m:ctrlPr>
                              <a:rPr lang="en-US" altLang="zh-CN" i="1">
                                <a:latin typeface="Cambria Math" panose="02040503050406030204" charset="0"/>
                                <a:cs typeface="Cambria Math" panose="02040503050406030204" charset="0"/>
                              </a:rPr>
                            </m:ctrlPr>
                          </m:d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𝑡</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𝑐𝑜𝑛𝑑</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𝜃</m:t>
                                    </m:r>
                                  </m:e>
                                  <m:sup>
                                    <m:r>
                                      <a:rPr lang="en-US" altLang="zh-CN" i="1">
                                        <a:latin typeface="Cambria Math" panose="02040503050406030204" charset="0"/>
                                        <a:cs typeface="Cambria Math" panose="02040503050406030204" charset="0"/>
                                      </a:rPr>
                                      <m:t>−</m:t>
                                    </m:r>
                                  </m:sup>
                                </m:sSup>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acc>
                                  <m:accPr>
                                    <m:ctrlPr>
                                      <a:rPr lang="en-US" altLang="zh-CN" i="1">
                                        <a:latin typeface="Cambria Math" panose="02040503050406030204" charset="0"/>
                                        <a:cs typeface="Cambria Math" panose="02040503050406030204" charset="0"/>
                                      </a:rPr>
                                    </m:ctrlPr>
                                  </m:acc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sub>
                                    </m:sSub>
                                  </m:e>
                                </m:acc>
                              </m:e>
                              <m:sup>
                                <m:r>
                                  <a:rPr lang="en-US" altLang="zh-CN" i="1">
                                    <a:latin typeface="Cambria Math" panose="02040503050406030204" charset="0"/>
                                    <a:cs typeface="Cambria Math" panose="02040503050406030204" charset="0"/>
                                  </a:rPr>
                                  <m:t>𝜑</m:t>
                                </m:r>
                              </m:sup>
                            </m:sSup>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𝑡</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𝑐𝑜𝑛𝑑</m:t>
                            </m:r>
                            <m:r>
                              <a:rPr lang="en-US" altLang="zh-CN" i="1">
                                <a:latin typeface="Cambria Math" panose="02040503050406030204" charset="0"/>
                                <a:cs typeface="Cambria Math" panose="02040503050406030204" charset="0"/>
                              </a:rPr>
                              <m:t>)</m:t>
                            </m:r>
                          </m:e>
                        </m:d>
                        <m:r>
                          <a:rPr lang="zh-CN" altLang="en-US">
                            <a:latin typeface="Cambria Math" panose="02040503050406030204" charset="0"/>
                          </a:rPr>
                          <m:t> </m:t>
                        </m:r>
                      </m:e>
                      <m:sup>
                        <m:r>
                          <a:rPr lang="en-US" altLang="zh-CN" i="1">
                            <a:latin typeface="Cambria Math" panose="02040503050406030204" charset="0"/>
                            <a:cs typeface="Cambria Math" panose="02040503050406030204" charset="0"/>
                          </a:rPr>
                          <m:t>2</m:t>
                        </m:r>
                      </m:sup>
                    </m:sSup>
                  </m:oMath>
                </a14:m>
                <a:r>
                  <a:rPr lang="en-US" altLang="zh-CN">
                    <a:sym typeface="+mn-ea"/>
                  </a:rPr>
                  <a:t>     </a:t>
                </a:r>
                <a:endParaRPr lang="zh-CN" altLang="en-US"/>
              </a:p>
              <a:p>
                <a:pPr fontAlgn="auto">
                  <a:lnSpc>
                    <a:spcPts val="2760"/>
                  </a:lnSpc>
                </a:pP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1104265" y="2294255"/>
                <a:ext cx="8023860" cy="2568575"/>
              </a:xfrm>
              <a:prstGeom prst="rect">
                <a:avLst/>
              </a:prstGeom>
              <a:blipFill rotWithShape="1">
                <a:blip r:embed="rId5"/>
                <a:stretch>
                  <a:fillRect/>
                </a:stretch>
              </a:blipFill>
            </p:spPr>
            <p:txBody>
              <a:bodyPr/>
              <a:lstStyle/>
              <a:p>
                <a:r>
                  <a:rPr lang="zh-CN" altLang="en-US">
                    <a:noFill/>
                  </a:rPr>
                  <a:t> </a:t>
                </a:r>
              </a:p>
            </p:txBody>
          </p:sp>
        </mc:Fallback>
      </mc:AlternateContent>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Ye Z, Xue W, Tan X, et al. Comospeech: One-step speech and singing voice synthesis via consistency model[C]//Proceedings of the 31st ACM International Conference on Multimedia. 2023: 1831-1839.</a:t>
            </a:r>
            <a:endParaRPr lang="zh-CN" altLang="en-US" sz="1600">
              <a:effectLst>
                <a:outerShdw blurRad="38100" dist="19050" dir="2700000" algn="tl" rotWithShape="0">
                  <a:schemeClr val="dk1">
                    <a:alpha val="40000"/>
                  </a:schemeClr>
                </a:outerShdw>
              </a:effectLst>
            </a:endParaRPr>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63982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algn="just" fontAlgn="auto">
              <a:lnSpc>
                <a:spcPct val="150000"/>
              </a:lnSpc>
              <a:buFont typeface="Wingdings" panose="05000000000000000000" charset="0"/>
              <a:buNone/>
            </a:pPr>
            <a:r>
              <a:rPr lang="en-US" dirty="0"/>
              <a:t>第一个数据集是</a:t>
            </a:r>
            <a:r>
              <a:rPr lang="en-US" dirty="0">
                <a:sym typeface="+mn-ea"/>
              </a:rPr>
              <a:t>公开英文语音数据集</a:t>
            </a:r>
            <a:r>
              <a:rPr lang="en-US" dirty="0"/>
              <a:t>LJSpeech，包含约24小时的女性英文语音录音，采样率为22.05 kHz。数据集被分为三个部分用于TTS任务的训练、验证和测试：训练集包含12228个样本，验证集包含349个样本，测试集包含523个样本。</a:t>
            </a:r>
            <a:endParaRPr lang="en-US" dirty="0"/>
          </a:p>
          <a:p>
            <a:pPr indent="457200" algn="just" fontAlgn="auto">
              <a:lnSpc>
                <a:spcPct val="150000"/>
              </a:lnSpc>
              <a:buFont typeface="Wingdings" panose="05000000000000000000" charset="0"/>
              <a:buNone/>
            </a:pPr>
            <a:r>
              <a:rPr lang="en-US" dirty="0"/>
              <a:t>第二个数据集是Opencpop，专为歌声合成任务而设计。这个数据集包含了100首中国流行歌曲的录音，总共有3756段语音，总时长约5.2小时。所有录音均来自一位女性歌手，并标注了对齐的音素和音高序列。数据集按照官方的训</a:t>
            </a:r>
            <a:r>
              <a:rPr lang="zh-CN" altLang="en-US" dirty="0"/>
              <a:t>练、</a:t>
            </a:r>
            <a:r>
              <a:rPr lang="en-US" dirty="0"/>
              <a:t>测试分割方式进行使用</a:t>
            </a:r>
            <a:r>
              <a:rPr lang="zh-CN" altLang="en-US" dirty="0"/>
              <a:t>，</a:t>
            </a:r>
            <a:r>
              <a:rPr lang="en-US" dirty="0"/>
              <a:t>训练集包含95首歌曲，</a:t>
            </a:r>
            <a:r>
              <a:rPr lang="zh-CN" altLang="en-US" dirty="0"/>
              <a:t>测试</a:t>
            </a:r>
            <a:r>
              <a:rPr lang="en-US" dirty="0"/>
              <a:t>集包含5首歌曲。在处理过程中，这些录音被重新采样为24kHz。</a:t>
            </a:r>
            <a:endParaRPr lang="en-US" dirty="0"/>
          </a:p>
          <a:p>
            <a:pPr indent="457200" fontAlgn="auto">
              <a:lnSpc>
                <a:spcPct val="150000"/>
              </a:lnSpc>
              <a:buFont typeface="Wingdings" panose="05000000000000000000" charset="0"/>
              <a:buNone/>
            </a:pPr>
            <a:endParaRPr lang="en-US" dirty="0"/>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635"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Wang Y, Wang X, Zhu P, et al. Opencpop: A high-quality open source chinese popular song corpus for singing voice synthesis[J]. arXiv preprint arXiv:2201.07429, 2022.Y</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wm#"/>
  <p:tag name="KSO_WM_TEMPLATE_CATEGORY" val="custom"/>
  <p:tag name="KSO_WM_TEMPLATE_INDEX" val="20204613"/>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wm#"/>
  <p:tag name="KSO_WM_TEMPLATE_CATEGORY" val="custom"/>
  <p:tag name="KSO_WM_TEMPLATE_INDEX" val="20204613"/>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wm#"/>
  <p:tag name="KSO_WM_TEMPLATE_CATEGORY" val="custom"/>
  <p:tag name="KSO_WM_TEMPLATE_INDEX" val="20204613"/>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04613"/>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wm#"/>
  <p:tag name="KSO_WM_TEMPLATE_CATEGORY" val="custom"/>
  <p:tag name="KSO_WM_TEMPLATE_INDEX" val="20204613"/>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wm#"/>
  <p:tag name="KSO_WM_TEMPLATE_CATEGORY" val="custom"/>
  <p:tag name="KSO_WM_TEMPLATE_INDEX" val="20204613"/>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wm#"/>
  <p:tag name="KSO_WM_TEMPLATE_CATEGORY" val="custom"/>
  <p:tag name="KSO_WM_TEMPLATE_INDEX" val="20204613"/>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wm#"/>
  <p:tag name="KSO_WM_TEMPLATE_CATEGORY" val="custom"/>
  <p:tag name="KSO_WM_TEMPLATE_INDEX" val="20204613"/>
</p:tagLst>
</file>

<file path=ppt/tags/tag39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wm#"/>
  <p:tag name="KSO_WM_TEMPLATE_CATEGORY" val="custom"/>
  <p:tag name="KSO_WM_TEMPLATE_INDEX" val="20204613"/>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wm#"/>
  <p:tag name="KSO_WM_TEMPLATE_CATEGORY" val="custom"/>
  <p:tag name="KSO_WM_TEMPLATE_INDEX" val="20204613"/>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wm#"/>
  <p:tag name="KSO_WM_TEMPLATE_CATEGORY" val="custom"/>
  <p:tag name="KSO_WM_TEMPLATE_INDEX" val="20204613"/>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wm#"/>
  <p:tag name="KSO_WM_TEMPLATE_CATEGORY" val="custom"/>
  <p:tag name="KSO_WM_TEMPLATE_INDEX" val="20204613"/>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wm#"/>
  <p:tag name="KSO_WM_TEMPLATE_CATEGORY" val="custom"/>
  <p:tag name="KSO_WM_TEMPLATE_INDEX" val="20204613"/>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wm#"/>
  <p:tag name="KSO_WM_TEMPLATE_CATEGORY" val="custom"/>
  <p:tag name="KSO_WM_TEMPLATE_INDEX" val="20204613"/>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wm#"/>
  <p:tag name="KSO_WM_TEMPLATE_CATEGORY" val="custom"/>
  <p:tag name="KSO_WM_TEMPLATE_INDEX" val="20204613"/>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wm#"/>
  <p:tag name="KSO_WM_TEMPLATE_CATEGORY" val="custom"/>
  <p:tag name="KSO_WM_TEMPLATE_INDEX" val="20204613"/>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wm#"/>
  <p:tag name="KSO_WM_TEMPLATE_CATEGORY" val="custom"/>
  <p:tag name="KSO_WM_TEMPLATE_INDEX" val="20204613"/>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wm#"/>
  <p:tag name="KSO_WM_TEMPLATE_CATEGORY" val="custom"/>
  <p:tag name="KSO_WM_TEMPLATE_INDEX" val="20204613"/>
</p:tagLst>
</file>

<file path=ppt/tags/tag459.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62.xml><?xml version="1.0" encoding="utf-8"?>
<p:tagLst xmlns:p="http://schemas.openxmlformats.org/presentationml/2006/main">
  <p:tag name="COMMONDATA" val="eyJoZGlkIjoiZmVkMjkyZWJhMzIxYTIyMjczMDE5M2M3ZWEyNGQyMDgifQ=="/>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8097</Words>
  <Application>WPS 演示</Application>
  <PresentationFormat>宽屏</PresentationFormat>
  <Paragraphs>185</Paragraphs>
  <Slides>24</Slides>
  <Notes>8</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24</vt:i4>
      </vt:variant>
    </vt:vector>
  </HeadingPairs>
  <TitlesOfParts>
    <vt:vector size="40" baseType="lpstr">
      <vt:lpstr>Arial</vt:lpstr>
      <vt:lpstr>宋体</vt:lpstr>
      <vt:lpstr>Wingdings</vt:lpstr>
      <vt:lpstr>Wingdings</vt:lpstr>
      <vt:lpstr>微软雅黑</vt:lpstr>
      <vt:lpstr>汉仪旗黑-85S</vt:lpstr>
      <vt:lpstr>黑体</vt:lpstr>
      <vt:lpstr>Cambria Math</vt:lpstr>
      <vt:lpstr>Arial Unicode MS</vt:lpstr>
      <vt:lpstr>Calibri</vt:lpstr>
      <vt:lpstr>MS Mincho</vt:lpstr>
      <vt:lpstr>Segoe Print</vt:lpstr>
      <vt:lpstr>BatangChe</vt:lpstr>
      <vt:lpstr>WPS</vt:lpstr>
      <vt:lpstr>1_Office 主题​​</vt:lpstr>
      <vt:lpstr>2_Office 主题​​</vt:lpstr>
      <vt:lpstr>CoMoSpeech: One-Step Speech and Singing Voice Synthesis via Consistency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VOICEFLOW: EFFICIENT TEXT-TO-SPEECH WITH RECTIFIED FLOW MATCHING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553</cp:revision>
  <dcterms:created xsi:type="dcterms:W3CDTF">2019-06-19T02:08:00Z</dcterms:created>
  <dcterms:modified xsi:type="dcterms:W3CDTF">2024-06-20T09:32:40Z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3D694A05A7B441BE95684A440770B481</vt:lpwstr>
  </property>
</Properties>
</file>