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730" r:id="rId8"/>
    <p:sldId id="802" r:id="rId9"/>
    <p:sldId id="803" r:id="rId10"/>
    <p:sldId id="725" r:id="rId11"/>
    <p:sldId id="727" r:id="rId12"/>
    <p:sldId id="729" r:id="rId13"/>
    <p:sldId id="864" r:id="rId14"/>
    <p:sldId id="728" r:id="rId15"/>
    <p:sldId id="848" r:id="rId16"/>
    <p:sldId id="850" r:id="rId17"/>
    <p:sldId id="852" r:id="rId18"/>
    <p:sldId id="853" r:id="rId19"/>
    <p:sldId id="854" r:id="rId20"/>
    <p:sldId id="855" r:id="rId21"/>
    <p:sldId id="857" r:id="rId22"/>
    <p:sldId id="858" r:id="rId23"/>
    <p:sldId id="860" r:id="rId24"/>
    <p:sldId id="859" r:id="rId25"/>
    <p:sldId id="861" r:id="rId26"/>
    <p:sldId id="862"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243"/>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gs" Target="tags/tag450.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这篇论文发表在NeurIPS上</a:t>
            </a:r>
            <a:r>
              <a:rPr lang="en-US" altLang="zh-CN"/>
              <a:t>   Advances in Neural Information Processing Systems人工智能领域的顶级学术会议之一 </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mc:AlternateContent xmlns:mc="http://schemas.openxmlformats.org/markup-compatibility/2006">
        <mc:Choice xmlns:a14="http://schemas.microsoft.com/office/drawing/2010/main" Requires="a14">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r>
                  <a:rPr lang="zh-CN" altLang="en-US"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sym typeface="+mn-ea"/>
                  </a:rPr>
                  <a:t>文本编码器将</a:t>
                </a:r>
                <a14:m>
                  <m:oMath xmlns:m="http://schemas.openxmlformats.org/officeDocument/2006/math">
                    <m:sSup>
                      <m:sSupPr>
                        <m:ctrlP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p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𝑥</m:t>
                        </m:r>
                      </m:e>
                      <m:sup>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𝑝</m:t>
                        </m:r>
                      </m:sup>
                    </m:sSup>
                  </m:oMath>
                </a14:m>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a:t>和</a:t>
                </a:r>
                <a:r>
                  <a:rPr lang="en-US" altLang="zh-CN"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a:t>text</a:t>
                </a:r>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a:t>作为语音提示，生成以说话者为条件的文本表示</a:t>
                </a:r>
                <a14:m>
                  <m:oMath xmlns:m="http://schemas.openxmlformats.org/officeDocument/2006/math">
                    <m:sSub>
                      <m:sSubPr>
                        <m:ctrlP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b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ℎ</m:t>
                        </m:r>
                      </m:e>
                      <m:sub>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𝑐</m:t>
                        </m:r>
                      </m:sub>
                    </m:sSub>
                  </m:oMath>
                </a14:m>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a:t>，文本编码器的输出通过流匹配生成模型</a:t>
                </a:r>
                <a:r>
                  <a:rPr lang="zh-CN" altLang="en-US"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sym typeface="+mn-ea"/>
                  </a:rPr>
                  <a:t>映射到</a:t>
                </a:r>
                <a:r>
                  <a:rPr lang="en-US" altLang="zh-CN"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sym typeface="+mn-ea"/>
                  </a:rPr>
                  <a:t>mel</a:t>
                </a:r>
                <a:r>
                  <a:rPr lang="zh-CN" altLang="en-US"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sym typeface="+mn-ea"/>
                  </a:rPr>
                  <a:t>频谱，最后通过声码器映射到波形</a:t>
                </a:r>
                <a:endParaRPr lang="zh-CN" altLang="en-US" dirty="0">
                  <a:sym typeface="+mn-ea"/>
                </a:endParaRPr>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a:stretch>
              </a:blipFill>
            </p:spPr>
            <p:txBody>
              <a:bodyPr/>
              <a:lstStyle/>
              <a:p>
                <a:r>
                  <a:rPr lang="zh-CN" altLang="en-US">
                    <a:noFill/>
                  </a:rPr>
                  <a:t> </a:t>
                </a:r>
              </a:p>
            </p:txBody>
          </p:sp>
        </mc:Fallback>
      </mc:AlternateContent>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通过最小化这一损失，编码器被训练成尽可能从语音提示中提取说话人信息，以生成与给定语音 x 非常相似的对齐输出 h，从而增强说话人适应语境的能力。</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每个欧拉步内的小流场 𝑣𝜃是根据当前状态𝑥𝑡和条件ℎ计算得到的局部流场，用来描述概率路径在该时刻的变化。</a:t>
            </a:r>
            <a:endParaRPr lang="zh-CN" altLang="en-US"/>
          </a:p>
          <a:p>
            <a:r>
              <a:rPr lang="zh-CN" altLang="en-US">
                <a:sym typeface="+mn-ea"/>
              </a:rPr>
              <a:t>这些小流场通过仿射变换来逼近整体的概率路径，帮助模型在欧拉步中进行有效的概率路径预测和更新</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mc:AlternateContent xmlns:mc="http://schemas.openxmlformats.org/markup-compatibility/2006">
        <mc:Choice xmlns:a14="http://schemas.microsoft.com/office/drawing/2010/main" Requires="a14">
          <p:sp>
            <p:nvSpPr>
              <p:cNvPr id="3" name="文本占位符 2"/>
              <p:cNvSpPr>
                <a:spLocks noGrp="1"/>
              </p:cNvSpPr>
              <p:nvPr>
                <p:ph type="body" idx="3"/>
              </p:nvPr>
            </p:nvSpPr>
            <p:spPr/>
            <p:txBody>
              <a:bodyPr/>
              <a:p>
                <a:pPr algn="l"/>
                <a:r>
                  <a:rPr lang="zh-CN" altLang="en-US">
                    <a:sym typeface="+mn-ea"/>
                  </a:rPr>
                  <a:t>条件流</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𝑡</m:t>
                        </m:r>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1</m:t>
                            </m:r>
                          </m:sub>
                        </m:sSub>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cs typeface="Cambria Math" panose="02040503050406030204" charset="0"/>
                        <a:sym typeface="+mn-ea"/>
                      </a:rPr>
                      <m:t>)</m:t>
                    </m:r>
                  </m:oMath>
                </a14:m>
                <a:endParaRPr lang="zh-CN" altLang="en-US"/>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a:stretch>
              </a:blipFill>
            </p:spPr>
            <p:txBody>
              <a:bodyPr/>
              <a:lstStyle/>
              <a:p>
                <a:r>
                  <a:rPr lang="zh-CN" altLang="en-US">
                    <a:noFill/>
                  </a:rPr>
                  <a:t> </a:t>
                </a:r>
              </a:p>
            </p:txBody>
          </p:sp>
        </mc:Fallback>
      </mc:AlternateContent>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t>YourTTS 是一种基于 VITS 的多说话者 TTS，它通过从预先训练好的说话者编码器中提取的说话者嵌入来实现零样本说话者自适应。</a:t>
            </a:r>
          </a:p>
          <a:p>
            <a:r>
              <a:t>VALL-E 通过提示实现了零样本说话人适应，因此说话人相似度比 YourTTS 高得多。</a:t>
            </a:r>
          </a:p>
          <a:p>
            <a:r>
              <a:rPr lang="en-US" altLang="zh-CN">
                <a:sym typeface="+mn-ea"/>
              </a:rPr>
              <a:t>P-Flow</a:t>
            </a:r>
            <a:r>
              <a:rPr lang="zh-CN" altLang="en-US">
                <a:sym typeface="+mn-ea"/>
              </a:rPr>
              <a:t>与</a:t>
            </a:r>
            <a:r>
              <a:rPr lang="en-US" altLang="zh-CN">
                <a:sym typeface="+mn-ea"/>
              </a:rPr>
              <a:t>GT</a:t>
            </a:r>
            <a:r>
              <a:rPr lang="zh-CN" altLang="en-US">
                <a:sym typeface="+mn-ea"/>
              </a:rPr>
              <a:t>的词错率类似，说话人余弦相似性仅次于</a:t>
            </a:r>
            <a:r>
              <a:rPr lang="en-US" altLang="zh-CN">
                <a:sym typeface="+mn-ea"/>
              </a:rPr>
              <a:t>Vall-E</a:t>
            </a:r>
            <a:r>
              <a:rPr lang="zh-CN" altLang="en-US">
                <a:sym typeface="+mn-ea"/>
              </a:rPr>
              <a:t>模型，但是</a:t>
            </a:r>
            <a:r>
              <a:rPr lang="en-US" altLang="zh-CN">
                <a:sym typeface="+mn-ea"/>
              </a:rPr>
              <a:t>P-Flow</a:t>
            </a:r>
            <a:r>
              <a:rPr lang="zh-CN" altLang="en-US">
                <a:sym typeface="+mn-ea"/>
              </a:rPr>
              <a:t>使用的训练数据数量不到它的百分之一，推理速度是它的</a:t>
            </a:r>
            <a:r>
              <a:rPr lang="en-US" altLang="zh-CN">
                <a:sym typeface="+mn-ea"/>
              </a:rPr>
              <a:t>25</a:t>
            </a:r>
            <a:r>
              <a:rPr lang="zh-CN" altLang="en-US">
                <a:sym typeface="+mn-ea"/>
              </a:rPr>
              <a:t>倍，实现了</a:t>
            </a:r>
            <a:r>
              <a:rPr lang="en-US" altLang="zh-CN">
                <a:sym typeface="+mn-ea"/>
              </a:rPr>
              <a:t>0.1</a:t>
            </a:r>
            <a:r>
              <a:rPr lang="zh-CN" altLang="en-US">
                <a:sym typeface="+mn-ea"/>
              </a:rPr>
              <a:t>秒</a:t>
            </a:r>
            <a:r>
              <a:rPr lang="zh-CN" altLang="en-US">
                <a:sym typeface="+mn-ea"/>
              </a:rPr>
              <a:t>延时。综上，</a:t>
            </a:r>
            <a:r>
              <a:rPr lang="en-US" altLang="zh-CN">
                <a:sym typeface="+mn-ea"/>
              </a:rPr>
              <a:t>P-Flow</a:t>
            </a:r>
            <a:r>
              <a:rPr lang="zh-CN" altLang="en-US">
                <a:sym typeface="+mn-ea"/>
              </a:rPr>
              <a:t>表现出非常好的性能。</a:t>
            </a:r>
            <a:endParaRPr lang="zh-CN" altLang="en-US">
              <a:sym typeface="+mn-ea"/>
            </a:endParaRPr>
          </a:p>
          <a:p>
            <a:r>
              <a:rPr lang="zh-CN"/>
              <a:t>在表</a:t>
            </a:r>
            <a:r>
              <a:rPr lang="en-US" altLang="zh-CN"/>
              <a:t>3</a:t>
            </a:r>
            <a:r>
              <a:rPr lang="zh-CN" altLang="en-US"/>
              <a:t>说话人与真实音频相似度比较的评估中，可以看出，不管是自然度、真实性还是与说话者相似度</a:t>
            </a:r>
            <a:r>
              <a:rPr lang="en-US" altLang="zh-CN"/>
              <a:t>P-Flow</a:t>
            </a:r>
            <a:r>
              <a:rPr lang="zh-CN" altLang="en-US"/>
              <a:t>都</a:t>
            </a:r>
            <a:r>
              <a:rPr lang="zh-CN" altLang="en-US"/>
              <a:t>更胜一筹</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SECS </a:t>
            </a:r>
            <a:r>
              <a:rPr lang="zh-CN" altLang="en-US">
                <a:sym typeface="+mn-ea"/>
              </a:rPr>
              <a:t>说话者嵌入余弦相似度</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a:sym typeface="+mn-ea"/>
              </a:rPr>
              <a:t>GST  </a:t>
            </a:r>
            <a:r>
              <a:rPr lang="zh-CN" altLang="en-US" sz="2000">
                <a:sym typeface="+mn-ea"/>
              </a:rPr>
              <a:t>全局风格</a:t>
            </a:r>
            <a:r>
              <a:rPr lang="zh-CN" altLang="en-US" sz="2000">
                <a:sym typeface="+mn-ea"/>
              </a:rPr>
              <a:t>标注</a:t>
            </a:r>
            <a:endParaRPr lang="zh-CN" altLang="en-US" sz="2000">
              <a:sym typeface="+mn-ea"/>
            </a:endParaRPr>
          </a:p>
          <a:p>
            <a:r>
              <a:rPr lang="zh-CN" altLang="en-US" sz="2000">
                <a:sym typeface="+mn-ea"/>
              </a:rPr>
              <a:t>QI-TTS 的整体架构是在FastSpeech2上拓展了两个部分，一个是带排序功能的多风格提取器，另一个是带梯度反转层（</a:t>
            </a:r>
            <a:r>
              <a:rPr lang="en-US" altLang="zh-CN" sz="2000">
                <a:sym typeface="+mn-ea"/>
              </a:rPr>
              <a:t>GRL</a:t>
            </a:r>
            <a:r>
              <a:rPr lang="zh-CN" altLang="en-US" sz="2000">
                <a:sym typeface="+mn-ea"/>
              </a:rPr>
              <a:t>）的内容预测器。</a:t>
            </a:r>
            <a:r>
              <a:rPr lang="zh-CN" altLang="en-US" sz="2000">
                <a:sym typeface="+mn-ea"/>
              </a:rPr>
              <a:t>多风格提取器，用于从参考语音中提取情感和语调信息</a:t>
            </a:r>
            <a:r>
              <a:rPr lang="zh-CN" altLang="en-US" sz="2000">
                <a:sym typeface="+mn-ea"/>
              </a:rPr>
              <a:t>。排序函数输出相对语调强度，并将其编码为语调强度嵌入，再与情感和语调嵌入串联，形成多风格嵌入。GRL 和内容预测器用于进一步将内容信息从多风格嵌入中分离出来。</a:t>
            </a:r>
            <a:endParaRPr lang="zh-CN" altLang="en-US" sz="2000"/>
          </a:p>
          <a:p>
            <a:r>
              <a:rPr lang="zh-CN" altLang="en-US" sz="2000">
                <a:sym typeface="+mn-ea"/>
              </a:rPr>
              <a:t>全连接层将排序函数的输出标量映射到一个目标嵌入向量的维度</a:t>
            </a:r>
            <a:endParaRPr lang="zh-CN" altLang="en-US" sz="2000">
              <a:sym typeface="+mn-ea"/>
            </a:endParaRPr>
          </a:p>
          <a:p>
            <a:r>
              <a:rPr lang="zh-CN" altLang="en-US" sz="2000">
                <a:sym typeface="+mn-ea"/>
              </a:rPr>
              <a:t>多风格提取器，用于从参考语音中提取情感和语调信息。该模块包含推断编码器和风格标记层。句子的 Mel 频谱图和最后一个音节的 Mel 频谱图都被输入到相应的推断编码器中。Rs 和 Rf 分别表示输出的句子参考嵌入和最终音节参考嵌入。然而，由于情感和语调之间的关系并不是完全分层的，因此最终音节参考嵌入的效果与句子参考嵌入的效果是重叠的。为了减少这种重叠，我们使用 Rf - Rs 表示最后音节级的残差嵌入。情感嵌入 Gs 和语调嵌入 Gf 是通过将 Rf 和 Rf - Rs 传递到相应的风格标记层而形成的。然后将这些嵌入与表示语调强度的等级嵌入连接起来，形成多风格嵌入。</a:t>
            </a:r>
            <a:endParaRPr lang="zh-CN" altLang="en-US" sz="2000"/>
          </a:p>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全连接层将排序函数的输出标量映射到一个目标嵌入向量的维度</a:t>
            </a:r>
            <a:endParaRPr lang="zh-CN" altLang="en-US">
              <a:sym typeface="+mn-ea"/>
            </a:endParaRPr>
          </a:p>
          <a:p>
            <a:r>
              <a:rPr lang="zh-CN" altLang="en-US" dirty="0"/>
              <a:t>内容预测器：尽力减少损失，提高内容预测的准确性。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r>
              <a:rPr lang="zh-CN" altLang="en-US"/>
              <a:t>MultiEmo FS2 是一个基于 Fastspeech 2 的模型，增加了情感向量来增强语音合成的表现力和情感表达能力。</a:t>
            </a:r>
            <a:endParaRPr lang="zh-CN" altLang="en-US"/>
          </a:p>
          <a:p>
            <a:pPr algn="just"/>
            <a:r>
              <a:rPr lang="zh-CN" altLang="en-US"/>
              <a:t>Styler 是一种语音合成模型，它利用语音分解技术来表示语音的风格，并实现语音表达的丰富性。</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为了评估语调强度控制，选择了三个不同的强度值：0.3、0.6 和 0.9，分别对应弱、中和强的情绪水平。</a:t>
            </a:r>
            <a:endParaRPr lang="zh-CN" altLang="en-US">
              <a:sym typeface="+mn-ea"/>
            </a:endParaRPr>
          </a:p>
          <a:p>
            <a:r>
              <a:rPr lang="zh-CN" altLang="en-US">
                <a:sym typeface="+mn-ea"/>
              </a:rPr>
              <a:t>疑问语调的最高最佳分数总是出现在提问强度为 90% 时，而且这个分数随着提问强度的增加而增加。</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9.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21.png"/><Relationship Id="rId1" Type="http://schemas.openxmlformats.org/officeDocument/2006/relationships/tags" Target="../tags/tag387.xml"/></Relationships>
</file>

<file path=ppt/slides/_rels/slide11.xml.rels><?xml version="1.0" encoding="UTF-8" standalone="yes"?>
<Relationships xmlns="http://schemas.openxmlformats.org/package/2006/relationships"><Relationship Id="rId9" Type="http://schemas.openxmlformats.org/officeDocument/2006/relationships/tags" Target="../tags/tag396.xml"/><Relationship Id="rId8" Type="http://schemas.openxmlformats.org/officeDocument/2006/relationships/tags" Target="../tags/tag395.xml"/><Relationship Id="rId7" Type="http://schemas.openxmlformats.org/officeDocument/2006/relationships/image" Target="../media/image21.png"/><Relationship Id="rId6" Type="http://schemas.openxmlformats.org/officeDocument/2006/relationships/image" Target="../media/image30.png"/><Relationship Id="rId5" Type="http://schemas.openxmlformats.org/officeDocument/2006/relationships/tags" Target="../tags/tag394.xml"/><Relationship Id="rId4" Type="http://schemas.openxmlformats.org/officeDocument/2006/relationships/image" Target="../media/image29.png"/><Relationship Id="rId3" Type="http://schemas.openxmlformats.org/officeDocument/2006/relationships/tags" Target="../tags/tag393.xml"/><Relationship Id="rId2" Type="http://schemas.openxmlformats.org/officeDocument/2006/relationships/tags" Target="../tags/tag392.xml"/><Relationship Id="rId13" Type="http://schemas.openxmlformats.org/officeDocument/2006/relationships/notesSlide" Target="../notesSlides/notesSlide11.xml"/><Relationship Id="rId12" Type="http://schemas.openxmlformats.org/officeDocument/2006/relationships/slideLayout" Target="../slideLayouts/slideLayout30.xml"/><Relationship Id="rId11" Type="http://schemas.openxmlformats.org/officeDocument/2006/relationships/tags" Target="../tags/tag398.xml"/><Relationship Id="rId10" Type="http://schemas.openxmlformats.org/officeDocument/2006/relationships/tags" Target="../tags/tag397.xml"/><Relationship Id="rId1" Type="http://schemas.openxmlformats.org/officeDocument/2006/relationships/tags" Target="../tags/tag391.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37.xml"/><Relationship Id="rId7" Type="http://schemas.openxmlformats.org/officeDocument/2006/relationships/tags" Target="../tags/tag404.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image" Target="../media/image21.png"/><Relationship Id="rId1" Type="http://schemas.openxmlformats.org/officeDocument/2006/relationships/tags" Target="../tags/tag399.xml"/></Relationships>
</file>

<file path=ppt/slides/_rels/slide13.xml.rels><?xml version="1.0" encoding="UTF-8" standalone="yes"?>
<Relationships xmlns="http://schemas.openxmlformats.org/package/2006/relationships"><Relationship Id="rId9" Type="http://schemas.openxmlformats.org/officeDocument/2006/relationships/tags" Target="../tags/tag410.xml"/><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21.png"/><Relationship Id="rId11" Type="http://schemas.openxmlformats.org/officeDocument/2006/relationships/notesSlide" Target="../notesSlides/notesSlide13.xml"/><Relationship Id="rId10" Type="http://schemas.openxmlformats.org/officeDocument/2006/relationships/slideLayout" Target="../slideLayouts/slideLayout37.xml"/><Relationship Id="rId1" Type="http://schemas.openxmlformats.org/officeDocument/2006/relationships/tags" Target="../tags/tag405.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15.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tags" Target="../tags/tag414.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image" Target="../media/image21.png"/><Relationship Id="rId10" Type="http://schemas.openxmlformats.org/officeDocument/2006/relationships/notesSlide" Target="../notesSlides/notesSlide14.xml"/><Relationship Id="rId1" Type="http://schemas.openxmlformats.org/officeDocument/2006/relationships/tags" Target="../tags/tag411.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7.xml"/><Relationship Id="rId7" Type="http://schemas.openxmlformats.org/officeDocument/2006/relationships/tags" Target="../tags/tag41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image" Target="../media/image21.png"/><Relationship Id="rId1" Type="http://schemas.openxmlformats.org/officeDocument/2006/relationships/tags" Target="../tags/tag416.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37.xml"/><Relationship Id="rId7" Type="http://schemas.openxmlformats.org/officeDocument/2006/relationships/tags" Target="../tags/tag42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image" Target="../media/image21.png"/><Relationship Id="rId1" Type="http://schemas.openxmlformats.org/officeDocument/2006/relationships/tags" Target="../tags/tag420.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37.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21.png"/><Relationship Id="rId1" Type="http://schemas.openxmlformats.org/officeDocument/2006/relationships/tags" Target="../tags/tag424.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37.xml"/><Relationship Id="rId7" Type="http://schemas.openxmlformats.org/officeDocument/2006/relationships/tags" Target="../tags/tag43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21.png"/><Relationship Id="rId1" Type="http://schemas.openxmlformats.org/officeDocument/2006/relationships/tags" Target="../tags/tag429.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37.xml"/><Relationship Id="rId7" Type="http://schemas.openxmlformats.org/officeDocument/2006/relationships/tags" Target="../tags/tag43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21.png"/><Relationship Id="rId1" Type="http://schemas.openxmlformats.org/officeDocument/2006/relationships/tags" Target="../tags/tag433.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37.xml"/><Relationship Id="rId6" Type="http://schemas.openxmlformats.org/officeDocument/2006/relationships/tags" Target="../tags/tag440.xml"/><Relationship Id="rId5" Type="http://schemas.openxmlformats.org/officeDocument/2006/relationships/image" Target="../media/image45.png"/><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21.png"/><Relationship Id="rId1" Type="http://schemas.openxmlformats.org/officeDocument/2006/relationships/tags" Target="../tags/tag437.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3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image" Target="../media/image21.png"/><Relationship Id="rId1" Type="http://schemas.openxmlformats.org/officeDocument/2006/relationships/tags" Target="../tags/tag441.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0.xml"/><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tags" Target="../tags/tag447.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6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66.xml"/><Relationship Id="rId5" Type="http://schemas.openxmlformats.org/officeDocument/2006/relationships/image" Target="../media/image24.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370.xml"/><Relationship Id="rId6" Type="http://schemas.openxmlformats.org/officeDocument/2006/relationships/image" Target="../media/image22.png"/><Relationship Id="rId5" Type="http://schemas.openxmlformats.org/officeDocument/2006/relationships/image" Target="../media/image25.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9.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378.xml"/><Relationship Id="rId5" Type="http://schemas.openxmlformats.org/officeDocument/2006/relationships/image" Target="../media/image26.png"/><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382.xml"/><Relationship Id="rId5" Type="http://schemas.openxmlformats.org/officeDocument/2006/relationships/image" Target="../media/image27.png"/><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386.xml"/><Relationship Id="rId5" Type="http://schemas.openxmlformats.org/officeDocument/2006/relationships/image" Target="../media/image28.png"/><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image" Target="../media/image21.png"/><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41325" y="1507490"/>
            <a:ext cx="1094422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QI-TTS: QUESTIONING INTONATION CONTROL FOR EMOTIONAL SPEECH SYNTHESIS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5705" y="3414395"/>
            <a:ext cx="9799320" cy="838200"/>
          </a:xfrm>
        </p:spPr>
        <p:txBody>
          <a:bodyPr>
            <a:normAutofit lnSpcReduction="20000"/>
          </a:bodyPr>
          <a:lstStyle/>
          <a:p>
            <a:r>
              <a:rPr>
                <a:sym typeface="+mn-ea"/>
              </a:rPr>
              <a:t>QI-TTS：情感语音合成中的疑问语调控制</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6</a:t>
            </a:r>
            <a:r>
              <a:rPr lang="zh-CN" altLang="en-US"/>
              <a:t>月</a:t>
            </a:r>
            <a:r>
              <a:rPr lang="en-US" altLang="zh-CN"/>
              <a:t>27</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089015"/>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Tang H, Zhang X, Wang J, et al. Qi-tts: Questioning intonation control for emotional speech synthesis[C]//ICASSP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48005" y="1503680"/>
            <a:ext cx="10786110" cy="2580640"/>
          </a:xfrm>
          <a:prstGeom prst="rect">
            <a:avLst/>
          </a:prstGeom>
          <a:noFill/>
        </p:spPr>
        <p:txBody>
          <a:bodyPr wrap="square" rtlCol="0">
            <a:noAutofit/>
          </a:bodyPr>
          <a:lstStyle/>
          <a:p>
            <a:pPr indent="457200" algn="just" fontAlgn="auto">
              <a:lnSpc>
                <a:spcPct val="150000"/>
              </a:lnSpc>
              <a:buFont typeface="Wingdings" panose="05000000000000000000" charset="0"/>
              <a:buNone/>
            </a:pPr>
            <a:r>
              <a:rPr lang="en-US" sz="2000" dirty="0"/>
              <a:t>本文提出的 QI-TTS 是一种多风格</a:t>
            </a:r>
            <a:r>
              <a:rPr lang="zh-CN" altLang="en-US" sz="2000" dirty="0"/>
              <a:t>迁移</a:t>
            </a:r>
            <a:r>
              <a:rPr lang="en-US" sz="2000" dirty="0"/>
              <a:t>模型，能更好地从参考音频中</a:t>
            </a:r>
            <a:r>
              <a:rPr lang="zh-CN" altLang="en-US" sz="2000" dirty="0"/>
              <a:t>传输</a:t>
            </a:r>
            <a:r>
              <a:rPr lang="en-US" sz="2000" dirty="0"/>
              <a:t>情感和语调，并实现表达</a:t>
            </a:r>
            <a:r>
              <a:rPr lang="zh-CN" altLang="en-US" sz="2000" dirty="0"/>
              <a:t>性</a:t>
            </a:r>
            <a:r>
              <a:rPr lang="en-US" sz="2000" dirty="0"/>
              <a:t>TTS的语调强度控制。实验结果表明，QI-TTS 在</a:t>
            </a:r>
            <a:r>
              <a:rPr lang="zh-CN" altLang="en-US" sz="2000" dirty="0"/>
              <a:t>表达性</a:t>
            </a:r>
            <a:r>
              <a:rPr lang="en-US" sz="2000" dirty="0"/>
              <a:t>语音合成和</a:t>
            </a:r>
            <a:r>
              <a:rPr lang="zh-CN" altLang="en-US" sz="2000" dirty="0"/>
              <a:t>语调</a:t>
            </a:r>
            <a:r>
              <a:rPr lang="en-US" sz="2000" dirty="0"/>
              <a:t>强度控制任务中表现更佳。在未来的研究中，将探索 QI-TTS 在多语言场景中的有效性。</a:t>
            </a:r>
            <a:endParaRPr lang="en-US" sz="2000" dirty="0"/>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Tang H, Zhang X, Wang J, et al. Qi-tts: Questioning intonation control for emotional speech synthesis[C]//ICASSP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21080" y="1793875"/>
            <a:ext cx="10053955" cy="1263650"/>
          </a:xfrm>
        </p:spPr>
        <p:txBody>
          <a:bodyPr>
            <a:noAutofit/>
          </a:bodyPr>
          <a:lstStyle/>
          <a:p>
            <a:pPr algn="ctr"/>
            <a:r>
              <a:rPr lang="en-US" altLang="zh-CN" sz="3200" b="1" spc="300" dirty="0">
                <a:effectLst>
                  <a:outerShdw blurRad="38100" dist="19050" dir="2700000" algn="tl" rotWithShape="0">
                    <a:schemeClr val="dk1">
                      <a:alpha val="40000"/>
                    </a:schemeClr>
                  </a:outerShdw>
                </a:effectLst>
                <a:latin typeface="+mj-lt"/>
                <a:ea typeface="+mj-ea"/>
              </a:rPr>
              <a:t>P-Flow: A Fast and Data-Efficient Zero-Shot TTS through Speech Prompting</a:t>
            </a:r>
            <a:endParaRPr lang="en-US" altLang="zh-CN" sz="3200" b="1" spc="300" dirty="0">
              <a:effectLst>
                <a:outerShdw blurRad="38100" dist="19050" dir="2700000" algn="tl" rotWithShape="0">
                  <a:schemeClr val="dk1">
                    <a:alpha val="40000"/>
                  </a:schemeClr>
                </a:outerShdw>
              </a:effectLst>
              <a:latin typeface="+mj-lt"/>
              <a:ea typeface="+mj-ea"/>
            </a:endParaRPr>
          </a:p>
        </p:txBody>
      </p:sp>
      <p:sp>
        <p:nvSpPr>
          <p:cNvPr id="3" name="副标题 2"/>
          <p:cNvSpPr>
            <a:spLocks noGrp="1"/>
          </p:cNvSpPr>
          <p:nvPr>
            <p:ph type="subTitle" idx="1"/>
            <p:custDataLst>
              <p:tags r:id="rId2"/>
            </p:custDataLst>
          </p:nvPr>
        </p:nvSpPr>
        <p:spPr>
          <a:xfrm>
            <a:off x="1910080" y="3216910"/>
            <a:ext cx="7878445" cy="588010"/>
          </a:xfrm>
        </p:spPr>
        <p:txBody>
          <a:bodyPr>
            <a:normAutofit fontScale="90000"/>
          </a:bodyPr>
          <a:lstStyle/>
          <a:p>
            <a:pPr marL="0" indent="0" algn="ctr">
              <a:buNone/>
            </a:pPr>
            <a:r>
              <a:rPr sz="2400" spc="200">
                <a:solidFill>
                  <a:schemeClr val="tx1">
                    <a:lumMod val="65000"/>
                    <a:lumOff val="35000"/>
                  </a:schemeClr>
                </a:solidFill>
                <a:latin typeface="+mn-lt"/>
                <a:ea typeface="+mn-ea"/>
              </a:rPr>
              <a:t>P-Flow：通过语音提示实现快速且数据高效的零样本</a:t>
            </a:r>
            <a:endParaRPr sz="2400" spc="200">
              <a:solidFill>
                <a:schemeClr val="tx1">
                  <a:lumMod val="65000"/>
                  <a:lumOff val="35000"/>
                </a:schemeClr>
              </a:solidFill>
              <a:latin typeface="+mn-lt"/>
              <a:ea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555688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6</a:t>
            </a:r>
            <a:r>
              <a:rPr lang="zh-CN" altLang="en-US"/>
              <a:t>月</a:t>
            </a:r>
            <a:r>
              <a:rPr lang="en-US" altLang="zh-CN"/>
              <a:t>27</a:t>
            </a:r>
            <a:r>
              <a:rPr lang="zh-CN" altLang="en-US"/>
              <a:t>日</a:t>
            </a:r>
            <a:endParaRPr lang="zh-CN" altLang="en-US"/>
          </a:p>
        </p:txBody>
      </p:sp>
      <p:sp>
        <p:nvSpPr>
          <p:cNvPr id="10" name="文本框 9"/>
          <p:cNvSpPr txBox="1"/>
          <p:nvPr/>
        </p:nvSpPr>
        <p:spPr>
          <a:xfrm>
            <a:off x="555688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Kim S, Shih K, Santos J F, et al. P-Flow: A Fast and Data-Efficient Zero-Shot TTS through Speech Prompting[J]. Advances in Neural Information Processing Systems, 2024, 36.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7" name="图片 16" descr="3b333633333731363bd4b2bdc7bed8d0ce"/>
          <p:cNvPicPr>
            <a:picLocks noChangeAspect="1"/>
          </p:cNvPicPr>
          <p:nvPr>
            <p:custDataLst>
              <p:tags r:id="rId10"/>
            </p:custDataLst>
          </p:nvPr>
        </p:nvPicPr>
        <p:blipFill>
          <a:blip r:embed="rId6"/>
          <a:stretch>
            <a:fillRect/>
          </a:stretch>
        </p:blipFill>
        <p:spPr>
          <a:xfrm>
            <a:off x="8451850" y="4713605"/>
            <a:ext cx="2077085" cy="914400"/>
          </a:xfrm>
          <a:prstGeom prst="rect">
            <a:avLst/>
          </a:prstGeom>
        </p:spPr>
      </p:pic>
      <p:sp>
        <p:nvSpPr>
          <p:cNvPr id="18" name="文本框 17"/>
          <p:cNvSpPr txBox="1"/>
          <p:nvPr/>
        </p:nvSpPr>
        <p:spPr>
          <a:xfrm>
            <a:off x="845185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861310"/>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sz="2000" dirty="0"/>
              <a:t>这篇论文主要研究了零样本文本到语音合成的方法</a:t>
            </a:r>
            <a:r>
              <a:rPr lang="zh-CN" sz="2000" dirty="0"/>
              <a:t>，目标是</a:t>
            </a:r>
            <a:r>
              <a:rPr sz="2000" dirty="0"/>
              <a:t>通过</a:t>
            </a:r>
            <a:r>
              <a:rPr lang="zh-CN" sz="2000" dirty="0"/>
              <a:t>三秒的样本就能够合成具有该说话人</a:t>
            </a:r>
            <a:r>
              <a:rPr lang="zh-CN" sz="2000" dirty="0"/>
              <a:t>特征的语音。</a:t>
            </a:r>
            <a:r>
              <a:rPr sz="2000" dirty="0"/>
              <a:t>传统的TTS方法通常需要大量的训练数据和复杂的模型结构，例如大规模的自回归模型和神经编解码器。这些方法训练成本高、推理速度慢。</a:t>
            </a:r>
            <a:endParaRPr sz="2000" dirty="0"/>
          </a:p>
          <a:p>
            <a:pPr marL="0" lvl="1" indent="457200" algn="just" fontAlgn="auto">
              <a:lnSpc>
                <a:spcPct val="150000"/>
              </a:lnSpc>
              <a:buFont typeface="Wingdings" panose="05000000000000000000" charset="0"/>
              <a:buNone/>
            </a:pPr>
            <a:r>
              <a:rPr sz="2000" dirty="0"/>
              <a:t>本文提出了</a:t>
            </a:r>
            <a:r>
              <a:rPr lang="en-US" sz="2000" dirty="0"/>
              <a:t>P-Flow</a:t>
            </a:r>
            <a:r>
              <a:rPr sz="2000" dirty="0"/>
              <a:t>，引入了流匹配生成模型，实现了高质量和高效率的零样本语音合成</a:t>
            </a:r>
            <a:r>
              <a:rPr lang="zh-CN" sz="2000" dirty="0"/>
              <a:t>；</a:t>
            </a:r>
            <a:r>
              <a:rPr sz="2000" dirty="0"/>
              <a:t> 使用较少的训练数据，展示了与大规模自回归模型相媲美的说话者适应性能</a:t>
            </a:r>
            <a:r>
              <a:rPr lang="zh-CN" sz="2000" dirty="0"/>
              <a:t>；</a:t>
            </a:r>
            <a:r>
              <a:rPr sz="2000" dirty="0"/>
              <a:t>在NVIDIA A100 GPU上实现了平均推理延迟为0.11秒。</a:t>
            </a:r>
            <a:endParaRPr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Kim S, Shih K, Santos J F, et al. P-Flow: A Fast and Data-Efficient Zero-Shot TTS through Speech Prompting[J]. Advances in Neural Information Processing Systems, 2024, 36.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352425" y="1503680"/>
                <a:ext cx="3255010" cy="4892675"/>
              </a:xfrm>
              <a:prstGeom prst="rect">
                <a:avLst/>
              </a:prstGeom>
              <a:noFill/>
            </p:spPr>
            <p:txBody>
              <a:bodyPr wrap="square" rtlCol="0">
                <a:noAutofit/>
              </a:bodyPr>
              <a:p>
                <a:pPr marL="342900" indent="-342900" fontAlgn="auto">
                  <a:lnSpc>
                    <a:spcPct val="150000"/>
                  </a:lnSpc>
                  <a:spcAft>
                    <a:spcPts val="600"/>
                  </a:spcAft>
                  <a:buFont typeface="Wingdings" panose="05000000000000000000" charset="0"/>
                  <a:buChar char="l"/>
                </a:pPr>
                <a:r>
                  <a:rPr lang="zh-CN" altLang="en-US"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rPr>
                  <a:t>P-Flow 的训练类似于掩码自动编码器。</a:t>
                </a:r>
                <a:endParaRPr lang="zh-CN" altLang="en-US"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endParaRPr>
              </a:p>
              <a:p>
                <a:pPr marL="342900" indent="-342900" fontAlgn="auto">
                  <a:lnSpc>
                    <a:spcPct val="150000"/>
                  </a:lnSpc>
                  <a:spcAft>
                    <a:spcPts val="600"/>
                  </a:spcAft>
                  <a:buFont typeface="Wingdings" panose="05000000000000000000" charset="0"/>
                  <a:buChar char="l"/>
                </a:pPr>
                <a:r>
                  <a:rPr lang="zh-CN" altLang="en-US"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rPr>
                  <a:t>定义</a:t>
                </a:r>
                <a14:m>
                  <m:oMath xmlns:m="http://schemas.openxmlformats.org/officeDocument/2006/math">
                    <m:sSup>
                      <m:sSupPr>
                        <m:ctrlP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p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𝑥</m:t>
                        </m:r>
                      </m:e>
                      <m:sup>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𝑝</m:t>
                        </m:r>
                      </m:sup>
                    </m:sSup>
                  </m:oMath>
                </a14:m>
                <a:r>
                  <a:rPr lang="en-US" altLang="zh-CN"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rPr>
                  <a:t>=(1-</a:t>
                </a:r>
                <a14:m>
                  <m:oMath xmlns:m="http://schemas.openxmlformats.org/officeDocument/2006/math">
                    <m:sSup>
                      <m:sSupPr>
                        <m:ctrlP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p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𝑚</m:t>
                        </m:r>
                      </m:e>
                      <m:sup>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𝑝</m:t>
                        </m:r>
                      </m:sup>
                    </m:sSup>
                  </m:oMath>
                </a14:m>
                <a:r>
                  <a:rPr lang="en-US" altLang="zh-CN"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rPr>
                  <a:t>)x</a:t>
                </a:r>
                <a:endParaRPr lang="en-US" altLang="zh-CN"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endParaRPr>
              </a:p>
              <a:p>
                <a:pPr marL="342900" indent="-342900" fontAlgn="auto">
                  <a:lnSpc>
                    <a:spcPct val="150000"/>
                  </a:lnSpc>
                  <a:spcAft>
                    <a:spcPts val="600"/>
                  </a:spcAft>
                  <a:buFont typeface="Wingdings" panose="05000000000000000000" charset="0"/>
                  <a:buChar char="l"/>
                </a:pPr>
                <a:r>
                  <a:rPr lang="en-US" altLang="zh-CN"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rPr>
                  <a:t>P-Flow</a:t>
                </a:r>
                <a:r>
                  <a:rPr lang="zh-CN" altLang="en-US" dirty="0">
                    <a:solidFill>
                      <a:srgbClr val="0D0D0D"/>
                    </a:solidFill>
                    <a:effectLst/>
                    <a:highlight>
                      <a:srgbClr val="FFFFFF"/>
                    </a:highlight>
                    <a:latin typeface="微软雅黑" panose="020B0503020204020204" charset="-122"/>
                    <a:ea typeface="微软雅黑" panose="020B0503020204020204" charset="-122"/>
                    <a:cs typeface="微软雅黑" panose="020B0503020204020204" charset="-122"/>
                  </a:rPr>
                  <a:t>的训练目标就是给定</a:t>
                </a:r>
                <a14:m>
                  <m:oMath xmlns:m="http://schemas.openxmlformats.org/officeDocument/2006/math">
                    <m:sSup>
                      <m:sSupPr>
                        <m:ctrlPr>
                          <a:rPr lang="en-US" altLang="zh-CN" i="1" dirty="0">
                            <a:solidFill>
                              <a:srgbClr val="0D0D0D"/>
                            </a:solidFill>
                            <a:effectLst/>
                            <a:highlight>
                              <a:srgbClr val="FFFFFF"/>
                            </a:highlight>
                            <a:latin typeface="Cambria Math" panose="02040503050406030204" charset="0"/>
                            <a:cs typeface="Cambria Math" panose="02040503050406030204" charset="0"/>
                          </a:rPr>
                        </m:ctrlPr>
                      </m:sSupPr>
                      <m:e>
                        <m:r>
                          <a:rPr lang="en-US" altLang="zh-CN" i="1" dirty="0">
                            <a:solidFill>
                              <a:srgbClr val="0D0D0D"/>
                            </a:solidFill>
                            <a:effectLst/>
                            <a:highlight>
                              <a:srgbClr val="FFFFFF"/>
                            </a:highlight>
                            <a:latin typeface="Cambria Math" panose="02040503050406030204" charset="0"/>
                            <a:cs typeface="Cambria Math" panose="02040503050406030204" charset="0"/>
                          </a:rPr>
                          <m:t>𝑥</m:t>
                        </m:r>
                      </m:e>
                      <m:sup>
                        <m:r>
                          <a:rPr lang="en-US" altLang="zh-CN" i="1" dirty="0">
                            <a:solidFill>
                              <a:srgbClr val="0D0D0D"/>
                            </a:solidFill>
                            <a:effectLst/>
                            <a:highlight>
                              <a:srgbClr val="FFFFFF"/>
                            </a:highlight>
                            <a:latin typeface="Cambria Math" panose="02040503050406030204" charset="0"/>
                            <a:cs typeface="Cambria Math" panose="02040503050406030204" charset="0"/>
                          </a:rPr>
                          <m:t>𝑝</m:t>
                        </m:r>
                      </m:sup>
                    </m:sSup>
                  </m:oMath>
                </a14:m>
                <a:r>
                  <a:rPr lang="zh-CN" altLang="en-US" dirty="0">
                    <a:solidFill>
                      <a:srgbClr val="0D0D0D"/>
                    </a:solidFill>
                    <a:effectLst/>
                    <a:highlight>
                      <a:srgbClr val="FFFFFF"/>
                    </a:highlight>
                    <a:latin typeface="Cambria Math" panose="02040503050406030204" charset="0"/>
                    <a:cs typeface="Cambria Math" panose="02040503050406030204" charset="0"/>
                  </a:rPr>
                  <a:t>和文本</a:t>
                </a:r>
                <a:r>
                  <a:rPr lang="en-US" altLang="zh-CN" dirty="0">
                    <a:solidFill>
                      <a:srgbClr val="0D0D0D"/>
                    </a:solidFill>
                    <a:effectLst/>
                    <a:highlight>
                      <a:srgbClr val="FFFFFF"/>
                    </a:highlight>
                    <a:latin typeface="Cambria Math" panose="02040503050406030204" charset="0"/>
                    <a:cs typeface="Cambria Math" panose="02040503050406030204" charset="0"/>
                  </a:rPr>
                  <a:t>text</a:t>
                </a:r>
                <a:r>
                  <a:rPr lang="zh-CN" altLang="en-US" dirty="0">
                    <a:solidFill>
                      <a:srgbClr val="0D0D0D"/>
                    </a:solidFill>
                    <a:effectLst/>
                    <a:highlight>
                      <a:srgbClr val="FFFFFF"/>
                    </a:highlight>
                    <a:latin typeface="Cambria Math" panose="02040503050406030204" charset="0"/>
                    <a:cs typeface="Cambria Math" panose="02040503050406030204" charset="0"/>
                  </a:rPr>
                  <a:t>的情况下重建完整的</a:t>
                </a:r>
                <a:r>
                  <a:rPr lang="en-US" altLang="zh-CN" dirty="0">
                    <a:solidFill>
                      <a:srgbClr val="0D0D0D"/>
                    </a:solidFill>
                    <a:effectLst/>
                    <a:highlight>
                      <a:srgbClr val="FFFFFF"/>
                    </a:highlight>
                    <a:latin typeface="Cambria Math" panose="02040503050406030204" charset="0"/>
                    <a:cs typeface="Cambria Math" panose="02040503050406030204" charset="0"/>
                  </a:rPr>
                  <a:t>x</a:t>
                </a:r>
                <a:endParaRPr lang="en-US" altLang="zh-CN" dirty="0">
                  <a:solidFill>
                    <a:srgbClr val="0D0D0D"/>
                  </a:solidFill>
                  <a:effectLst/>
                  <a:highlight>
                    <a:srgbClr val="FFFFFF"/>
                  </a:highlight>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352425" y="1503680"/>
                <a:ext cx="3255010" cy="4892675"/>
              </a:xfrm>
              <a:prstGeom prst="rect">
                <a:avLst/>
              </a:prstGeom>
              <a:blipFill rotWithShape="1">
                <a:blip r:embed="rId7"/>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8"/>
          <a:stretch>
            <a:fillRect/>
          </a:stretch>
        </p:blipFill>
        <p:spPr>
          <a:xfrm>
            <a:off x="3914140" y="798195"/>
            <a:ext cx="7703185" cy="5194935"/>
          </a:xfrm>
          <a:prstGeom prst="rect">
            <a:avLst/>
          </a:prstGeom>
        </p:spPr>
      </p:pic>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sym typeface="+mn-ea"/>
              </a:rPr>
              <a:t>研究方法</a:t>
            </a:r>
            <a:r>
              <a:rPr lang="en-US" altLang="zh-CN" sz="2800" dirty="0">
                <a:solidFill>
                  <a:schemeClr val="tx1"/>
                </a:solidFill>
                <a:effectLst>
                  <a:outerShdw blurRad="38100" dist="19050" dir="2700000" algn="tl" rotWithShape="0">
                    <a:schemeClr val="dk1">
                      <a:alpha val="40000"/>
                    </a:schemeClr>
                  </a:outerShdw>
                </a:effectLst>
                <a:sym typeface="+mn-ea"/>
              </a:rPr>
              <a:t>--</a:t>
            </a:r>
            <a:r>
              <a:rPr lang="zh-CN" altLang="en-US" sz="2800" dirty="0">
                <a:solidFill>
                  <a:schemeClr val="tx1"/>
                </a:solidFill>
                <a:effectLst>
                  <a:outerShdw blurRad="38100" dist="19050" dir="2700000" algn="tl" rotWithShape="0">
                    <a:schemeClr val="dk1">
                      <a:alpha val="40000"/>
                    </a:schemeClr>
                  </a:outerShdw>
                </a:effectLst>
                <a:sym typeface="+mn-ea"/>
              </a:rPr>
              <a:t>文本编码器</a:t>
            </a:r>
            <a:endParaRPr lang="zh-CN" altLang="en-US"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Kim S, Shih K, Santos J F, et al. P-Flow: A Fast and Data-Efficient Zero-Shot TTS through Speech Prompting[J]. Advances in Neural Information Processing Systems, 2024, 36.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10" name="图片 9"/>
          <p:cNvPicPr>
            <a:picLocks noChangeAspect="1"/>
          </p:cNvPicPr>
          <p:nvPr/>
        </p:nvPicPr>
        <p:blipFill>
          <a:blip r:embed="rId6"/>
          <a:stretch>
            <a:fillRect/>
          </a:stretch>
        </p:blipFill>
        <p:spPr>
          <a:xfrm>
            <a:off x="390525" y="1503680"/>
            <a:ext cx="6431280" cy="4183380"/>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6965315" y="704215"/>
                <a:ext cx="4562475" cy="5488940"/>
              </a:xfrm>
              <a:prstGeom prst="rect">
                <a:avLst/>
              </a:prstGeom>
              <a:noFill/>
            </p:spPr>
            <p:txBody>
              <a:bodyPr wrap="square" rtlCol="0">
                <a:spAutoFit/>
              </a:bodyPr>
              <a:p>
                <a:pPr fontAlgn="auto">
                  <a:spcAft>
                    <a:spcPts val="600"/>
                  </a:spcAft>
                </a:pPr>
                <a:r>
                  <a:rPr lang="en-US" altLang="zh-CN">
                    <a:sym typeface="+mn-ea"/>
                  </a:rPr>
                  <a:t>       </a:t>
                </a:r>
                <a:r>
                  <a:rPr lang="zh-CN" altLang="en-US">
                    <a:sym typeface="+mn-ea"/>
                  </a:rPr>
                  <a:t>文本编码器输出</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ℎ</m:t>
                        </m:r>
                      </m:e>
                      <m:sub>
                        <m:r>
                          <a:rPr lang="en-US" altLang="zh-CN" i="1">
                            <a:latin typeface="Cambria Math" panose="02040503050406030204" charset="0"/>
                            <a:cs typeface="Cambria Math" panose="02040503050406030204" charset="0"/>
                            <a:sym typeface="+mn-ea"/>
                          </a:rPr>
                          <m:t>𝑐</m:t>
                        </m:r>
                      </m:sub>
                    </m:sSub>
                  </m:oMath>
                </a14:m>
                <a:r>
                  <a:rPr lang="zh-CN" altLang="en-US">
                    <a:sym typeface="+mn-ea"/>
                  </a:rPr>
                  <a:t> 和 mel 频谱图</a:t>
                </a:r>
                <a14:m>
                  <m:oMath xmlns:m="http://schemas.openxmlformats.org/officeDocument/2006/math">
                    <m:r>
                      <m:rPr>
                        <m:sty m:val="p"/>
                      </m:rPr>
                      <a:rPr lang="en-US" altLang="zh-CN">
                        <a:latin typeface="Cambria Math" panose="02040503050406030204" charset="0"/>
                        <a:cs typeface="Cambria Math" panose="02040503050406030204" charset="0"/>
                        <a:sym typeface="+mn-ea"/>
                      </a:rPr>
                      <m:t>x</m:t>
                    </m:r>
                  </m:oMath>
                </a14:m>
                <a:r>
                  <a:rPr lang="zh-CN" altLang="en-US">
                    <a:sym typeface="+mn-ea"/>
                  </a:rPr>
                  <a:t>的长度不同，使用单调对齐搜索</a:t>
                </a:r>
                <a:r>
                  <a:rPr lang="en-US" altLang="zh-CN">
                    <a:sym typeface="+mn-ea"/>
                  </a:rPr>
                  <a:t>(</a:t>
                </a:r>
                <a:r>
                  <a:rPr lang="zh-CN" altLang="en-US">
                    <a:sym typeface="+mn-ea"/>
                  </a:rPr>
                  <a:t>MAS</a:t>
                </a:r>
                <a:r>
                  <a:rPr lang="en-US" altLang="zh-CN">
                    <a:sym typeface="+mn-ea"/>
                  </a:rPr>
                  <a:t>)</a:t>
                </a:r>
                <a:r>
                  <a:rPr lang="zh-CN" altLang="en-US">
                    <a:sym typeface="+mn-ea"/>
                  </a:rPr>
                  <a:t>算法将文本编码器输出与真实的mel 频谱图</a:t>
                </a:r>
                <a:r>
                  <a:rPr lang="en-US" altLang="zh-CN">
                    <a:sym typeface="+mn-ea"/>
                  </a:rPr>
                  <a:t>x</a:t>
                </a:r>
                <a:r>
                  <a:rPr lang="zh-CN" altLang="en-US">
                    <a:sym typeface="+mn-ea"/>
                  </a:rPr>
                  <a:t>对齐。</a:t>
                </a:r>
                <a:endParaRPr lang="zh-CN" altLang="en-US">
                  <a:sym typeface="+mn-ea"/>
                </a:endParaRPr>
              </a:p>
              <a:p>
                <a:pPr fontAlgn="auto">
                  <a:spcAft>
                    <a:spcPts val="600"/>
                  </a:spcAft>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charset="0"/>
                          <a:cs typeface="Cambria Math" panose="02040503050406030204" charset="0"/>
                        </a:rPr>
                        <m:t>A</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MAS</m:t>
                      </m:r>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a:latin typeface="Cambria Math" panose="02040503050406030204" charset="0"/>
                          <a:cs typeface="Cambria Math" panose="02040503050406030204" charset="0"/>
                        </a:rPr>
                        <m:t>)</m:t>
                      </m:r>
                    </m:oMath>
                  </m:oMathPara>
                </a14:m>
                <a:endParaRPr lang="zh-CN" altLang="en-US"/>
              </a:p>
              <a:p>
                <a:pPr fontAlgn="auto">
                  <a:spcAft>
                    <a:spcPts val="600"/>
                  </a:spcAft>
                </a:pPr>
                <a:r>
                  <a:rPr lang="en-US" altLang="zh-CN"/>
                  <a:t>       </a:t>
                </a:r>
                <a:r>
                  <a:rPr lang="zh-CN" altLang="en-US"/>
                  <a:t>在对齐矩阵</a:t>
                </a:r>
                <a:r>
                  <a:rPr lang="en-US" altLang="zh-CN"/>
                  <a:t>A</a:t>
                </a:r>
                <a:r>
                  <a:rPr lang="zh-CN" altLang="en-US"/>
                  <a:t>的基础上，确定每个文本标记的持续时间</a:t>
                </a:r>
                <a:r>
                  <a:rPr lang="en-US" altLang="zh-CN"/>
                  <a:t>d</a:t>
                </a:r>
                <a:r>
                  <a:rPr lang="zh-CN" altLang="en-US"/>
                  <a:t>，根据时间</a:t>
                </a:r>
                <a:r>
                  <a:rPr lang="en-US" altLang="zh-CN"/>
                  <a:t>d</a:t>
                </a:r>
                <a:r>
                  <a:rPr lang="zh-CN" altLang="en-US"/>
                  <a:t>对</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ℎ</m:t>
                        </m:r>
                      </m:e>
                      <m:sub>
                        <m:r>
                          <a:rPr lang="en-US" altLang="zh-CN" i="1">
                            <a:latin typeface="Cambria Math" panose="02040503050406030204" charset="0"/>
                            <a:cs typeface="Cambria Math" panose="02040503050406030204" charset="0"/>
                            <a:sym typeface="+mn-ea"/>
                          </a:rPr>
                          <m:t>𝑐</m:t>
                        </m:r>
                      </m:sub>
                    </m:sSub>
                  </m:oMath>
                </a14:m>
                <a:r>
                  <a:rPr lang="zh-CN" altLang="en-US">
                    <a:latin typeface="Cambria Math" panose="02040503050406030204" charset="0"/>
                    <a:cs typeface="Cambria Math" panose="02040503050406030204" charset="0"/>
                    <a:sym typeface="+mn-ea"/>
                  </a:rPr>
                  <a:t>进行扩展，得到</a:t>
                </a:r>
                <a:r>
                  <a:rPr lang="en-US" altLang="zh-CN">
                    <a:latin typeface="Cambria Math" panose="02040503050406030204" charset="0"/>
                    <a:cs typeface="Cambria Math" panose="02040503050406030204" charset="0"/>
                    <a:sym typeface="+mn-ea"/>
                  </a:rPr>
                  <a:t>h</a:t>
                </a:r>
                <a:r>
                  <a:rPr lang="zh-CN" altLang="en-US"/>
                  <a:t>。</a:t>
                </a:r>
                <a:endParaRPr lang="en-US" altLang="zh-CN"/>
              </a:p>
              <a:p>
                <a:pPr algn="just" fontAlgn="auto">
                  <a:spcAft>
                    <a:spcPts val="600"/>
                  </a:spcAft>
                </a:pPr>
                <a:r>
                  <a:rPr lang="en-US" altLang="zh-CN"/>
                  <a:t>       </a:t>
                </a:r>
                <a:r>
                  <a:rPr lang="zh-CN" altLang="en-US"/>
                  <a:t>由于文本编码器在生成过程中，可能会直接对</a:t>
                </a:r>
                <a14:m>
                  <m:oMath xmlns:m="http://schemas.openxmlformats.org/officeDocument/2006/math">
                    <m:sSup>
                      <m:sSupPr>
                        <m:ctrlP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p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𝑥</m:t>
                        </m:r>
                      </m:e>
                      <m:sup>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𝑝</m:t>
                        </m:r>
                      </m:sup>
                    </m:sSup>
                  </m:oMath>
                </a14:m>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段的</a:t>
                </a:r>
                <a:r>
                  <a:rPr lang="en-US" altLang="zh-CN"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mel</a:t>
                </a:r>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谱直接复制粘贴，为了避免干扰，选择</a:t>
                </a:r>
                <a14:m>
                  <m:oMath xmlns:m="http://schemas.openxmlformats.org/officeDocument/2006/math">
                    <m: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遮掩</m:t>
                    </m:r>
                    <m:sSup>
                      <m:sSupPr>
                        <m:ctrlP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p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𝑥</m:t>
                        </m:r>
                      </m:e>
                      <m:sup>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𝑝</m:t>
                        </m:r>
                      </m:sup>
                    </m:sSup>
                  </m:oMath>
                </a14:m>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段的</a:t>
                </a:r>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重建损失。</a:t>
                </a:r>
                <a:endPar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endParaRPr>
              </a:p>
              <a:p>
                <a:pPr algn="ctr" fontAlgn="auto">
                  <a:spcAft>
                    <a:spcPts val="600"/>
                  </a:spcAft>
                </a:pPr>
                <a14:m>
                  <m:oMath xmlns:m="http://schemas.openxmlformats.org/officeDocument/2006/math">
                    <m:sSubSup>
                      <m:sSubSupPr>
                        <m:ctrlPr>
                          <a:rPr lang="zh-CN" altLang="en-US"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bSup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𝐿</m:t>
                        </m:r>
                      </m:e>
                      <m:sub>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𝑒𝑛𝑐</m:t>
                        </m:r>
                      </m:sub>
                      <m:sup>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𝑝</m:t>
                        </m:r>
                      </m:sup>
                    </m:sSubSup>
                    <m:r>
                      <a:rPr lang="en-US" altLang="zh-CN" i="1">
                        <a:highlight>
                          <a:srgbClr val="FFFFFF"/>
                        </a:highlight>
                        <a:latin typeface="Cambria Math" panose="02040503050406030204" charset="0"/>
                        <a:cs typeface="Cambria Math" panose="02040503050406030204" charset="0"/>
                      </a:rPr>
                      <m:t>=</m:t>
                    </m:r>
                    <m:r>
                      <m:rPr>
                        <m:sty m:val="p"/>
                      </m:rPr>
                      <a:rPr lang="en-US" altLang="zh-CN">
                        <a:highlight>
                          <a:srgbClr val="FFFFFF"/>
                        </a:highlight>
                        <a:latin typeface="Cambria Math" panose="02040503050406030204" charset="0"/>
                        <a:cs typeface="Cambria Math" panose="02040503050406030204" charset="0"/>
                      </a:rPr>
                      <m:t>MSE</m:t>
                    </m:r>
                    <m:r>
                      <a:rPr lang="en-US" altLang="zh-CN">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ℎ</m:t>
                    </m:r>
                    <m:r>
                      <a:rPr lang="en-US" altLang="zh-CN" i="1">
                        <a:highlight>
                          <a:srgbClr val="FFFFFF"/>
                        </a:highlight>
                        <a:latin typeface="Cambria Math" panose="02040503050406030204" charset="0"/>
                        <a:cs typeface="Cambria Math" panose="02040503050406030204" charset="0"/>
                      </a:rPr>
                      <m:t>∙</m:t>
                    </m:r>
                    <m:sSup>
                      <m:sSupPr>
                        <m:ctrlPr>
                          <a:rPr lang="en-US" altLang="zh-CN" i="1">
                            <a:highlight>
                              <a:srgbClr val="FFFFFF"/>
                            </a:highlight>
                            <a:latin typeface="Cambria Math" panose="02040503050406030204" charset="0"/>
                            <a:cs typeface="Cambria Math" panose="02040503050406030204" charset="0"/>
                          </a:rPr>
                        </m:ctrlPr>
                      </m:sSupPr>
                      <m:e>
                        <m:r>
                          <a:rPr lang="en-US" altLang="zh-CN" i="1">
                            <a:highlight>
                              <a:srgbClr val="FFFFFF"/>
                            </a:highlight>
                            <a:latin typeface="Cambria Math" panose="02040503050406030204" charset="0"/>
                            <a:cs typeface="Cambria Math" panose="02040503050406030204" charset="0"/>
                          </a:rPr>
                          <m:t>𝑚</m:t>
                        </m:r>
                      </m:e>
                      <m:sup>
                        <m:r>
                          <a:rPr lang="en-US" altLang="zh-CN" i="1">
                            <a:highlight>
                              <a:srgbClr val="FFFFFF"/>
                            </a:highlight>
                            <a:latin typeface="Cambria Math" panose="02040503050406030204" charset="0"/>
                            <a:cs typeface="Cambria Math" panose="02040503050406030204" charset="0"/>
                          </a:rPr>
                          <m:t>𝑝</m:t>
                        </m:r>
                      </m:sup>
                    </m:sSup>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𝑥</m:t>
                    </m:r>
                    <m:r>
                      <a:rPr lang="en-US" altLang="zh-CN" i="1">
                        <a:highlight>
                          <a:srgbClr val="FFFFFF"/>
                        </a:highlight>
                        <a:latin typeface="Cambria Math" panose="02040503050406030204" charset="0"/>
                        <a:cs typeface="Cambria Math" panose="02040503050406030204" charset="0"/>
                      </a:rPr>
                      <m:t>∙</m:t>
                    </m:r>
                    <m:sSup>
                      <m:sSupPr>
                        <m:ctrlPr>
                          <a:rPr lang="en-US" altLang="zh-CN" i="1">
                            <a:highlight>
                              <a:srgbClr val="FFFFFF"/>
                            </a:highlight>
                            <a:latin typeface="Cambria Math" panose="02040503050406030204" charset="0"/>
                            <a:cs typeface="Cambria Math" panose="02040503050406030204" charset="0"/>
                          </a:rPr>
                        </m:ctrlPr>
                      </m:sSupPr>
                      <m:e>
                        <m:r>
                          <a:rPr lang="en-US" altLang="zh-CN" i="1">
                            <a:highlight>
                              <a:srgbClr val="FFFFFF"/>
                            </a:highlight>
                            <a:latin typeface="Cambria Math" panose="02040503050406030204" charset="0"/>
                            <a:cs typeface="Cambria Math" panose="02040503050406030204" charset="0"/>
                          </a:rPr>
                          <m:t>𝑚</m:t>
                        </m:r>
                      </m:e>
                      <m:sup>
                        <m:r>
                          <a:rPr lang="en-US" altLang="zh-CN" i="1">
                            <a:highlight>
                              <a:srgbClr val="FFFFFF"/>
                            </a:highlight>
                            <a:latin typeface="Cambria Math" panose="02040503050406030204" charset="0"/>
                            <a:cs typeface="Cambria Math" panose="02040503050406030204" charset="0"/>
                          </a:rPr>
                          <m:t>𝑝</m:t>
                        </m:r>
                      </m:sup>
                    </m:sSup>
                    <m:r>
                      <a:rPr lang="en-US" altLang="zh-CN" i="1">
                        <a:highlight>
                          <a:srgbClr val="FFFFFF"/>
                        </a:highlight>
                        <a:latin typeface="Cambria Math" panose="02040503050406030204" charset="0"/>
                        <a:cs typeface="Cambria Math" panose="02040503050406030204" charset="0"/>
                      </a:rPr>
                      <m:t>)</m:t>
                    </m:r>
                  </m:oMath>
                </a14:m>
                <a:r>
                  <a:rPr lang="zh-CN" altLang="en-US">
                    <a:highlight>
                      <a:srgbClr val="FFFFFF"/>
                    </a:highlight>
                    <a:sym typeface="+mn-ea"/>
                  </a:rPr>
                  <a:t> </a:t>
                </a:r>
                <a:endParaRPr lang="zh-CN" altLang="en-US">
                  <a:highlight>
                    <a:srgbClr val="FFFFFF"/>
                  </a:highlight>
                  <a:sym typeface="+mn-ea"/>
                </a:endParaRPr>
              </a:p>
              <a:p>
                <a:pPr algn="just" fontAlgn="auto">
                  <a:spcAft>
                    <a:spcPts val="600"/>
                  </a:spcAft>
                </a:pPr>
                <a:r>
                  <a:rPr lang="en-US" altLang="zh-CN"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         </a:t>
                </a:r>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为了避免在推理时</a:t>
                </a:r>
                <a:r>
                  <a:rPr lang="en-US" altLang="zh-CN"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MAS</a:t>
                </a:r>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不可用，加入了一个时长预测器，估计每个文本标记的对数时长。</a:t>
                </a:r>
                <a:endPar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endParaRPr>
              </a:p>
              <a:p>
                <a:pPr algn="just" fontAlgn="auto">
                  <a:spcAft>
                    <a:spcPts val="600"/>
                  </a:spcAft>
                </a:pPr>
                <a:r>
                  <a:rPr lang="en-US" altLang="zh-CN"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	</a:t>
                </a:r>
                <a14:m>
                  <m:oMath xmlns:m="http://schemas.openxmlformats.org/officeDocument/2006/math">
                    <m:sSub>
                      <m:sSubPr>
                        <m:ctrlPr>
                          <a:rPr lang="zh-CN" altLang="en-US"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bPr>
                      <m:e>
                        <m:r>
                          <a:rPr lang="zh-CN" altLang="en-US"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𝐿</m:t>
                        </m:r>
                      </m:e>
                      <m:sub>
                        <m:r>
                          <a:rPr lang="zh-CN" altLang="en-US"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𝑑𝑢𝑟</m:t>
                        </m:r>
                      </m:sub>
                    </m:sSub>
                    <m:r>
                      <a:rPr lang="zh-CN" altLang="en-US"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m:t>
                    </m:r>
                    <m:r>
                      <a:rPr lang="zh-CN" altLang="en-US"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m:t>𝑀𝑆𝐸</m:t>
                    </m:r>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m:t>(</m:t>
                    </m:r>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m:t>𝑙𝑜𝑔</m:t>
                    </m:r>
                    <m:acc>
                      <m:accPr>
                        <m:ctrlP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acc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𝑑</m:t>
                        </m:r>
                      </m:e>
                    </m:acc>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m:t>−</m:t>
                    </m:r>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m:t>𝑙𝑜𝑔𝑑</m:t>
                    </m:r>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m:t>)</m:t>
                    </m:r>
                  </m:oMath>
                </a14:m>
                <a:endPar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endParaRPr>
              </a:p>
              <a:p>
                <a:pPr algn="just" fontAlgn="auto">
                  <a:spcAft>
                    <a:spcPts val="600"/>
                  </a:spcAft>
                </a:pPr>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a:t>在推理阶段，使用预测时长扩展编码器输出</a:t>
                </a:r>
                <a14:m>
                  <m:oMath xmlns:m="http://schemas.openxmlformats.org/officeDocument/2006/math">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ℎ</m:t>
                        </m:r>
                      </m:e>
                      <m:sub>
                        <m:r>
                          <a:rPr lang="en-US" altLang="zh-CN" i="1">
                            <a:highlight>
                              <a:srgbClr val="FFFFFF"/>
                            </a:highlight>
                            <a:latin typeface="Cambria Math" panose="02040503050406030204" charset="0"/>
                            <a:cs typeface="Cambria Math" panose="02040503050406030204" charset="0"/>
                          </a:rPr>
                          <m:t>𝑐</m:t>
                        </m:r>
                      </m:sub>
                    </m:sSub>
                  </m:oMath>
                </a14:m>
                <a:r>
                  <a:rPr lang="zh-CN" altLang="en-US">
                    <a:highlight>
                      <a:srgbClr val="FFFFFF"/>
                    </a:highlight>
                    <a:latin typeface="Cambria Math" panose="02040503050406030204" charset="0"/>
                    <a:cs typeface="Cambria Math" panose="02040503050406030204" charset="0"/>
                  </a:rPr>
                  <a:t>，得到</a:t>
                </a:r>
                <a14:m>
                  <m:oMath xmlns:m="http://schemas.openxmlformats.org/officeDocument/2006/math">
                    <m:r>
                      <a:rPr lang="en-US" altLang="zh-CN" i="1">
                        <a:highlight>
                          <a:srgbClr val="FFFFFF"/>
                        </a:highlight>
                        <a:latin typeface="Cambria Math" panose="02040503050406030204" charset="0"/>
                        <a:cs typeface="Cambria Math" panose="02040503050406030204" charset="0"/>
                      </a:rPr>
                      <m:t>ℎ</m:t>
                    </m:r>
                  </m:oMath>
                </a14:m>
                <a:r>
                  <a:rPr lang="zh-CN" altLang="en-US">
                    <a:highlight>
                      <a:srgbClr val="FFFFFF"/>
                    </a:highlight>
                    <a:latin typeface="Cambria Math" panose="02040503050406030204" charset="0"/>
                    <a:cs typeface="Cambria Math" panose="02040503050406030204" charset="0"/>
                  </a:rPr>
                  <a:t>。</a:t>
                </a:r>
                <a:endParaRPr lang="en-US" altLang="zh-CN"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6965315" y="704215"/>
                <a:ext cx="4562475" cy="5488940"/>
              </a:xfrm>
              <a:prstGeom prst="rect">
                <a:avLst/>
              </a:prstGeom>
              <a:blipFill rotWithShape="1">
                <a:blip r:embed="rId7"/>
                <a:stretch>
                  <a:fillRect r="-2561"/>
                </a:stretch>
              </a:blipFill>
            </p:spPr>
            <p:txBody>
              <a:bodyPr/>
              <a:lstStyle/>
              <a:p>
                <a:r>
                  <a:rPr lang="zh-CN" altLang="en-US">
                    <a:noFill/>
                  </a:rPr>
                  <a:t> </a:t>
                </a:r>
              </a:p>
            </p:txBody>
          </p:sp>
        </mc:Fallback>
      </mc:AlternateContent>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sym typeface="+mn-ea"/>
              </a:rPr>
              <a:t>研究方法</a:t>
            </a:r>
            <a:r>
              <a:rPr lang="en-US" altLang="zh-CN" sz="2800" dirty="0">
                <a:solidFill>
                  <a:schemeClr val="tx1"/>
                </a:solidFill>
                <a:effectLst>
                  <a:outerShdw blurRad="38100" dist="19050" dir="2700000" algn="tl" rotWithShape="0">
                    <a:schemeClr val="dk1">
                      <a:alpha val="40000"/>
                    </a:schemeClr>
                  </a:outerShdw>
                </a:effectLst>
                <a:sym typeface="+mn-ea"/>
              </a:rPr>
              <a:t>--</a:t>
            </a:r>
            <a:r>
              <a:rPr lang="zh-CN" altLang="en-US" sz="2800" dirty="0">
                <a:solidFill>
                  <a:schemeClr val="tx1"/>
                </a:solidFill>
                <a:effectLst>
                  <a:outerShdw blurRad="38100" dist="19050" dir="2700000" algn="tl" rotWithShape="0">
                    <a:schemeClr val="dk1">
                      <a:alpha val="40000"/>
                    </a:schemeClr>
                  </a:outerShdw>
                </a:effectLst>
                <a:sym typeface="+mn-ea"/>
              </a:rPr>
              <a:t>流匹配模型</a:t>
            </a:r>
            <a:endParaRPr lang="zh-CN" altLang="en-US"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7959090" y="1649730"/>
            <a:ext cx="3915410" cy="248158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548640" y="1518285"/>
                <a:ext cx="7108825" cy="3930015"/>
              </a:xfrm>
              <a:prstGeom prst="rect">
                <a:avLst/>
              </a:prstGeom>
              <a:noFill/>
            </p:spPr>
            <p:txBody>
              <a:bodyPr wrap="square" rtlCol="0">
                <a:spAutoFit/>
              </a:bodyPr>
              <a:p>
                <a:pPr fontAlgn="auto">
                  <a:spcAft>
                    <a:spcPts val="0"/>
                  </a:spcAft>
                </a:pPr>
                <a:r>
                  <a:rPr lang="en-US" altLang="zh-CN"/>
                  <a:t>       </a:t>
                </a:r>
                <a:r>
                  <a:rPr lang="zh-CN" altLang="en-US"/>
                  <a:t>流匹配是一种拟合数据分布</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和高斯分布</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之间的概率路径的</a:t>
                </a:r>
                <a:r>
                  <a:rPr lang="zh-CN" altLang="en-US">
                    <a:latin typeface="Cambria Math" panose="02040503050406030204" charset="0"/>
                    <a:cs typeface="Cambria Math" panose="02040503050406030204" charset="0"/>
                  </a:rPr>
                  <a:t>方法。</a:t>
                </a:r>
                <a:endParaRPr lang="zh-CN" altLang="en-US">
                  <a:latin typeface="Cambria Math" panose="02040503050406030204" charset="0"/>
                  <a:cs typeface="Cambria Math" panose="02040503050406030204" charset="0"/>
                </a:endParaRPr>
              </a:p>
              <a:p>
                <a:pPr fontAlgn="auto">
                  <a:spcAft>
                    <a:spcPts val="0"/>
                  </a:spcAft>
                </a:pPr>
                <a:r>
                  <a:rPr lang="en-US" altLang="zh-CN">
                    <a:latin typeface="Cambria Math" panose="02040503050406030204" charset="0"/>
                    <a:cs typeface="Cambria Math" panose="02040503050406030204" charset="0"/>
                  </a:rPr>
                  <a:t>        </a:t>
                </a:r>
                <a:r>
                  <a:rPr lang="zh-CN" altLang="en-US">
                    <a:latin typeface="Cambria Math" panose="02040503050406030204" charset="0"/>
                    <a:cs typeface="Cambria Math" panose="02040503050406030204" charset="0"/>
                  </a:rPr>
                  <a:t>使用流匹配模型作为解码器对</a:t>
                </a:r>
                <a:r>
                  <a:rPr lang="zh-CN" altLang="en-US">
                    <a:latin typeface="Cambria Math" panose="02040503050406030204" charset="0"/>
                    <a:cs typeface="Cambria Math" panose="02040503050406030204" charset="0"/>
                  </a:rPr>
                  <a:t>条件概率分布</a:t>
                </a:r>
                <a:r>
                  <a:rPr lang="en-US" altLang="zh-CN">
                    <a:latin typeface="Cambria Math" panose="02040503050406030204" charset="0"/>
                    <a:cs typeface="Cambria Math" panose="02040503050406030204" charset="0"/>
                    <a:sym typeface="+mn-ea"/>
                  </a:rPr>
                  <a:t>p(x|h)</a:t>
                </a:r>
                <a:r>
                  <a:rPr lang="zh-CN" altLang="en-US">
                    <a:latin typeface="Cambria Math" panose="02040503050406030204" charset="0"/>
                    <a:cs typeface="Cambria Math" panose="02040503050406030204" charset="0"/>
                    <a:sym typeface="+mn-ea"/>
                  </a:rPr>
                  <a:t>进行建模。用向量场</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𝑣</m:t>
                        </m:r>
                      </m:e>
                      <m:sub>
                        <m:r>
                          <a:rPr lang="en-US" altLang="zh-CN" i="1">
                            <a:latin typeface="Cambria Math" panose="02040503050406030204" charset="0"/>
                            <a:cs typeface="Cambria Math" panose="02040503050406030204" charset="0"/>
                            <a:sym typeface="+mn-ea"/>
                          </a:rPr>
                          <m:t>𝑡</m:t>
                        </m:r>
                      </m:sub>
                    </m:sSub>
                  </m:oMath>
                </a14:m>
                <a:r>
                  <a:rPr lang="zh-CN" altLang="en-US">
                    <a:latin typeface="Cambria Math" panose="02040503050406030204" charset="0"/>
                    <a:cs typeface="Cambria Math" panose="02040503050406030204" charset="0"/>
                    <a:sym typeface="+mn-ea"/>
                  </a:rPr>
                  <a:t>描述概率路径</a:t>
                </a:r>
                <a14:m>
                  <m:oMath xmlns:m="http://schemas.openxmlformats.org/officeDocument/2006/math">
                    <m:r>
                      <a:rPr lang="en-US" altLang="zh-CN" i="1">
                        <a:latin typeface="Cambria Math" panose="02040503050406030204" charset="0"/>
                        <a:cs typeface="Cambria Math" panose="02040503050406030204" charset="0"/>
                        <a:sym typeface="+mn-ea"/>
                      </a:rPr>
                      <m:t>𝜑</m:t>
                    </m:r>
                  </m:oMath>
                </a14:m>
                <a:r>
                  <a:rPr lang="zh-CN" altLang="en-US">
                    <a:latin typeface="Cambria Math" panose="02040503050406030204" charset="0"/>
                    <a:cs typeface="Cambria Math" panose="02040503050406030204" charset="0"/>
                    <a:sym typeface="+mn-ea"/>
                  </a:rPr>
                  <a:t>的变化：</a:t>
                </a:r>
                <a:endParaRPr lang="zh-CN" altLang="en-US">
                  <a:latin typeface="Cambria Math" panose="02040503050406030204" charset="0"/>
                  <a:cs typeface="Cambria Math" panose="02040503050406030204" charset="0"/>
                  <a:sym typeface="+mn-ea"/>
                </a:endParaRPr>
              </a:p>
              <a:p>
                <a:pPr algn="ctr" fontAlgn="auto">
                  <a:spcAft>
                    <a:spcPts val="0"/>
                  </a:spcAft>
                </a:pPr>
                <a14:m>
                  <m:oMath xmlns:m="http://schemas.openxmlformats.org/officeDocument/2006/math">
                    <m:f>
                      <m:fPr>
                        <m:ctrlPr>
                          <a:rPr lang="en-US" altLang="zh-CN" i="1">
                            <a:latin typeface="Cambria Math" panose="02040503050406030204" charset="0"/>
                            <a:cs typeface="Cambria Math" panose="02040503050406030204" charset="0"/>
                            <a:sym typeface="+mn-ea"/>
                          </a:rPr>
                        </m:ctrlPr>
                      </m:fPr>
                      <m:num>
                        <m:r>
                          <a:rPr lang="en-US" altLang="zh-CN" i="1">
                            <a:latin typeface="Cambria Math" panose="02040503050406030204" charset="0"/>
                            <a:cs typeface="Cambria Math" panose="02040503050406030204" charset="0"/>
                            <a:sym typeface="+mn-ea"/>
                          </a:rPr>
                          <m:t>𝑑</m:t>
                        </m:r>
                      </m:num>
                      <m:den>
                        <m:r>
                          <a:rPr lang="en-US" altLang="zh-CN" i="1">
                            <a:latin typeface="Cambria Math" panose="02040503050406030204" charset="0"/>
                            <a:cs typeface="Cambria Math" panose="02040503050406030204" charset="0"/>
                            <a:sym typeface="+mn-ea"/>
                          </a:rPr>
                          <m:t>𝑑𝑡</m:t>
                        </m:r>
                      </m:den>
                    </m:f>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𝑣</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0</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ea typeface="MS Mincho" charset="0"/>
                        <a:cs typeface="Cambria Math" panose="02040503050406030204" charset="0"/>
                        <a:sym typeface="+mn-ea"/>
                      </a:rPr>
                      <m:t>)=</m:t>
                    </m:r>
                    <m:r>
                      <a:rPr lang="en-US" altLang="zh-CN" i="1">
                        <a:latin typeface="Cambria Math" panose="02040503050406030204" charset="0"/>
                        <a:ea typeface="MS Mincho" charset="0"/>
                        <a:cs typeface="Cambria Math" panose="02040503050406030204" charset="0"/>
                        <a:sym typeface="+mn-ea"/>
                      </a:rPr>
                      <m:t>𝑥</m:t>
                    </m:r>
                  </m:oMath>
                </a14:m>
                <a:endParaRPr lang="zh-CN" altLang="en-US">
                  <a:latin typeface="Cambria Math" panose="02040503050406030204" charset="0"/>
                  <a:cs typeface="Cambria Math" panose="02040503050406030204" charset="0"/>
                </a:endParaRPr>
              </a:p>
              <a:p>
                <a:pPr algn="just" fontAlgn="auto">
                  <a:spcAft>
                    <a:spcPts val="0"/>
                  </a:spcAft>
                </a:pPr>
                <a:r>
                  <a:rPr lang="en-US" altLang="zh-CN">
                    <a:latin typeface="Cambria Math" panose="02040503050406030204" charset="0"/>
                    <a:cs typeface="Cambria Math" panose="02040503050406030204" charset="0"/>
                  </a:rPr>
                  <a:t>        </a:t>
                </a:r>
                <a:r>
                  <a:rPr lang="zh-CN" altLang="en-US">
                    <a:latin typeface="Cambria Math" panose="02040503050406030204" charset="0"/>
                    <a:cs typeface="Cambria Math" panose="02040503050406030204" charset="0"/>
                    <a:sym typeface="+mn-ea"/>
                  </a:rPr>
                  <a:t>直接确定边际流</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sym typeface="+mn-ea"/>
                  </a:rPr>
                  <a:t>比较困难，得到完全平直的轨迹也不太可能。</a:t>
                </a:r>
                <a:r>
                  <a:rPr lang="zh-CN" altLang="en-US">
                    <a:sym typeface="+mn-ea"/>
                  </a:rPr>
                  <a:t>将其表示为对多个条件流</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𝑡</m:t>
                        </m:r>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1</m:t>
                            </m:r>
                          </m:sub>
                        </m:sSub>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cs typeface="Cambria Math" panose="02040503050406030204" charset="0"/>
                        <a:sym typeface="+mn-ea"/>
                      </a:rPr>
                      <m:t>)</m:t>
                    </m:r>
                  </m:oMath>
                </a14:m>
                <a:r>
                  <a:rPr lang="zh-CN" altLang="en-US">
                    <a:sym typeface="+mn-ea"/>
                  </a:rPr>
                  <a:t>的边缘化，在给定</a:t>
                </a:r>
                <a14:m>
                  <m:oMath xmlns:m="http://schemas.openxmlformats.org/officeDocument/2006/math">
                    <m:r>
                      <a:rPr lang="zh-CN" altLang="en-US">
                        <a:latin typeface="Cambria Math" panose="02040503050406030204" charset="0"/>
                        <a:sym typeface="+mn-ea"/>
                      </a:rPr>
                      <m:t>条件</m:t>
                    </m:r>
                    <m:sSub>
                      <m:sSubPr>
                        <m:ctrlPr>
                          <a:rPr lang="en-US" altLang="zh-CN" i="1">
                            <a:highlight>
                              <a:srgbClr val="FFFFFF"/>
                            </a:highlight>
                            <a:latin typeface="Cambria Math" panose="02040503050406030204" charset="0"/>
                            <a:ea typeface="MS Mincho" charset="0"/>
                            <a:cs typeface="Cambria Math" panose="02040503050406030204" charset="0"/>
                          </a:rPr>
                        </m:ctrlPr>
                      </m:sSubPr>
                      <m:e>
                        <m:r>
                          <a:rPr lang="en-US" altLang="zh-CN" i="1">
                            <a:highlight>
                              <a:srgbClr val="FFFFFF"/>
                            </a:highlight>
                            <a:latin typeface="Cambria Math" panose="02040503050406030204" charset="0"/>
                            <a:ea typeface="MS Mincho" charset="0"/>
                            <a:cs typeface="Cambria Math" panose="02040503050406030204" charset="0"/>
                          </a:rPr>
                          <m:t>𝑥</m:t>
                        </m:r>
                      </m:e>
                      <m:sub>
                        <m:r>
                          <a:rPr lang="en-US" altLang="zh-CN" i="1">
                            <a:highlight>
                              <a:srgbClr val="FFFFFF"/>
                            </a:highlight>
                            <a:latin typeface="Cambria Math" panose="02040503050406030204" charset="0"/>
                            <a:ea typeface="MS Mincho" charset="0"/>
                            <a:cs typeface="Cambria Math" panose="02040503050406030204" charset="0"/>
                          </a:rPr>
                          <m:t>1</m:t>
                        </m:r>
                      </m:sub>
                    </m:sSub>
                  </m:oMath>
                </a14:m>
                <a:r>
                  <a:rPr lang="zh-CN" altLang="en-US">
                    <a:latin typeface="Cambria Math" panose="02040503050406030204" charset="0"/>
                    <a:cs typeface="Cambria Math" panose="02040503050406030204" charset="0"/>
                  </a:rPr>
                  <a:t>下，输入数据</a:t>
                </a:r>
                <a:r>
                  <a:rPr lang="en-US" altLang="zh-CN">
                    <a:latin typeface="Cambria Math" panose="02040503050406030204" charset="0"/>
                    <a:cs typeface="Cambria Math" panose="02040503050406030204" charset="0"/>
                  </a:rPr>
                  <a:t>x</a:t>
                </a:r>
                <a:r>
                  <a:rPr lang="zh-CN" altLang="en-US">
                    <a:latin typeface="Cambria Math" panose="02040503050406030204" charset="0"/>
                    <a:cs typeface="Cambria Math" panose="02040503050406030204" charset="0"/>
                  </a:rPr>
                  <a:t>在时间</a:t>
                </a:r>
                <a:r>
                  <a:rPr lang="en-US" altLang="zh-CN">
                    <a:latin typeface="Cambria Math" panose="02040503050406030204" charset="0"/>
                    <a:cs typeface="Cambria Math" panose="02040503050406030204" charset="0"/>
                  </a:rPr>
                  <a:t>t</a:t>
                </a:r>
                <a:r>
                  <a:rPr lang="zh-CN" altLang="en-US">
                    <a:latin typeface="Cambria Math" panose="02040503050406030204" charset="0"/>
                    <a:cs typeface="Cambria Math" panose="02040503050406030204" charset="0"/>
                  </a:rPr>
                  <a:t>上的变换结果</a:t>
                </a:r>
                <a:r>
                  <a:rPr lang="zh-CN" altLang="en-US">
                    <a:latin typeface="Cambria Math" panose="02040503050406030204" charset="0"/>
                    <a:cs typeface="Cambria Math" panose="02040503050406030204" charset="0"/>
                  </a:rPr>
                  <a:t>为：</a:t>
                </a:r>
                <a:endParaRPr lang="zh-CN" altLang="en-US">
                  <a:latin typeface="Cambria Math" panose="02040503050406030204" charset="0"/>
                  <a:cs typeface="Cambria Math" panose="02040503050406030204" charset="0"/>
                </a:endParaRPr>
              </a:p>
              <a:p>
                <a:pPr algn="ctr" fontAlgn="auto">
                  <a:spcAft>
                    <a:spcPts val="0"/>
                  </a:spcAft>
                </a:pP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𝑡</m:t>
                        </m:r>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1</m:t>
                            </m:r>
                          </m:sub>
                        </m:sSub>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cs typeface="Cambria Math" panose="02040503050406030204" charset="0"/>
                        <a:sym typeface="+mn-ea"/>
                      </a:rPr>
                      <m:t>)</m:t>
                    </m:r>
                  </m:oMath>
                </a14:m>
                <a:r>
                  <a:rPr lang="en-US" altLang="zh-CN">
                    <a:latin typeface="Cambria Math" panose="02040503050406030204" charset="0"/>
                    <a:cs typeface="Cambria Math" panose="02040503050406030204" charset="0"/>
                    <a:sym typeface="+mn-ea"/>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𝜇</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1</m:t>
                        </m:r>
                      </m:sub>
                    </m:sSub>
                    <m:r>
                      <a:rPr lang="en-US" altLang="zh-CN" i="1">
                        <a:latin typeface="Cambria Math" panose="02040503050406030204" charset="0"/>
                        <a:cs typeface="Cambria Math" panose="02040503050406030204" charset="0"/>
                      </a:rPr>
                      <m:t>)</m:t>
                    </m:r>
                  </m:oMath>
                </a14:m>
                <a:endParaRPr lang="en-US" altLang="zh-CN" i="1">
                  <a:latin typeface="Cambria Math" panose="02040503050406030204" charset="0"/>
                  <a:cs typeface="Cambria Math" panose="02040503050406030204" charset="0"/>
                </a:endParaRPr>
              </a:p>
              <a:p>
                <a:pPr algn="ctr" fontAlgn="auto">
                  <a:spcAft>
                    <a:spcPts val="0"/>
                  </a:spcAft>
                </a:pP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𝜇</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sym typeface="+mn-ea"/>
                  </a:rPr>
                  <a:t>=t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𝑥</m:t>
                        </m:r>
                      </m:e>
                      <m:sub>
                        <m:r>
                          <a:rPr lang="en-US" altLang="zh-CN" i="1">
                            <a:latin typeface="Cambria Math" panose="02040503050406030204" charset="0"/>
                            <a:cs typeface="Cambria Math" panose="02040503050406030204" charset="0"/>
                            <a:sym typeface="+mn-ea"/>
                          </a:rPr>
                          <m:t>1</m:t>
                        </m:r>
                      </m:sub>
                    </m:sSub>
                  </m:oMath>
                </a14:m>
                <a:r>
                  <a:rPr lang="en-US" altLang="zh-CN">
                    <a:latin typeface="Cambria Math" panose="02040503050406030204" charset="0"/>
                    <a:cs typeface="Cambria Math" panose="02040503050406030204" charset="0"/>
                    <a:sym typeface="+mn-ea"/>
                  </a:rPr>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sym typeface="+mn-ea"/>
                  </a:rPr>
                  <a:t>=1-(1-</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𝑚𝑖𝑛</m:t>
                        </m:r>
                      </m:sub>
                    </m:sSub>
                  </m:oMath>
                </a14:m>
                <a:r>
                  <a:rPr lang="en-US" altLang="zh-CN">
                    <a:latin typeface="Cambria Math" panose="02040503050406030204" charset="0"/>
                    <a:cs typeface="Cambria Math" panose="02040503050406030204" charset="0"/>
                    <a:sym typeface="+mn-ea"/>
                  </a:rPr>
                  <a:t>)t</a:t>
                </a:r>
                <a:endParaRPr lang="en-US" altLang="zh-CN">
                  <a:latin typeface="Cambria Math" panose="02040503050406030204" charset="0"/>
                  <a:cs typeface="Cambria Math" panose="02040503050406030204" charset="0"/>
                  <a:sym typeface="+mn-ea"/>
                </a:endParaRPr>
              </a:p>
              <a:p>
                <a:pPr indent="457200" algn="just" fontAlgn="auto">
                  <a:spcAft>
                    <a:spcPts val="0"/>
                  </a:spcAft>
                  <a:extLst>
                    <a:ext uri="{35155182-B16C-46BC-9424-99874614C6A1}">
                      <wpsdc:indentchars xmlns:wpsdc="http://www.wps.cn/officeDocument/2017/drawingmlCustomData" val="200" checksum="59296752"/>
                    </a:ext>
                  </a:extLst>
                </a:pPr>
                <a:r>
                  <a:rPr lang="zh-CN" altLang="en-US">
                    <a:latin typeface="Cambria Math" panose="02040503050406030204" charset="0"/>
                    <a:cs typeface="Cambria Math" panose="02040503050406030204" charset="0"/>
                    <a:sym typeface="+mn-ea"/>
                  </a:rPr>
                  <a:t>实际的计算过程采用的是</a:t>
                </a:r>
                <a:r>
                  <a:rPr lang="en-US" altLang="zh-CN">
                    <a:latin typeface="Cambria Math" panose="02040503050406030204" charset="0"/>
                    <a:cs typeface="Cambria Math" panose="02040503050406030204" charset="0"/>
                    <a:sym typeface="+mn-ea"/>
                  </a:rPr>
                  <a:t>10</a:t>
                </a:r>
                <a:r>
                  <a:rPr lang="zh-CN" altLang="en-US">
                    <a:latin typeface="Cambria Math" panose="02040503050406030204" charset="0"/>
                    <a:cs typeface="Cambria Math" panose="02040503050406030204" charset="0"/>
                    <a:sym typeface="+mn-ea"/>
                  </a:rPr>
                  <a:t>个欧拉步，整个路径被分为</a:t>
                </a:r>
                <a:r>
                  <a:rPr lang="en-US" altLang="zh-CN">
                    <a:latin typeface="Cambria Math" panose="02040503050406030204" charset="0"/>
                    <a:cs typeface="Cambria Math" panose="02040503050406030204" charset="0"/>
                    <a:sym typeface="+mn-ea"/>
                  </a:rPr>
                  <a:t>10</a:t>
                </a:r>
                <a:r>
                  <a:rPr lang="zh-CN" altLang="en-US">
                    <a:latin typeface="Cambria Math" panose="02040503050406030204" charset="0"/>
                    <a:cs typeface="Cambria Math" panose="02040503050406030204" charset="0"/>
                    <a:sym typeface="+mn-ea"/>
                  </a:rPr>
                  <a:t>个小的线性段，每个线性段描述了一个时间步长内的变换，这些线性段使用使用仿射变换来参数化，以确保每一步都是可控的。</a:t>
                </a:r>
                <a:endParaRPr lang="en-US" altLang="zh-CN">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48640" y="1518285"/>
                <a:ext cx="7108825" cy="3930015"/>
              </a:xfrm>
              <a:prstGeom prst="rect">
                <a:avLst/>
              </a:prstGeom>
              <a:blipFill rotWithShape="1">
                <a:blip r:embed="rId6"/>
                <a:stretch>
                  <a:fillRect r="-1465"/>
                </a:stretch>
              </a:blipFill>
            </p:spPr>
            <p:txBody>
              <a:bodyPr/>
              <a:lstStyle/>
              <a:p>
                <a:r>
                  <a:rPr lang="zh-CN" altLang="en-US">
                    <a:noFill/>
                  </a:rPr>
                  <a:t> </a:t>
                </a:r>
              </a:p>
            </p:txBody>
          </p:sp>
        </mc:Fallback>
      </mc:AlternateContent>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流匹配模型</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309880" y="1688465"/>
                <a:ext cx="8178165" cy="4580255"/>
              </a:xfrm>
              <a:prstGeom prst="rect">
                <a:avLst/>
              </a:prstGeom>
              <a:noFill/>
            </p:spPr>
            <p:txBody>
              <a:bodyPr wrap="square" rtlCol="0" anchor="t">
                <a:spAutoFit/>
              </a:bodyPr>
              <a:p>
                <a:pPr indent="457200" algn="just" fontAlgn="auto">
                  <a:spcAft>
                    <a:spcPts val="0"/>
                  </a:spcAft>
                  <a:extLst>
                    <a:ext uri="{35155182-B16C-46BC-9424-99874614C6A1}">
                      <wpsdc:indentchars xmlns:wpsdc="http://www.wps.cn/officeDocument/2017/drawingmlCustomData" val="200" checksum="59296752"/>
                    </a:ext>
                  </a:extLst>
                </a:pPr>
                <a:r>
                  <a:rPr lang="zh-CN" altLang="en-US">
                    <a:sym typeface="+mn-ea"/>
                  </a:rPr>
                  <a:t>使用</a:t>
                </a:r>
                <a:r>
                  <a:rPr lang="en-US" altLang="zh-CN">
                    <a:sym typeface="+mn-ea"/>
                  </a:rPr>
                  <a:t>N</a:t>
                </a:r>
                <a:r>
                  <a:rPr lang="zh-CN" altLang="en-US">
                    <a:sym typeface="+mn-ea"/>
                  </a:rPr>
                  <a:t>个</a:t>
                </a:r>
                <a:r>
                  <a:rPr lang="zh-CN" altLang="en-US">
                    <a:sym typeface="+mn-ea"/>
                  </a:rPr>
                  <a:t>欧拉步采样，在每一个时间步</a:t>
                </a:r>
                <a:r>
                  <a:rPr lang="en-US" altLang="zh-CN">
                    <a:sym typeface="+mn-ea"/>
                  </a:rPr>
                  <a:t>t</a:t>
                </a:r>
                <a:r>
                  <a:rPr lang="zh-CN" altLang="en-US">
                    <a:sym typeface="+mn-ea"/>
                  </a:rPr>
                  <a:t>，更新公式</a:t>
                </a:r>
                <a:r>
                  <a:rPr lang="zh-CN" altLang="en-US">
                    <a:sym typeface="+mn-ea"/>
                  </a:rPr>
                  <a:t>为：</a:t>
                </a:r>
                <a:endParaRPr lang="zh-CN" altLang="en-US"/>
              </a:p>
              <a:p>
                <a:pPr indent="457200" algn="just" fontAlgn="auto">
                  <a:spcAft>
                    <a:spcPts val="0"/>
                  </a:spcAft>
                  <a:extLst>
                    <a:ext uri="{35155182-B16C-46BC-9424-99874614C6A1}">
                      <wpsdc:indentchars xmlns:wpsdc="http://www.wps.cn/officeDocument/2017/drawingmlCustomData" val="200" checksum="59296752"/>
                    </a:ext>
                  </a:extLst>
                </a:pPr>
                <a14:m>
                  <m:oMathPara xmlns:m="http://schemas.openxmlformats.org/officeDocument/2006/math">
                    <m:oMathParaPr>
                      <m:jc m:val="center"/>
                    </m:oMathParaPr>
                    <m:oMath xmlns:m="http://schemas.openxmlformats.org/officeDocument/2006/math">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0</m:t>
                          </m:r>
                        </m:sub>
                      </m:sSub>
                      <m:r>
                        <a:rPr lang="en-US" altLang="zh-CN" i="1">
                          <a:highlight>
                            <a:srgbClr val="FFFFFF"/>
                          </a:highlight>
                          <a:latin typeface="Cambria Math" panose="02040503050406030204" charset="0"/>
                          <a:ea typeface="MS Mincho" charset="0"/>
                          <a:cs typeface="Cambria Math" panose="02040503050406030204" charset="0"/>
                        </a:rPr>
                        <m:t>~</m:t>
                      </m:r>
                      <m:r>
                        <a:rPr lang="en-US" altLang="zh-CN" i="1">
                          <a:highlight>
                            <a:srgbClr val="FFFFFF"/>
                          </a:highlight>
                          <a:latin typeface="Cambria Math" panose="02040503050406030204" charset="0"/>
                          <a:ea typeface="MS Mincho" charset="0"/>
                          <a:cs typeface="Cambria Math" panose="02040503050406030204" charset="0"/>
                        </a:rPr>
                        <m:t>𝑁</m:t>
                      </m:r>
                      <m:r>
                        <a:rPr lang="en-US" altLang="zh-CN" i="1">
                          <a:highlight>
                            <a:srgbClr val="FFFFFF"/>
                          </a:highlight>
                          <a:latin typeface="Cambria Math" panose="02040503050406030204" charset="0"/>
                          <a:ea typeface="MS Mincho" charset="0"/>
                          <a:cs typeface="Cambria Math" panose="02040503050406030204" charset="0"/>
                        </a:rPr>
                        <m:t>(</m:t>
                      </m:r>
                      <m:r>
                        <a:rPr lang="en-US" altLang="zh-CN" i="1">
                          <a:highlight>
                            <a:srgbClr val="FFFFFF"/>
                          </a:highlight>
                          <a:latin typeface="Cambria Math" panose="02040503050406030204" charset="0"/>
                          <a:ea typeface="MS Mincho" charset="0"/>
                          <a:cs typeface="Cambria Math" panose="02040503050406030204" charset="0"/>
                        </a:rPr>
                        <m:t>0</m:t>
                      </m:r>
                      <m:r>
                        <a:rPr lang="en-US" altLang="zh-CN" i="1">
                          <a:highlight>
                            <a:srgbClr val="FFFFFF"/>
                          </a:highlight>
                          <a:latin typeface="Cambria Math" panose="02040503050406030204" charset="0"/>
                          <a:ea typeface="MS Mincho" charset="0"/>
                          <a:cs typeface="Cambria Math" panose="02040503050406030204" charset="0"/>
                        </a:rPr>
                        <m:t>,</m:t>
                      </m:r>
                      <m:r>
                        <a:rPr lang="en-US" altLang="zh-CN" i="1">
                          <a:highlight>
                            <a:srgbClr val="FFFFFF"/>
                          </a:highlight>
                          <a:latin typeface="Cambria Math" panose="02040503050406030204" charset="0"/>
                          <a:ea typeface="MS Mincho" charset="0"/>
                          <a:cs typeface="Cambria Math" panose="02040503050406030204" charset="0"/>
                        </a:rPr>
                        <m:t>1</m:t>
                      </m:r>
                      <m:r>
                        <a:rPr lang="en-US" altLang="zh-CN" i="1">
                          <a:highlight>
                            <a:srgbClr val="FFFFFF"/>
                          </a:highlight>
                          <a:latin typeface="Cambria Math" panose="02040503050406030204" charset="0"/>
                          <a:ea typeface="MS Mincho" charset="0"/>
                          <a:cs typeface="Cambria Math" panose="02040503050406030204" charset="0"/>
                        </a:rPr>
                        <m:t>)     </m:t>
                      </m:r>
                      <m:sSub>
                        <m:sSubPr>
                          <m:ctrlPr>
                            <a:rPr lang="en-US" altLang="zh-CN" i="1">
                              <a:highlight>
                                <a:srgbClr val="FFFFFF"/>
                              </a:highlight>
                              <a:latin typeface="Cambria Math" panose="02040503050406030204" charset="0"/>
                              <a:ea typeface="MS Mincho" charset="0"/>
                              <a:cs typeface="Cambria Math" panose="02040503050406030204" charset="0"/>
                            </a:rPr>
                          </m:ctrlPr>
                        </m:sSubPr>
                        <m:e>
                          <m:r>
                            <a:rPr lang="en-US" altLang="zh-CN" i="1">
                              <a:highlight>
                                <a:srgbClr val="FFFFFF"/>
                              </a:highlight>
                              <a:latin typeface="Cambria Math" panose="02040503050406030204" charset="0"/>
                              <a:ea typeface="MS Mincho" charset="0"/>
                              <a:cs typeface="Cambria Math" panose="02040503050406030204" charset="0"/>
                            </a:rPr>
                            <m:t>𝑥</m:t>
                          </m:r>
                        </m:e>
                        <m:sub>
                          <m:r>
                            <a:rPr lang="en-US" altLang="zh-CN" i="1">
                              <a:highlight>
                                <a:srgbClr val="FFFFFF"/>
                              </a:highlight>
                              <a:latin typeface="Cambria Math" panose="02040503050406030204" charset="0"/>
                              <a:ea typeface="MS Mincho" charset="0"/>
                              <a:cs typeface="Cambria Math" panose="02040503050406030204" charset="0"/>
                            </a:rPr>
                            <m:t>𝑡</m:t>
                          </m:r>
                          <m:r>
                            <a:rPr lang="en-US" altLang="zh-CN" i="1">
                              <a:highlight>
                                <a:srgbClr val="FFFFFF"/>
                              </a:highlight>
                              <a:latin typeface="Cambria Math" panose="02040503050406030204" charset="0"/>
                              <a:ea typeface="MS Mincho" charset="0"/>
                              <a:cs typeface="Cambria Math" panose="02040503050406030204" charset="0"/>
                            </a:rPr>
                            <m:t>+</m:t>
                          </m:r>
                          <m:f>
                            <m:fPr>
                              <m:ctrlPr>
                                <a:rPr lang="en-US" altLang="zh-CN" i="1">
                                  <a:highlight>
                                    <a:srgbClr val="FFFFFF"/>
                                  </a:highlight>
                                  <a:latin typeface="Cambria Math" panose="02040503050406030204" charset="0"/>
                                  <a:ea typeface="MS Mincho" charset="0"/>
                                  <a:cs typeface="Cambria Math" panose="02040503050406030204" charset="0"/>
                                </a:rPr>
                              </m:ctrlPr>
                            </m:fPr>
                            <m:num>
                              <m:r>
                                <a:rPr lang="en-US" altLang="zh-CN" i="1">
                                  <a:highlight>
                                    <a:srgbClr val="FFFFFF"/>
                                  </a:highlight>
                                  <a:latin typeface="Cambria Math" panose="02040503050406030204" charset="0"/>
                                  <a:ea typeface="MS Mincho" charset="0"/>
                                  <a:cs typeface="Cambria Math" panose="02040503050406030204" charset="0"/>
                                </a:rPr>
                                <m:t>1</m:t>
                              </m:r>
                            </m:num>
                            <m:den>
                              <m:r>
                                <a:rPr lang="en-US" altLang="zh-CN" i="1">
                                  <a:highlight>
                                    <a:srgbClr val="FFFFFF"/>
                                  </a:highlight>
                                  <a:latin typeface="Cambria Math" panose="02040503050406030204" charset="0"/>
                                  <a:ea typeface="MS Mincho" charset="0"/>
                                  <a:cs typeface="Cambria Math" panose="02040503050406030204" charset="0"/>
                                </a:rPr>
                                <m:t>𝑁</m:t>
                              </m:r>
                            </m:den>
                          </m:f>
                        </m:sub>
                      </m:sSub>
                      <m:r>
                        <a:rPr lang="en-US" altLang="zh-CN" i="1">
                          <a:highlight>
                            <a:srgbClr val="FFFFFF"/>
                          </a:highlight>
                          <a:latin typeface="Cambria Math" panose="02040503050406030204" charset="0"/>
                          <a:ea typeface="MS Mincho" charset="0"/>
                          <a:cs typeface="Cambria Math" panose="02040503050406030204" charset="0"/>
                        </a:rPr>
                        <m:t>=</m:t>
                      </m:r>
                      <m:sSub>
                        <m:sSubPr>
                          <m:ctrlPr>
                            <a:rPr lang="en-US" altLang="zh-CN" i="1">
                              <a:highlight>
                                <a:srgbClr val="FFFFFF"/>
                              </a:highlight>
                              <a:latin typeface="Cambria Math" panose="02040503050406030204" charset="0"/>
                              <a:ea typeface="MS Mincho" charset="0"/>
                              <a:cs typeface="Cambria Math" panose="02040503050406030204" charset="0"/>
                            </a:rPr>
                          </m:ctrlPr>
                        </m:sSubPr>
                        <m:e>
                          <m:r>
                            <a:rPr lang="en-US" altLang="zh-CN" i="1">
                              <a:highlight>
                                <a:srgbClr val="FFFFFF"/>
                              </a:highlight>
                              <a:latin typeface="Cambria Math" panose="02040503050406030204" charset="0"/>
                              <a:ea typeface="MS Mincho" charset="0"/>
                              <a:cs typeface="Cambria Math" panose="02040503050406030204" charset="0"/>
                            </a:rPr>
                            <m:t>𝑥</m:t>
                          </m:r>
                        </m:e>
                        <m:sub>
                          <m:r>
                            <a:rPr lang="en-US" altLang="zh-CN" i="1">
                              <a:highlight>
                                <a:srgbClr val="FFFFFF"/>
                              </a:highlight>
                              <a:latin typeface="Cambria Math" panose="02040503050406030204" charset="0"/>
                              <a:ea typeface="MS Mincho" charset="0"/>
                              <a:cs typeface="Cambria Math" panose="02040503050406030204" charset="0"/>
                            </a:rPr>
                            <m:t>𝑡</m:t>
                          </m:r>
                        </m:sub>
                      </m:sSub>
                      <m:r>
                        <a:rPr lang="en-US" altLang="zh-CN" i="1">
                          <a:highlight>
                            <a:srgbClr val="FFFFFF"/>
                          </a:highlight>
                          <a:latin typeface="Cambria Math" panose="02040503050406030204" charset="0"/>
                          <a:ea typeface="MS Mincho" charset="0"/>
                          <a:cs typeface="Cambria Math" panose="02040503050406030204" charset="0"/>
                        </a:rPr>
                        <m:t>+</m:t>
                      </m:r>
                      <m:f>
                        <m:fPr>
                          <m:ctrlPr>
                            <a:rPr lang="en-US" altLang="zh-CN" i="1">
                              <a:highlight>
                                <a:srgbClr val="FFFFFF"/>
                              </a:highlight>
                              <a:latin typeface="Cambria Math" panose="02040503050406030204" charset="0"/>
                              <a:ea typeface="MS Mincho" charset="0"/>
                              <a:cs typeface="Cambria Math" panose="02040503050406030204" charset="0"/>
                            </a:rPr>
                          </m:ctrlPr>
                        </m:fPr>
                        <m:num>
                          <m:r>
                            <a:rPr lang="en-US" altLang="zh-CN" i="1">
                              <a:highlight>
                                <a:srgbClr val="FFFFFF"/>
                              </a:highlight>
                              <a:latin typeface="Cambria Math" panose="02040503050406030204" charset="0"/>
                              <a:ea typeface="MS Mincho" charset="0"/>
                              <a:cs typeface="Cambria Math" panose="02040503050406030204" charset="0"/>
                            </a:rPr>
                            <m:t>1</m:t>
                          </m:r>
                        </m:num>
                        <m:den>
                          <m:r>
                            <a:rPr lang="en-US" altLang="zh-CN" i="1">
                              <a:highlight>
                                <a:srgbClr val="FFFFFF"/>
                              </a:highlight>
                              <a:latin typeface="Cambria Math" panose="02040503050406030204" charset="0"/>
                              <a:ea typeface="MS Mincho" charset="0"/>
                              <a:cs typeface="Cambria Math" panose="02040503050406030204" charset="0"/>
                            </a:rPr>
                            <m:t>𝑁</m:t>
                          </m:r>
                        </m:den>
                      </m:f>
                      <m:acc>
                        <m:accPr>
                          <m:ctrlPr>
                            <a:rPr lang="en-US" altLang="zh-CN" i="1">
                              <a:highlight>
                                <a:srgbClr val="FFFFFF"/>
                              </a:highlight>
                              <a:latin typeface="Cambria Math" panose="02040503050406030204" charset="0"/>
                              <a:cs typeface="Cambria Math" panose="02040503050406030204" charset="0"/>
                            </a:rPr>
                          </m:ctrlPr>
                        </m:accPr>
                        <m:e>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𝑣</m:t>
                              </m:r>
                            </m:e>
                            <m:sub>
                              <m:r>
                                <a:rPr lang="en-US" altLang="zh-CN" i="1">
                                  <a:highlight>
                                    <a:srgbClr val="FFFFFF"/>
                                  </a:highlight>
                                  <a:latin typeface="Cambria Math" panose="02040503050406030204" charset="0"/>
                                  <a:cs typeface="Cambria Math" panose="02040503050406030204" charset="0"/>
                                </a:rPr>
                                <m:t>𝜃</m:t>
                              </m:r>
                            </m:sub>
                          </m:sSub>
                        </m:e>
                      </m:acc>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ℎ</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oMath>
                  </m:oMathPara>
                </a14:m>
                <a:endParaRPr lang="en-US" altLang="zh-CN" i="1">
                  <a:highlight>
                    <a:srgbClr val="FFFFFF"/>
                  </a:highlight>
                  <a:latin typeface="Cambria Math" panose="02040503050406030204" charset="0"/>
                  <a:cs typeface="Cambria Math" panose="02040503050406030204" charset="0"/>
                </a:endParaRPr>
              </a:p>
              <a:p>
                <a:pPr indent="457200" algn="just" fontAlgn="auto">
                  <a:spcAft>
                    <a:spcPts val="0"/>
                  </a:spcAft>
                  <a:extLst>
                    <a:ext uri="{35155182-B16C-46BC-9424-99874614C6A1}">
                      <wpsdc:indentchars xmlns:wpsdc="http://www.wps.cn/officeDocument/2017/drawingmlCustomData" val="200" checksum="59296752"/>
                    </a:ext>
                  </a:extLst>
                </a:pPr>
                <a:r>
                  <a:rPr lang="zh-CN" altLang="en-US">
                    <a:sym typeface="+mn-ea"/>
                  </a:rPr>
                  <a:t>为了</a:t>
                </a:r>
                <a:r>
                  <a:rPr lang="en-US" altLang="zh-CN">
                    <a:sym typeface="+mn-ea"/>
                  </a:rPr>
                  <a:t>进一步提升生成样本的质量和准确性</a:t>
                </a:r>
                <a:r>
                  <a:rPr lang="zh-CN" altLang="en-US">
                    <a:sym typeface="+mn-ea"/>
                  </a:rPr>
                  <a:t>，在采样的基础上引入额外的指导信息。引导采样通过引入平均特征向量</a:t>
                </a:r>
                <a14:m>
                  <m:oMath xmlns:m="http://schemas.openxmlformats.org/officeDocument/2006/math">
                    <m:acc>
                      <m:accPr>
                        <m:chr m:val="̅"/>
                        <m:ctrlPr>
                          <a:rPr lang="en-US" altLang="zh-CN" i="1">
                            <a:latin typeface="Cambria Math" panose="02040503050406030204" charset="0"/>
                            <a:cs typeface="Cambria Math" panose="02040503050406030204" charset="0"/>
                            <a:sym typeface="+mn-ea"/>
                          </a:rPr>
                        </m:ctrlPr>
                      </m:accPr>
                      <m:e>
                        <m:r>
                          <a:rPr lang="en-US" altLang="zh-CN" i="1">
                            <a:latin typeface="Cambria Math" panose="02040503050406030204" charset="0"/>
                            <a:cs typeface="Cambria Math" panose="02040503050406030204" charset="0"/>
                            <a:sym typeface="+mn-ea"/>
                          </a:rPr>
                          <m:t>ℎ</m:t>
                        </m:r>
                      </m:e>
                    </m:acc>
                  </m:oMath>
                </a14:m>
                <a:r>
                  <a:rPr lang="zh-CN" altLang="en-US">
                    <a:sym typeface="+mn-ea"/>
                  </a:rPr>
                  <a:t>来优化生成过程，通过将</a:t>
                </a:r>
                <a14:m>
                  <m:oMath xmlns:m="http://schemas.openxmlformats.org/officeDocument/2006/math">
                    <m:acc>
                      <m:accPr>
                        <m:chr m:val="̅"/>
                        <m:ctrlPr>
                          <a:rPr lang="en-US" altLang="zh-CN" i="1">
                            <a:latin typeface="Cambria Math" panose="02040503050406030204" charset="0"/>
                            <a:cs typeface="Cambria Math" panose="02040503050406030204" charset="0"/>
                            <a:sym typeface="+mn-ea"/>
                          </a:rPr>
                        </m:ctrlPr>
                      </m:accPr>
                      <m:e>
                        <m:r>
                          <a:rPr lang="en-US" altLang="zh-CN" i="1">
                            <a:latin typeface="Cambria Math" panose="02040503050406030204" charset="0"/>
                            <a:cs typeface="Cambria Math" panose="02040503050406030204" charset="0"/>
                            <a:sym typeface="+mn-ea"/>
                          </a:rPr>
                          <m:t>ℎ</m:t>
                        </m:r>
                      </m:e>
                    </m:acc>
                  </m:oMath>
                </a14:m>
                <a:r>
                  <a:rPr lang="zh-CN" altLang="en-US">
                    <a:sym typeface="+mn-ea"/>
                  </a:rPr>
                  <a:t>与当前特征向量</a:t>
                </a:r>
                <a:r>
                  <a:rPr lang="en-US" altLang="zh-CN">
                    <a:sym typeface="+mn-ea"/>
                  </a:rPr>
                  <a:t>h</a:t>
                </a:r>
                <a:r>
                  <a:rPr lang="zh-CN" altLang="en-US">
                    <a:sym typeface="+mn-ea"/>
                  </a:rPr>
                  <a:t>进行对比，对生成的更新步长进行修正，从而提高生成样本的质量。</a:t>
                </a:r>
                <a14:m>
                  <m:oMath xmlns:m="http://schemas.openxmlformats.org/officeDocument/2006/math">
                    <m:r>
                      <a:rPr lang="en-US" altLang="zh-CN" i="1">
                        <a:latin typeface="Cambria Math" panose="02040503050406030204" charset="0"/>
                        <a:cs typeface="Cambria Math" panose="02040503050406030204" charset="0"/>
                        <a:sym typeface="+mn-ea"/>
                      </a:rPr>
                      <m:t>𝛾</m:t>
                    </m:r>
                  </m:oMath>
                </a14:m>
                <a:r>
                  <a:rPr lang="zh-CN" altLang="en-US">
                    <a:latin typeface="Cambria Math" panose="02040503050406030204" charset="0"/>
                    <a:cs typeface="Cambria Math" panose="02040503050406030204" charset="0"/>
                    <a:sym typeface="+mn-ea"/>
                  </a:rPr>
                  <a:t>是引导比例。</a:t>
                </a:r>
                <a:endParaRPr lang="zh-CN" altLang="en-US">
                  <a:sym typeface="+mn-ea"/>
                </a:endParaRPr>
              </a:p>
              <a:p>
                <a:pPr indent="457200" algn="just" fontAlgn="auto">
                  <a:spcAft>
                    <a:spcPts val="0"/>
                  </a:spcAft>
                  <a:extLst>
                    <a:ext uri="{35155182-B16C-46BC-9424-99874614C6A1}">
                      <wpsdc:indentchars xmlns:wpsdc="http://www.wps.cn/officeDocument/2017/drawingmlCustomData" val="200" checksum="59296752"/>
                    </a:ext>
                  </a:extLst>
                </a:pPr>
                <a14:m>
                  <m:oMath xmlns:m="http://schemas.openxmlformats.org/officeDocument/2006/math">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0</m:t>
                        </m:r>
                      </m:sub>
                    </m:sSub>
                    <m:r>
                      <a:rPr lang="en-US" altLang="zh-CN" i="1">
                        <a:highlight>
                          <a:srgbClr val="FFFFFF"/>
                        </a:highlight>
                        <a:latin typeface="Cambria Math" panose="02040503050406030204" charset="0"/>
                        <a:ea typeface="MS Mincho" charset="0"/>
                        <a:cs typeface="Cambria Math" panose="02040503050406030204" charset="0"/>
                      </a:rPr>
                      <m:t>~</m:t>
                    </m:r>
                    <m:r>
                      <a:rPr lang="en-US" altLang="zh-CN" i="1">
                        <a:highlight>
                          <a:srgbClr val="FFFFFF"/>
                        </a:highlight>
                        <a:latin typeface="Cambria Math" panose="02040503050406030204" charset="0"/>
                        <a:ea typeface="MS Mincho" charset="0"/>
                        <a:cs typeface="Cambria Math" panose="02040503050406030204" charset="0"/>
                      </a:rPr>
                      <m:t>𝑁</m:t>
                    </m:r>
                    <m:r>
                      <a:rPr lang="en-US" altLang="zh-CN" i="1">
                        <a:highlight>
                          <a:srgbClr val="FFFFFF"/>
                        </a:highlight>
                        <a:latin typeface="Cambria Math" panose="02040503050406030204" charset="0"/>
                        <a:ea typeface="MS Mincho" charset="0"/>
                        <a:cs typeface="Cambria Math" panose="02040503050406030204" charset="0"/>
                      </a:rPr>
                      <m:t>(</m:t>
                    </m:r>
                    <m:r>
                      <a:rPr lang="en-US" altLang="zh-CN" i="1">
                        <a:highlight>
                          <a:srgbClr val="FFFFFF"/>
                        </a:highlight>
                        <a:latin typeface="Cambria Math" panose="02040503050406030204" charset="0"/>
                        <a:ea typeface="MS Mincho" charset="0"/>
                        <a:cs typeface="Cambria Math" panose="02040503050406030204" charset="0"/>
                      </a:rPr>
                      <m:t>0</m:t>
                    </m:r>
                    <m:r>
                      <a:rPr lang="en-US" altLang="zh-CN" i="1">
                        <a:highlight>
                          <a:srgbClr val="FFFFFF"/>
                        </a:highlight>
                        <a:latin typeface="Cambria Math" panose="02040503050406030204" charset="0"/>
                        <a:ea typeface="MS Mincho" charset="0"/>
                        <a:cs typeface="Cambria Math" panose="02040503050406030204" charset="0"/>
                      </a:rPr>
                      <m:t>,</m:t>
                    </m:r>
                    <m:r>
                      <a:rPr lang="en-US" altLang="zh-CN" i="1">
                        <a:highlight>
                          <a:srgbClr val="FFFFFF"/>
                        </a:highlight>
                        <a:latin typeface="Cambria Math" panose="02040503050406030204" charset="0"/>
                        <a:ea typeface="MS Mincho" charset="0"/>
                        <a:cs typeface="Cambria Math" panose="02040503050406030204" charset="0"/>
                      </a:rPr>
                      <m:t>1</m:t>
                    </m:r>
                    <m:r>
                      <a:rPr lang="en-US" altLang="zh-CN" i="1">
                        <a:highlight>
                          <a:srgbClr val="FFFFFF"/>
                        </a:highlight>
                        <a:latin typeface="Cambria Math" panose="02040503050406030204" charset="0"/>
                        <a:ea typeface="MS Mincho" charset="0"/>
                        <a:cs typeface="Cambria Math" panose="02040503050406030204" charset="0"/>
                      </a:rPr>
                      <m:t>)     </m:t>
                    </m:r>
                    <m:sSub>
                      <m:sSubPr>
                        <m:ctrlPr>
                          <a:rPr lang="en-US" altLang="zh-CN" i="1">
                            <a:highlight>
                              <a:srgbClr val="FFFFFF"/>
                            </a:highlight>
                            <a:latin typeface="Cambria Math" panose="02040503050406030204" charset="0"/>
                            <a:ea typeface="MS Mincho" charset="0"/>
                            <a:cs typeface="Cambria Math" panose="02040503050406030204" charset="0"/>
                          </a:rPr>
                        </m:ctrlPr>
                      </m:sSubPr>
                      <m:e>
                        <m:r>
                          <a:rPr lang="en-US" altLang="zh-CN" i="1">
                            <a:highlight>
                              <a:srgbClr val="FFFFFF"/>
                            </a:highlight>
                            <a:latin typeface="Cambria Math" panose="02040503050406030204" charset="0"/>
                            <a:ea typeface="MS Mincho" charset="0"/>
                            <a:cs typeface="Cambria Math" panose="02040503050406030204" charset="0"/>
                          </a:rPr>
                          <m:t>𝑥</m:t>
                        </m:r>
                      </m:e>
                      <m:sub>
                        <m:r>
                          <a:rPr lang="en-US" altLang="zh-CN" i="1">
                            <a:highlight>
                              <a:srgbClr val="FFFFFF"/>
                            </a:highlight>
                            <a:latin typeface="Cambria Math" panose="02040503050406030204" charset="0"/>
                            <a:ea typeface="MS Mincho" charset="0"/>
                            <a:cs typeface="Cambria Math" panose="02040503050406030204" charset="0"/>
                          </a:rPr>
                          <m:t>𝑡</m:t>
                        </m:r>
                        <m:r>
                          <a:rPr lang="en-US" altLang="zh-CN" i="1">
                            <a:highlight>
                              <a:srgbClr val="FFFFFF"/>
                            </a:highlight>
                            <a:latin typeface="Cambria Math" panose="02040503050406030204" charset="0"/>
                            <a:ea typeface="MS Mincho" charset="0"/>
                            <a:cs typeface="Cambria Math" panose="02040503050406030204" charset="0"/>
                          </a:rPr>
                          <m:t>+</m:t>
                        </m:r>
                        <m:f>
                          <m:fPr>
                            <m:ctrlPr>
                              <a:rPr lang="en-US" altLang="zh-CN" i="1">
                                <a:highlight>
                                  <a:srgbClr val="FFFFFF"/>
                                </a:highlight>
                                <a:latin typeface="Cambria Math" panose="02040503050406030204" charset="0"/>
                                <a:ea typeface="MS Mincho" charset="0"/>
                                <a:cs typeface="Cambria Math" panose="02040503050406030204" charset="0"/>
                              </a:rPr>
                            </m:ctrlPr>
                          </m:fPr>
                          <m:num>
                            <m:r>
                              <a:rPr lang="en-US" altLang="zh-CN" i="1">
                                <a:highlight>
                                  <a:srgbClr val="FFFFFF"/>
                                </a:highlight>
                                <a:latin typeface="Cambria Math" panose="02040503050406030204" charset="0"/>
                                <a:ea typeface="MS Mincho" charset="0"/>
                                <a:cs typeface="Cambria Math" panose="02040503050406030204" charset="0"/>
                              </a:rPr>
                              <m:t>1</m:t>
                            </m:r>
                          </m:num>
                          <m:den>
                            <m:r>
                              <a:rPr lang="en-US" altLang="zh-CN" i="1">
                                <a:highlight>
                                  <a:srgbClr val="FFFFFF"/>
                                </a:highlight>
                                <a:latin typeface="Cambria Math" panose="02040503050406030204" charset="0"/>
                                <a:ea typeface="MS Mincho" charset="0"/>
                                <a:cs typeface="Cambria Math" panose="02040503050406030204" charset="0"/>
                              </a:rPr>
                              <m:t>𝑁</m:t>
                            </m:r>
                          </m:den>
                        </m:f>
                      </m:sub>
                    </m:sSub>
                    <m:r>
                      <a:rPr lang="en-US" altLang="zh-CN" i="1">
                        <a:highlight>
                          <a:srgbClr val="FFFFFF"/>
                        </a:highlight>
                        <a:latin typeface="Cambria Math" panose="02040503050406030204" charset="0"/>
                        <a:ea typeface="MS Mincho" charset="0"/>
                        <a:cs typeface="Cambria Math" panose="02040503050406030204" charset="0"/>
                      </a:rPr>
                      <m:t>=</m:t>
                    </m:r>
                    <m:sSub>
                      <m:sSubPr>
                        <m:ctrlPr>
                          <a:rPr lang="en-US" altLang="zh-CN" i="1">
                            <a:highlight>
                              <a:srgbClr val="FFFFFF"/>
                            </a:highlight>
                            <a:latin typeface="Cambria Math" panose="02040503050406030204" charset="0"/>
                            <a:ea typeface="MS Mincho" charset="0"/>
                            <a:cs typeface="Cambria Math" panose="02040503050406030204" charset="0"/>
                          </a:rPr>
                        </m:ctrlPr>
                      </m:sSubPr>
                      <m:e>
                        <m:r>
                          <a:rPr lang="en-US" altLang="zh-CN" i="1">
                            <a:highlight>
                              <a:srgbClr val="FFFFFF"/>
                            </a:highlight>
                            <a:latin typeface="Cambria Math" panose="02040503050406030204" charset="0"/>
                            <a:ea typeface="MS Mincho" charset="0"/>
                            <a:cs typeface="Cambria Math" panose="02040503050406030204" charset="0"/>
                          </a:rPr>
                          <m:t>𝑥</m:t>
                        </m:r>
                      </m:e>
                      <m:sub>
                        <m:r>
                          <a:rPr lang="en-US" altLang="zh-CN" i="1">
                            <a:highlight>
                              <a:srgbClr val="FFFFFF"/>
                            </a:highlight>
                            <a:latin typeface="Cambria Math" panose="02040503050406030204" charset="0"/>
                            <a:ea typeface="MS Mincho" charset="0"/>
                            <a:cs typeface="Cambria Math" panose="02040503050406030204" charset="0"/>
                          </a:rPr>
                          <m:t>𝑡</m:t>
                        </m:r>
                      </m:sub>
                    </m:sSub>
                    <m:r>
                      <a:rPr lang="en-US" altLang="zh-CN" i="1">
                        <a:highlight>
                          <a:srgbClr val="FFFFFF"/>
                        </a:highlight>
                        <a:latin typeface="Cambria Math" panose="02040503050406030204" charset="0"/>
                        <a:ea typeface="MS Mincho" charset="0"/>
                        <a:cs typeface="Cambria Math" panose="02040503050406030204" charset="0"/>
                      </a:rPr>
                      <m:t>+</m:t>
                    </m:r>
                    <m:f>
                      <m:fPr>
                        <m:ctrlPr>
                          <a:rPr lang="en-US" altLang="zh-CN" i="1">
                            <a:highlight>
                              <a:srgbClr val="FFFFFF"/>
                            </a:highlight>
                            <a:latin typeface="Cambria Math" panose="02040503050406030204" charset="0"/>
                            <a:ea typeface="MS Mincho" charset="0"/>
                            <a:cs typeface="Cambria Math" panose="02040503050406030204" charset="0"/>
                          </a:rPr>
                        </m:ctrlPr>
                      </m:fPr>
                      <m:num>
                        <m:r>
                          <a:rPr lang="en-US" altLang="zh-CN" i="1">
                            <a:highlight>
                              <a:srgbClr val="FFFFFF"/>
                            </a:highlight>
                            <a:latin typeface="Cambria Math" panose="02040503050406030204" charset="0"/>
                            <a:ea typeface="MS Mincho" charset="0"/>
                            <a:cs typeface="Cambria Math" panose="02040503050406030204" charset="0"/>
                          </a:rPr>
                          <m:t>1</m:t>
                        </m:r>
                      </m:num>
                      <m:den>
                        <m:r>
                          <a:rPr lang="en-US" altLang="zh-CN" i="1">
                            <a:highlight>
                              <a:srgbClr val="FFFFFF"/>
                            </a:highlight>
                            <a:latin typeface="Cambria Math" panose="02040503050406030204" charset="0"/>
                            <a:ea typeface="MS Mincho" charset="0"/>
                            <a:cs typeface="Cambria Math" panose="02040503050406030204" charset="0"/>
                          </a:rPr>
                          <m:t>𝑁</m:t>
                        </m:r>
                      </m:den>
                    </m:f>
                    <m:acc>
                      <m:accPr>
                        <m:ctrlPr>
                          <a:rPr lang="en-US" altLang="zh-CN" i="1">
                            <a:highlight>
                              <a:srgbClr val="FFFFFF"/>
                            </a:highlight>
                            <a:latin typeface="Cambria Math" panose="02040503050406030204" charset="0"/>
                            <a:cs typeface="Cambria Math" panose="02040503050406030204" charset="0"/>
                          </a:rPr>
                        </m:ctrlPr>
                      </m:accPr>
                      <m:e>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𝑣</m:t>
                            </m:r>
                          </m:e>
                          <m:sub>
                            <m:r>
                              <a:rPr lang="en-US" altLang="zh-CN" i="1">
                                <a:highlight>
                                  <a:srgbClr val="FFFFFF"/>
                                </a:highlight>
                                <a:latin typeface="Cambria Math" panose="02040503050406030204" charset="0"/>
                                <a:cs typeface="Cambria Math" panose="02040503050406030204" charset="0"/>
                              </a:rPr>
                              <m:t>𝜃</m:t>
                            </m:r>
                          </m:sub>
                        </m:sSub>
                      </m:e>
                    </m:acc>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ℎ</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oMath>
                </a14:m>
                <a:r>
                  <a:rPr lang="en-US" altLang="zh-CN">
                    <a:sym typeface="+mn-ea"/>
                  </a:rPr>
                  <a:t>+</a:t>
                </a:r>
                <a14:m>
                  <m:oMath xmlns:m="http://schemas.openxmlformats.org/officeDocument/2006/math">
                    <m:r>
                      <a:rPr lang="en-US" altLang="zh-CN" i="1">
                        <a:latin typeface="Cambria Math" panose="02040503050406030204" charset="0"/>
                        <a:cs typeface="Cambria Math" panose="02040503050406030204" charset="0"/>
                        <a:sym typeface="+mn-ea"/>
                      </a:rPr>
                      <m:t>𝛾</m:t>
                    </m:r>
                    <m:r>
                      <a:rPr lang="en-US" altLang="zh-CN" i="1">
                        <a:latin typeface="Cambria Math" panose="02040503050406030204" charset="0"/>
                        <a:cs typeface="Cambria Math" panose="02040503050406030204" charset="0"/>
                        <a:sym typeface="+mn-ea"/>
                      </a:rPr>
                      <m:t>(</m:t>
                    </m:r>
                    <m:acc>
                      <m:accPr>
                        <m:ctrlPr>
                          <a:rPr lang="en-US" altLang="zh-CN" i="1">
                            <a:highlight>
                              <a:srgbClr val="FFFFFF"/>
                            </a:highlight>
                            <a:latin typeface="Cambria Math" panose="02040503050406030204" charset="0"/>
                            <a:cs typeface="Cambria Math" panose="02040503050406030204" charset="0"/>
                          </a:rPr>
                        </m:ctrlPr>
                      </m:accPr>
                      <m:e>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𝑣</m:t>
                            </m:r>
                          </m:e>
                          <m:sub>
                            <m:r>
                              <a:rPr lang="en-US" altLang="zh-CN" i="1">
                                <a:highlight>
                                  <a:srgbClr val="FFFFFF"/>
                                </a:highlight>
                                <a:latin typeface="Cambria Math" panose="02040503050406030204" charset="0"/>
                                <a:cs typeface="Cambria Math" panose="02040503050406030204" charset="0"/>
                              </a:rPr>
                              <m:t>𝜃</m:t>
                            </m:r>
                          </m:sub>
                        </m:sSub>
                      </m:e>
                    </m:acc>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ℎ</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acc>
                      <m:accPr>
                        <m:ctrlPr>
                          <a:rPr lang="en-US" altLang="zh-CN" i="1">
                            <a:highlight>
                              <a:srgbClr val="FFFFFF"/>
                            </a:highlight>
                            <a:latin typeface="Cambria Math" panose="02040503050406030204" charset="0"/>
                            <a:cs typeface="Cambria Math" panose="02040503050406030204" charset="0"/>
                          </a:rPr>
                        </m:ctrlPr>
                      </m:accPr>
                      <m:e>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𝑣</m:t>
                            </m:r>
                          </m:e>
                          <m:sub>
                            <m:r>
                              <a:rPr lang="en-US" altLang="zh-CN" i="1">
                                <a:highlight>
                                  <a:srgbClr val="FFFFFF"/>
                                </a:highlight>
                                <a:latin typeface="Cambria Math" panose="02040503050406030204" charset="0"/>
                                <a:cs typeface="Cambria Math" panose="02040503050406030204" charset="0"/>
                              </a:rPr>
                              <m:t>𝜃</m:t>
                            </m:r>
                          </m:sub>
                        </m:sSub>
                      </m:e>
                    </m:acc>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𝑡</m:t>
                        </m:r>
                      </m:sub>
                    </m:sSub>
                    <m:r>
                      <a:rPr lang="en-US" altLang="zh-CN" i="1">
                        <a:highlight>
                          <a:srgbClr val="FFFFFF"/>
                        </a:highlight>
                        <a:latin typeface="Cambria Math" panose="02040503050406030204" charset="0"/>
                        <a:cs typeface="Cambria Math" panose="02040503050406030204" charset="0"/>
                      </a:rPr>
                      <m:t>,</m:t>
                    </m:r>
                    <m:acc>
                      <m:accPr>
                        <m:chr m:val="̅"/>
                        <m:ctrlPr>
                          <a:rPr lang="en-US" altLang="zh-CN" i="1">
                            <a:highlight>
                              <a:srgbClr val="FFFFFF"/>
                            </a:highlight>
                            <a:latin typeface="Cambria Math" panose="02040503050406030204" charset="0"/>
                            <a:cs typeface="Cambria Math" panose="02040503050406030204" charset="0"/>
                          </a:rPr>
                        </m:ctrlPr>
                      </m:accPr>
                      <m:e>
                        <m:r>
                          <a:rPr lang="en-US" altLang="zh-CN" i="1">
                            <a:highlight>
                              <a:srgbClr val="FFFFFF"/>
                            </a:highlight>
                            <a:latin typeface="Cambria Math" panose="02040503050406030204" charset="0"/>
                            <a:cs typeface="Cambria Math" panose="02040503050406030204" charset="0"/>
                          </a:rPr>
                          <m:t>ℎ</m:t>
                        </m:r>
                      </m:e>
                    </m:acc>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sym typeface="+mn-ea"/>
                      </a:rPr>
                      <m:t>)</m:t>
                    </m:r>
                  </m:oMath>
                </a14:m>
                <a:endParaRPr lang="en-US" altLang="zh-CN" i="1">
                  <a:latin typeface="Cambria Math" panose="02040503050406030204" charset="0"/>
                  <a:cs typeface="Cambria Math" panose="02040503050406030204" charset="0"/>
                  <a:sym typeface="+mn-ea"/>
                </a:endParaRPr>
              </a:p>
              <a:p>
                <a:pPr indent="457200" algn="just" fontAlgn="auto">
                  <a:spcAft>
                    <a:spcPts val="0"/>
                  </a:spcAft>
                  <a:extLst>
                    <a:ext uri="{35155182-B16C-46BC-9424-99874614C6A1}">
                      <wpsdc:indentchars xmlns:wpsdc="http://www.wps.cn/officeDocument/2017/drawingmlCustomData" val="200" checksum="59296752"/>
                    </a:ext>
                  </a:extLst>
                </a:pPr>
                <a:endParaRPr lang="en-US" altLang="zh-CN">
                  <a:sym typeface="+mn-ea"/>
                </a:endParaRPr>
              </a:p>
              <a:p>
                <a:pPr indent="457200" algn="just" fontAlgn="auto">
                  <a:spcAft>
                    <a:spcPts val="0"/>
                  </a:spcAft>
                  <a:extLst>
                    <a:ext uri="{35155182-B16C-46BC-9424-99874614C6A1}">
                      <wpsdc:indentchars xmlns:wpsdc="http://www.wps.cn/officeDocument/2017/drawingmlCustomData" val="200" checksum="59296752"/>
                    </a:ext>
                  </a:extLst>
                </a:pPr>
                <a:r>
                  <a:rPr lang="zh-CN" altLang="en-US">
                    <a:latin typeface="Cambria Math" panose="02040503050406030204" charset="0"/>
                    <a:cs typeface="Cambria Math" panose="02040503050406030204" charset="0"/>
                    <a:sym typeface="+mn-ea"/>
                  </a:rPr>
                  <a:t>流匹配损失为：</a:t>
                </a:r>
                <a:endParaRPr lang="zh-CN" altLang="en-US">
                  <a:latin typeface="Cambria Math" panose="02040503050406030204" charset="0"/>
                  <a:cs typeface="Cambria Math" panose="02040503050406030204" charset="0"/>
                  <a:sym typeface="+mn-ea"/>
                </a:endParaRPr>
              </a:p>
              <a:p>
                <a:pPr indent="0" algn="just" fontAlgn="auto">
                  <a:spcAft>
                    <a:spcPts val="0"/>
                  </a:spcAft>
                </a:pPr>
                <a14:m>
                  <m:oMathPara xmlns:m="http://schemas.openxmlformats.org/officeDocument/2006/math">
                    <m:oMathParaPr>
                      <m:jc m:val="centerGroup"/>
                    </m:oMathParaPr>
                    <m:oMath xmlns:m="http://schemas.openxmlformats.org/officeDocument/2006/math">
                      <m:sSubSup>
                        <m:sSubSupPr>
                          <m:ctrlPr>
                            <a:rPr lang="zh-CN" altLang="en-US"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bSup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𝐿</m:t>
                          </m:r>
                        </m:e>
                        <m:sub>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𝐶𝐹𝑀</m:t>
                          </m:r>
                        </m:sub>
                        <m:sup>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𝑝</m:t>
                          </m:r>
                        </m:sup>
                      </m:sSubSup>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𝜃</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𝐸</m:t>
                          </m:r>
                        </m:e>
                        <m:sub>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𝑞</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𝑝</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0</m:t>
                              </m:r>
                            </m:sub>
                          </m:sSub>
                          <m:r>
                            <a:rPr lang="en-US" altLang="zh-CN" i="1">
                              <a:highlight>
                                <a:srgbClr val="FFFFFF"/>
                              </a:highlight>
                              <a:latin typeface="Cambria Math" panose="02040503050406030204" charset="0"/>
                              <a:cs typeface="Cambria Math" panose="02040503050406030204" charset="0"/>
                            </a:rPr>
                            <m:t>)</m:t>
                          </m:r>
                        </m:sub>
                      </m:sSub>
                      <m:sSup>
                        <m:sSupPr>
                          <m:ctrlPr>
                            <a:rPr lang="en-US" altLang="zh-CN" i="1">
                              <a:highlight>
                                <a:srgbClr val="FFFFFF"/>
                              </a:highlight>
                              <a:latin typeface="Cambria Math" panose="02040503050406030204" charset="0"/>
                              <a:cs typeface="Cambria Math" panose="02040503050406030204" charset="0"/>
                            </a:rPr>
                          </m:ctrlPr>
                        </m:sSupPr>
                        <m:e>
                          <m:d>
                            <m:dPr>
                              <m:begChr m:val="‖"/>
                              <m:endChr m:val="‖"/>
                              <m:ctrlPr>
                                <a:rPr lang="en-US" altLang="zh-CN" i="1">
                                  <a:highlight>
                                    <a:srgbClr val="FFFFFF"/>
                                  </a:highlight>
                                  <a:latin typeface="Cambria Math" panose="02040503050406030204" charset="0"/>
                                  <a:cs typeface="Cambria Math" panose="02040503050406030204" charset="0"/>
                                </a:rPr>
                              </m:ctrlPr>
                            </m:dPr>
                            <m:e>
                              <m:acc>
                                <m:accPr>
                                  <m:ctrlPr>
                                    <a:rPr lang="en-US" altLang="zh-CN" i="1">
                                      <a:highlight>
                                        <a:srgbClr val="FFFFFF"/>
                                      </a:highlight>
                                      <a:latin typeface="Cambria Math" panose="02040503050406030204" charset="0"/>
                                      <a:cs typeface="Cambria Math" panose="02040503050406030204" charset="0"/>
                                    </a:rPr>
                                  </m:ctrlPr>
                                </m:accPr>
                                <m:e>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𝑣</m:t>
                                      </m:r>
                                    </m:e>
                                    <m:sub>
                                      <m:r>
                                        <a:rPr lang="en-US" altLang="zh-CN" i="1">
                                          <a:highlight>
                                            <a:srgbClr val="FFFFFF"/>
                                          </a:highlight>
                                          <a:latin typeface="Cambria Math" panose="02040503050406030204" charset="0"/>
                                          <a:cs typeface="Cambria Math" panose="02040503050406030204" charset="0"/>
                                        </a:rPr>
                                        <m:t>𝑡</m:t>
                                      </m:r>
                                    </m:sub>
                                  </m:sSub>
                                </m:e>
                              </m:acc>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𝜑</m:t>
                                  </m:r>
                                </m:e>
                                <m:sub>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sub>
                              </m:sSub>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0</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𝜃</m:t>
                              </m:r>
                              <m:r>
                                <a:rPr lang="en-US" altLang="zh-CN" i="1">
                                  <a:highlight>
                                    <a:srgbClr val="FFFFFF"/>
                                  </a:highlight>
                                  <a:latin typeface="Cambria Math" panose="02040503050406030204" charset="0"/>
                                  <a:cs typeface="Cambria Math" panose="02040503050406030204" charset="0"/>
                                </a:rPr>
                                <m:t>)−</m:t>
                              </m:r>
                              <m:f>
                                <m:fPr>
                                  <m:ctrlPr>
                                    <a:rPr lang="en-US" altLang="zh-CN" i="1">
                                      <a:highlight>
                                        <a:srgbClr val="FFFFFF"/>
                                      </a:highlight>
                                      <a:latin typeface="Cambria Math" panose="02040503050406030204" charset="0"/>
                                      <a:cs typeface="Cambria Math" panose="02040503050406030204" charset="0"/>
                                    </a:rPr>
                                  </m:ctrlPr>
                                </m:fPr>
                                <m:num>
                                  <m:r>
                                    <a:rPr lang="en-US" altLang="zh-CN" i="1">
                                      <a:highlight>
                                        <a:srgbClr val="FFFFFF"/>
                                      </a:highlight>
                                      <a:latin typeface="Cambria Math" panose="02040503050406030204" charset="0"/>
                                      <a:cs typeface="Cambria Math" panose="02040503050406030204" charset="0"/>
                                    </a:rPr>
                                    <m:t>𝑑</m:t>
                                  </m:r>
                                </m:num>
                                <m:den>
                                  <m:r>
                                    <a:rPr lang="en-US" altLang="zh-CN" i="1">
                                      <a:highlight>
                                        <a:srgbClr val="FFFFFF"/>
                                      </a:highlight>
                                      <a:latin typeface="Cambria Math" panose="02040503050406030204" charset="0"/>
                                      <a:cs typeface="Cambria Math" panose="02040503050406030204" charset="0"/>
                                    </a:rPr>
                                    <m:t>𝑑𝑡</m:t>
                                  </m:r>
                                </m:den>
                              </m:f>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𝜑</m:t>
                                  </m:r>
                                </m:e>
                                <m:sub>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sub>
                              </m:sSub>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0</m:t>
                                  </m:r>
                                </m:sub>
                              </m:sSub>
                              <m:r>
                                <a:rPr lang="en-US" altLang="zh-CN" i="1">
                                  <a:highlight>
                                    <a:srgbClr val="FFFFFF"/>
                                  </a:highlight>
                                  <a:latin typeface="Cambria Math" panose="02040503050406030204" charset="0"/>
                                  <a:cs typeface="Cambria Math" panose="02040503050406030204" charset="0"/>
                                </a:rPr>
                                <m:t>)</m:t>
                              </m:r>
                            </m:e>
                          </m:d>
                        </m:e>
                        <m:sup>
                          <m:r>
                            <a:rPr lang="en-US" altLang="zh-CN" i="1">
                              <a:highlight>
                                <a:srgbClr val="FFFFFF"/>
                              </a:highlight>
                              <a:latin typeface="Cambria Math" panose="02040503050406030204" charset="0"/>
                              <a:cs typeface="Cambria Math" panose="02040503050406030204" charset="0"/>
                            </a:rPr>
                            <m:t>2</m:t>
                          </m:r>
                        </m:sup>
                      </m:sSup>
                    </m:oMath>
                  </m:oMathPara>
                </a14:m>
                <a:endParaRPr lang="en-US" altLang="zh-CN" i="1">
                  <a:highlight>
                    <a:srgbClr val="FFFFFF"/>
                  </a:highlight>
                  <a:latin typeface="Cambria Math" panose="02040503050406030204" charset="0"/>
                  <a:cs typeface="Cambria Math" panose="02040503050406030204" charset="0"/>
                </a:endParaRPr>
              </a:p>
              <a:p>
                <a:pPr indent="0" algn="just" fontAlgn="auto">
                  <a:spcAft>
                    <a:spcPts val="0"/>
                  </a:spcAft>
                </a:pPr>
                <a:r>
                  <a:rPr lang="en-US" altLang="zh-CN" i="1">
                    <a:highlight>
                      <a:srgbClr val="FFFFFF"/>
                    </a:highlight>
                    <a:latin typeface="Cambria Math" panose="02040503050406030204" charset="0"/>
                    <a:cs typeface="Cambria Math" panose="02040503050406030204" charset="0"/>
                    <a:sym typeface="+mn-ea"/>
                  </a:rPr>
                  <a:t>        </a:t>
                </a:r>
                <a:r>
                  <a:rPr lang="zh-CN" altLang="en-US">
                    <a:latin typeface="Cambria Math" panose="02040503050406030204" charset="0"/>
                    <a:cs typeface="Cambria Math" panose="02040503050406030204" charset="0"/>
                    <a:sym typeface="+mn-ea"/>
                  </a:rPr>
                  <a:t>将线性轨迹带入，流匹配解码器对条件分布进行建模，依然有必要屏蔽掉</a:t>
                </a:r>
                <a14:m>
                  <m:oMath xmlns:m="http://schemas.openxmlformats.org/officeDocument/2006/math">
                    <m:sSup>
                      <m:sSupPr>
                        <m:ctrlP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p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𝑥</m:t>
                        </m:r>
                      </m:e>
                      <m:sup>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𝑝</m:t>
                        </m:r>
                      </m:sup>
                    </m:sSup>
                  </m:oMath>
                </a14:m>
                <a:r>
                  <a:rPr lang="zh-CN" altLang="en-US"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sym typeface="+mn-ea"/>
                  </a:rPr>
                  <a:t>对应部分的输出，</a:t>
                </a:r>
                <a:r>
                  <a:rPr lang="zh-CN" altLang="en-US">
                    <a:latin typeface="Cambria Math" panose="02040503050406030204" charset="0"/>
                    <a:cs typeface="Cambria Math" panose="02040503050406030204" charset="0"/>
                    <a:sym typeface="+mn-ea"/>
                  </a:rPr>
                  <a:t>掩码流匹配损失为：</a:t>
                </a:r>
                <a:endParaRPr lang="zh-CN" altLang="en-US">
                  <a:latin typeface="Cambria Math" panose="02040503050406030204" charset="0"/>
                  <a:cs typeface="Cambria Math" panose="02040503050406030204" charset="0"/>
                  <a:sym typeface="+mn-ea"/>
                </a:endParaRPr>
              </a:p>
              <a:p>
                <a:pPr indent="0" algn="just" fontAlgn="auto">
                  <a:spcAft>
                    <a:spcPts val="0"/>
                  </a:spcAft>
                </a:pPr>
                <a14:m>
                  <m:oMathPara xmlns:m="http://schemas.openxmlformats.org/officeDocument/2006/math">
                    <m:oMathParaPr>
                      <m:jc m:val="centerGroup"/>
                    </m:oMathParaPr>
                    <m:oMath xmlns:m="http://schemas.openxmlformats.org/officeDocument/2006/math">
                      <m:sSubSup>
                        <m:sSubSupPr>
                          <m:ctrlPr>
                            <a:rPr lang="zh-CN" altLang="en-US"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ctrlPr>
                        </m:sSubSupPr>
                        <m:e>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𝐿</m:t>
                          </m:r>
                        </m:e>
                        <m:sub>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𝐶𝐹𝑀</m:t>
                          </m:r>
                        </m:sub>
                        <m:sup>
                          <m:r>
                            <a:rPr lang="en-US" altLang="zh-CN" i="1" dirty="0">
                              <a:solidFill>
                                <a:srgbClr val="0D0D0D"/>
                              </a:solidFill>
                              <a:effectLst/>
                              <a:highlight>
                                <a:srgbClr val="FFFFFF"/>
                              </a:highlight>
                              <a:latin typeface="Cambria Math" panose="02040503050406030204" charset="0"/>
                              <a:ea typeface="微软雅黑" panose="020B0503020204020204" charset="-122"/>
                              <a:cs typeface="Cambria Math" panose="02040503050406030204" charset="0"/>
                            </a:rPr>
                            <m:t>𝑝</m:t>
                          </m:r>
                        </m:sup>
                      </m:sSubSup>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𝜃</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𝐸</m:t>
                          </m:r>
                        </m:e>
                        <m:sub>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𝑞</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𝑝</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0</m:t>
                              </m:r>
                            </m:sub>
                          </m:sSub>
                          <m:r>
                            <a:rPr lang="en-US" altLang="zh-CN" i="1">
                              <a:highlight>
                                <a:srgbClr val="FFFFFF"/>
                              </a:highlight>
                              <a:latin typeface="Cambria Math" panose="02040503050406030204" charset="0"/>
                              <a:cs typeface="Cambria Math" panose="02040503050406030204" charset="0"/>
                            </a:rPr>
                            <m:t>)</m:t>
                          </m:r>
                        </m:sub>
                      </m:sSub>
                      <m:sSup>
                        <m:sSupPr>
                          <m:ctrlPr>
                            <a:rPr lang="en-US" altLang="zh-CN" i="1">
                              <a:highlight>
                                <a:srgbClr val="FFFFFF"/>
                              </a:highlight>
                              <a:latin typeface="Cambria Math" panose="02040503050406030204" charset="0"/>
                              <a:cs typeface="Cambria Math" panose="02040503050406030204" charset="0"/>
                            </a:rPr>
                          </m:ctrlPr>
                        </m:sSupPr>
                        <m:e>
                          <m:d>
                            <m:dPr>
                              <m:begChr m:val="‖"/>
                              <m:endChr m:val="‖"/>
                              <m:ctrlPr>
                                <a:rPr lang="en-US" altLang="zh-CN" i="1">
                                  <a:highlight>
                                    <a:srgbClr val="FFFFFF"/>
                                  </a:highlight>
                                  <a:latin typeface="Cambria Math" panose="02040503050406030204" charset="0"/>
                                  <a:cs typeface="Cambria Math" panose="02040503050406030204" charset="0"/>
                                </a:rPr>
                              </m:ctrlPr>
                            </m:dPr>
                            <m:e>
                              <m:sSup>
                                <m:sSupPr>
                                  <m:ctrlPr>
                                    <a:rPr lang="en-US" altLang="zh-CN" i="1">
                                      <a:highlight>
                                        <a:srgbClr val="FFFFFF"/>
                                      </a:highlight>
                                      <a:latin typeface="Cambria Math" panose="02040503050406030204" charset="0"/>
                                      <a:cs typeface="Cambria Math" panose="02040503050406030204" charset="0"/>
                                    </a:rPr>
                                  </m:ctrlPr>
                                </m:sSupPr>
                                <m:e>
                                  <m:r>
                                    <a:rPr lang="en-US" altLang="zh-CN" i="1">
                                      <a:highlight>
                                        <a:srgbClr val="FFFFFF"/>
                                      </a:highlight>
                                      <a:latin typeface="Cambria Math" panose="02040503050406030204" charset="0"/>
                                      <a:cs typeface="Cambria Math" panose="02040503050406030204" charset="0"/>
                                    </a:rPr>
                                    <m:t>𝑚</m:t>
                                  </m:r>
                                </m:e>
                                <m:sup>
                                  <m:r>
                                    <a:rPr lang="en-US" altLang="zh-CN" i="1">
                                      <a:highlight>
                                        <a:srgbClr val="FFFFFF"/>
                                      </a:highlight>
                                      <a:latin typeface="Cambria Math" panose="02040503050406030204" charset="0"/>
                                      <a:cs typeface="Cambria Math" panose="02040503050406030204" charset="0"/>
                                    </a:rPr>
                                    <m:t>𝑝</m:t>
                                  </m:r>
                                </m:sup>
                              </m:sSup>
                              <m:r>
                                <a:rPr lang="en-US" altLang="zh-CN" i="1">
                                  <a:highlight>
                                    <a:srgbClr val="FFFFFF"/>
                                  </a:highlight>
                                  <a:latin typeface="Cambria Math" panose="02040503050406030204" charset="0"/>
                                  <a:cs typeface="Cambria Math" panose="02040503050406030204" charset="0"/>
                                </a:rPr>
                                <m:t>(</m:t>
                              </m:r>
                              <m:acc>
                                <m:accPr>
                                  <m:ctrlPr>
                                    <a:rPr lang="en-US" altLang="zh-CN" i="1">
                                      <a:highlight>
                                        <a:srgbClr val="FFFFFF"/>
                                      </a:highlight>
                                      <a:latin typeface="Cambria Math" panose="02040503050406030204" charset="0"/>
                                      <a:cs typeface="Cambria Math" panose="02040503050406030204" charset="0"/>
                                    </a:rPr>
                                  </m:ctrlPr>
                                </m:accPr>
                                <m:e>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𝑣</m:t>
                                      </m:r>
                                    </m:e>
                                    <m:sub>
                                      <m:r>
                                        <a:rPr lang="en-US" altLang="zh-CN" i="1">
                                          <a:highlight>
                                            <a:srgbClr val="FFFFFF"/>
                                          </a:highlight>
                                          <a:latin typeface="Cambria Math" panose="02040503050406030204" charset="0"/>
                                          <a:cs typeface="Cambria Math" panose="02040503050406030204" charset="0"/>
                                        </a:rPr>
                                        <m:t>𝜃</m:t>
                                      </m:r>
                                    </m:sub>
                                  </m:sSub>
                                </m:e>
                              </m:acc>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𝜑</m:t>
                                  </m:r>
                                </m:e>
                                <m:sub>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sub>
                              </m:sSub>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0</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ℎ</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1</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𝜎</m:t>
                                  </m:r>
                                </m:e>
                                <m:sub>
                                  <m:r>
                                    <a:rPr lang="en-US" altLang="zh-CN" i="1">
                                      <a:highlight>
                                        <a:srgbClr val="FFFFFF"/>
                                      </a:highlight>
                                      <a:latin typeface="Cambria Math" panose="02040503050406030204" charset="0"/>
                                      <a:cs typeface="Cambria Math" panose="02040503050406030204" charset="0"/>
                                    </a:rPr>
                                    <m:t>𝑚𝑖𝑛</m:t>
                                  </m:r>
                                </m:sub>
                              </m:sSub>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0</m:t>
                                  </m:r>
                                </m:sub>
                              </m:sSub>
                              <m:r>
                                <a:rPr lang="en-US" altLang="zh-CN" i="1">
                                  <a:highlight>
                                    <a:srgbClr val="FFFFFF"/>
                                  </a:highlight>
                                  <a:latin typeface="Cambria Math" panose="02040503050406030204" charset="0"/>
                                  <a:cs typeface="Cambria Math" panose="02040503050406030204" charset="0"/>
                                </a:rPr>
                                <m:t>))</m:t>
                              </m:r>
                            </m:e>
                          </m:d>
                        </m:e>
                        <m:sup>
                          <m:r>
                            <a:rPr lang="en-US" altLang="zh-CN" i="1">
                              <a:highlight>
                                <a:srgbClr val="FFFFFF"/>
                              </a:highlight>
                              <a:latin typeface="Cambria Math" panose="02040503050406030204" charset="0"/>
                              <a:cs typeface="Cambria Math" panose="02040503050406030204" charset="0"/>
                            </a:rPr>
                            <m:t>2</m:t>
                          </m:r>
                        </m:sup>
                      </m:sSup>
                    </m:oMath>
                  </m:oMathPara>
                </a14:m>
                <a:endParaRPr lang="en-US" altLang="zh-CN">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309880" y="1688465"/>
                <a:ext cx="8178165" cy="4580255"/>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8488045" y="1833880"/>
            <a:ext cx="3406140" cy="3695700"/>
          </a:xfrm>
          <a:prstGeom prst="rect">
            <a:avLst/>
          </a:prstGeom>
        </p:spPr>
      </p:pic>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299275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algn="just" fontAlgn="auto">
              <a:lnSpc>
                <a:spcPct val="150000"/>
              </a:lnSpc>
              <a:buFont typeface="Wingdings" panose="05000000000000000000" charset="0"/>
              <a:buNone/>
            </a:pPr>
            <a:r>
              <a:rPr lang="zh-CN" altLang="en-US" sz="2000" dirty="0"/>
              <a:t>LibriTTS 训练集由来自 2456 位发言人的 580 小时数据组成。使用长度超过 3 秒的数据进行语音提示，得到256小时的数据。为了</a:t>
            </a:r>
            <a:r>
              <a:rPr lang="zh-CN" altLang="en-US" sz="2000" dirty="0"/>
              <a:t>方便评估，与其他对照模型保持一致，使用 LibriSpeech </a:t>
            </a:r>
            <a:r>
              <a:rPr lang="en-US" altLang="zh-CN" sz="2000" dirty="0"/>
              <a:t> test_clean</a:t>
            </a:r>
            <a:r>
              <a:rPr lang="zh-CN" altLang="en-US" sz="2000" dirty="0"/>
              <a:t>数据，确保与训练数据不存在重叠。将所有数据集重新采样至22kHz。推理过程中，在流匹配解码器中使用 10 个欧拉步生成梅尔频谱图，引导比例为 1。梅尔频谱图到波形使用预先训练的HifiGAN</a:t>
            </a:r>
            <a:r>
              <a:rPr lang="zh-CN" altLang="en-US" sz="2000" dirty="0"/>
              <a:t>声码器。</a:t>
            </a:r>
            <a:endParaRPr lang="zh-CN" altLang="en-US" sz="2000" dirty="0"/>
          </a:p>
        </p:txBody>
      </p:sp>
      <p:sp>
        <p:nvSpPr>
          <p:cNvPr id="6" name="文本框 5"/>
          <p:cNvSpPr txBox="1"/>
          <p:nvPr>
            <p:custDataLst>
              <p:tags r:id="rId5"/>
            </p:custDataLst>
          </p:nvPr>
        </p:nvSpPr>
        <p:spPr>
          <a:xfrm>
            <a:off x="0" y="6386830"/>
            <a:ext cx="12192000" cy="33718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Zen H, Dang V, Clark R, et al. Libritts: A corpus derived from librispeech for text-to-speech[J]. arXiv preprint arXiv:1904.02882, 2019.</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85" y="96527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5"/>
          <a:stretch>
            <a:fillRect/>
          </a:stretch>
        </p:blipFill>
        <p:spPr>
          <a:xfrm>
            <a:off x="239395" y="4883150"/>
            <a:ext cx="8972550" cy="1283335"/>
          </a:xfrm>
          <a:prstGeom prst="rect">
            <a:avLst/>
          </a:prstGeom>
        </p:spPr>
      </p:pic>
      <p:pic>
        <p:nvPicPr>
          <p:cNvPr id="10" name="图片 9"/>
          <p:cNvPicPr>
            <a:picLocks noChangeAspect="1"/>
          </p:cNvPicPr>
          <p:nvPr/>
        </p:nvPicPr>
        <p:blipFill>
          <a:blip r:embed="rId6"/>
          <a:stretch>
            <a:fillRect/>
          </a:stretch>
        </p:blipFill>
        <p:spPr>
          <a:xfrm>
            <a:off x="361315" y="1930400"/>
            <a:ext cx="8850630" cy="2693035"/>
          </a:xfrm>
          <a:prstGeom prst="rect">
            <a:avLst/>
          </a:prstGeom>
        </p:spPr>
      </p:pic>
      <p:sp>
        <p:nvSpPr>
          <p:cNvPr id="3" name="文本框 2"/>
          <p:cNvSpPr txBox="1"/>
          <p:nvPr/>
        </p:nvSpPr>
        <p:spPr>
          <a:xfrm>
            <a:off x="9406890" y="626110"/>
            <a:ext cx="2660650" cy="1168400"/>
          </a:xfrm>
          <a:prstGeom prst="rect">
            <a:avLst/>
          </a:prstGeom>
          <a:noFill/>
        </p:spPr>
        <p:txBody>
          <a:bodyPr wrap="square" rtlCol="0">
            <a:spAutoFit/>
          </a:bodyPr>
          <a:p>
            <a:r>
              <a:rPr lang="en-US" altLang="zh-CN" sz="1400"/>
              <a:t>WER  </a:t>
            </a:r>
            <a:r>
              <a:rPr lang="zh-CN" altLang="en-US" sz="1400"/>
              <a:t>词错率</a:t>
            </a:r>
            <a:endParaRPr lang="zh-CN" altLang="en-US" sz="1400"/>
          </a:p>
          <a:p>
            <a:r>
              <a:rPr lang="en-US" altLang="zh-CN" sz="1400">
                <a:sym typeface="+mn-ea"/>
              </a:rPr>
              <a:t>SECS </a:t>
            </a:r>
            <a:r>
              <a:rPr lang="zh-CN" altLang="en-US" sz="1400">
                <a:sym typeface="+mn-ea"/>
              </a:rPr>
              <a:t>说话者嵌入余弦相似度</a:t>
            </a:r>
            <a:endParaRPr lang="zh-CN" altLang="en-US" sz="1400"/>
          </a:p>
          <a:p>
            <a:r>
              <a:rPr lang="en-US" altLang="zh-CN" sz="1400"/>
              <a:t>Inference Latency </a:t>
            </a:r>
            <a:r>
              <a:rPr lang="zh-CN" altLang="en-US" sz="1400"/>
              <a:t>推理延时</a:t>
            </a:r>
            <a:endParaRPr lang="zh-CN" altLang="en-US" sz="1400"/>
          </a:p>
          <a:p>
            <a:r>
              <a:rPr lang="en-US" altLang="zh-CN" sz="1400"/>
              <a:t>cmos </a:t>
            </a:r>
            <a:r>
              <a:rPr lang="zh-CN" altLang="en-US" sz="1400"/>
              <a:t>语音的自然</a:t>
            </a:r>
            <a:r>
              <a:rPr lang="zh-CN" altLang="en-US" sz="1400"/>
              <a:t>度</a:t>
            </a:r>
            <a:endParaRPr lang="zh-CN" altLang="en-US" sz="1400"/>
          </a:p>
          <a:p>
            <a:r>
              <a:rPr lang="en-US" altLang="zh-CN" sz="1400"/>
              <a:t>smos </a:t>
            </a:r>
            <a:r>
              <a:rPr lang="zh-CN" altLang="en-US" sz="1400"/>
              <a:t>与说话人的</a:t>
            </a:r>
            <a:r>
              <a:rPr lang="zh-CN" altLang="en-US" sz="1400"/>
              <a:t>相似程度</a:t>
            </a:r>
            <a:endParaRPr lang="zh-CN" altLang="en-US" sz="1400"/>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消融实验</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664210" y="1574800"/>
                <a:ext cx="7927975" cy="676910"/>
              </a:xfrm>
              <a:prstGeom prst="rect">
                <a:avLst/>
              </a:prstGeom>
              <a:noFill/>
            </p:spPr>
            <p:txBody>
              <a:bodyPr wrap="square" rtlCol="0">
                <a:spAutoFit/>
              </a:bodyPr>
              <a:p>
                <a:r>
                  <a:rPr lang="zh-CN" altLang="en-US"/>
                  <a:t>没有将语音提示直接输入文本编码器，而是使用与文本编码器结构相同的扬声器编码器，将一段随机语音</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𝑝</m:t>
                        </m:r>
                      </m:sub>
                    </m:sSub>
                  </m:oMath>
                </a14:m>
                <a:r>
                  <a:rPr lang="zh-CN" altLang="en-US"/>
                  <a:t> 编码为固定大小的扬声器嵌入。</a:t>
                </a:r>
                <a:endParaRPr lang="en-US" altLang="zh-CN"/>
              </a:p>
            </p:txBody>
          </p:sp>
        </mc:Choice>
        <mc:Fallback>
          <p:sp>
            <p:nvSpPr>
              <p:cNvPr id="6" name="文本框 5"/>
              <p:cNvSpPr txBox="1">
                <a:spLocks noRot="1" noChangeAspect="1" noMove="1" noResize="1" noEditPoints="1" noAdjustHandles="1" noChangeArrowheads="1" noChangeShapeType="1" noTextEdit="1"/>
              </p:cNvSpPr>
              <p:nvPr/>
            </p:nvSpPr>
            <p:spPr>
              <a:xfrm>
                <a:off x="664210" y="1574800"/>
                <a:ext cx="7927975" cy="676910"/>
              </a:xfrm>
              <a:prstGeom prst="rect">
                <a:avLst/>
              </a:prstGeom>
              <a:blipFill rotWithShape="1">
                <a:blip r:embed="rId5"/>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6"/>
          <a:srcRect t="1982"/>
          <a:stretch>
            <a:fillRect/>
          </a:stretch>
        </p:blipFill>
        <p:spPr>
          <a:xfrm>
            <a:off x="765810" y="2528570"/>
            <a:ext cx="7631430" cy="2216150"/>
          </a:xfrm>
          <a:prstGeom prst="rect">
            <a:avLst/>
          </a:prstGeom>
        </p:spPr>
      </p:pic>
      <p:sp>
        <p:nvSpPr>
          <p:cNvPr id="11" name="文本框 10"/>
          <p:cNvSpPr txBox="1"/>
          <p:nvPr/>
        </p:nvSpPr>
        <p:spPr>
          <a:xfrm>
            <a:off x="900430" y="5101590"/>
            <a:ext cx="9086215" cy="645160"/>
          </a:xfrm>
          <a:prstGeom prst="rect">
            <a:avLst/>
          </a:prstGeom>
          <a:noFill/>
        </p:spPr>
        <p:txBody>
          <a:bodyPr wrap="square" rtlCol="0">
            <a:spAutoFit/>
          </a:bodyPr>
          <a:p>
            <a:r>
              <a:rPr lang="zh-CN" altLang="en-US"/>
              <a:t>有无语音提示文本编码器生成的语音词错率相似，但可以看出，引入文本编码器显著增强了说话人</a:t>
            </a:r>
            <a:r>
              <a:rPr lang="zh-CN" altLang="en-US"/>
              <a:t>余弦相似度。</a:t>
            </a:r>
            <a:endParaRPr lang="zh-CN" altLang="en-US"/>
          </a:p>
        </p:txBody>
      </p:sp>
      <p:sp>
        <p:nvSpPr>
          <p:cNvPr id="12" name="文本框 11"/>
          <p:cNvSpPr txBox="1"/>
          <p:nvPr/>
        </p:nvSpPr>
        <p:spPr>
          <a:xfrm>
            <a:off x="8859520" y="2486660"/>
            <a:ext cx="2626360" cy="368300"/>
          </a:xfrm>
          <a:prstGeom prst="rect">
            <a:avLst/>
          </a:prstGeom>
          <a:noFill/>
        </p:spPr>
        <p:txBody>
          <a:bodyPr wrap="square" rtlCol="0">
            <a:spAutoFit/>
          </a:bodyPr>
          <a:p>
            <a:r>
              <a:rPr lang="en-US" altLang="zh-CN"/>
              <a:t>WER </a:t>
            </a:r>
            <a:r>
              <a:rPr lang="zh-CN" altLang="en-US"/>
              <a:t>词错率</a:t>
            </a:r>
            <a:endParaRPr lang="zh-CN" altLang="en-US"/>
          </a:p>
        </p:txBody>
      </p:sp>
      <p:sp>
        <p:nvSpPr>
          <p:cNvPr id="13" name="文本框 12"/>
          <p:cNvSpPr txBox="1"/>
          <p:nvPr/>
        </p:nvSpPr>
        <p:spPr>
          <a:xfrm>
            <a:off x="8859520" y="2980055"/>
            <a:ext cx="2626360" cy="645160"/>
          </a:xfrm>
          <a:prstGeom prst="rect">
            <a:avLst/>
          </a:prstGeom>
          <a:noFill/>
        </p:spPr>
        <p:txBody>
          <a:bodyPr wrap="square" rtlCol="0">
            <a:spAutoFit/>
          </a:bodyPr>
          <a:p>
            <a:r>
              <a:rPr lang="en-US" altLang="zh-CN"/>
              <a:t>SECS </a:t>
            </a:r>
            <a:r>
              <a:rPr lang="zh-CN" altLang="en-US"/>
              <a:t>说话者嵌入</a:t>
            </a:r>
            <a:r>
              <a:rPr lang="zh-CN" altLang="en-US"/>
              <a:t>余弦相似度</a:t>
            </a:r>
            <a:endParaRPr lang="zh-CN" altLang="en-US"/>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03680"/>
            <a:ext cx="10762615" cy="2168525"/>
          </a:xfrm>
          <a:prstGeom prst="rect">
            <a:avLst/>
          </a:prstGeom>
          <a:noFill/>
        </p:spPr>
        <p:txBody>
          <a:bodyPr wrap="square" rtlCol="0">
            <a:spAutoFit/>
          </a:bodyPr>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lang="en-US" altLang="zh-CN" sz="2000" dirty="0"/>
              <a:t>近年来，风格迁移TTS成为情感语音合成的主流方法，模型学习如何从参考音频中提取特定的语音风格特征，使生成的语音能够模拟参考音频的风格。情感嵌入缺乏同时准确建模情感和语调的能力</a:t>
            </a:r>
            <a:r>
              <a:rPr lang="en-US" altLang="zh-CN" sz="2000" dirty="0">
                <a:sym typeface="+mn-ea"/>
              </a:rPr>
              <a:t>（如“愤怒的陈述”和“愤怒的</a:t>
            </a:r>
            <a:r>
              <a:rPr lang="zh-CN" altLang="en-US" sz="2000" dirty="0">
                <a:sym typeface="+mn-ea"/>
              </a:rPr>
              <a:t>疑问</a:t>
            </a:r>
            <a:r>
              <a:rPr lang="en-US" altLang="zh-CN" sz="2000" dirty="0">
                <a:sym typeface="+mn-ea"/>
              </a:rPr>
              <a:t>”）</a:t>
            </a:r>
            <a:r>
              <a:rPr lang="en-US" altLang="zh-CN" sz="2000" dirty="0"/>
              <a:t>。此外，现有框架难以灵活地传达不同强度的语调，并且在</a:t>
            </a:r>
            <a:r>
              <a:rPr lang="zh-CN" altLang="en-US" sz="2000" dirty="0"/>
              <a:t>分离</a:t>
            </a:r>
            <a:r>
              <a:rPr lang="en-US" altLang="zh-CN" sz="2000" dirty="0"/>
              <a:t>语调和</a:t>
            </a:r>
            <a:r>
              <a:rPr lang="en-US" altLang="zh-CN" sz="2000" dirty="0">
                <a:sym typeface="+mn-ea"/>
              </a:rPr>
              <a:t>内容</a:t>
            </a:r>
            <a:r>
              <a:rPr lang="zh-CN" altLang="en-US" sz="2000" dirty="0">
                <a:sym typeface="+mn-ea"/>
              </a:rPr>
              <a:t>等</a:t>
            </a:r>
            <a:r>
              <a:rPr lang="en-US" altLang="zh-CN" sz="2000" dirty="0"/>
              <a:t>其他属性时存在局限性。</a:t>
            </a:r>
            <a:endParaRPr lang="en-US" altLang="zh-CN"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lang="zh-CN" altLang="en-US" sz="2000" dirty="0"/>
              <a:t>本文</a:t>
            </a:r>
            <a:r>
              <a:rPr lang="en-US" altLang="zh-CN" sz="2000" dirty="0"/>
              <a:t>提出了QI-TTS模型</a:t>
            </a:r>
            <a:r>
              <a:rPr lang="zh-CN" sz="2000" dirty="0"/>
              <a:t>，旨在更好地传递和控制语调，同时在传递参考语音情感的过程中更好地表达说话者的疑问意图。</a:t>
            </a:r>
            <a:r>
              <a:rPr lang="en-US" altLang="zh-CN" sz="2000" dirty="0"/>
              <a:t>无需显式标签即可学习</a:t>
            </a:r>
            <a:r>
              <a:rPr lang="zh-CN" altLang="en-US" sz="2000" dirty="0"/>
              <a:t>语调</a:t>
            </a:r>
            <a:r>
              <a:rPr lang="en-US" altLang="zh-CN" sz="2000" dirty="0"/>
              <a:t>强度变化</a:t>
            </a:r>
            <a:r>
              <a:rPr lang="zh-CN" altLang="en-US" sz="2000" dirty="0"/>
              <a:t>。</a:t>
            </a:r>
            <a:endParaRPr lang="zh-CN" altLang="en-US" sz="2000" dirty="0"/>
          </a:p>
        </p:txBody>
      </p:sp>
      <p:sp>
        <p:nvSpPr>
          <p:cNvPr id="7" name="文本框 6"/>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Tang H, Zhang X, Wang J, et al. Qi-tts: Questioning intonation control for emotional speech synthesis[C]//ICASSP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725170" y="1503680"/>
            <a:ext cx="9686290" cy="3220720"/>
          </a:xfrm>
          <a:prstGeom prst="rect">
            <a:avLst/>
          </a:prstGeom>
        </p:spPr>
      </p:pic>
      <p:sp>
        <p:nvSpPr>
          <p:cNvPr id="7" name="文本框 6"/>
          <p:cNvSpPr txBox="1"/>
          <p:nvPr/>
        </p:nvSpPr>
        <p:spPr>
          <a:xfrm>
            <a:off x="822960" y="5033645"/>
            <a:ext cx="10602595" cy="1198880"/>
          </a:xfrm>
          <a:prstGeom prst="rect">
            <a:avLst/>
          </a:prstGeom>
          <a:noFill/>
        </p:spPr>
        <p:txBody>
          <a:bodyPr wrap="square" rtlCol="0">
            <a:spAutoFit/>
          </a:bodyPr>
          <a:p>
            <a:pPr algn="just"/>
            <a:r>
              <a:rPr lang="zh-CN" altLang="en-US"/>
              <a:t>上表展示了引导比例和欧拉步</a:t>
            </a:r>
            <a:r>
              <a:rPr lang="en-US" altLang="zh-CN"/>
              <a:t>N</a:t>
            </a:r>
            <a:r>
              <a:rPr lang="zh-CN" altLang="en-US"/>
              <a:t>对客观指标的影响，即使不使用引导方法，P-Flow的表现也优于YourTTS。两种引导尺度 都表现良好，(实验中默认 γ = 1）。在欧拉步数方面，P-Flow 即使使用极少的欧拉步数也能表现出较低的 WER。尽管欧拉步在</a:t>
            </a:r>
            <a:r>
              <a:rPr lang="en-US" altLang="zh-CN"/>
              <a:t>5</a:t>
            </a:r>
            <a:r>
              <a:rPr lang="zh-CN" altLang="en-US"/>
              <a:t>个步时词错率和说话人余弦相似性都更好，但是经</a:t>
            </a:r>
            <a:r>
              <a:rPr lang="en-US" altLang="zh-CN"/>
              <a:t>mos</a:t>
            </a:r>
            <a:r>
              <a:rPr lang="zh-CN" altLang="en-US"/>
              <a:t>评估后，欧拉步为</a:t>
            </a:r>
            <a:r>
              <a:rPr lang="en-US" altLang="zh-CN"/>
              <a:t>10</a:t>
            </a:r>
            <a:r>
              <a:rPr lang="zh-CN" altLang="en-US"/>
              <a:t>时，</a:t>
            </a:r>
            <a:r>
              <a:rPr lang="en-US" altLang="zh-CN"/>
              <a:t>mos</a:t>
            </a:r>
            <a:r>
              <a:rPr lang="zh-CN" altLang="en-US"/>
              <a:t>得分更高。所以在实验中选择的时引导</a:t>
            </a:r>
            <a:r>
              <a:rPr lang="zh-CN" altLang="en-US"/>
              <a:t>比例为</a:t>
            </a:r>
            <a:r>
              <a:rPr lang="en-US" altLang="zh-CN"/>
              <a:t>1</a:t>
            </a:r>
            <a:r>
              <a:rPr lang="zh-CN" altLang="en-US"/>
              <a:t>，欧拉步长为</a:t>
            </a:r>
            <a:r>
              <a:rPr lang="en-US" altLang="zh-CN"/>
              <a:t>10</a:t>
            </a:r>
            <a:r>
              <a:rPr lang="zh-CN" altLang="en-US"/>
              <a:t>。</a:t>
            </a:r>
            <a:endParaRPr lang="zh-CN" altLang="en-US"/>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2399665"/>
          </a:xfrm>
          <a:prstGeom prst="rect">
            <a:avLst/>
          </a:prstGeom>
          <a:noFill/>
        </p:spPr>
        <p:txBody>
          <a:bodyPr wrap="square" rtlCol="0">
            <a:spAutoFit/>
          </a:bodyPr>
          <a:p>
            <a:pPr indent="457200" algn="just" fontAlgn="auto">
              <a:lnSpc>
                <a:spcPct val="150000"/>
              </a:lnSpc>
            </a:pPr>
            <a:r>
              <a:rPr lang="zh-CN" altLang="en-US" sz="2000" dirty="0">
                <a:sym typeface="+mn-ea"/>
              </a:rPr>
              <a:t>P-Flow是一种用于零样本语音合成的快速且数据高效的流匹配模型。它在自然度和说话人</a:t>
            </a:r>
            <a:r>
              <a:rPr lang="zh-CN" altLang="en-US" sz="2000" dirty="0">
                <a:sym typeface="+mn-ea"/>
              </a:rPr>
              <a:t>适应方面与大规模和自回归模型相当，但具有更简洁和高效的设计。P-Flow在不依赖超大规模数据集和复杂训练步骤的情况下，展示了卓越的性能。即使在较少的欧拉步下也能保持低的词错误率，SECS指标接近最先进的零样本TTS模型。在文本编码和音频解码方面展示了强大的零样本能力。时长预测器的零样本能力仍有待提升，是未来研究的重点。</a:t>
            </a:r>
            <a:endParaRPr lang="zh-CN" altLang="en-US" sz="2000" dirty="0">
              <a:sym typeface="+mn-ea"/>
            </a:endParaRPr>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Kim S, Shih K, Santos J F, et al. P-Flow: A Fast and Data-Efficient Zero-Shot TTS through Speech Prompting[J]. Advances in Neural Information Processing Systems, 2024, 36.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635"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Tang H, Zhang X, Wang J, et al. Qi-tts: Questioning intonation control for emotional speech synthesis[C]//ICASSP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5"/>
          <a:stretch>
            <a:fillRect/>
          </a:stretch>
        </p:blipFill>
        <p:spPr>
          <a:xfrm>
            <a:off x="544830" y="1503680"/>
            <a:ext cx="7613650" cy="4203065"/>
          </a:xfrm>
          <a:prstGeom prst="rect">
            <a:avLst/>
          </a:prstGeom>
        </p:spPr>
      </p:pic>
      <p:pic>
        <p:nvPicPr>
          <p:cNvPr id="10" name="图片 9"/>
          <p:cNvPicPr>
            <a:picLocks noChangeAspect="1"/>
          </p:cNvPicPr>
          <p:nvPr/>
        </p:nvPicPr>
        <p:blipFill>
          <a:blip r:embed="rId6"/>
          <a:srcRect r="2272"/>
          <a:stretch>
            <a:fillRect/>
          </a:stretch>
        </p:blipFill>
        <p:spPr>
          <a:xfrm>
            <a:off x="8487410" y="2733675"/>
            <a:ext cx="3503930" cy="1390015"/>
          </a:xfrm>
          <a:prstGeom prst="rect">
            <a:avLst/>
          </a:prstGeom>
        </p:spPr>
      </p:pic>
      <p:sp>
        <p:nvSpPr>
          <p:cNvPr id="3" name="文本框 2"/>
          <p:cNvSpPr txBox="1"/>
          <p:nvPr/>
        </p:nvSpPr>
        <p:spPr>
          <a:xfrm>
            <a:off x="8669655" y="2272030"/>
            <a:ext cx="1511935" cy="368300"/>
          </a:xfrm>
          <a:prstGeom prst="rect">
            <a:avLst/>
          </a:prstGeom>
          <a:noFill/>
        </p:spPr>
        <p:txBody>
          <a:bodyPr wrap="square" rtlCol="0">
            <a:spAutoFit/>
          </a:bodyPr>
          <a:p>
            <a:r>
              <a:rPr lang="zh-CN" altLang="en-US"/>
              <a:t>风格标注层</a:t>
            </a:r>
            <a:endParaRPr lang="zh-CN" altLang="en-US"/>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语调强度</a:t>
            </a:r>
            <a:r>
              <a:rPr lang="zh-CN" altLang="en-US" sz="2800">
                <a:solidFill>
                  <a:schemeClr val="tx1"/>
                </a:solidFill>
                <a:effectLst>
                  <a:outerShdw blurRad="38100" dist="19050" dir="2700000" algn="tl" rotWithShape="0">
                    <a:schemeClr val="dk1">
                      <a:alpha val="40000"/>
                    </a:schemeClr>
                  </a:outerShdw>
                </a:effectLst>
              </a:rPr>
              <a:t>建模</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Tang H, Zhang X, Wang J, et al. Qi-tts: Questioning intonation control for emotional speech synthesis[C]//ICASSP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7" name="文本框 6"/>
              <p:cNvSpPr txBox="1"/>
              <p:nvPr/>
            </p:nvSpPr>
            <p:spPr>
              <a:xfrm>
                <a:off x="749300" y="1675765"/>
                <a:ext cx="6776085" cy="3876040"/>
              </a:xfrm>
              <a:prstGeom prst="rect">
                <a:avLst/>
              </a:prstGeom>
              <a:noFill/>
            </p:spPr>
            <p:txBody>
              <a:bodyPr wrap="square" rtlCol="0" anchor="t">
                <a:spAutoFit/>
              </a:bodyPr>
              <a:p>
                <a:r>
                  <a:rPr lang="zh-CN" altLang="en-US"/>
                  <a:t>我们将疑问强度视为一种语音属性，可以通过学习到的相对属性来描述。一个陈述句的疑问强度应该为零。因此认为疑问强度是陈述句和疑问句之间的相对差异。假设我们有一个训练集 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oMath>
                </a14:m>
                <a:r>
                  <a:rPr lang="zh-CN" altLang="en-US"/>
                  <a:t>表示第 t 个训练样本的声学特征。A 和 B 分别是</a:t>
                </a:r>
                <a:r>
                  <a:rPr lang="zh-CN" altLang="en-US"/>
                  <a:t>疑问集和陈述集。我们的目标是学习以下排序功能：</a:t>
                </a:r>
                <a:endParaRPr lang="zh-CN" altLang="en-US"/>
              </a:p>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𝑊</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oMath>
                  </m:oMathPara>
                </a14:m>
                <a:endParaRPr lang="en-US" altLang="zh-CN" i="1">
                  <a:latin typeface="Cambria Math" panose="02040503050406030204" charset="0"/>
                  <a:cs typeface="Cambria Math" panose="02040503050406030204" charset="0"/>
                </a:endParaRPr>
              </a:p>
              <a:p>
                <a:r>
                  <a:rPr lang="zh-CN" altLang="en-US">
                    <a:sym typeface="+mn-ea"/>
                  </a:rPr>
                  <a:t> </a:t>
                </a:r>
                <a:r>
                  <a:rPr lang="en-US" altLang="zh-CN">
                    <a:sym typeface="+mn-ea"/>
                  </a:rPr>
                  <a:t>w</a:t>
                </a:r>
                <a:r>
                  <a:rPr lang="zh-CN" altLang="en-US">
                    <a:sym typeface="+mn-ea"/>
                  </a:rPr>
                  <a:t>是我们需要学习的加权矩阵</a:t>
                </a:r>
                <a:endParaRPr lang="en-US" altLang="zh-CN" i="1">
                  <a:latin typeface="Cambria Math" panose="02040503050406030204" charset="0"/>
                  <a:cs typeface="Cambria Math" panose="02040503050406030204" charset="0"/>
                </a:endParaRPr>
              </a:p>
              <a:p>
                <a:r>
                  <a:rPr lang="zh-CN" altLang="en-US"/>
                  <a:t>设</a:t>
                </a:r>
                <a:r>
                  <a:rPr lang="en-US" altLang="zh-CN"/>
                  <a:t>A</a:t>
                </a:r>
                <a:r>
                  <a:rPr lang="zh-CN" altLang="en-US"/>
                  <a:t>是疑问集，</a:t>
                </a:r>
                <a:r>
                  <a:rPr lang="en-US" altLang="zh-CN"/>
                  <a:t>B</a:t>
                </a:r>
                <a:r>
                  <a:rPr lang="zh-CN" altLang="en-US"/>
                  <a:t>是陈述集，</a:t>
                </a:r>
                <a:r>
                  <a:rPr lang="zh-CN" altLang="en-US"/>
                  <a:t>令：</a:t>
                </a:r>
                <a:endParaRPr lang="zh-CN" altLang="en-US"/>
              </a:p>
              <a:p>
                <a:pPr algn="ctr"/>
                <a14:m>
                  <m:oMath xmlns:m="http://schemas.openxmlformats.org/officeDocument/2006/math">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𝑎</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𝑎𝑛𝑑</m:t>
                    </m:r>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𝑏</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oMath>
                </a14:m>
                <a:r>
                  <a:rPr lang="en-US" altLang="zh-CN"/>
                  <a:t>  w</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𝑎</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𝑏</m:t>
                        </m:r>
                      </m:sub>
                    </m:sSub>
                    <m:r>
                      <a:rPr lang="en-US" altLang="zh-CN">
                        <a:latin typeface="Cambria Math" panose="02040503050406030204" charset="0"/>
                        <a:cs typeface="Cambria Math" panose="02040503050406030204" charset="0"/>
                      </a:rPr>
                      <m:t>)≥</m:t>
                    </m:r>
                    <m:r>
                      <a:rPr lang="en-US" altLang="zh-CN">
                        <a:latin typeface="Cambria Math" panose="02040503050406030204" charset="0"/>
                        <a:cs typeface="Cambria Math" panose="02040503050406030204" charset="0"/>
                      </a:rPr>
                      <m:t>1</m:t>
                    </m:r>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𝜖</m:t>
                        </m:r>
                      </m:e>
                      <m:sub>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sub>
                    </m:sSub>
                    <m:r>
                      <a:rPr lang="en-US" altLang="zh-CN">
                        <a:latin typeface="Cambria Math" panose="02040503050406030204" charset="0"/>
                        <a:cs typeface="Cambria Math" panose="02040503050406030204" charset="0"/>
                      </a:rPr>
                      <m:t>  </m:t>
                    </m:r>
                  </m:oMath>
                </a14:m>
                <a:endParaRPr lang="en-US" altLang="zh-CN">
                  <a:latin typeface="Cambria Math" panose="02040503050406030204" charset="0"/>
                  <a:cs typeface="Cambria Math" panose="02040503050406030204" charset="0"/>
                </a:endParaRPr>
              </a:p>
              <a:p>
                <a:pPr algn="ctr"/>
                <a14:m>
                  <m:oMath xmlns:m="http://schemas.openxmlformats.org/officeDocument/2006/math">
                    <m:r>
                      <a:rPr lang="en-US" altLang="zh-CN">
                        <a:latin typeface="Cambria Math" panose="02040503050406030204" charset="0"/>
                        <a:cs typeface="Cambria Math" panose="02040503050406030204" charset="0"/>
                      </a:rPr>
                      <m:t>∀(</m:t>
                    </m:r>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𝑎</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𝑏</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𝑎𝑛𝑑</m:t>
                    </m:r>
                    <m:r>
                      <a:rPr lang="en-US" altLang="zh-CN" i="1">
                        <a:latin typeface="Cambria Math" panose="02040503050406030204" charset="0"/>
                        <a:cs typeface="Cambria Math" panose="02040503050406030204" charset="0"/>
                      </a:rPr>
                      <m:t> </m:t>
                    </m:r>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𝑎</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𝑏</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oMath>
                </a14:m>
                <a:r>
                  <a:rPr lang="en-US" altLang="zh-CN">
                    <a:sym typeface="+mn-ea"/>
                  </a:rPr>
                  <a:t>  </a:t>
                </a:r>
                <a14:m>
                  <m:oMath xmlns:m="http://schemas.openxmlformats.org/officeDocument/2006/math">
                    <m:d>
                      <m:dPr>
                        <m:begChr m:val="|"/>
                        <m:endChr m:val="|"/>
                        <m:ctrlPr>
                          <a:rPr lang="en-US" altLang="zh-CN" i="1">
                            <a:latin typeface="Cambria Math" panose="02040503050406030204" charset="0"/>
                            <a:cs typeface="Cambria Math" panose="02040503050406030204" charset="0"/>
                          </a:rPr>
                        </m:ctrlPr>
                      </m:dPr>
                      <m:e>
                        <m:r>
                          <a:rPr lang="en-US" altLang="zh-CN">
                            <a:latin typeface="Cambria Math" panose="02040503050406030204" charset="0"/>
                            <a:sym typeface="+mn-ea"/>
                          </a:rPr>
                          <m:t>𝑤</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𝑎</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𝑏</m:t>
                            </m:r>
                          </m:sub>
                        </m:sSub>
                        <m:r>
                          <a:rPr lang="en-US" altLang="zh-CN">
                            <a:latin typeface="Cambria Math" panose="02040503050406030204" charset="0"/>
                            <a:cs typeface="Cambria Math" panose="02040503050406030204" charset="0"/>
                          </a:rPr>
                          <m:t>)</m:t>
                        </m:r>
                      </m:e>
                    </m:d>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𝛾</m:t>
                        </m:r>
                      </m:e>
                      <m:sub>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sub>
                    </m:sSub>
                  </m:oMath>
                </a14:m>
                <a:endParaRPr lang="en-US" altLang="zh-CN" i="1">
                  <a:latin typeface="Cambria Math" panose="02040503050406030204" charset="0"/>
                  <a:cs typeface="Cambria Math" panose="02040503050406030204" charset="0"/>
                </a:endParaRPr>
              </a:p>
              <a:p>
                <a:pPr algn="ctr"/>
                <a:r>
                  <a:rPr lang="zh-CN" altLang="en-US">
                    <a:latin typeface="Cambria Math" panose="02040503050406030204" charset="0"/>
                    <a:cs typeface="Cambria Math" panose="02040503050406030204" charset="0"/>
                  </a:rPr>
                  <a:t>损失函数如下：</a:t>
                </a:r>
                <a:endParaRPr lang="zh-CN" altLang="en-US">
                  <a:latin typeface="Cambria Math" panose="02040503050406030204" charset="0"/>
                  <a:cs typeface="Cambria Math" panose="02040503050406030204" charset="0"/>
                </a:endParaRPr>
              </a:p>
              <a:p>
                <a:pPr algn="ct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𝑚𝑖𝑛</m:t>
                        </m:r>
                      </m:e>
                      <m:sub>
                        <m:r>
                          <a:rPr lang="en-US" altLang="zh-CN" i="1">
                            <a:latin typeface="Cambria Math" panose="02040503050406030204" charset="0"/>
                            <a:cs typeface="Cambria Math" panose="02040503050406030204" charset="0"/>
                          </a:rPr>
                          <m:t>𝑤</m:t>
                        </m:r>
                      </m:sub>
                    </m:sSub>
                  </m:oMath>
                </a14:m>
                <a:r>
                  <a:rPr lang="en-US" altLang="zh-CN">
                    <a:latin typeface="Cambria Math" panose="02040503050406030204" charset="0"/>
                    <a:cs typeface="Cambria Math" panose="02040503050406030204" charset="0"/>
                  </a:rPr>
                  <a:t>(</a:t>
                </a:r>
                <a14:m>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2</m:t>
                        </m:r>
                      </m:den>
                    </m:f>
                    <m:sSubSup>
                      <m:sSubSupPr>
                        <m:ctrlPr>
                          <a:rPr lang="en-US" altLang="zh-CN" i="1">
                            <a:latin typeface="Cambria Math" panose="02040503050406030204" charset="0"/>
                            <a:cs typeface="Cambria Math" panose="02040503050406030204" charset="0"/>
                          </a:rPr>
                        </m:ctrlPr>
                      </m:sSubSupPr>
                      <m:e>
                        <m:d>
                          <m:dPr>
                            <m:begChr m:val="‖"/>
                            <m:endChr m:val="‖"/>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𝑤</m:t>
                            </m:r>
                          </m:e>
                        </m:d>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2</m:t>
                        </m:r>
                      </m:sup>
                    </m:sSubSup>
                  </m:oMath>
                </a14:m>
                <a:r>
                  <a:rPr lang="en-US" altLang="zh-CN">
                    <a:latin typeface="Cambria Math" panose="02040503050406030204" charset="0"/>
                    <a:cs typeface="Cambria Math" panose="02040503050406030204" charset="0"/>
                  </a:rPr>
                  <a:t>+c(</a:t>
                </a:r>
                <a14:m>
                  <m:oMath xmlns:m="http://schemas.openxmlformats.org/officeDocument/2006/math">
                    <m:nary>
                      <m:naryPr>
                        <m:chr m:val="∑"/>
                        <m:limLoc m:val="undOvr"/>
                        <m:subHide m:val="on"/>
                        <m:supHide m:val="on"/>
                        <m:ctrlPr>
                          <a:rPr lang="en-US" altLang="zh-CN" i="1">
                            <a:latin typeface="Cambria Math" panose="02040503050406030204" charset="0"/>
                            <a:cs typeface="Cambria Math" panose="02040503050406030204" charset="0"/>
                          </a:rPr>
                        </m:ctrlPr>
                      </m:naryPr>
                      <m:sub/>
                      <m:sup/>
                      <m:e>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𝜖</m:t>
                            </m:r>
                          </m:e>
                          <m:sub>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sub>
                          <m:sup>
                            <m:r>
                              <a:rPr lang="en-US" altLang="zh-CN" i="1">
                                <a:latin typeface="Cambria Math" panose="02040503050406030204" charset="0"/>
                                <a:cs typeface="Cambria Math" panose="02040503050406030204" charset="0"/>
                              </a:rPr>
                              <m:t>2</m:t>
                            </m:r>
                          </m:sup>
                        </m:sSubSup>
                      </m:e>
                    </m:nary>
                  </m:oMath>
                </a14:m>
                <a:r>
                  <a:rPr lang="en-US" altLang="zh-CN">
                    <a:latin typeface="Cambria Math" panose="02040503050406030204" charset="0"/>
                    <a:cs typeface="Cambria Math" panose="02040503050406030204" charset="0"/>
                  </a:rPr>
                  <a:t>+</a:t>
                </a:r>
                <a14:m>
                  <m:oMath xmlns:m="http://schemas.openxmlformats.org/officeDocument/2006/math">
                    <m:nary>
                      <m:naryPr>
                        <m:chr m:val="∑"/>
                        <m:limLoc m:val="undOvr"/>
                        <m:subHide m:val="on"/>
                        <m:supHide m:val="on"/>
                        <m:ctrlPr>
                          <a:rPr lang="en-US" altLang="zh-CN" i="1">
                            <a:latin typeface="Cambria Math" panose="02040503050406030204" charset="0"/>
                            <a:cs typeface="Cambria Math" panose="02040503050406030204" charset="0"/>
                          </a:rPr>
                        </m:ctrlPr>
                      </m:naryPr>
                      <m:sub/>
                      <m:sup/>
                      <m:e>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𝛾</m:t>
                            </m:r>
                          </m:e>
                          <m:sub>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sub>
                          <m:sup>
                            <m:r>
                              <a:rPr lang="en-US" altLang="zh-CN" i="1">
                                <a:latin typeface="Cambria Math" panose="02040503050406030204" charset="0"/>
                                <a:cs typeface="Cambria Math" panose="02040503050406030204" charset="0"/>
                              </a:rPr>
                              <m:t>2</m:t>
                            </m:r>
                          </m:sup>
                        </m:sSubSup>
                      </m:e>
                    </m:nary>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a:t>
                </a:r>
                <a:endParaRPr lang="en-US" altLang="zh-CN">
                  <a:latin typeface="Cambria Math" panose="02040503050406030204" charset="0"/>
                  <a:cs typeface="Cambria Math" panose="02040503050406030204" charset="0"/>
                </a:endParaRPr>
              </a:p>
              <a:p>
                <a:r>
                  <a:rPr lang="en-US" altLang="zh-CN"/>
                  <a:t>c</a:t>
                </a:r>
                <a:r>
                  <a:rPr lang="zh-CN" altLang="en-US"/>
                  <a:t>是用来权衡加权矩阵和松弛变量</a:t>
                </a:r>
                <a14:m>
                  <m:oMath xmlns:m="http://schemas.openxmlformats.org/officeDocument/2006/math">
                    <m:r>
                      <a:rPr lang="en-US" altLang="zh-CN"/>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𝜖</m:t>
                        </m:r>
                      </m:e>
                      <m:sub>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sub>
                    </m:sSub>
                  </m:oMath>
                </a14:m>
                <a:r>
                  <a:rPr lang="zh-CN" altLang="en-US">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𝛾</m:t>
                        </m:r>
                      </m:e>
                      <m:sub>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𝑏</m:t>
                        </m:r>
                      </m:sub>
                    </m:sSub>
                  </m:oMath>
                </a14:m>
                <a:r>
                  <a:rPr lang="zh-CN" altLang="en-US">
                    <a:latin typeface="Cambria Math" panose="02040503050406030204" charset="0"/>
                    <a:cs typeface="Cambria Math" panose="02040503050406030204" charset="0"/>
                  </a:rPr>
                  <a:t>的。</a:t>
                </a:r>
                <a:endParaRPr lang="zh-CN" altLang="en-US">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749300" y="1675765"/>
                <a:ext cx="6776085" cy="3876040"/>
              </a:xfrm>
              <a:prstGeom prst="rect">
                <a:avLst/>
              </a:prstGeom>
              <a:blipFill rotWithShape="1">
                <a:blip r:embed="rId5"/>
                <a:stretch>
                  <a:fillRect r="-2005"/>
                </a:stretch>
              </a:blipFill>
            </p:spPr>
            <p:txBody>
              <a:bodyPr/>
              <a:lstStyle/>
              <a:p>
                <a:r>
                  <a:rPr lang="zh-CN" altLang="en-US">
                    <a:noFill/>
                  </a:rPr>
                  <a:t> </a:t>
                </a:r>
              </a:p>
            </p:txBody>
          </p:sp>
        </mc:Fallback>
      </mc:AlternateContent>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Tang H, Zhang X, Wang J, et al. Qi-tts: Questioning intonation control for emotional speech synthesis[C]//ICASSP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8" name="文本框 7"/>
              <p:cNvSpPr txBox="1"/>
              <p:nvPr/>
            </p:nvSpPr>
            <p:spPr>
              <a:xfrm>
                <a:off x="7385685" y="509270"/>
                <a:ext cx="4461510" cy="5631180"/>
              </a:xfrm>
              <a:prstGeom prst="rect">
                <a:avLst/>
              </a:prstGeom>
              <a:noFill/>
            </p:spPr>
            <p:txBody>
              <a:bodyPr wrap="square" rtlCol="0" anchor="t">
                <a:spAutoFit/>
              </a:bodyPr>
              <a:p>
                <a:pPr algn="just"/>
                <a:r>
                  <a:rPr lang="zh-CN" altLang="en-US"/>
                  <a:t>增加了情感</a:t>
                </a:r>
                <a:r>
                  <a:rPr lang="zh-CN" altLang="en-US"/>
                  <a:t>预测和语调预测，以迫使每个级别的模块更加关注相应风格的学习。情感预测器使用了加权交叉熵函数作为损失函数：</a:t>
                </a:r>
                <a:endParaRPr lang="zh-CN" altLang="en-US"/>
              </a:p>
              <a:p>
                <a:pPr algn="just"/>
                <a14:m>
                  <m:oMath xmlns:m="http://schemas.openxmlformats.org/officeDocument/2006/math">
                    <m:r>
                      <a:rPr lang="en-US" altLang="zh-CN" i="1">
                        <a:latin typeface="Cambria Math" panose="02040503050406030204" charset="0"/>
                        <a:cs typeface="Cambria Math" panose="02040503050406030204" charset="0"/>
                      </a:rPr>
                      <m:t>𝐿</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acc>
                      <m:accPr>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1</m:t>
                            </m:r>
                          </m:sub>
                        </m:sSub>
                      </m:e>
                    </m:acc>
                  </m:oMath>
                </a14:m>
                <a:r>
                  <a:rPr lang="en-US" altLang="zh-CN"/>
                  <a:t>log</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𝜎</m:t>
                    </m:r>
                    <m:acc>
                      <m:accPr>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2</m:t>
                            </m:r>
                          </m:sub>
                        </m:sSub>
                      </m:e>
                    </m:acc>
                  </m:oMath>
                </a14:m>
                <a:r>
                  <a:rPr lang="en-US" altLang="zh-CN"/>
                  <a:t>log</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2</m:t>
                        </m:r>
                      </m:sub>
                    </m:sSub>
                  </m:oMath>
                </a14:m>
                <a:endParaRPr lang="zh-CN" altLang="en-US"/>
              </a:p>
              <a:p>
                <a:pPr algn="just"/>
                <a:r>
                  <a:rPr lang="zh-CN" altLang="en-US"/>
                  <a:t>[</a:t>
                </a:r>
                <a14:m>
                  <m:oMath xmlns:m="http://schemas.openxmlformats.org/officeDocument/2006/math">
                    <m:acc>
                      <m:accPr>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1</m:t>
                            </m:r>
                          </m:sub>
                        </m:sSub>
                      </m:e>
                    </m:acc>
                  </m:oMath>
                </a14:m>
                <a:r>
                  <a:rPr lang="en-US" altLang="zh-CN"/>
                  <a:t>,</a:t>
                </a:r>
                <a:r>
                  <a:rPr lang="zh-CN" altLang="en-US"/>
                  <a:t> </a:t>
                </a:r>
                <a14:m>
                  <m:oMath xmlns:m="http://schemas.openxmlformats.org/officeDocument/2006/math">
                    <m:acc>
                      <m:accPr>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2</m:t>
                            </m:r>
                          </m:sub>
                        </m:sSub>
                      </m:e>
                    </m:acc>
                  </m:oMath>
                </a14:m>
                <a:r>
                  <a:rPr lang="zh-CN" altLang="en-US"/>
                  <a:t>] 分别是陈述和疑问类别的概率。</a:t>
                </a:r>
                <a:r>
                  <a:rPr lang="zh-CN" altLang="en-US">
                    <a:sym typeface="+mn-ea"/>
                  </a:rPr>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2</m:t>
                        </m:r>
                      </m:sub>
                    </m:sSub>
                  </m:oMath>
                </a14:m>
                <a:r>
                  <a:rPr lang="zh-CN" altLang="en-US">
                    <a:sym typeface="+mn-ea"/>
                  </a:rPr>
                  <a:t>]是</a:t>
                </a:r>
                <a:r>
                  <a:rPr lang="zh-CN" altLang="en-US"/>
                  <a:t>真实标签。通过调整</a:t>
                </a:r>
                <a14:m>
                  <m:oMath xmlns:m="http://schemas.openxmlformats.org/officeDocument/2006/math">
                    <m:r>
                      <a:rPr lang="en-US" altLang="zh-CN" i="1">
                        <a:latin typeface="Cambria Math" panose="02040503050406030204" charset="0"/>
                        <a:cs typeface="Cambria Math" panose="02040503050406030204" charset="0"/>
                      </a:rPr>
                      <m:t>𝜎</m:t>
                    </m:r>
                  </m:oMath>
                </a14:m>
                <a:r>
                  <a:rPr lang="zh-CN" altLang="en-US"/>
                  <a:t>以确保训练中的数据平衡。</a:t>
                </a:r>
                <a:endParaRPr lang="zh-CN" altLang="en-US"/>
              </a:p>
              <a:p>
                <a:pPr algn="just"/>
                <a:r>
                  <a:rPr lang="zh-CN" altLang="en-US">
                    <a:sym typeface="+mn-ea"/>
                  </a:rPr>
                  <a:t>设计了一个对抗性内容预测网络，由梯度反向层和内容预测器组成。在前向传播时，多风格嵌入输入到</a:t>
                </a:r>
                <a:r>
                  <a:rPr lang="en-US" altLang="zh-CN">
                    <a:sym typeface="+mn-ea"/>
                  </a:rPr>
                  <a:t>GRL</a:t>
                </a:r>
                <a:r>
                  <a:rPr lang="zh-CN" altLang="en-US">
                    <a:sym typeface="+mn-ea"/>
                  </a:rPr>
                  <a:t>中直接传递给内容预测器，生成预测内容</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𝑐</m:t>
                        </m:r>
                      </m:e>
                    </m:acc>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sym typeface="+mn-ea"/>
                  </a:rPr>
                  <a:t>反向传播时，计算损失：</a:t>
                </a:r>
                <a14:m>
                  <m:oMath xmlns:m="http://schemas.openxmlformats.org/officeDocument/2006/math">
                    <m:sSub>
                      <m:sSubPr>
                        <m:ctrlPr>
                          <a:rPr lang="zh-CN" altLang="en-US"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𝑐𝑜𝑛</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d>
                          <m:dPr>
                            <m:begChr m:val="‖"/>
                            <m:endChr m:val="‖"/>
                            <m:ctrlPr>
                              <a:rPr lang="en-US" altLang="zh-CN" i="1">
                                <a:latin typeface="Cambria Math" panose="02040503050406030204" charset="0"/>
                                <a:cs typeface="Cambria Math" panose="02040503050406030204" charset="0"/>
                              </a:rPr>
                            </m:ctrlPr>
                          </m:d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𝑐</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m:t>
                            </m:r>
                          </m:e>
                        </m:d>
                      </m:e>
                      <m:sub>
                        <m:r>
                          <a:rPr lang="en-US" altLang="zh-CN" i="1">
                            <a:latin typeface="Cambria Math" panose="02040503050406030204" charset="0"/>
                            <a:cs typeface="Cambria Math" panose="02040503050406030204" charset="0"/>
                          </a:rPr>
                          <m:t>1</m:t>
                        </m:r>
                      </m:sub>
                    </m:sSub>
                  </m:oMath>
                </a14:m>
                <a:r>
                  <a:rPr lang="zh-CN" altLang="en-US">
                    <a:latin typeface="Cambria Math" panose="02040503050406030204" charset="0"/>
                    <a:cs typeface="Cambria Math" panose="02040503050406030204" charset="0"/>
                    <a:sym typeface="+mn-ea"/>
                  </a:rPr>
                  <a:t>。根据损失值更新梯度，梯度在经过</a:t>
                </a:r>
                <a:r>
                  <a:rPr lang="en-US" altLang="zh-CN">
                    <a:latin typeface="Cambria Math" panose="02040503050406030204" charset="0"/>
                    <a:cs typeface="Cambria Math" panose="02040503050406030204" charset="0"/>
                    <a:sym typeface="+mn-ea"/>
                  </a:rPr>
                  <a:t>GRL</a:t>
                </a:r>
                <a:r>
                  <a:rPr lang="zh-CN" altLang="en-US">
                    <a:latin typeface="Cambria Math" panose="02040503050406030204" charset="0"/>
                    <a:cs typeface="Cambria Math" panose="02040503050406030204" charset="0"/>
                    <a:sym typeface="+mn-ea"/>
                  </a:rPr>
                  <a:t>中进行符号反转。</a:t>
                </a:r>
                <a:r>
                  <a:rPr lang="zh-CN" altLang="en-US" dirty="0">
                    <a:sym typeface="+mn-ea"/>
                  </a:rPr>
                  <a:t>模型会调整多风格嵌入，减少其中的内容信息， 通过GRL 的对抗性机制，使模型在训练过程中逐渐减少多风格嵌入中的内容信息，从而在语音合成时，能够更好地表达情感和语调。</a:t>
                </a:r>
                <a:endParaRPr lang="zh-CN" altLang="en-US">
                  <a:latin typeface="Cambria Math" panose="02040503050406030204" charset="0"/>
                  <a:cs typeface="Cambria Math" panose="02040503050406030204" charset="0"/>
                </a:endParaRPr>
              </a:p>
              <a:p>
                <a:pPr algn="just"/>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7385685" y="509270"/>
                <a:ext cx="4461510" cy="5631180"/>
              </a:xfrm>
              <a:prstGeom prst="rect">
                <a:avLst/>
              </a:prstGeom>
              <a:blipFill rotWithShape="1">
                <a:blip r:embed="rId5"/>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6"/>
          <a:stretch>
            <a:fillRect/>
          </a:stretch>
        </p:blipFill>
        <p:spPr>
          <a:xfrm>
            <a:off x="364490" y="1673225"/>
            <a:ext cx="6679565" cy="3688080"/>
          </a:xfrm>
          <a:prstGeom prst="rect">
            <a:avLst/>
          </a:prstGeom>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63982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algn="just" fontAlgn="auto">
              <a:lnSpc>
                <a:spcPct val="150000"/>
              </a:lnSpc>
              <a:buFont typeface="Wingdings" panose="05000000000000000000" charset="0"/>
              <a:buNone/>
            </a:pPr>
            <a:r>
              <a:rPr lang="en-US" dirty="0"/>
              <a:t>为了训练QI-TTS，使用了 ESD 数据集中的英语部分，该数据集由 10 位英语母语人士（5 男 5 女）所说的五种情绪组成：中性</a:t>
            </a:r>
            <a:r>
              <a:rPr lang="zh-CN" altLang="en-US" dirty="0"/>
              <a:t>、</a:t>
            </a:r>
            <a:r>
              <a:rPr lang="en-US" dirty="0"/>
              <a:t>悲伤、快乐、愤怒和惊喜。</a:t>
            </a:r>
            <a:r>
              <a:rPr lang="zh-CN" altLang="en-US" dirty="0"/>
              <a:t>数据的划分方式与</a:t>
            </a:r>
            <a:r>
              <a:rPr lang="en-US" dirty="0"/>
              <a:t>ESD中相同。使用类似于K-means</a:t>
            </a:r>
            <a:r>
              <a:rPr lang="zh-CN" altLang="en-US" dirty="0"/>
              <a:t>聚类</a:t>
            </a:r>
            <a:r>
              <a:rPr lang="en-US" dirty="0"/>
              <a:t>方法添加了陈述和</a:t>
            </a:r>
            <a:r>
              <a:rPr lang="zh-CN" altLang="en-US" dirty="0"/>
              <a:t>疑问</a:t>
            </a:r>
            <a:r>
              <a:rPr lang="en-US" dirty="0"/>
              <a:t>标签，平均每个说话者有310个</a:t>
            </a:r>
            <a:r>
              <a:rPr lang="zh-CN" altLang="en-US" dirty="0"/>
              <a:t>疑问</a:t>
            </a:r>
            <a:r>
              <a:rPr lang="en-US" dirty="0"/>
              <a:t>。在实践中，我们使用陈述句和疑问句的最后一个音节的声学特征来计算强度。声学特征由 openSMILE提取。对QI-TTS进行了350k次迭代训练，</a:t>
            </a:r>
            <a:r>
              <a:rPr lang="en-US" dirty="0"/>
              <a:t>batch_size为16。在实验中，我们使用 HifiGan作为声码器，从生成的 Mel 频谱图中合成波形。</a:t>
            </a:r>
            <a:endParaRPr lang="en-US" dirty="0"/>
          </a:p>
          <a:p>
            <a:pPr indent="457200" fontAlgn="auto">
              <a:lnSpc>
                <a:spcPct val="150000"/>
              </a:lnSpc>
              <a:buFont typeface="Wingdings" panose="05000000000000000000" charset="0"/>
              <a:buNone/>
            </a:pPr>
            <a:endParaRPr lang="en-US"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635" y="5894070"/>
            <a:ext cx="12192000" cy="829945"/>
          </a:xfrm>
          <a:prstGeom prst="rect">
            <a:avLst/>
          </a:prstGeom>
          <a:noFill/>
        </p:spPr>
        <p:txBody>
          <a:bodyPr wrap="square" rtlCol="0" anchor="t">
            <a:spAutoFit/>
          </a:bodyPr>
          <a:p>
            <a:pPr indent="0" algn="just">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Zhou K, Sisman B, Liu R, et al. Seen and unseen emotional style transfer for voice conversion with a new emotional speech dataset[C]//ICASSP 2021-2021 IEEE International Conference on Acoustics, Speech and Signal Processing (ICASSP). IEEE, 2021: 920-924.T</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702945" y="1667510"/>
            <a:ext cx="8061325" cy="2027555"/>
          </a:xfrm>
          <a:prstGeom prst="rect">
            <a:avLst/>
          </a:prstGeom>
        </p:spPr>
      </p:pic>
      <p:sp>
        <p:nvSpPr>
          <p:cNvPr id="7" name="文本框 6"/>
          <p:cNvSpPr txBox="1"/>
          <p:nvPr/>
        </p:nvSpPr>
        <p:spPr>
          <a:xfrm>
            <a:off x="758825" y="3980815"/>
            <a:ext cx="3387090" cy="2030095"/>
          </a:xfrm>
          <a:prstGeom prst="rect">
            <a:avLst/>
          </a:prstGeom>
          <a:noFill/>
        </p:spPr>
        <p:txBody>
          <a:bodyPr wrap="square" rtlCol="0">
            <a:spAutoFit/>
          </a:bodyPr>
          <a:p>
            <a:r>
              <a:rPr lang="en-US" altLang="zh-CN"/>
              <a:t>MOS</a:t>
            </a:r>
            <a:r>
              <a:rPr lang="zh-CN" altLang="en-US"/>
              <a:t>：平均意见</a:t>
            </a:r>
            <a:r>
              <a:rPr lang="zh-CN" altLang="en-US"/>
              <a:t>分</a:t>
            </a:r>
            <a:endParaRPr lang="zh-CN" altLang="en-US"/>
          </a:p>
          <a:p>
            <a:r>
              <a:rPr lang="en-US" altLang="zh-CN"/>
              <a:t>SMOS</a:t>
            </a:r>
            <a:r>
              <a:rPr lang="zh-CN" altLang="en-US"/>
              <a:t>：相似性平均意见</a:t>
            </a:r>
            <a:r>
              <a:rPr lang="zh-CN" altLang="en-US"/>
              <a:t>分</a:t>
            </a:r>
            <a:endParaRPr lang="zh-CN" altLang="en-US"/>
          </a:p>
          <a:p>
            <a:r>
              <a:rPr lang="en-US" altLang="zh-CN"/>
              <a:t>Intonation</a:t>
            </a:r>
            <a:r>
              <a:rPr lang="zh-CN" altLang="en-US"/>
              <a:t>：</a:t>
            </a:r>
            <a:r>
              <a:rPr lang="zh-CN" altLang="en-US"/>
              <a:t>语调判断的</a:t>
            </a:r>
            <a:r>
              <a:rPr lang="zh-CN" altLang="en-US"/>
              <a:t>准确性</a:t>
            </a:r>
            <a:endParaRPr lang="zh-CN" altLang="en-US"/>
          </a:p>
          <a:p>
            <a:r>
              <a:rPr lang="en-US" altLang="zh-CN">
                <a:sym typeface="+mn-ea"/>
              </a:rPr>
              <a:t>MCD：梅尔倒谱失真</a:t>
            </a:r>
            <a:endParaRPr lang="en-US" altLang="zh-CN"/>
          </a:p>
          <a:p>
            <a:r>
              <a:rPr lang="en-US" altLang="zh-CN"/>
              <a:t>FFE</a:t>
            </a:r>
            <a:r>
              <a:rPr lang="zh-CN" altLang="en-US"/>
              <a:t>：每个语音帧中预测的基频与实际基频之间的</a:t>
            </a:r>
            <a:r>
              <a:rPr lang="zh-CN" altLang="en-US"/>
              <a:t>平均误差</a:t>
            </a:r>
            <a:endParaRPr lang="zh-CN" altLang="en-US"/>
          </a:p>
          <a:p>
            <a:r>
              <a:rPr lang="en-US" altLang="zh-CN"/>
              <a:t>Duration MSE</a:t>
            </a:r>
            <a:r>
              <a:rPr lang="zh-CN" altLang="en-US"/>
              <a:t>：时长</a:t>
            </a:r>
            <a:r>
              <a:rPr lang="zh-CN" altLang="en-US"/>
              <a:t>均方误差</a:t>
            </a:r>
            <a:endParaRPr lang="zh-CN" altLang="en-US"/>
          </a:p>
        </p:txBody>
      </p:sp>
      <p:sp>
        <p:nvSpPr>
          <p:cNvPr id="8" name="文本框 7"/>
          <p:cNvSpPr txBox="1"/>
          <p:nvPr/>
        </p:nvSpPr>
        <p:spPr>
          <a:xfrm>
            <a:off x="5627370" y="4257675"/>
            <a:ext cx="5134610" cy="922020"/>
          </a:xfrm>
          <a:prstGeom prst="rect">
            <a:avLst/>
          </a:prstGeom>
          <a:noFill/>
        </p:spPr>
        <p:txBody>
          <a:bodyPr wrap="square" rtlCol="0" anchor="t">
            <a:spAutoFit/>
          </a:bodyPr>
          <a:p>
            <a:pPr algn="just"/>
            <a:r>
              <a:rPr lang="zh-CN" altLang="en-US"/>
              <a:t>QI-TTS 能够生成更接近参考音频语调的语音样本，且不会影响情感传递，能清晰</a:t>
            </a:r>
            <a:r>
              <a:rPr lang="zh-CN" altLang="en-US"/>
              <a:t>的反映正确的音调和持续时间。</a:t>
            </a: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消融实验</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1011555" y="2005965"/>
            <a:ext cx="5678170" cy="2845435"/>
          </a:xfrm>
          <a:prstGeom prst="rect">
            <a:avLst/>
          </a:prstGeom>
        </p:spPr>
      </p:pic>
      <p:sp>
        <p:nvSpPr>
          <p:cNvPr id="8" name="文本框 7"/>
          <p:cNvSpPr txBox="1"/>
          <p:nvPr/>
        </p:nvSpPr>
        <p:spPr>
          <a:xfrm>
            <a:off x="7622540" y="2387600"/>
            <a:ext cx="3569335" cy="922020"/>
          </a:xfrm>
          <a:prstGeom prst="rect">
            <a:avLst/>
          </a:prstGeom>
          <a:noFill/>
        </p:spPr>
        <p:txBody>
          <a:bodyPr wrap="square" rtlCol="0" anchor="t">
            <a:spAutoFit/>
          </a:bodyPr>
          <a:p>
            <a:pPr algn="just"/>
            <a:r>
              <a:rPr lang="zh-CN" altLang="en-US"/>
              <a:t>通过这个表可以看出，去掉任何一个模块，</a:t>
            </a:r>
            <a:r>
              <a:rPr lang="en-US" altLang="zh-CN"/>
              <a:t>QI-TTS</a:t>
            </a:r>
            <a:r>
              <a:rPr lang="zh-CN" altLang="en-US"/>
              <a:t>的性能都会有所下降。</a:t>
            </a:r>
            <a:endParaRPr lang="zh-CN" altLang="en-US"/>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语调</a:t>
            </a:r>
            <a:r>
              <a:rPr lang="zh-CN" altLang="en-US" sz="2800" dirty="0">
                <a:solidFill>
                  <a:schemeClr val="tx1"/>
                </a:solidFill>
                <a:effectLst>
                  <a:outerShdw blurRad="38100" dist="19050" dir="2700000" algn="tl" rotWithShape="0">
                    <a:schemeClr val="dk1">
                      <a:alpha val="40000"/>
                    </a:schemeClr>
                  </a:outerShdw>
                </a:effectLst>
              </a:rPr>
              <a:t>强度控制</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728980" y="1678940"/>
            <a:ext cx="5010785" cy="4502150"/>
          </a:xfrm>
          <a:prstGeom prst="rect">
            <a:avLst/>
          </a:prstGeom>
        </p:spPr>
      </p:pic>
      <p:sp>
        <p:nvSpPr>
          <p:cNvPr id="7" name="文本框 6"/>
          <p:cNvSpPr txBox="1"/>
          <p:nvPr/>
        </p:nvSpPr>
        <p:spPr>
          <a:xfrm>
            <a:off x="5955665" y="2526030"/>
            <a:ext cx="5818505" cy="2584450"/>
          </a:xfrm>
          <a:prstGeom prst="rect">
            <a:avLst/>
          </a:prstGeom>
          <a:noFill/>
        </p:spPr>
        <p:txBody>
          <a:bodyPr wrap="square" rtlCol="0" anchor="t">
            <a:spAutoFit/>
          </a:bodyPr>
          <a:p>
            <a:pPr algn="just"/>
            <a:r>
              <a:rPr lang="zh-CN" altLang="en-US"/>
              <a:t>为了评估语调强度对语调和情绪的影响，选择了三个不同的强度值：0.3、0.6 和 0.9，分别对应弱、中和强的</a:t>
            </a:r>
            <a:r>
              <a:rPr lang="zh-CN" altLang="en-US"/>
              <a:t>疑问情绪水平。</a:t>
            </a:r>
            <a:endParaRPr lang="zh-CN" altLang="en-US"/>
          </a:p>
          <a:p>
            <a:pPr algn="just"/>
            <a:endParaRPr lang="zh-CN" altLang="en-US"/>
          </a:p>
          <a:p>
            <a:pPr algn="just"/>
            <a:r>
              <a:rPr lang="zh-CN" altLang="en-US"/>
              <a:t>表</a:t>
            </a:r>
            <a:r>
              <a:rPr lang="en-US" altLang="zh-CN"/>
              <a:t>a</a:t>
            </a:r>
            <a:r>
              <a:rPr lang="zh-CN" altLang="en-US"/>
              <a:t>可以看出随着语调强度增加，得分不断在增加，在强度为</a:t>
            </a:r>
            <a:r>
              <a:rPr lang="en-US" altLang="zh-CN"/>
              <a:t>90</a:t>
            </a:r>
            <a:r>
              <a:rPr lang="zh-CN" altLang="en-US"/>
              <a:t>时，</a:t>
            </a:r>
            <a:r>
              <a:rPr lang="zh-CN" altLang="en-US"/>
              <a:t>得分最高。</a:t>
            </a:r>
            <a:endParaRPr lang="zh-CN" altLang="en-US"/>
          </a:p>
          <a:p>
            <a:pPr algn="just"/>
            <a:endParaRPr lang="zh-CN" altLang="en-US"/>
          </a:p>
          <a:p>
            <a:pPr algn="just"/>
            <a:r>
              <a:rPr lang="zh-CN" altLang="en-US"/>
              <a:t>表</a:t>
            </a:r>
            <a:r>
              <a:rPr lang="en-US" altLang="zh-CN"/>
              <a:t>b</a:t>
            </a:r>
            <a:r>
              <a:rPr lang="zh-CN" altLang="en-US"/>
              <a:t>研究语调强度对情感表达的影响。随着语调强度增加，惊讶的得分略有增加，而生气的得分略有减少。</a:t>
            </a: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461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wm#"/>
  <p:tag name="KSO_WM_TEMPLATE_CATEGORY" val="custom"/>
  <p:tag name="KSO_WM_TEMPLATE_INDEX" val="20204613"/>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wm#"/>
  <p:tag name="KSO_WM_TEMPLATE_CATEGORY" val="custom"/>
  <p:tag name="KSO_WM_TEMPLATE_INDEX" val="2020461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wm#"/>
  <p:tag name="KSO_WM_TEMPLATE_CATEGORY" val="custom"/>
  <p:tag name="KSO_WM_TEMPLATE_INDEX" val="20204613"/>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wm#"/>
  <p:tag name="KSO_WM_TEMPLATE_CATEGORY" val="custom"/>
  <p:tag name="KSO_WM_TEMPLATE_INDEX" val="20204613"/>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wm#"/>
  <p:tag name="KSO_WM_TEMPLATE_CATEGORY" val="custom"/>
  <p:tag name="KSO_WM_TEMPLATE_INDEX" val="20204613"/>
</p:tagLst>
</file>

<file path=ppt/tags/tag447.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COMMONDATA" val="eyJoZGlkIjoiZmVkMjkyZWJhMzIxYTIyMjczMDE5M2M3ZWEyNGQyMDgifQ=="/>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7293</Words>
  <Application>WPS 演示</Application>
  <PresentationFormat>宽屏</PresentationFormat>
  <Paragraphs>183</Paragraphs>
  <Slides>22</Slides>
  <Notes>8</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22</vt:i4>
      </vt:variant>
    </vt:vector>
  </HeadingPairs>
  <TitlesOfParts>
    <vt:vector size="38" baseType="lpstr">
      <vt:lpstr>Arial</vt:lpstr>
      <vt:lpstr>宋体</vt:lpstr>
      <vt:lpstr>Wingdings</vt:lpstr>
      <vt:lpstr>Wingdings</vt:lpstr>
      <vt:lpstr>微软雅黑</vt:lpstr>
      <vt:lpstr>汉仪旗黑-85S</vt:lpstr>
      <vt:lpstr>黑体</vt:lpstr>
      <vt:lpstr>Cambria Math</vt:lpstr>
      <vt:lpstr>Arial Unicode MS</vt:lpstr>
      <vt:lpstr>Calibri</vt:lpstr>
      <vt:lpstr>MS Mincho</vt:lpstr>
      <vt:lpstr>Segoe Print</vt:lpstr>
      <vt:lpstr>BatangChe</vt:lpstr>
      <vt:lpstr>WPS</vt:lpstr>
      <vt:lpstr>1_Office 主题​​</vt:lpstr>
      <vt:lpstr>2_Office 主题​​</vt:lpstr>
      <vt:lpstr>QI-TTS: QUESTIONING INTONATION CONTROL FOR EMOTIONAL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P-Flow: A Fast and Data-Efficient Zero-Shot TTS through Speech Prompting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700</cp:revision>
  <dcterms:created xsi:type="dcterms:W3CDTF">2019-06-19T02:08:00Z</dcterms:created>
  <dcterms:modified xsi:type="dcterms:W3CDTF">2024-06-27T09:20:45Z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D8D70D3879164C0A848B78F15650FBF7</vt:lpwstr>
  </property>
</Properties>
</file>