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256" r:id="rId3"/>
    <p:sldId id="258" r:id="rId4"/>
    <p:sldId id="259" r:id="rId5"/>
    <p:sldId id="260" r:id="rId6"/>
    <p:sldId id="261" r:id="rId7"/>
    <p:sldId id="262" r:id="rId8"/>
    <p:sldId id="271" r:id="rId9"/>
    <p:sldId id="272" r:id="rId10"/>
    <p:sldId id="263" r:id="rId11"/>
    <p:sldId id="275" r:id="rId12"/>
    <p:sldId id="266" r:id="rId13"/>
    <p:sldId id="267" r:id="rId14"/>
    <p:sldId id="268" r:id="rId15"/>
    <p:sldId id="269" r:id="rId16"/>
    <p:sldId id="276" r:id="rId17"/>
    <p:sldId id="279" r:id="rId18"/>
    <p:sldId id="277" r:id="rId19"/>
    <p:sldId id="278" r:id="rId20"/>
    <p:sldId id="282" r:id="rId21"/>
    <p:sldId id="280" r:id="rId22"/>
    <p:sldId id="281"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38fd4d5e0d779d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43" d="100"/>
          <a:sy n="143" d="100"/>
        </p:scale>
        <p:origin x="732"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74AC6-3065-4696-8E52-8CFADDF7F606}" type="datetimeFigureOut">
              <a:rPr lang="zh-CN" altLang="en-US" smtClean="0"/>
              <a:t>2024/9/26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75FEDB-B458-41E7-8E8C-02AB2E151C2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6EF1876-AE40-4A26-A642-5D41F752E21C}" type="slidenum">
              <a:rPr lang="zh-CN" altLang="en-US" smtClean="0"/>
              <a:t>‹#›</a:t>
            </a:fld>
            <a:endParaRPr lang="zh-CN" altLang="en-US"/>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rot="5400000">
            <a:off x="561609" y="-3715003"/>
            <a:ext cx="6003200" cy="12528034"/>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86461-E74D-4C77-B116-9483BECED7B3}"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EF1876-AE40-4A26-A642-5D41F752E21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PA_淘宝店chenying0907 11"/>
          <p:cNvSpPr/>
          <p:nvPr userDrawn="1">
            <p:custDataLst>
              <p:tags r:id="rId1"/>
            </p:custDataLst>
          </p:nvPr>
        </p:nvSpPr>
        <p:spPr>
          <a:xfrm>
            <a:off x="569664" y="771550"/>
            <a:ext cx="8076257" cy="3960440"/>
          </a:xfrm>
          <a:prstGeom prst="rect">
            <a:avLst/>
          </a:prstGeom>
          <a:solidFill>
            <a:schemeClr val="bg1">
              <a:alpha val="85000"/>
            </a:schemeClr>
          </a:solidFill>
          <a:ln>
            <a:noFill/>
          </a:ln>
          <a:effectLst>
            <a:outerShdw blurRad="368300" dist="63500" dir="462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descr="F:\新大工作\宣传部\ppt\学术报告类\灰色标.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99454" y="1224285"/>
            <a:ext cx="3016673" cy="30549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2024/9/26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grpSp>
        <p:nvGrpSpPr>
          <p:cNvPr id="15" name="PA_淘宝店chenying0907 1"/>
          <p:cNvGrpSpPr/>
          <p:nvPr userDrawn="1">
            <p:custDataLst>
              <p:tags r:id="rId13"/>
            </p:custDataLst>
          </p:nvPr>
        </p:nvGrpSpPr>
        <p:grpSpPr>
          <a:xfrm>
            <a:off x="0" y="1866406"/>
            <a:ext cx="9153526" cy="3311526"/>
            <a:chOff x="-4763" y="1841500"/>
            <a:chExt cx="9153526" cy="3311526"/>
          </a:xfrm>
        </p:grpSpPr>
        <p:sp>
          <p:nvSpPr>
            <p:cNvPr id="16" name="淘宝店chenying0907 36"/>
            <p:cNvSpPr/>
            <p:nvPr/>
          </p:nvSpPr>
          <p:spPr bwMode="auto">
            <a:xfrm>
              <a:off x="3036887" y="3662363"/>
              <a:ext cx="4049713" cy="1490663"/>
            </a:xfrm>
            <a:custGeom>
              <a:avLst/>
              <a:gdLst>
                <a:gd name="T0" fmla="*/ 1369 w 2551"/>
                <a:gd name="T1" fmla="*/ 939 h 939"/>
                <a:gd name="T2" fmla="*/ 2551 w 2551"/>
                <a:gd name="T3" fmla="*/ 442 h 939"/>
                <a:gd name="T4" fmla="*/ 2485 w 2551"/>
                <a:gd name="T5" fmla="*/ 0 h 939"/>
                <a:gd name="T6" fmla="*/ 0 w 2551"/>
                <a:gd name="T7" fmla="*/ 295 h 939"/>
                <a:gd name="T8" fmla="*/ 745 w 2551"/>
                <a:gd name="T9" fmla="*/ 939 h 939"/>
                <a:gd name="T10" fmla="*/ 1369 w 2551"/>
                <a:gd name="T11" fmla="*/ 939 h 939"/>
              </a:gdLst>
              <a:ahLst/>
              <a:cxnLst>
                <a:cxn ang="0">
                  <a:pos x="T0" y="T1"/>
                </a:cxn>
                <a:cxn ang="0">
                  <a:pos x="T2" y="T3"/>
                </a:cxn>
                <a:cxn ang="0">
                  <a:pos x="T4" y="T5"/>
                </a:cxn>
                <a:cxn ang="0">
                  <a:pos x="T6" y="T7"/>
                </a:cxn>
                <a:cxn ang="0">
                  <a:pos x="T8" y="T9"/>
                </a:cxn>
                <a:cxn ang="0">
                  <a:pos x="T10" y="T11"/>
                </a:cxn>
              </a:cxnLst>
              <a:rect l="0" t="0" r="r" b="b"/>
              <a:pathLst>
                <a:path w="2551" h="939">
                  <a:moveTo>
                    <a:pt x="1369" y="939"/>
                  </a:moveTo>
                  <a:lnTo>
                    <a:pt x="2551" y="442"/>
                  </a:lnTo>
                  <a:lnTo>
                    <a:pt x="2485" y="0"/>
                  </a:lnTo>
                  <a:lnTo>
                    <a:pt x="0" y="295"/>
                  </a:lnTo>
                  <a:lnTo>
                    <a:pt x="745" y="939"/>
                  </a:lnTo>
                  <a:lnTo>
                    <a:pt x="1369" y="939"/>
                  </a:lnTo>
                  <a:close/>
                </a:path>
              </a:pathLst>
            </a:custGeom>
            <a:solidFill>
              <a:srgbClr val="D9ABA4"/>
            </a:solidFill>
            <a:ln>
              <a:noFill/>
            </a:ln>
          </p:spPr>
          <p:txBody>
            <a:bodyPr vert="horz" wrap="square" lIns="91440" tIns="45720" rIns="91440" bIns="45720" numCol="1" anchor="t" anchorCtr="0" compatLnSpc="1"/>
            <a:lstStyle/>
            <a:p>
              <a:endParaRPr lang="zh-CN" altLang="en-US"/>
            </a:p>
          </p:txBody>
        </p:sp>
        <p:sp>
          <p:nvSpPr>
            <p:cNvPr id="17" name="淘宝店chenying0907 37"/>
            <p:cNvSpPr/>
            <p:nvPr/>
          </p:nvSpPr>
          <p:spPr bwMode="auto">
            <a:xfrm>
              <a:off x="379412" y="1841500"/>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ACF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淘宝店chenying0907 38"/>
            <p:cNvSpPr/>
            <p:nvPr/>
          </p:nvSpPr>
          <p:spPr bwMode="auto">
            <a:xfrm>
              <a:off x="-4763" y="1841500"/>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淘宝店chenying0907 39"/>
            <p:cNvSpPr/>
            <p:nvPr/>
          </p:nvSpPr>
          <p:spPr bwMode="auto">
            <a:xfrm>
              <a:off x="-4763" y="4770438"/>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BAC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淘宝店chenying0907 40"/>
            <p:cNvSpPr/>
            <p:nvPr/>
          </p:nvSpPr>
          <p:spPr bwMode="auto">
            <a:xfrm>
              <a:off x="5210175" y="3490913"/>
              <a:ext cx="3938588" cy="1662113"/>
            </a:xfrm>
            <a:custGeom>
              <a:avLst/>
              <a:gdLst>
                <a:gd name="T0" fmla="*/ 0 w 2481"/>
                <a:gd name="T1" fmla="*/ 1047 h 1047"/>
                <a:gd name="T2" fmla="*/ 1254 w 2481"/>
                <a:gd name="T3" fmla="*/ 1047 h 1047"/>
                <a:gd name="T4" fmla="*/ 1868 w 2481"/>
                <a:gd name="T5" fmla="*/ 1047 h 1047"/>
                <a:gd name="T6" fmla="*/ 2481 w 2481"/>
                <a:gd name="T7" fmla="*/ 263 h 1047"/>
                <a:gd name="T8" fmla="*/ 2481 w 2481"/>
                <a:gd name="T9" fmla="*/ 0 h 1047"/>
                <a:gd name="T10" fmla="*/ 0 w 2481"/>
                <a:gd name="T11" fmla="*/ 1047 h 1047"/>
              </a:gdLst>
              <a:ahLst/>
              <a:cxnLst>
                <a:cxn ang="0">
                  <a:pos x="T0" y="T1"/>
                </a:cxn>
                <a:cxn ang="0">
                  <a:pos x="T2" y="T3"/>
                </a:cxn>
                <a:cxn ang="0">
                  <a:pos x="T4" y="T5"/>
                </a:cxn>
                <a:cxn ang="0">
                  <a:pos x="T6" y="T7"/>
                </a:cxn>
                <a:cxn ang="0">
                  <a:pos x="T8" y="T9"/>
                </a:cxn>
                <a:cxn ang="0">
                  <a:pos x="T10" y="T11"/>
                </a:cxn>
              </a:cxnLst>
              <a:rect l="0" t="0" r="r" b="b"/>
              <a:pathLst>
                <a:path w="2481" h="1047">
                  <a:moveTo>
                    <a:pt x="0" y="1047"/>
                  </a:moveTo>
                  <a:lnTo>
                    <a:pt x="1254" y="1047"/>
                  </a:lnTo>
                  <a:lnTo>
                    <a:pt x="1868" y="1047"/>
                  </a:lnTo>
                  <a:lnTo>
                    <a:pt x="2481" y="263"/>
                  </a:lnTo>
                  <a:lnTo>
                    <a:pt x="2481" y="0"/>
                  </a:lnTo>
                  <a:lnTo>
                    <a:pt x="0" y="1047"/>
                  </a:lnTo>
                  <a:close/>
                </a:path>
              </a:pathLst>
            </a:custGeom>
            <a:solidFill>
              <a:srgbClr val="E5CB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淘宝店chenying0907 41"/>
            <p:cNvSpPr/>
            <p:nvPr/>
          </p:nvSpPr>
          <p:spPr bwMode="auto">
            <a:xfrm>
              <a:off x="6965950" y="3357563"/>
              <a:ext cx="2182813" cy="1006475"/>
            </a:xfrm>
            <a:custGeom>
              <a:avLst/>
              <a:gdLst>
                <a:gd name="T0" fmla="*/ 0 w 1375"/>
                <a:gd name="T1" fmla="*/ 126 h 634"/>
                <a:gd name="T2" fmla="*/ 76 w 1375"/>
                <a:gd name="T3" fmla="*/ 634 h 634"/>
                <a:gd name="T4" fmla="*/ 1375 w 1375"/>
                <a:gd name="T5" fmla="*/ 84 h 634"/>
                <a:gd name="T6" fmla="*/ 1375 w 1375"/>
                <a:gd name="T7" fmla="*/ 36 h 634"/>
                <a:gd name="T8" fmla="*/ 1375 w 1375"/>
                <a:gd name="T9" fmla="*/ 0 h 634"/>
                <a:gd name="T10" fmla="*/ 0 w 1375"/>
                <a:gd name="T11" fmla="*/ 126 h 634"/>
              </a:gdLst>
              <a:ahLst/>
              <a:cxnLst>
                <a:cxn ang="0">
                  <a:pos x="T0" y="T1"/>
                </a:cxn>
                <a:cxn ang="0">
                  <a:pos x="T2" y="T3"/>
                </a:cxn>
                <a:cxn ang="0">
                  <a:pos x="T4" y="T5"/>
                </a:cxn>
                <a:cxn ang="0">
                  <a:pos x="T6" y="T7"/>
                </a:cxn>
                <a:cxn ang="0">
                  <a:pos x="T8" y="T9"/>
                </a:cxn>
                <a:cxn ang="0">
                  <a:pos x="T10" y="T11"/>
                </a:cxn>
              </a:cxnLst>
              <a:rect l="0" t="0" r="r" b="b"/>
              <a:pathLst>
                <a:path w="1375" h="634">
                  <a:moveTo>
                    <a:pt x="0" y="126"/>
                  </a:moveTo>
                  <a:lnTo>
                    <a:pt x="76" y="634"/>
                  </a:lnTo>
                  <a:lnTo>
                    <a:pt x="1375" y="84"/>
                  </a:lnTo>
                  <a:lnTo>
                    <a:pt x="1375" y="36"/>
                  </a:lnTo>
                  <a:lnTo>
                    <a:pt x="1375" y="0"/>
                  </a:lnTo>
                  <a:lnTo>
                    <a:pt x="0" y="126"/>
                  </a:lnTo>
                  <a:close/>
                </a:path>
              </a:pathLst>
            </a:custGeom>
            <a:solidFill>
              <a:srgbClr val="F6E7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2" name="图片 21"/>
          <p:cNvPicPr>
            <a:picLocks noChangeAspect="1"/>
          </p:cNvPicPr>
          <p:nvPr userDrawn="1"/>
        </p:nvPicPr>
        <p:blipFill>
          <a:blip r:embed="rId14" cstate="print">
            <a:lum bright="70000" contrast="-70000"/>
            <a:extLst>
              <a:ext uri="{28A0092B-C50C-407E-A947-70E740481C1C}">
                <a14:useLocalDpi xmlns:a14="http://schemas.microsoft.com/office/drawing/2010/main" val="0"/>
              </a:ext>
            </a:extLst>
          </a:blip>
          <a:stretch>
            <a:fillRect/>
          </a:stretch>
        </p:blipFill>
        <p:spPr>
          <a:xfrm>
            <a:off x="6786736" y="124144"/>
            <a:ext cx="1567543" cy="427165"/>
          </a:xfrm>
          <a:prstGeom prst="rect">
            <a:avLst/>
          </a:prstGeom>
        </p:spPr>
      </p:pic>
      <p:pic>
        <p:nvPicPr>
          <p:cNvPr id="1027" name="Picture 3" descr="F:\新大工作\宣传部\ppt\学术报告类\校徽.png"/>
          <p:cNvPicPr>
            <a:picLocks noChangeAspect="1" noChangeArrowheads="1"/>
          </p:cNvPicPr>
          <p:nvPr userDrawn="1"/>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8385186" y="-62643"/>
            <a:ext cx="813227" cy="800741"/>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25"/>
          <p:cNvPicPr>
            <a:picLocks noChangeAspect="1"/>
          </p:cNvPicPr>
          <p:nvPr userDrawn="1"/>
        </p:nvPicPr>
        <p:blipFill>
          <a:blip r:embed="rId16">
            <a:extLst>
              <a:ext uri="{BEBA8EAE-BF5A-486C-A8C5-ECC9F3942E4B}">
                <a14:imgProps xmlns:a14="http://schemas.microsoft.com/office/drawing/2010/main">
                  <a14:imgLayer r:embed="rId17">
                    <a14:imgEffect>
                      <a14:brightnessContrast bright="40000"/>
                    </a14:imgEffect>
                  </a14:imgLayer>
                </a14:imgProps>
              </a:ext>
            </a:extLst>
          </a:blip>
          <a:stretch>
            <a:fillRect/>
          </a:stretch>
        </p:blipFill>
        <p:spPr>
          <a:xfrm rot="5400000">
            <a:off x="2688912" y="-3774543"/>
            <a:ext cx="6075094" cy="126780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20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2E486461-E74D-4C77-B116-9483BECED7B3}" type="datetimeFigureOut">
              <a:rPr lang="zh-CN" altLang="en-US" smtClean="0"/>
              <a:t>2024/9/26</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6EF1876-AE40-4A26-A642-5D41F752E21C}" type="slidenum">
              <a:rPr lang="zh-CN" altLang="en-US" smtClean="0"/>
              <a:t>‹#›</a:t>
            </a:fld>
            <a:endParaRPr lang="zh-CN" altLang="en-US"/>
          </a:p>
        </p:txBody>
      </p:sp>
      <p:grpSp>
        <p:nvGrpSpPr>
          <p:cNvPr id="7" name="PA_淘宝店chenying0907 26"/>
          <p:cNvGrpSpPr/>
          <p:nvPr userDrawn="1">
            <p:custDataLst>
              <p:tags r:id="rId13"/>
            </p:custDataLst>
          </p:nvPr>
        </p:nvGrpSpPr>
        <p:grpSpPr>
          <a:xfrm>
            <a:off x="-1477" y="0"/>
            <a:ext cx="620750" cy="791858"/>
            <a:chOff x="0" y="-21236"/>
            <a:chExt cx="3311527" cy="4224338"/>
          </a:xfrm>
        </p:grpSpPr>
        <p:sp>
          <p:nvSpPr>
            <p:cNvPr id="8" name="淘宝店chenying0907 37"/>
            <p:cNvSpPr/>
            <p:nvPr/>
          </p:nvSpPr>
          <p:spPr bwMode="auto">
            <a:xfrm rot="5400000">
              <a:off x="-264318" y="627258"/>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E5CB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9" name="淘宝店chenying0907 38"/>
            <p:cNvSpPr/>
            <p:nvPr/>
          </p:nvSpPr>
          <p:spPr bwMode="auto">
            <a:xfrm rot="5400000">
              <a:off x="927895" y="-825304"/>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6E7E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Noto Sans S Chinese Medium" panose="020B0600000000000000" pitchFamily="34" charset="-122"/>
                <a:ea typeface="Noto Sans S Chinese Medium" panose="020B0600000000000000" pitchFamily="34" charset="-122"/>
              </a:endParaRPr>
            </a:p>
          </p:txBody>
        </p:sp>
        <p:sp>
          <p:nvSpPr>
            <p:cNvPr id="10" name="淘宝店chenying0907 39"/>
            <p:cNvSpPr/>
            <p:nvPr/>
          </p:nvSpPr>
          <p:spPr bwMode="auto">
            <a:xfrm rot="5400000">
              <a:off x="-975519" y="954283"/>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D9AB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Noto Sans S Chinese Medium" panose="020B0600000000000000" pitchFamily="34" charset="-122"/>
                <a:ea typeface="Noto Sans S Chinese Medium" panose="020B0600000000000000" pitchFamily="34" charset="-122"/>
              </a:endParaRPr>
            </a:p>
          </p:txBody>
        </p:sp>
      </p:grpSp>
      <p:pic>
        <p:nvPicPr>
          <p:cNvPr id="11" name="图片 10"/>
          <p:cNvPicPr>
            <a:picLocks noChangeAspect="1"/>
          </p:cNvPicPr>
          <p:nvPr userDrawn="1"/>
        </p:nvPicPr>
        <p:blipFill>
          <a:blip r:embed="rId14" cstate="print">
            <a:lum bright="70000" contrast="-70000"/>
            <a:extLst>
              <a:ext uri="{28A0092B-C50C-407E-A947-70E740481C1C}">
                <a14:useLocalDpi xmlns:a14="http://schemas.microsoft.com/office/drawing/2010/main" val="0"/>
              </a:ext>
            </a:extLst>
          </a:blip>
          <a:stretch>
            <a:fillRect/>
          </a:stretch>
        </p:blipFill>
        <p:spPr>
          <a:xfrm>
            <a:off x="6786736" y="124144"/>
            <a:ext cx="1567543" cy="427165"/>
          </a:xfrm>
          <a:prstGeom prst="rect">
            <a:avLst/>
          </a:prstGeom>
        </p:spPr>
      </p:pic>
      <p:pic>
        <p:nvPicPr>
          <p:cNvPr id="12" name="Picture 3" descr="F:\新大工作\宣传部\ppt\学术报告类\校徽.png"/>
          <p:cNvPicPr>
            <a:picLocks noChangeAspect="1" noChangeArrowheads="1"/>
          </p:cNvPicPr>
          <p:nvPr userDrawn="1"/>
        </p:nvPicPr>
        <p:blipFill>
          <a:blip r:embed="rId15" cstate="print">
            <a:lum bright="70000" contrast="-70000"/>
            <a:extLst>
              <a:ext uri="{28A0092B-C50C-407E-A947-70E740481C1C}">
                <a14:useLocalDpi xmlns:a14="http://schemas.microsoft.com/office/drawing/2010/main" val="0"/>
              </a:ext>
            </a:extLst>
          </a:blip>
          <a:srcRect/>
          <a:stretch>
            <a:fillRect/>
          </a:stretch>
        </p:blipFill>
        <p:spPr bwMode="auto">
          <a:xfrm>
            <a:off x="8385186" y="-62643"/>
            <a:ext cx="813227" cy="80074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8.xml"/><Relationship Id="rId1" Type="http://schemas.openxmlformats.org/officeDocument/2006/relationships/tags" Target="../tags/tag6.xml"/><Relationship Id="rId5" Type="http://schemas.openxmlformats.org/officeDocument/2006/relationships/hyperlink" Target="https://arxiv.org/pdf/2404.16456"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9712" y="2329304"/>
            <a:ext cx="3573414" cy="523220"/>
          </a:xfrm>
          <a:prstGeom prst="rect">
            <a:avLst/>
          </a:prstGeom>
          <a:noFill/>
        </p:spPr>
        <p:txBody>
          <a:bodyPr wrap="none" rtlCol="0">
            <a:spAutoFit/>
          </a:bodyPr>
          <a:lstStyle/>
          <a:p>
            <a:r>
              <a:rPr lang="zh-CN" altLang="en-US" sz="2800" spc="600" dirty="0">
                <a:solidFill>
                  <a:schemeClr val="tx1">
                    <a:lumMod val="75000"/>
                    <a:lumOff val="25000"/>
                  </a:schemeClr>
                </a:solidFill>
                <a:latin typeface="微软雅黑" panose="020B0503020204020204" pitchFamily="34" charset="-122"/>
                <a:ea typeface="微软雅黑" panose="020B0503020204020204" pitchFamily="34" charset="-122"/>
              </a:rPr>
              <a:t>         论文汇报</a:t>
            </a:r>
            <a:endParaRPr lang="en-US" altLang="zh-CN" sz="2800" spc="6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PA_圆角淘宝店chenying0907 1030"/>
          <p:cNvSpPr/>
          <p:nvPr>
            <p:custDataLst>
              <p:tags r:id="rId1"/>
            </p:custDataLst>
          </p:nvPr>
        </p:nvSpPr>
        <p:spPr>
          <a:xfrm>
            <a:off x="1604194" y="2276459"/>
            <a:ext cx="6167904" cy="576065"/>
          </a:xfrm>
          <a:prstGeom prst="roundRect">
            <a:avLst>
              <a:gd name="adj" fmla="val 50000"/>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dist"/>
            <a:endParaRPr lang="en-US" altLang="zh-CN" sz="1000" dirty="0">
              <a:solidFill>
                <a:schemeClr val="bg1">
                  <a:lumMod val="50000"/>
                </a:schemeClr>
              </a:solidFill>
              <a:latin typeface="Noto Sans S Chinese Medium" panose="020B0600000000000000" pitchFamily="34" charset="-122"/>
              <a:ea typeface="Noto Sans S Chinese Medium" panose="020B0600000000000000" pitchFamily="34" charset="-122"/>
            </a:endParaRPr>
          </a:p>
        </p:txBody>
      </p:sp>
      <p:grpSp>
        <p:nvGrpSpPr>
          <p:cNvPr id="6" name="PA_淘宝店chenying0907 46"/>
          <p:cNvGrpSpPr/>
          <p:nvPr>
            <p:custDataLst>
              <p:tags r:id="rId2"/>
            </p:custDataLst>
          </p:nvPr>
        </p:nvGrpSpPr>
        <p:grpSpPr>
          <a:xfrm>
            <a:off x="3851920" y="3203985"/>
            <a:ext cx="117790" cy="133898"/>
            <a:chOff x="860980" y="3583766"/>
            <a:chExt cx="100336" cy="114060"/>
          </a:xfrm>
          <a:solidFill>
            <a:schemeClr val="bg1">
              <a:lumMod val="65000"/>
            </a:schemeClr>
          </a:solidFill>
        </p:grpSpPr>
        <p:sp>
          <p:nvSpPr>
            <p:cNvPr id="7" name="淘宝店chenying0907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400">
                <a:solidFill>
                  <a:schemeClr val="bg1">
                    <a:lumMod val="65000"/>
                  </a:schemeClr>
                </a:solidFill>
                <a:latin typeface="Noto Sans S Chinese Medium" panose="020B0600000000000000" pitchFamily="34" charset="-122"/>
                <a:ea typeface="Noto Sans S Chinese Medium" panose="020B0600000000000000" pitchFamily="34" charset="-122"/>
              </a:endParaRPr>
            </a:p>
          </p:txBody>
        </p:sp>
        <p:sp>
          <p:nvSpPr>
            <p:cNvPr id="8" name="淘宝店chenying0907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400">
                <a:solidFill>
                  <a:schemeClr val="bg1">
                    <a:lumMod val="65000"/>
                  </a:schemeClr>
                </a:solidFill>
                <a:latin typeface="Noto Sans S Chinese Medium" panose="020B0600000000000000" pitchFamily="34" charset="-122"/>
                <a:ea typeface="Noto Sans S Chinese Medium" panose="020B0600000000000000" pitchFamily="34" charset="-122"/>
              </a:endParaRPr>
            </a:p>
          </p:txBody>
        </p:sp>
      </p:grpSp>
      <p:sp>
        <p:nvSpPr>
          <p:cNvPr id="2" name="文本框 1">
            <a:extLst>
              <a:ext uri="{FF2B5EF4-FFF2-40B4-BE49-F238E27FC236}">
                <a16:creationId xmlns:a16="http://schemas.microsoft.com/office/drawing/2014/main" id="{1B55F6A3-3E34-71D4-EF6F-861BF76B9E66}"/>
              </a:ext>
            </a:extLst>
          </p:cNvPr>
          <p:cNvSpPr txBox="1"/>
          <p:nvPr/>
        </p:nvSpPr>
        <p:spPr>
          <a:xfrm>
            <a:off x="4211960" y="3121244"/>
            <a:ext cx="1224136" cy="369332"/>
          </a:xfrm>
          <a:prstGeom prst="rect">
            <a:avLst/>
          </a:prstGeom>
          <a:noFill/>
        </p:spPr>
        <p:txBody>
          <a:bodyPr wrap="square" rtlCol="0">
            <a:spAutoFit/>
          </a:bodyPr>
          <a:lstStyle/>
          <a:p>
            <a:r>
              <a:rPr lang="zh-CN" altLang="en-US" dirty="0"/>
              <a:t>王新程</a:t>
            </a:r>
          </a:p>
        </p:txBody>
      </p:sp>
      <p:pic>
        <p:nvPicPr>
          <p:cNvPr id="9" name="图片 8" descr="徽标, 公司名称&#10;&#10;描述已自动生成">
            <a:extLst>
              <a:ext uri="{FF2B5EF4-FFF2-40B4-BE49-F238E27FC236}">
                <a16:creationId xmlns:a16="http://schemas.microsoft.com/office/drawing/2014/main" id="{61F547A2-F08C-E526-1EDF-76FC199AC74A}"/>
              </a:ext>
            </a:extLst>
          </p:cNvPr>
          <p:cNvPicPr>
            <a:picLocks noChangeAspect="1"/>
          </p:cNvPicPr>
          <p:nvPr/>
        </p:nvPicPr>
        <p:blipFill>
          <a:blip r:embed="rId4">
            <a:extLst>
              <a:ext uri="{28A0092B-C50C-407E-A947-70E740481C1C}">
                <a14:useLocalDpi xmlns:a14="http://schemas.microsoft.com/office/drawing/2010/main" val="0"/>
              </a:ext>
            </a:extLst>
          </a:blip>
          <a:srcRect l="7911" t="10115"/>
          <a:stretch/>
        </p:blipFill>
        <p:spPr>
          <a:xfrm>
            <a:off x="611560" y="843558"/>
            <a:ext cx="2000746" cy="6398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6E2F8C5-BB36-C3BC-F156-3474F2362108}"/>
              </a:ext>
            </a:extLst>
          </p:cNvPr>
          <p:cNvSpPr txBox="1"/>
          <p:nvPr/>
        </p:nvSpPr>
        <p:spPr>
          <a:xfrm>
            <a:off x="395536" y="339502"/>
            <a:ext cx="6263012" cy="369332"/>
          </a:xfrm>
          <a:prstGeom prst="rect">
            <a:avLst/>
          </a:prstGeom>
          <a:noFill/>
        </p:spPr>
        <p:txBody>
          <a:bodyPr wrap="square">
            <a:spAutoFit/>
          </a:bodyPr>
          <a:lstStyle/>
          <a:p>
            <a:r>
              <a:rPr lang="zh-CN" altLang="en-US" dirty="0"/>
              <a:t>结果</a:t>
            </a:r>
          </a:p>
        </p:txBody>
      </p:sp>
      <p:pic>
        <p:nvPicPr>
          <p:cNvPr id="4" name="图片 3">
            <a:extLst>
              <a:ext uri="{FF2B5EF4-FFF2-40B4-BE49-F238E27FC236}">
                <a16:creationId xmlns:a16="http://schemas.microsoft.com/office/drawing/2014/main" id="{7B271EAC-AB8F-3F25-9C00-923789717E5F}"/>
              </a:ext>
            </a:extLst>
          </p:cNvPr>
          <p:cNvPicPr>
            <a:picLocks noChangeAspect="1"/>
          </p:cNvPicPr>
          <p:nvPr/>
        </p:nvPicPr>
        <p:blipFill>
          <a:blip r:embed="rId2"/>
          <a:stretch>
            <a:fillRect/>
          </a:stretch>
        </p:blipFill>
        <p:spPr>
          <a:xfrm>
            <a:off x="539552" y="713443"/>
            <a:ext cx="7020272" cy="3716614"/>
          </a:xfrm>
          <a:prstGeom prst="rect">
            <a:avLst/>
          </a:prstGeom>
        </p:spPr>
      </p:pic>
      <p:pic>
        <p:nvPicPr>
          <p:cNvPr id="2" name="图片 1" descr="徽标, 公司名称&#10;&#10;描述已自动生成">
            <a:extLst>
              <a:ext uri="{FF2B5EF4-FFF2-40B4-BE49-F238E27FC236}">
                <a16:creationId xmlns:a16="http://schemas.microsoft.com/office/drawing/2014/main" id="{DCB0FD72-526D-9FD7-43D8-A5E9EC255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161304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2AEB073-DB60-1B9C-5897-381D58C37428}"/>
              </a:ext>
            </a:extLst>
          </p:cNvPr>
          <p:cNvPicPr>
            <a:picLocks noChangeAspect="1"/>
          </p:cNvPicPr>
          <p:nvPr/>
        </p:nvPicPr>
        <p:blipFill>
          <a:blip r:embed="rId2"/>
          <a:stretch>
            <a:fillRect/>
          </a:stretch>
        </p:blipFill>
        <p:spPr>
          <a:xfrm>
            <a:off x="827584" y="339502"/>
            <a:ext cx="7363853" cy="1924319"/>
          </a:xfrm>
          <a:prstGeom prst="rect">
            <a:avLst/>
          </a:prstGeom>
        </p:spPr>
      </p:pic>
      <p:sp>
        <p:nvSpPr>
          <p:cNvPr id="4" name="文本框 3">
            <a:extLst>
              <a:ext uri="{FF2B5EF4-FFF2-40B4-BE49-F238E27FC236}">
                <a16:creationId xmlns:a16="http://schemas.microsoft.com/office/drawing/2014/main" id="{B0A606C3-43C7-71F5-0171-935AF667DE39}"/>
              </a:ext>
            </a:extLst>
          </p:cNvPr>
          <p:cNvSpPr txBox="1"/>
          <p:nvPr/>
        </p:nvSpPr>
        <p:spPr>
          <a:xfrm>
            <a:off x="2843808" y="3795886"/>
            <a:ext cx="4680520" cy="923330"/>
          </a:xfrm>
          <a:prstGeom prst="rect">
            <a:avLst/>
          </a:prstGeom>
          <a:noFill/>
        </p:spPr>
        <p:txBody>
          <a:bodyPr wrap="square" rtlCol="0">
            <a:spAutoFit/>
          </a:bodyPr>
          <a:lstStyle/>
          <a:p>
            <a:r>
              <a:rPr lang="zh-CN" altLang="en-US" dirty="0"/>
              <a:t>发表时间：</a:t>
            </a:r>
            <a:r>
              <a:rPr lang="en-US" altLang="zh-CN" dirty="0"/>
              <a:t>2024</a:t>
            </a:r>
            <a:r>
              <a:rPr lang="zh-CN" altLang="en-US" dirty="0"/>
              <a:t>年</a:t>
            </a:r>
            <a:endParaRPr lang="en-US" altLang="zh-CN" dirty="0"/>
          </a:p>
          <a:p>
            <a:r>
              <a:rPr lang="zh-CN" altLang="en-US" dirty="0"/>
              <a:t>获取连接：</a:t>
            </a:r>
            <a:r>
              <a:rPr lang="en-US" altLang="zh-CN" dirty="0"/>
              <a:t>https://arxiv.org/html/2404.16456v2</a:t>
            </a:r>
            <a:endParaRPr lang="zh-CN" altLang="en-US" dirty="0"/>
          </a:p>
        </p:txBody>
      </p:sp>
      <p:sp>
        <p:nvSpPr>
          <p:cNvPr id="8" name="文本框 7">
            <a:extLst>
              <a:ext uri="{FF2B5EF4-FFF2-40B4-BE49-F238E27FC236}">
                <a16:creationId xmlns:a16="http://schemas.microsoft.com/office/drawing/2014/main" id="{CB2B5ABE-4461-09C0-1EF9-EF956FB3C403}"/>
              </a:ext>
            </a:extLst>
          </p:cNvPr>
          <p:cNvSpPr txBox="1"/>
          <p:nvPr/>
        </p:nvSpPr>
        <p:spPr>
          <a:xfrm>
            <a:off x="611560" y="3217097"/>
            <a:ext cx="8604346" cy="369332"/>
          </a:xfrm>
          <a:prstGeom prst="rect">
            <a:avLst/>
          </a:prstGeom>
          <a:noFill/>
        </p:spPr>
        <p:txBody>
          <a:bodyPr wrap="square">
            <a:spAutoFit/>
          </a:bodyPr>
          <a:lstStyle/>
          <a:p>
            <a:r>
              <a:rPr lang="zh-CN" altLang="en-US" b="0" i="0" dirty="0">
                <a:solidFill>
                  <a:srgbClr val="4D4D4D"/>
                </a:solidFill>
                <a:effectLst/>
                <a:latin typeface="-apple-system"/>
              </a:rPr>
              <a:t>会议</a:t>
            </a:r>
            <a:r>
              <a:rPr lang="en-US" altLang="zh-CN" b="0" i="0" dirty="0">
                <a:solidFill>
                  <a:srgbClr val="4D4D4D"/>
                </a:solidFill>
                <a:effectLst/>
                <a:latin typeface="-apple-system"/>
              </a:rPr>
              <a:t>/</a:t>
            </a:r>
            <a:r>
              <a:rPr lang="zh-CN" altLang="en-US" b="0" i="0" dirty="0">
                <a:solidFill>
                  <a:srgbClr val="4D4D4D"/>
                </a:solidFill>
                <a:effectLst/>
                <a:latin typeface="-apple-system"/>
              </a:rPr>
              <a:t>期刊：</a:t>
            </a:r>
            <a:r>
              <a:rPr lang="en-US" altLang="zh-CN" b="0" i="0" dirty="0">
                <a:solidFill>
                  <a:srgbClr val="4D4D4D"/>
                </a:solidFill>
                <a:effectLst/>
                <a:latin typeface="-apple-system"/>
              </a:rPr>
              <a:t>The Thirty-Eighth AAAI Conference on Artificial Intelligence (AAAI)</a:t>
            </a:r>
            <a:endParaRPr lang="zh-CN" altLang="en-US" dirty="0"/>
          </a:p>
        </p:txBody>
      </p:sp>
      <p:pic>
        <p:nvPicPr>
          <p:cNvPr id="9" name="图片 8" descr="徽标, 公司名称&#10;&#10;描述已自动生成">
            <a:extLst>
              <a:ext uri="{FF2B5EF4-FFF2-40B4-BE49-F238E27FC236}">
                <a16:creationId xmlns:a16="http://schemas.microsoft.com/office/drawing/2014/main" id="{88CF3096-F5C9-E533-BF67-65A8F95840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84233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92E0983-F22F-1DB9-F5F7-02E605FC9FA2}"/>
              </a:ext>
            </a:extLst>
          </p:cNvPr>
          <p:cNvPicPr>
            <a:picLocks noChangeAspect="1"/>
          </p:cNvPicPr>
          <p:nvPr/>
        </p:nvPicPr>
        <p:blipFill>
          <a:blip r:embed="rId2"/>
          <a:stretch>
            <a:fillRect/>
          </a:stretch>
        </p:blipFill>
        <p:spPr>
          <a:xfrm>
            <a:off x="0" y="646697"/>
            <a:ext cx="9144000" cy="3850105"/>
          </a:xfrm>
          <a:prstGeom prst="rect">
            <a:avLst/>
          </a:prstGeom>
        </p:spPr>
      </p:pic>
      <p:pic>
        <p:nvPicPr>
          <p:cNvPr id="6" name="图片 5" descr="徽标, 公司名称&#10;&#10;描述已自动生成">
            <a:extLst>
              <a:ext uri="{FF2B5EF4-FFF2-40B4-BE49-F238E27FC236}">
                <a16:creationId xmlns:a16="http://schemas.microsoft.com/office/drawing/2014/main" id="{AAACED5F-C222-F3E5-1279-E0EC0F43A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981163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096284-8A33-2401-59AD-716FB5ADAFD3}"/>
              </a:ext>
            </a:extLst>
          </p:cNvPr>
          <p:cNvPicPr>
            <a:picLocks noChangeAspect="1"/>
          </p:cNvPicPr>
          <p:nvPr/>
        </p:nvPicPr>
        <p:blipFill>
          <a:blip r:embed="rId2"/>
          <a:stretch>
            <a:fillRect/>
          </a:stretch>
        </p:blipFill>
        <p:spPr>
          <a:xfrm>
            <a:off x="179512" y="411510"/>
            <a:ext cx="8588523" cy="4515966"/>
          </a:xfrm>
          <a:prstGeom prst="rect">
            <a:avLst/>
          </a:prstGeom>
        </p:spPr>
      </p:pic>
      <p:pic>
        <p:nvPicPr>
          <p:cNvPr id="6" name="图片 5" descr="徽标, 公司名称&#10;&#10;描述已自动生成">
            <a:extLst>
              <a:ext uri="{FF2B5EF4-FFF2-40B4-BE49-F238E27FC236}">
                <a16:creationId xmlns:a16="http://schemas.microsoft.com/office/drawing/2014/main" id="{0ACDFC4D-F0CB-5FFF-7610-1FF59AD6C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347392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0E30B73-DC13-CEB0-EE0A-2C8C738C6D35}"/>
              </a:ext>
            </a:extLst>
          </p:cNvPr>
          <p:cNvPicPr>
            <a:picLocks noChangeAspect="1"/>
          </p:cNvPicPr>
          <p:nvPr/>
        </p:nvPicPr>
        <p:blipFill>
          <a:blip r:embed="rId2"/>
          <a:stretch>
            <a:fillRect/>
          </a:stretch>
        </p:blipFill>
        <p:spPr>
          <a:xfrm>
            <a:off x="2327" y="0"/>
            <a:ext cx="9139346" cy="5143500"/>
          </a:xfrm>
          <a:prstGeom prst="rect">
            <a:avLst/>
          </a:prstGeom>
        </p:spPr>
      </p:pic>
      <p:pic>
        <p:nvPicPr>
          <p:cNvPr id="6" name="图片 5" descr="徽标, 公司名称&#10;&#10;描述已自动生成">
            <a:extLst>
              <a:ext uri="{FF2B5EF4-FFF2-40B4-BE49-F238E27FC236}">
                <a16:creationId xmlns:a16="http://schemas.microsoft.com/office/drawing/2014/main" id="{BDBD68A5-90D7-D6E8-35E8-CD4A53DC5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268326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D80BF6-F994-8936-BA2E-5B67DBBF0371}"/>
              </a:ext>
            </a:extLst>
          </p:cNvPr>
          <p:cNvPicPr>
            <a:picLocks noChangeAspect="1"/>
          </p:cNvPicPr>
          <p:nvPr/>
        </p:nvPicPr>
        <p:blipFill>
          <a:blip r:embed="rId2"/>
          <a:stretch>
            <a:fillRect/>
          </a:stretch>
        </p:blipFill>
        <p:spPr>
          <a:xfrm>
            <a:off x="467544" y="0"/>
            <a:ext cx="7355279" cy="5143500"/>
          </a:xfrm>
          <a:prstGeom prst="rect">
            <a:avLst/>
          </a:prstGeom>
        </p:spPr>
      </p:pic>
      <p:pic>
        <p:nvPicPr>
          <p:cNvPr id="4" name="图片 3" descr="徽标, 公司名称&#10;&#10;描述已自动生成">
            <a:extLst>
              <a:ext uri="{FF2B5EF4-FFF2-40B4-BE49-F238E27FC236}">
                <a16:creationId xmlns:a16="http://schemas.microsoft.com/office/drawing/2014/main" id="{2DBEA960-D472-9DDA-681B-FDA47B0BA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267148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7405C3-1AEE-6A3F-7078-D5DFF312FF6B}"/>
              </a:ext>
            </a:extLst>
          </p:cNvPr>
          <p:cNvPicPr>
            <a:picLocks noChangeAspect="1"/>
          </p:cNvPicPr>
          <p:nvPr/>
        </p:nvPicPr>
        <p:blipFill>
          <a:blip r:embed="rId2"/>
          <a:stretch>
            <a:fillRect/>
          </a:stretch>
        </p:blipFill>
        <p:spPr>
          <a:xfrm>
            <a:off x="342034" y="0"/>
            <a:ext cx="8459931" cy="5143500"/>
          </a:xfrm>
          <a:prstGeom prst="rect">
            <a:avLst/>
          </a:prstGeom>
        </p:spPr>
      </p:pic>
      <p:pic>
        <p:nvPicPr>
          <p:cNvPr id="3" name="图片 2" descr="徽标, 公司名称&#10;&#10;描述已自动生成">
            <a:extLst>
              <a:ext uri="{FF2B5EF4-FFF2-40B4-BE49-F238E27FC236}">
                <a16:creationId xmlns:a16="http://schemas.microsoft.com/office/drawing/2014/main" id="{DAB0F7FA-228F-4F18-5854-F241D9330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348953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1E1923F-E42F-969C-8A4A-A4F21B050C0A}"/>
              </a:ext>
            </a:extLst>
          </p:cNvPr>
          <p:cNvPicPr>
            <a:picLocks noChangeAspect="1"/>
          </p:cNvPicPr>
          <p:nvPr/>
        </p:nvPicPr>
        <p:blipFill>
          <a:blip r:embed="rId2"/>
          <a:stretch>
            <a:fillRect/>
          </a:stretch>
        </p:blipFill>
        <p:spPr>
          <a:xfrm>
            <a:off x="741986" y="0"/>
            <a:ext cx="7660028" cy="5143500"/>
          </a:xfrm>
          <a:prstGeom prst="rect">
            <a:avLst/>
          </a:prstGeom>
        </p:spPr>
      </p:pic>
    </p:spTree>
    <p:extLst>
      <p:ext uri="{BB962C8B-B14F-4D97-AF65-F5344CB8AC3E}">
        <p14:creationId xmlns:p14="http://schemas.microsoft.com/office/powerpoint/2010/main" val="115500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1747D14-3411-88D1-5E46-318E7279B3B7}"/>
              </a:ext>
            </a:extLst>
          </p:cNvPr>
          <p:cNvPicPr>
            <a:picLocks noChangeAspect="1"/>
          </p:cNvPicPr>
          <p:nvPr/>
        </p:nvPicPr>
        <p:blipFill>
          <a:blip r:embed="rId2"/>
          <a:stretch>
            <a:fillRect/>
          </a:stretch>
        </p:blipFill>
        <p:spPr>
          <a:xfrm>
            <a:off x="-15430" y="-19462"/>
            <a:ext cx="9135746" cy="5143500"/>
          </a:xfrm>
          <a:prstGeom prst="rect">
            <a:avLst/>
          </a:prstGeom>
        </p:spPr>
      </p:pic>
      <p:pic>
        <p:nvPicPr>
          <p:cNvPr id="3" name="图片 2" descr="徽标, 公司名称&#10;&#10;描述已自动生成">
            <a:extLst>
              <a:ext uri="{FF2B5EF4-FFF2-40B4-BE49-F238E27FC236}">
                <a16:creationId xmlns:a16="http://schemas.microsoft.com/office/drawing/2014/main" id="{07164C54-D93C-079F-E942-CD0702296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2715984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A23AD5-938C-E776-0CAB-679C4B067A64}"/>
              </a:ext>
            </a:extLst>
          </p:cNvPr>
          <p:cNvPicPr>
            <a:picLocks noChangeAspect="1"/>
          </p:cNvPicPr>
          <p:nvPr/>
        </p:nvPicPr>
        <p:blipFill>
          <a:blip r:embed="rId2"/>
          <a:stretch>
            <a:fillRect/>
          </a:stretch>
        </p:blipFill>
        <p:spPr>
          <a:xfrm>
            <a:off x="1043608" y="1716722"/>
            <a:ext cx="7367224" cy="1710056"/>
          </a:xfrm>
          <a:prstGeom prst="rect">
            <a:avLst/>
          </a:prstGeom>
        </p:spPr>
      </p:pic>
      <p:pic>
        <p:nvPicPr>
          <p:cNvPr id="4" name="图片 3" descr="徽标, 公司名称&#10;&#10;描述已自动生成">
            <a:extLst>
              <a:ext uri="{FF2B5EF4-FFF2-40B4-BE49-F238E27FC236}">
                <a16:creationId xmlns:a16="http://schemas.microsoft.com/office/drawing/2014/main" id="{4F6CDF0E-AD7D-99F5-9172-98956973A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188878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淘宝店chenying0907 21"/>
          <p:cNvGrpSpPr/>
          <p:nvPr>
            <p:custDataLst>
              <p:tags r:id="rId1"/>
            </p:custDataLst>
          </p:nvPr>
        </p:nvGrpSpPr>
        <p:grpSpPr>
          <a:xfrm rot="10800000" flipH="1">
            <a:off x="6228184" y="0"/>
            <a:ext cx="3311527" cy="5143498"/>
            <a:chOff x="5832473" y="-21235"/>
            <a:chExt cx="3311527" cy="5164735"/>
          </a:xfrm>
        </p:grpSpPr>
        <p:sp>
          <p:nvSpPr>
            <p:cNvPr id="3" name="淘宝店chenying0907 36"/>
            <p:cNvSpPr/>
            <p:nvPr/>
          </p:nvSpPr>
          <p:spPr bwMode="auto">
            <a:xfrm rot="16200000">
              <a:off x="7445263" y="403114"/>
              <a:ext cx="2123086" cy="1274387"/>
            </a:xfrm>
            <a:custGeom>
              <a:avLst/>
              <a:gdLst/>
              <a:ahLst/>
              <a:cxnLst/>
              <a:rect l="l" t="t" r="r" b="b"/>
              <a:pathLst>
                <a:path w="2123086" h="1274387">
                  <a:moveTo>
                    <a:pt x="0" y="252037"/>
                  </a:moveTo>
                  <a:lnTo>
                    <a:pt x="2123086" y="0"/>
                  </a:lnTo>
                  <a:lnTo>
                    <a:pt x="2123086" y="1274387"/>
                  </a:lnTo>
                  <a:lnTo>
                    <a:pt x="1182688" y="1274387"/>
                  </a:lnTo>
                  <a:close/>
                </a:path>
              </a:pathLst>
            </a:custGeom>
            <a:solidFill>
              <a:srgbClr val="E5AAA4"/>
            </a:solidFill>
            <a:ln>
              <a:noFill/>
            </a:ln>
          </p:spPr>
          <p:txBody>
            <a:bodyPr vert="horz" wrap="square" lIns="91440" tIns="45720" rIns="91440" bIns="45720" numCol="1" anchor="t" anchorCtr="0" compatLnSpc="1"/>
            <a:lstStyle/>
            <a:p>
              <a:endParaRPr lang="zh-CN" altLang="en-US"/>
            </a:p>
          </p:txBody>
        </p:sp>
        <p:sp>
          <p:nvSpPr>
            <p:cNvPr id="4" name="淘宝店chenying0907 37"/>
            <p:cNvSpPr/>
            <p:nvPr/>
          </p:nvSpPr>
          <p:spPr bwMode="auto">
            <a:xfrm rot="16200000">
              <a:off x="5568154" y="1183482"/>
              <a:ext cx="3840163" cy="3311525"/>
            </a:xfrm>
            <a:custGeom>
              <a:avLst/>
              <a:gdLst>
                <a:gd name="T0" fmla="*/ 0 w 2419"/>
                <a:gd name="T1" fmla="*/ 0 h 2086"/>
                <a:gd name="T2" fmla="*/ 753 w 2419"/>
                <a:gd name="T3" fmla="*/ 2008 h 2086"/>
                <a:gd name="T4" fmla="*/ 1228 w 2419"/>
                <a:gd name="T5" fmla="*/ 2086 h 2086"/>
                <a:gd name="T6" fmla="*/ 2419 w 2419"/>
                <a:gd name="T7" fmla="*/ 2086 h 2086"/>
                <a:gd name="T8" fmla="*/ 0 w 2419"/>
                <a:gd name="T9" fmla="*/ 0 h 2086"/>
              </a:gdLst>
              <a:ahLst/>
              <a:cxnLst>
                <a:cxn ang="0">
                  <a:pos x="T0" y="T1"/>
                </a:cxn>
                <a:cxn ang="0">
                  <a:pos x="T2" y="T3"/>
                </a:cxn>
                <a:cxn ang="0">
                  <a:pos x="T4" y="T5"/>
                </a:cxn>
                <a:cxn ang="0">
                  <a:pos x="T6" y="T7"/>
                </a:cxn>
                <a:cxn ang="0">
                  <a:pos x="T8" y="T9"/>
                </a:cxn>
              </a:cxnLst>
              <a:rect l="0" t="0" r="r" b="b"/>
              <a:pathLst>
                <a:path w="2419" h="2086">
                  <a:moveTo>
                    <a:pt x="0" y="0"/>
                  </a:moveTo>
                  <a:lnTo>
                    <a:pt x="753" y="2008"/>
                  </a:lnTo>
                  <a:lnTo>
                    <a:pt x="1228" y="2086"/>
                  </a:lnTo>
                  <a:lnTo>
                    <a:pt x="2419" y="2086"/>
                  </a:lnTo>
                  <a:lnTo>
                    <a:pt x="0" y="0"/>
                  </a:lnTo>
                  <a:close/>
                </a:path>
              </a:pathLst>
            </a:custGeom>
            <a:solidFill>
              <a:srgbClr val="F1CF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淘宝店chenying0907 38"/>
            <p:cNvSpPr/>
            <p:nvPr/>
          </p:nvSpPr>
          <p:spPr bwMode="auto">
            <a:xfrm rot="16200000">
              <a:off x="6636541" y="2759869"/>
              <a:ext cx="1579563" cy="3187700"/>
            </a:xfrm>
            <a:custGeom>
              <a:avLst/>
              <a:gdLst>
                <a:gd name="T0" fmla="*/ 242 w 995"/>
                <a:gd name="T1" fmla="*/ 0 h 2008"/>
                <a:gd name="T2" fmla="*/ 0 w 995"/>
                <a:gd name="T3" fmla="*/ 305 h 2008"/>
                <a:gd name="T4" fmla="*/ 0 w 995"/>
                <a:gd name="T5" fmla="*/ 1845 h 2008"/>
                <a:gd name="T6" fmla="*/ 995 w 995"/>
                <a:gd name="T7" fmla="*/ 2008 h 2008"/>
                <a:gd name="T8" fmla="*/ 242 w 995"/>
                <a:gd name="T9" fmla="*/ 0 h 2008"/>
              </a:gdLst>
              <a:ahLst/>
              <a:cxnLst>
                <a:cxn ang="0">
                  <a:pos x="T0" y="T1"/>
                </a:cxn>
                <a:cxn ang="0">
                  <a:pos x="T2" y="T3"/>
                </a:cxn>
                <a:cxn ang="0">
                  <a:pos x="T4" y="T5"/>
                </a:cxn>
                <a:cxn ang="0">
                  <a:pos x="T6" y="T7"/>
                </a:cxn>
                <a:cxn ang="0">
                  <a:pos x="T8" y="T9"/>
                </a:cxn>
              </a:cxnLst>
              <a:rect l="0" t="0" r="r" b="b"/>
              <a:pathLst>
                <a:path w="995" h="2008">
                  <a:moveTo>
                    <a:pt x="242" y="0"/>
                  </a:moveTo>
                  <a:lnTo>
                    <a:pt x="0" y="305"/>
                  </a:lnTo>
                  <a:lnTo>
                    <a:pt x="0" y="1845"/>
                  </a:lnTo>
                  <a:lnTo>
                    <a:pt x="995" y="2008"/>
                  </a:lnTo>
                  <a:lnTo>
                    <a:pt x="242" y="0"/>
                  </a:lnTo>
                  <a:close/>
                </a:path>
              </a:pathLst>
            </a:custGeom>
            <a:solidFill>
              <a:srgbClr val="F9E7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淘宝店chenying0907 39"/>
            <p:cNvSpPr/>
            <p:nvPr/>
          </p:nvSpPr>
          <p:spPr bwMode="auto">
            <a:xfrm rot="16200000">
              <a:off x="7785893" y="3785394"/>
              <a:ext cx="2333625" cy="382588"/>
            </a:xfrm>
            <a:custGeom>
              <a:avLst/>
              <a:gdLst>
                <a:gd name="T0" fmla="*/ 0 w 1470"/>
                <a:gd name="T1" fmla="*/ 0 h 241"/>
                <a:gd name="T2" fmla="*/ 0 w 1470"/>
                <a:gd name="T3" fmla="*/ 233 h 241"/>
                <a:gd name="T4" fmla="*/ 0 w 1470"/>
                <a:gd name="T5" fmla="*/ 241 h 241"/>
                <a:gd name="T6" fmla="*/ 1470 w 1470"/>
                <a:gd name="T7" fmla="*/ 241 h 241"/>
                <a:gd name="T8" fmla="*/ 0 w 1470"/>
                <a:gd name="T9" fmla="*/ 0 h 241"/>
              </a:gdLst>
              <a:ahLst/>
              <a:cxnLst>
                <a:cxn ang="0">
                  <a:pos x="T0" y="T1"/>
                </a:cxn>
                <a:cxn ang="0">
                  <a:pos x="T2" y="T3"/>
                </a:cxn>
                <a:cxn ang="0">
                  <a:pos x="T4" y="T5"/>
                </a:cxn>
                <a:cxn ang="0">
                  <a:pos x="T6" y="T7"/>
                </a:cxn>
                <a:cxn ang="0">
                  <a:pos x="T8" y="T9"/>
                </a:cxn>
              </a:cxnLst>
              <a:rect l="0" t="0" r="r" b="b"/>
              <a:pathLst>
                <a:path w="1470" h="241">
                  <a:moveTo>
                    <a:pt x="0" y="0"/>
                  </a:moveTo>
                  <a:lnTo>
                    <a:pt x="0" y="233"/>
                  </a:lnTo>
                  <a:lnTo>
                    <a:pt x="0" y="241"/>
                  </a:lnTo>
                  <a:lnTo>
                    <a:pt x="1470" y="241"/>
                  </a:lnTo>
                  <a:lnTo>
                    <a:pt x="0" y="0"/>
                  </a:lnTo>
                  <a:close/>
                </a:path>
              </a:pathLst>
            </a:custGeom>
            <a:solidFill>
              <a:srgbClr val="E5AAA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7" name="图片 6" descr="徽标, 公司名称&#10;&#10;描述已自动生成">
            <a:extLst>
              <a:ext uri="{FF2B5EF4-FFF2-40B4-BE49-F238E27FC236}">
                <a16:creationId xmlns:a16="http://schemas.microsoft.com/office/drawing/2014/main" id="{01152041-E536-2E68-8EAB-76761AEC1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2126"/>
            <a:ext cx="2016224" cy="711901"/>
          </a:xfrm>
          <a:prstGeom prst="rect">
            <a:avLst/>
          </a:prstGeom>
        </p:spPr>
      </p:pic>
      <p:pic>
        <p:nvPicPr>
          <p:cNvPr id="9" name="图片 8">
            <a:extLst>
              <a:ext uri="{FF2B5EF4-FFF2-40B4-BE49-F238E27FC236}">
                <a16:creationId xmlns:a16="http://schemas.microsoft.com/office/drawing/2014/main" id="{81CBA583-3D09-B2C9-2050-74B5305665BE}"/>
              </a:ext>
            </a:extLst>
          </p:cNvPr>
          <p:cNvPicPr>
            <a:picLocks noChangeAspect="1"/>
          </p:cNvPicPr>
          <p:nvPr/>
        </p:nvPicPr>
        <p:blipFill>
          <a:blip r:embed="rId4"/>
          <a:stretch>
            <a:fillRect/>
          </a:stretch>
        </p:blipFill>
        <p:spPr>
          <a:xfrm>
            <a:off x="317475" y="792708"/>
            <a:ext cx="8892480" cy="3229426"/>
          </a:xfrm>
          <a:prstGeom prst="rect">
            <a:avLst/>
          </a:prstGeom>
        </p:spPr>
      </p:pic>
      <p:sp>
        <p:nvSpPr>
          <p:cNvPr id="10" name="文本框 9">
            <a:extLst>
              <a:ext uri="{FF2B5EF4-FFF2-40B4-BE49-F238E27FC236}">
                <a16:creationId xmlns:a16="http://schemas.microsoft.com/office/drawing/2014/main" id="{1654D6C0-E717-9565-5C81-FE9A309A8B10}"/>
              </a:ext>
            </a:extLst>
          </p:cNvPr>
          <p:cNvSpPr txBox="1"/>
          <p:nvPr/>
        </p:nvSpPr>
        <p:spPr>
          <a:xfrm>
            <a:off x="2339752" y="4437740"/>
            <a:ext cx="4680520" cy="646331"/>
          </a:xfrm>
          <a:prstGeom prst="rect">
            <a:avLst/>
          </a:prstGeom>
          <a:noFill/>
        </p:spPr>
        <p:txBody>
          <a:bodyPr wrap="square" rtlCol="0">
            <a:spAutoFit/>
          </a:bodyPr>
          <a:lstStyle/>
          <a:p>
            <a:r>
              <a:rPr lang="zh-CN" altLang="en-US" dirty="0"/>
              <a:t>发表时间：</a:t>
            </a:r>
            <a:r>
              <a:rPr lang="en-US" altLang="zh-CN" dirty="0"/>
              <a:t>2024</a:t>
            </a:r>
            <a:r>
              <a:rPr lang="zh-CN" altLang="en-US" dirty="0"/>
              <a:t>年</a:t>
            </a:r>
            <a:endParaRPr lang="en-US" altLang="zh-CN" dirty="0"/>
          </a:p>
          <a:p>
            <a:r>
              <a:rPr lang="zh-CN" altLang="en-US" dirty="0"/>
              <a:t>获取连接：</a:t>
            </a:r>
            <a:r>
              <a:rPr lang="en-US" altLang="zh-CN" dirty="0">
                <a:hlinkClick r:id="rId5"/>
              </a:rPr>
              <a:t>2404.16456 (arxiv.org)</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30F1E5E-10CD-0CDB-CBCA-1141448ED265}"/>
              </a:ext>
            </a:extLst>
          </p:cNvPr>
          <p:cNvPicPr>
            <a:picLocks noChangeAspect="1"/>
          </p:cNvPicPr>
          <p:nvPr/>
        </p:nvPicPr>
        <p:blipFill>
          <a:blip r:embed="rId2"/>
          <a:stretch>
            <a:fillRect/>
          </a:stretch>
        </p:blipFill>
        <p:spPr>
          <a:xfrm>
            <a:off x="1061547" y="966563"/>
            <a:ext cx="7020905" cy="3210373"/>
          </a:xfrm>
          <a:prstGeom prst="rect">
            <a:avLst/>
          </a:prstGeom>
        </p:spPr>
      </p:pic>
      <p:pic>
        <p:nvPicPr>
          <p:cNvPr id="3" name="图片 2" descr="徽标, 公司名称&#10;&#10;描述已自动生成">
            <a:extLst>
              <a:ext uri="{FF2B5EF4-FFF2-40B4-BE49-F238E27FC236}">
                <a16:creationId xmlns:a16="http://schemas.microsoft.com/office/drawing/2014/main" id="{31B98DB8-9749-958F-A68E-669B5D278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348254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5D3257C-1154-708F-03F5-63BDF67B0B46}"/>
              </a:ext>
            </a:extLst>
          </p:cNvPr>
          <p:cNvPicPr>
            <a:picLocks noChangeAspect="1"/>
          </p:cNvPicPr>
          <p:nvPr/>
        </p:nvPicPr>
        <p:blipFill>
          <a:blip r:embed="rId2"/>
          <a:stretch>
            <a:fillRect/>
          </a:stretch>
        </p:blipFill>
        <p:spPr>
          <a:xfrm>
            <a:off x="1037732" y="161588"/>
            <a:ext cx="7068536" cy="4820323"/>
          </a:xfrm>
          <a:prstGeom prst="rect">
            <a:avLst/>
          </a:prstGeom>
        </p:spPr>
      </p:pic>
    </p:spTree>
    <p:extLst>
      <p:ext uri="{BB962C8B-B14F-4D97-AF65-F5344CB8AC3E}">
        <p14:creationId xmlns:p14="http://schemas.microsoft.com/office/powerpoint/2010/main" val="99359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899ED0-C217-5115-516C-68CFBDB9041C}"/>
              </a:ext>
            </a:extLst>
          </p:cNvPr>
          <p:cNvSpPr txBox="1"/>
          <p:nvPr/>
        </p:nvSpPr>
        <p:spPr>
          <a:xfrm>
            <a:off x="542920" y="90508"/>
            <a:ext cx="1584176" cy="400110"/>
          </a:xfrm>
          <a:prstGeom prst="rect">
            <a:avLst/>
          </a:prstGeom>
          <a:noFill/>
        </p:spPr>
        <p:txBody>
          <a:bodyPr wrap="square" rtlCol="0">
            <a:spAutoFit/>
          </a:bodyPr>
          <a:lstStyle/>
          <a:p>
            <a:r>
              <a:rPr lang="zh-CN" altLang="en-US" sz="2000" dirty="0"/>
              <a:t>面临的问题</a:t>
            </a:r>
          </a:p>
        </p:txBody>
      </p:sp>
      <p:sp>
        <p:nvSpPr>
          <p:cNvPr id="4" name="文本框 3">
            <a:extLst>
              <a:ext uri="{FF2B5EF4-FFF2-40B4-BE49-F238E27FC236}">
                <a16:creationId xmlns:a16="http://schemas.microsoft.com/office/drawing/2014/main" id="{2C8A6E34-5FCE-363C-4A38-8BFAAA5983A5}"/>
              </a:ext>
            </a:extLst>
          </p:cNvPr>
          <p:cNvSpPr txBox="1"/>
          <p:nvPr/>
        </p:nvSpPr>
        <p:spPr>
          <a:xfrm>
            <a:off x="176144" y="459840"/>
            <a:ext cx="8424936" cy="397031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许多研究试图解决</a:t>
            </a:r>
            <a:r>
              <a:rPr lang="en-US" altLang="zh-CN" b="0" i="0" dirty="0">
                <a:solidFill>
                  <a:srgbClr val="000000"/>
                </a:solidFill>
                <a:effectLst/>
                <a:latin typeface="微软雅黑" panose="020B0503020204020204" pitchFamily="34" charset="-122"/>
                <a:ea typeface="微软雅黑" panose="020B0503020204020204" pitchFamily="34" charset="-122"/>
              </a:rPr>
              <a:t>MSA</a:t>
            </a:r>
            <a:r>
              <a:rPr lang="zh-CN" altLang="en-US" b="0" i="0" dirty="0">
                <a:solidFill>
                  <a:srgbClr val="000000"/>
                </a:solidFill>
                <a:effectLst/>
                <a:latin typeface="微软雅黑" panose="020B0503020204020204" pitchFamily="34" charset="-122"/>
                <a:ea typeface="微软雅黑" panose="020B0503020204020204" pitchFamily="34" charset="-122"/>
              </a:rPr>
              <a:t>中模式缺失的问题。然而，这些方法存在以下局限性</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基于单个样本的交互不足，缺乏对整体结构化语义的挖掘。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未能建立跨类别相关性模型，会导致丧失与情感有关的信息和混淆类别之间的分布。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(iii)</a:t>
            </a:r>
            <a:r>
              <a:rPr lang="zh-CN" altLang="en-US" b="0" i="0" dirty="0">
                <a:solidFill>
                  <a:srgbClr val="000000"/>
                </a:solidFill>
                <a:effectLst/>
                <a:latin typeface="微软雅黑" panose="020B0503020204020204" pitchFamily="34" charset="-122"/>
                <a:ea typeface="微软雅黑" panose="020B0503020204020204" pitchFamily="34" charset="-122"/>
              </a:rPr>
              <a:t>粗监督忽略了语义和分布的一致性。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solidFill>
                <a:srgbClr val="000000"/>
              </a:solidFill>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为了解决上述问题，本文提出了一个不确定缺失模态下</a:t>
            </a:r>
            <a:r>
              <a:rPr lang="en-US" altLang="zh-CN" b="0" i="0" dirty="0">
                <a:solidFill>
                  <a:srgbClr val="000000"/>
                </a:solidFill>
                <a:effectLst/>
                <a:latin typeface="微软雅黑" panose="020B0503020204020204" pitchFamily="34" charset="-122"/>
                <a:ea typeface="微软雅黑" panose="020B0503020204020204" pitchFamily="34" charset="-122"/>
              </a:rPr>
              <a:t>MSA</a:t>
            </a:r>
            <a:r>
              <a:rPr lang="zh-CN" altLang="en-US" b="0" i="0" dirty="0">
                <a:solidFill>
                  <a:srgbClr val="000000"/>
                </a:solidFill>
                <a:effectLst/>
                <a:latin typeface="微软雅黑" panose="020B0503020204020204" pitchFamily="34" charset="-122"/>
                <a:ea typeface="微软雅黑" panose="020B0503020204020204" pitchFamily="34" charset="-122"/>
              </a:rPr>
              <a:t>任务的相关解耦知识蒸馏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corkd</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框架。</a:t>
            </a:r>
            <a:r>
              <a:rPr lang="en-US" altLang="zh-CN" b="0" i="0" dirty="0" err="1">
                <a:solidFill>
                  <a:srgbClr val="000000"/>
                </a:solidFill>
                <a:effectLst/>
                <a:latin typeface="微软雅黑" panose="020B0503020204020204" pitchFamily="34" charset="-122"/>
                <a:ea typeface="微软雅黑" panose="020B0503020204020204" pitchFamily="34" charset="-122"/>
              </a:rPr>
              <a:t>CorrKD</a:t>
            </a:r>
            <a:r>
              <a:rPr lang="zh-CN" altLang="en-US" b="0" i="0" dirty="0">
                <a:solidFill>
                  <a:srgbClr val="000000"/>
                </a:solidFill>
                <a:effectLst/>
                <a:latin typeface="微软雅黑" panose="020B0503020204020204" pitchFamily="34" charset="-122"/>
                <a:ea typeface="微软雅黑" panose="020B0503020204020204" pitchFamily="34" charset="-122"/>
              </a:rPr>
              <a:t>中有三个基于定制组件的核心贡献。具体而言，</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提出的样本水平对比蒸馏机制捕获整体的跨样本相关性，并通过样本水平对比学习传递有价值的监督信号。</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(ii)</a:t>
            </a:r>
            <a:r>
              <a:rPr lang="zh-CN" altLang="en-US" b="0" i="0" dirty="0">
                <a:solidFill>
                  <a:srgbClr val="000000"/>
                </a:solidFill>
                <a:effectLst/>
                <a:latin typeface="微软雅黑" panose="020B0503020204020204" pitchFamily="34" charset="-122"/>
                <a:ea typeface="微软雅黑" panose="020B0503020204020204" pitchFamily="34" charset="-122"/>
              </a:rPr>
              <a:t>同时，我们设计了一个类别导向的原型蒸馏机制，利用类别原型转移类别内和类别间的特征变化，从而传递情感相关信息并学习鲁棒联合多模态表示。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(iii)</a:t>
            </a:r>
            <a:r>
              <a:rPr lang="zh-CN" altLang="en-US" b="0" i="0" dirty="0">
                <a:solidFill>
                  <a:srgbClr val="000000"/>
                </a:solidFill>
                <a:effectLst/>
                <a:latin typeface="微软雅黑" panose="020B0503020204020204" pitchFamily="34" charset="-122"/>
                <a:ea typeface="微软雅黑" panose="020B0503020204020204" pitchFamily="34" charset="-122"/>
              </a:rPr>
              <a:t>进一步，我们引入了响应</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解纠缠一致性蒸馏策略来优化情感决策边界，并通过解耦异质响应和最大化同质响应之间的互信息来鼓励分布对齐。</a:t>
            </a:r>
            <a:endParaRPr lang="zh-CN" altLang="en-US" dirty="0"/>
          </a:p>
        </p:txBody>
      </p:sp>
      <p:pic>
        <p:nvPicPr>
          <p:cNvPr id="3" name="图片 2" descr="徽标, 公司名称&#10;&#10;描述已自动生成">
            <a:extLst>
              <a:ext uri="{FF2B5EF4-FFF2-40B4-BE49-F238E27FC236}">
                <a16:creationId xmlns:a16="http://schemas.microsoft.com/office/drawing/2014/main" id="{84ACEF92-F91B-B664-5451-635DE068F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200065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158E6E2-B249-0F74-61E3-63B2FDC74135}"/>
              </a:ext>
            </a:extLst>
          </p:cNvPr>
          <p:cNvSpPr txBox="1"/>
          <p:nvPr/>
        </p:nvSpPr>
        <p:spPr>
          <a:xfrm>
            <a:off x="323528" y="4011910"/>
            <a:ext cx="8208912" cy="646331"/>
          </a:xfrm>
          <a:prstGeom prst="rect">
            <a:avLst/>
          </a:prstGeom>
          <a:noFill/>
        </p:spPr>
        <p:txBody>
          <a:bodyPr wrap="square">
            <a:spAutoFit/>
          </a:bodyPr>
          <a:lstStyle/>
          <a:p>
            <a:r>
              <a:rPr lang="en-US" altLang="zh-CN" b="0" i="0" dirty="0" err="1">
                <a:solidFill>
                  <a:srgbClr val="000000"/>
                </a:solidFill>
                <a:effectLst/>
                <a:latin typeface="微软雅黑" panose="020B0503020204020204" pitchFamily="34" charset="-122"/>
                <a:ea typeface="微软雅黑" panose="020B0503020204020204" pitchFamily="34" charset="-122"/>
              </a:rPr>
              <a:t>CorrKD</a:t>
            </a:r>
            <a:r>
              <a:rPr lang="zh-CN" altLang="en-US" b="0" i="0" dirty="0">
                <a:solidFill>
                  <a:srgbClr val="000000"/>
                </a:solidFill>
                <a:effectLst/>
                <a:latin typeface="微软雅黑" panose="020B0503020204020204" pitchFamily="34" charset="-122"/>
                <a:ea typeface="微软雅黑" panose="020B0503020204020204" pitchFamily="34" charset="-122"/>
              </a:rPr>
              <a:t>的结构包括三个核心组件</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样本级对比蒸馏</a:t>
            </a:r>
            <a:r>
              <a:rPr lang="en-US" altLang="zh-CN" b="0" i="0" dirty="0">
                <a:solidFill>
                  <a:srgbClr val="000000"/>
                </a:solidFill>
                <a:effectLst/>
                <a:latin typeface="微软雅黑" panose="020B0503020204020204" pitchFamily="34" charset="-122"/>
                <a:ea typeface="微软雅黑" panose="020B0503020204020204" pitchFamily="34" charset="-122"/>
              </a:rPr>
              <a:t>(SCD)</a:t>
            </a:r>
            <a:r>
              <a:rPr lang="zh-CN" altLang="en-US" b="0" i="0" dirty="0">
                <a:solidFill>
                  <a:srgbClr val="000000"/>
                </a:solidFill>
                <a:effectLst/>
                <a:latin typeface="微软雅黑" panose="020B0503020204020204" pitchFamily="34" charset="-122"/>
                <a:ea typeface="微软雅黑" panose="020B0503020204020204" pitchFamily="34" charset="-122"/>
              </a:rPr>
              <a:t>机制、类别导向原型蒸馏</a:t>
            </a:r>
            <a:r>
              <a:rPr lang="en-US" altLang="zh-CN" b="0" i="0" dirty="0">
                <a:solidFill>
                  <a:srgbClr val="000000"/>
                </a:solidFill>
                <a:effectLst/>
                <a:latin typeface="微软雅黑" panose="020B0503020204020204" pitchFamily="34" charset="-122"/>
                <a:ea typeface="微软雅黑" panose="020B0503020204020204" pitchFamily="34" charset="-122"/>
              </a:rPr>
              <a:t>(CPD)</a:t>
            </a:r>
            <a:r>
              <a:rPr lang="zh-CN" altLang="en-US" b="0" i="0" dirty="0">
                <a:solidFill>
                  <a:srgbClr val="000000"/>
                </a:solidFill>
                <a:effectLst/>
                <a:latin typeface="微软雅黑" panose="020B0503020204020204" pitchFamily="34" charset="-122"/>
                <a:ea typeface="微软雅黑" panose="020B0503020204020204" pitchFamily="34" charset="-122"/>
              </a:rPr>
              <a:t>机制和响应解纠缠一致性蒸馏</a:t>
            </a:r>
            <a:r>
              <a:rPr lang="en-US" altLang="zh-CN" b="0" i="0" dirty="0">
                <a:solidFill>
                  <a:srgbClr val="000000"/>
                </a:solidFill>
                <a:effectLst/>
                <a:latin typeface="微软雅黑" panose="020B0503020204020204" pitchFamily="34" charset="-122"/>
                <a:ea typeface="微软雅黑" panose="020B0503020204020204" pitchFamily="34" charset="-122"/>
              </a:rPr>
              <a:t>(RCD)</a:t>
            </a:r>
            <a:r>
              <a:rPr lang="zh-CN" altLang="en-US" b="0" i="0" dirty="0">
                <a:solidFill>
                  <a:srgbClr val="000000"/>
                </a:solidFill>
                <a:effectLst/>
                <a:latin typeface="微软雅黑" panose="020B0503020204020204" pitchFamily="34" charset="-122"/>
                <a:ea typeface="微软雅黑" panose="020B0503020204020204" pitchFamily="34" charset="-122"/>
              </a:rPr>
              <a:t>策略。</a:t>
            </a:r>
            <a:endParaRPr lang="zh-CN" altLang="en-US" dirty="0"/>
          </a:p>
        </p:txBody>
      </p:sp>
      <p:pic>
        <p:nvPicPr>
          <p:cNvPr id="4" name="图片 3">
            <a:extLst>
              <a:ext uri="{FF2B5EF4-FFF2-40B4-BE49-F238E27FC236}">
                <a16:creationId xmlns:a16="http://schemas.microsoft.com/office/drawing/2014/main" id="{5254C139-A130-1268-4963-79710F60E1B8}"/>
              </a:ext>
            </a:extLst>
          </p:cNvPr>
          <p:cNvPicPr>
            <a:picLocks noChangeAspect="1"/>
          </p:cNvPicPr>
          <p:nvPr/>
        </p:nvPicPr>
        <p:blipFill>
          <a:blip r:embed="rId2"/>
          <a:srcRect b="12176"/>
          <a:stretch/>
        </p:blipFill>
        <p:spPr>
          <a:xfrm>
            <a:off x="539552" y="555526"/>
            <a:ext cx="7524328" cy="3240360"/>
          </a:xfrm>
          <a:prstGeom prst="rect">
            <a:avLst/>
          </a:prstGeom>
        </p:spPr>
      </p:pic>
      <p:pic>
        <p:nvPicPr>
          <p:cNvPr id="6" name="图片 5" descr="徽标, 公司名称&#10;&#10;描述已自动生成">
            <a:extLst>
              <a:ext uri="{FF2B5EF4-FFF2-40B4-BE49-F238E27FC236}">
                <a16:creationId xmlns:a16="http://schemas.microsoft.com/office/drawing/2014/main" id="{70690070-E2B4-E1C5-E2CD-4DE9F274E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
        <p:nvSpPr>
          <p:cNvPr id="7" name="文本框 6">
            <a:extLst>
              <a:ext uri="{FF2B5EF4-FFF2-40B4-BE49-F238E27FC236}">
                <a16:creationId xmlns:a16="http://schemas.microsoft.com/office/drawing/2014/main" id="{DF13EE8C-4CB7-8D86-F62E-FCD30E7D1E90}"/>
              </a:ext>
            </a:extLst>
          </p:cNvPr>
          <p:cNvSpPr txBox="1"/>
          <p:nvPr/>
        </p:nvSpPr>
        <p:spPr>
          <a:xfrm>
            <a:off x="542920" y="90508"/>
            <a:ext cx="1584176" cy="400110"/>
          </a:xfrm>
          <a:prstGeom prst="rect">
            <a:avLst/>
          </a:prstGeom>
          <a:noFill/>
        </p:spPr>
        <p:txBody>
          <a:bodyPr wrap="square" rtlCol="0">
            <a:spAutoFit/>
          </a:bodyPr>
          <a:lstStyle/>
          <a:p>
            <a:r>
              <a:rPr lang="zh-CN" altLang="en-US" sz="2000" dirty="0"/>
              <a:t>架构图</a:t>
            </a:r>
          </a:p>
        </p:txBody>
      </p:sp>
    </p:spTree>
    <p:extLst>
      <p:ext uri="{BB962C8B-B14F-4D97-AF65-F5344CB8AC3E}">
        <p14:creationId xmlns:p14="http://schemas.microsoft.com/office/powerpoint/2010/main" val="292081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6EDAC4-8CD8-29D0-812D-097121357A1E}"/>
              </a:ext>
            </a:extLst>
          </p:cNvPr>
          <p:cNvSpPr>
            <a:spLocks noChangeArrowheads="1"/>
          </p:cNvSpPr>
          <p:nvPr/>
        </p:nvSpPr>
        <p:spPr bwMode="auto">
          <a:xfrm>
            <a:off x="467544" y="3369355"/>
            <a:ext cx="82089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Arial" panose="020B0604020202020204" pitchFamily="34" charset="0"/>
              </a:rPr>
              <a:t>SCD的基本原理是在所有小批量中进行对比学习，约束来自同一样本的两个网络的表示相似，而来自不同样本的表示则要保持不同。</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84489C5F-37BF-9480-E916-B9EA0D6C324F}"/>
              </a:ext>
            </a:extLst>
          </p:cNvPr>
          <p:cNvPicPr>
            <a:picLocks noChangeAspect="1"/>
          </p:cNvPicPr>
          <p:nvPr/>
        </p:nvPicPr>
        <p:blipFill>
          <a:blip r:embed="rId2"/>
          <a:stretch>
            <a:fillRect/>
          </a:stretch>
        </p:blipFill>
        <p:spPr>
          <a:xfrm>
            <a:off x="2123728" y="585963"/>
            <a:ext cx="4223544" cy="2880320"/>
          </a:xfrm>
          <a:prstGeom prst="rect">
            <a:avLst/>
          </a:prstGeom>
        </p:spPr>
      </p:pic>
      <p:sp>
        <p:nvSpPr>
          <p:cNvPr id="8" name="文本框 7">
            <a:extLst>
              <a:ext uri="{FF2B5EF4-FFF2-40B4-BE49-F238E27FC236}">
                <a16:creationId xmlns:a16="http://schemas.microsoft.com/office/drawing/2014/main" id="{D9993E1D-F7D8-40C5-6587-298A49BC78F2}"/>
              </a:ext>
            </a:extLst>
          </p:cNvPr>
          <p:cNvSpPr txBox="1"/>
          <p:nvPr/>
        </p:nvSpPr>
        <p:spPr>
          <a:xfrm>
            <a:off x="463392" y="186546"/>
            <a:ext cx="6263640"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1.1</a:t>
            </a:r>
            <a:r>
              <a:rPr lang="zh-CN" altLang="en-US" b="0" i="0" dirty="0">
                <a:solidFill>
                  <a:srgbClr val="000000"/>
                </a:solidFill>
                <a:effectLst/>
                <a:latin typeface="微软雅黑" panose="020B0503020204020204" pitchFamily="34" charset="-122"/>
                <a:ea typeface="微软雅黑" panose="020B0503020204020204" pitchFamily="34" charset="-122"/>
              </a:rPr>
              <a:t>样本级对比蒸馏</a:t>
            </a:r>
            <a:r>
              <a:rPr lang="en-US" altLang="zh-CN" b="0" i="0" dirty="0">
                <a:solidFill>
                  <a:srgbClr val="000000"/>
                </a:solidFill>
                <a:effectLst/>
                <a:latin typeface="微软雅黑" panose="020B0503020204020204" pitchFamily="34" charset="-122"/>
                <a:ea typeface="微软雅黑" panose="020B0503020204020204" pitchFamily="34" charset="-122"/>
              </a:rPr>
              <a:t>(SCD)</a:t>
            </a:r>
            <a:r>
              <a:rPr lang="zh-CN" altLang="en-US" b="0" i="0" dirty="0">
                <a:solidFill>
                  <a:srgbClr val="000000"/>
                </a:solidFill>
                <a:effectLst/>
                <a:latin typeface="微软雅黑" panose="020B0503020204020204" pitchFamily="34" charset="-122"/>
                <a:ea typeface="微软雅黑" panose="020B0503020204020204" pitchFamily="34" charset="-122"/>
              </a:rPr>
              <a:t>机制</a:t>
            </a:r>
            <a:endParaRPr lang="zh-CN" altLang="en-US" dirty="0"/>
          </a:p>
        </p:txBody>
      </p:sp>
      <p:pic>
        <p:nvPicPr>
          <p:cNvPr id="9" name="图片 8">
            <a:extLst>
              <a:ext uri="{FF2B5EF4-FFF2-40B4-BE49-F238E27FC236}">
                <a16:creationId xmlns:a16="http://schemas.microsoft.com/office/drawing/2014/main" id="{AEEFED8A-62E9-5615-53CF-0EA936D899F4}"/>
              </a:ext>
            </a:extLst>
          </p:cNvPr>
          <p:cNvPicPr>
            <a:picLocks noChangeAspect="1"/>
          </p:cNvPicPr>
          <p:nvPr/>
        </p:nvPicPr>
        <p:blipFill>
          <a:blip r:embed="rId3"/>
          <a:srcRect t="19269"/>
          <a:stretch/>
        </p:blipFill>
        <p:spPr>
          <a:xfrm>
            <a:off x="4260260" y="3922187"/>
            <a:ext cx="4763165" cy="515279"/>
          </a:xfrm>
          <a:prstGeom prst="rect">
            <a:avLst/>
          </a:prstGeom>
        </p:spPr>
      </p:pic>
      <p:sp>
        <p:nvSpPr>
          <p:cNvPr id="11" name="文本框 10">
            <a:extLst>
              <a:ext uri="{FF2B5EF4-FFF2-40B4-BE49-F238E27FC236}">
                <a16:creationId xmlns:a16="http://schemas.microsoft.com/office/drawing/2014/main" id="{35F6C97A-69F1-1515-9182-0680AD03970C}"/>
              </a:ext>
            </a:extLst>
          </p:cNvPr>
          <p:cNvSpPr txBox="1"/>
          <p:nvPr/>
        </p:nvSpPr>
        <p:spPr>
          <a:xfrm>
            <a:off x="-61072" y="4437466"/>
            <a:ext cx="8530148" cy="646331"/>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η</a:t>
            </a:r>
            <a:r>
              <a:rPr lang="zh-CN" altLang="en-US" b="0" i="0" dirty="0">
                <a:solidFill>
                  <a:srgbClr val="000000"/>
                </a:solidFill>
                <a:effectLst/>
                <a:latin typeface="微软雅黑" panose="020B0503020204020204" pitchFamily="34" charset="-122"/>
                <a:ea typeface="微软雅黑" panose="020B0503020204020204" pitchFamily="34" charset="-122"/>
              </a:rPr>
              <a:t>为预定义的距离边界。</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当负对距离足够远</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即大于边界</a:t>
            </a:r>
            <a:r>
              <a:rPr lang="en-US" altLang="zh-CN" b="0" i="0" dirty="0">
                <a:solidFill>
                  <a:srgbClr val="000000"/>
                </a:solidFill>
                <a:effectLst/>
                <a:latin typeface="微软雅黑" panose="020B0503020204020204" pitchFamily="34" charset="-122"/>
                <a:ea typeface="微软雅黑" panose="020B0503020204020204" pitchFamily="34" charset="-122"/>
              </a:rPr>
              <a:t>η)</a:t>
            </a:r>
            <a:r>
              <a:rPr lang="zh-CN" altLang="en-US" b="0" i="0" dirty="0">
                <a:solidFill>
                  <a:srgbClr val="000000"/>
                </a:solidFill>
                <a:effectLst/>
                <a:latin typeface="微软雅黑" panose="020B0503020204020204" pitchFamily="34" charset="-122"/>
                <a:ea typeface="微软雅黑" panose="020B0503020204020204" pitchFamily="34" charset="-122"/>
              </a:rPr>
              <a:t>时，损失设为</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，允许模型关注其他对。</a:t>
            </a:r>
          </a:p>
        </p:txBody>
      </p:sp>
      <p:pic>
        <p:nvPicPr>
          <p:cNvPr id="12" name="图片 11" descr="徽标, 公司名称&#10;&#10;描述已自动生成">
            <a:extLst>
              <a:ext uri="{FF2B5EF4-FFF2-40B4-BE49-F238E27FC236}">
                <a16:creationId xmlns:a16="http://schemas.microsoft.com/office/drawing/2014/main" id="{F4E97028-270E-5723-015D-A3636F5CB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8064" y="4307126"/>
            <a:ext cx="2016224" cy="711901"/>
          </a:xfrm>
          <a:prstGeom prst="rect">
            <a:avLst/>
          </a:prstGeom>
        </p:spPr>
      </p:pic>
    </p:spTree>
    <p:extLst>
      <p:ext uri="{BB962C8B-B14F-4D97-AF65-F5344CB8AC3E}">
        <p14:creationId xmlns:p14="http://schemas.microsoft.com/office/powerpoint/2010/main" val="177360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156DBE8-6AA4-E08F-4992-A788213D7E87}"/>
              </a:ext>
            </a:extLst>
          </p:cNvPr>
          <p:cNvSpPr txBox="1"/>
          <p:nvPr/>
        </p:nvSpPr>
        <p:spPr>
          <a:xfrm>
            <a:off x="501542" y="84896"/>
            <a:ext cx="3998449" cy="369332"/>
          </a:xfrm>
          <a:prstGeom prst="rect">
            <a:avLst/>
          </a:prstGeom>
          <a:noFill/>
        </p:spPr>
        <p:txBody>
          <a:bodyPr wrap="square" rtlCol="0">
            <a:spAutoFit/>
          </a:bodyPr>
          <a:lstStyle/>
          <a:p>
            <a:r>
              <a:rPr lang="en-US" altLang="zh-CN" dirty="0"/>
              <a:t>1.2</a:t>
            </a:r>
            <a:r>
              <a:rPr lang="zh-CN" altLang="en-US" b="0" i="0" dirty="0">
                <a:solidFill>
                  <a:srgbClr val="000000"/>
                </a:solidFill>
                <a:effectLst/>
                <a:latin typeface="微软雅黑" panose="020B0503020204020204" pitchFamily="34" charset="-122"/>
                <a:ea typeface="微软雅黑" panose="020B0503020204020204" pitchFamily="34" charset="-122"/>
              </a:rPr>
              <a:t>类别导向原型蒸馏</a:t>
            </a:r>
            <a:r>
              <a:rPr lang="en-US" altLang="zh-CN" b="0" i="0" dirty="0">
                <a:solidFill>
                  <a:srgbClr val="000000"/>
                </a:solidFill>
                <a:effectLst/>
                <a:latin typeface="微软雅黑" panose="020B0503020204020204" pitchFamily="34" charset="-122"/>
                <a:ea typeface="微软雅黑" panose="020B0503020204020204" pitchFamily="34" charset="-122"/>
              </a:rPr>
              <a:t>(CPD)</a:t>
            </a:r>
            <a:r>
              <a:rPr lang="zh-CN" altLang="en-US" b="0" i="0" dirty="0">
                <a:solidFill>
                  <a:srgbClr val="000000"/>
                </a:solidFill>
                <a:effectLst/>
                <a:latin typeface="微软雅黑" panose="020B0503020204020204" pitchFamily="34" charset="-122"/>
                <a:ea typeface="微软雅黑" panose="020B0503020204020204" pitchFamily="34" charset="-122"/>
              </a:rPr>
              <a:t>机制</a:t>
            </a:r>
            <a:endParaRPr lang="zh-CN" altLang="en-US" dirty="0"/>
          </a:p>
        </p:txBody>
      </p:sp>
      <p:sp>
        <p:nvSpPr>
          <p:cNvPr id="5" name="文本框 4">
            <a:extLst>
              <a:ext uri="{FF2B5EF4-FFF2-40B4-BE49-F238E27FC236}">
                <a16:creationId xmlns:a16="http://schemas.microsoft.com/office/drawing/2014/main" id="{53A68D97-359A-7C81-2765-264113DF025C}"/>
              </a:ext>
            </a:extLst>
          </p:cNvPr>
          <p:cNvSpPr txBox="1"/>
          <p:nvPr/>
        </p:nvSpPr>
        <p:spPr>
          <a:xfrm>
            <a:off x="412304" y="4389293"/>
            <a:ext cx="8604448"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CPD</a:t>
            </a:r>
            <a:r>
              <a:rPr lang="zh-CN" altLang="en-US" b="0" i="0" dirty="0">
                <a:solidFill>
                  <a:srgbClr val="000000"/>
                </a:solidFill>
                <a:effectLst/>
                <a:latin typeface="微软雅黑" panose="020B0503020204020204" pitchFamily="34" charset="-122"/>
                <a:ea typeface="微软雅黑" panose="020B0503020204020204" pitchFamily="34" charset="-122"/>
              </a:rPr>
              <a:t>机制，其核心思想是通过类别原型提炼和转移类别内和类别间特征变化的知识，该机制被广泛应用于</a:t>
            </a:r>
            <a:r>
              <a:rPr lang="en-US" altLang="zh-CN" b="0" i="0" dirty="0">
                <a:solidFill>
                  <a:srgbClr val="000000"/>
                </a:solidFill>
                <a:effectLst/>
                <a:latin typeface="微软雅黑" panose="020B0503020204020204" pitchFamily="34" charset="-122"/>
                <a:ea typeface="微软雅黑" panose="020B0503020204020204" pitchFamily="34" charset="-122"/>
              </a:rPr>
              <a:t>few-shot</a:t>
            </a:r>
            <a:r>
              <a:rPr lang="zh-CN" altLang="en-US" b="0" i="0" dirty="0">
                <a:solidFill>
                  <a:srgbClr val="000000"/>
                </a:solidFill>
                <a:effectLst/>
                <a:latin typeface="微软雅黑" panose="020B0503020204020204" pitchFamily="34" charset="-122"/>
                <a:ea typeface="微软雅黑" panose="020B0503020204020204" pitchFamily="34" charset="-122"/>
              </a:rPr>
              <a:t>学习领域</a:t>
            </a:r>
            <a:r>
              <a:rPr lang="en-US" altLang="zh-CN" b="0" i="0" dirty="0">
                <a:solidFill>
                  <a:srgbClr val="000000"/>
                </a:solidFill>
                <a:effectLst/>
                <a:latin typeface="微软雅黑" panose="020B0503020204020204" pitchFamily="34" charset="-122"/>
                <a:ea typeface="微软雅黑" panose="020B0503020204020204" pitchFamily="34" charset="-122"/>
              </a:rPr>
              <a:t>[35]</a:t>
            </a:r>
            <a:endParaRPr lang="zh-CN" altLang="en-US" dirty="0"/>
          </a:p>
        </p:txBody>
      </p:sp>
      <p:pic>
        <p:nvPicPr>
          <p:cNvPr id="7" name="图片 6">
            <a:extLst>
              <a:ext uri="{FF2B5EF4-FFF2-40B4-BE49-F238E27FC236}">
                <a16:creationId xmlns:a16="http://schemas.microsoft.com/office/drawing/2014/main" id="{8A7A220E-7ECE-CF12-9F9C-C2195C8214B4}"/>
              </a:ext>
            </a:extLst>
          </p:cNvPr>
          <p:cNvPicPr>
            <a:picLocks noChangeAspect="1"/>
          </p:cNvPicPr>
          <p:nvPr/>
        </p:nvPicPr>
        <p:blipFill>
          <a:blip r:embed="rId2"/>
          <a:stretch>
            <a:fillRect/>
          </a:stretch>
        </p:blipFill>
        <p:spPr>
          <a:xfrm>
            <a:off x="5796136" y="843558"/>
            <a:ext cx="2048161" cy="733527"/>
          </a:xfrm>
          <a:prstGeom prst="rect">
            <a:avLst/>
          </a:prstGeom>
        </p:spPr>
      </p:pic>
      <p:sp>
        <p:nvSpPr>
          <p:cNvPr id="9" name="文本框 8">
            <a:extLst>
              <a:ext uri="{FF2B5EF4-FFF2-40B4-BE49-F238E27FC236}">
                <a16:creationId xmlns:a16="http://schemas.microsoft.com/office/drawing/2014/main" id="{CDB82829-32A6-C971-BF0B-142D7A16B70F}"/>
              </a:ext>
            </a:extLst>
          </p:cNvPr>
          <p:cNvSpPr txBox="1"/>
          <p:nvPr/>
        </p:nvSpPr>
        <p:spPr>
          <a:xfrm>
            <a:off x="5148064" y="566559"/>
            <a:ext cx="6263640" cy="276999"/>
          </a:xfrm>
          <a:prstGeom prst="rect">
            <a:avLst/>
          </a:prstGeom>
          <a:noFill/>
        </p:spPr>
        <p:txBody>
          <a:bodyPr wrap="square">
            <a:spAutoFit/>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类别原型表示每个情感类别的嵌入中心，记为</a:t>
            </a:r>
            <a:r>
              <a:rPr lang="en-US" altLang="zh-CN" sz="1200" b="0" i="0" dirty="0">
                <a:solidFill>
                  <a:srgbClr val="000000"/>
                </a:solidFill>
                <a:effectLst/>
                <a:latin typeface="微软雅黑" panose="020B0503020204020204" pitchFamily="34" charset="-122"/>
                <a:ea typeface="微软雅黑" panose="020B0503020204020204" pitchFamily="34" charset="-122"/>
              </a:rPr>
              <a:t>:</a:t>
            </a:r>
            <a:endParaRPr lang="zh-CN" altLang="en-US" sz="1200" dirty="0"/>
          </a:p>
        </p:txBody>
      </p:sp>
      <p:sp>
        <p:nvSpPr>
          <p:cNvPr id="11" name="文本框 10">
            <a:extLst>
              <a:ext uri="{FF2B5EF4-FFF2-40B4-BE49-F238E27FC236}">
                <a16:creationId xmlns:a16="http://schemas.microsoft.com/office/drawing/2014/main" id="{35296ACC-AA4E-AA85-068B-5C5B3B141585}"/>
              </a:ext>
            </a:extLst>
          </p:cNvPr>
          <p:cNvSpPr txBox="1"/>
          <p:nvPr/>
        </p:nvSpPr>
        <p:spPr>
          <a:xfrm>
            <a:off x="4932040" y="1491630"/>
            <a:ext cx="4317484" cy="276999"/>
          </a:xfrm>
          <a:prstGeom prst="rect">
            <a:avLst/>
          </a:prstGeom>
          <a:noFill/>
        </p:spPr>
        <p:txBody>
          <a:bodyPr wrap="square">
            <a:spAutoFit/>
          </a:bodyPr>
          <a:lstStyle/>
          <a:p>
            <a:r>
              <a:rPr lang="en-US" altLang="zh-CN" sz="1200" b="0" i="0" dirty="0">
                <a:solidFill>
                  <a:srgbClr val="000000"/>
                </a:solidFill>
                <a:effectLst/>
                <a:latin typeface="微软雅黑" panose="020B0503020204020204" pitchFamily="34" charset="-122"/>
                <a:ea typeface="微软雅黑" panose="020B0503020204020204" pitchFamily="34" charset="-122"/>
              </a:rPr>
              <a:t>Bk</a:t>
            </a:r>
            <a:r>
              <a:rPr lang="zh-CN" altLang="en-US" sz="1200" b="0" i="0" dirty="0">
                <a:solidFill>
                  <a:srgbClr val="000000"/>
                </a:solidFill>
                <a:effectLst/>
                <a:latin typeface="微软雅黑" panose="020B0503020204020204" pitchFamily="34" charset="-122"/>
                <a:ea typeface="微软雅黑" panose="020B0503020204020204" pitchFamily="34" charset="-122"/>
              </a:rPr>
              <a:t>表示小批中类别</a:t>
            </a:r>
            <a:r>
              <a:rPr lang="en-US" altLang="zh-CN" sz="1200" b="0" i="0" dirty="0">
                <a:solidFill>
                  <a:srgbClr val="000000"/>
                </a:solidFill>
                <a:effectLst/>
                <a:latin typeface="微软雅黑" panose="020B0503020204020204" pitchFamily="34" charset="-122"/>
                <a:ea typeface="微软雅黑" panose="020B0503020204020204" pitchFamily="34" charset="-122"/>
              </a:rPr>
              <a:t>k</a:t>
            </a:r>
            <a:r>
              <a:rPr lang="zh-CN" altLang="en-US" sz="1200" b="0" i="0" dirty="0">
                <a:solidFill>
                  <a:srgbClr val="000000"/>
                </a:solidFill>
                <a:effectLst/>
                <a:latin typeface="微软雅黑" panose="020B0503020204020204" pitchFamily="34" charset="-122"/>
                <a:ea typeface="微软雅黑" panose="020B0503020204020204" pitchFamily="34" charset="-122"/>
              </a:rPr>
              <a:t>的样本集合，</a:t>
            </a:r>
            <a:r>
              <a:rPr lang="en-US" altLang="zh-CN" sz="1200" b="0" i="0" dirty="0">
                <a:solidFill>
                  <a:srgbClr val="000000"/>
                </a:solidFill>
                <a:effectLst/>
                <a:latin typeface="微软雅黑" panose="020B0503020204020204" pitchFamily="34" charset="-122"/>
                <a:ea typeface="微软雅黑" panose="020B0503020204020204" pitchFamily="34" charset="-122"/>
              </a:rPr>
              <a:t>Si</a:t>
            </a:r>
            <a:r>
              <a:rPr lang="zh-CN" altLang="en-US" sz="1200" b="0" i="0" dirty="0">
                <a:solidFill>
                  <a:srgbClr val="000000"/>
                </a:solidFill>
                <a:effectLst/>
                <a:latin typeface="微软雅黑" panose="020B0503020204020204" pitchFamily="34" charset="-122"/>
                <a:ea typeface="微软雅黑" panose="020B0503020204020204" pitchFamily="34" charset="-122"/>
              </a:rPr>
              <a:t>表示</a:t>
            </a:r>
            <a:r>
              <a:rPr lang="en-US" altLang="zh-CN" sz="1200" b="0" i="0" dirty="0">
                <a:solidFill>
                  <a:srgbClr val="000000"/>
                </a:solidFill>
                <a:effectLst/>
                <a:latin typeface="微软雅黑" panose="020B0503020204020204" pitchFamily="34" charset="-122"/>
                <a:ea typeface="微软雅黑" panose="020B0503020204020204" pitchFamily="34" charset="-122"/>
              </a:rPr>
              <a:t>Bk</a:t>
            </a:r>
            <a:r>
              <a:rPr lang="zh-CN" altLang="en-US" sz="1200" b="0" i="0" dirty="0">
                <a:solidFill>
                  <a:srgbClr val="000000"/>
                </a:solidFill>
                <a:effectLst/>
                <a:latin typeface="微软雅黑" panose="020B0503020204020204" pitchFamily="34" charset="-122"/>
                <a:ea typeface="微软雅黑" panose="020B0503020204020204" pitchFamily="34" charset="-122"/>
              </a:rPr>
              <a:t>中的第</a:t>
            </a:r>
            <a:r>
              <a:rPr lang="en-US" altLang="zh-CN" sz="1200" b="0" i="0" dirty="0" err="1">
                <a:solidFill>
                  <a:srgbClr val="000000"/>
                </a:solidFill>
                <a:effectLst/>
                <a:latin typeface="微软雅黑" panose="020B0503020204020204" pitchFamily="34" charset="-122"/>
                <a:ea typeface="微软雅黑" panose="020B0503020204020204" pitchFamily="34" charset="-122"/>
              </a:rPr>
              <a:t>i</a:t>
            </a:r>
            <a:r>
              <a:rPr lang="zh-CN" altLang="en-US" sz="1200" b="0" i="0" dirty="0">
                <a:solidFill>
                  <a:srgbClr val="000000"/>
                </a:solidFill>
                <a:effectLst/>
                <a:latin typeface="微软雅黑" panose="020B0503020204020204" pitchFamily="34" charset="-122"/>
                <a:ea typeface="微软雅黑" panose="020B0503020204020204" pitchFamily="34" charset="-122"/>
              </a:rPr>
              <a:t>个样本。</a:t>
            </a:r>
            <a:endParaRPr lang="zh-CN" altLang="en-US" sz="1200" dirty="0"/>
          </a:p>
        </p:txBody>
      </p:sp>
      <p:sp>
        <p:nvSpPr>
          <p:cNvPr id="13" name="文本框 12">
            <a:extLst>
              <a:ext uri="{FF2B5EF4-FFF2-40B4-BE49-F238E27FC236}">
                <a16:creationId xmlns:a16="http://schemas.microsoft.com/office/drawing/2014/main" id="{9E4A343B-E49F-6D55-0410-52949220E355}"/>
              </a:ext>
            </a:extLst>
          </p:cNvPr>
          <p:cNvSpPr txBox="1"/>
          <p:nvPr/>
        </p:nvSpPr>
        <p:spPr>
          <a:xfrm>
            <a:off x="5326586" y="1757393"/>
            <a:ext cx="3528392" cy="276999"/>
          </a:xfrm>
          <a:prstGeom prst="rect">
            <a:avLst/>
          </a:prstGeom>
          <a:noFill/>
        </p:spPr>
        <p:txBody>
          <a:bodyPr wrap="square">
            <a:spAutoFit/>
          </a:bodyPr>
          <a:lstStyle/>
          <a:p>
            <a:r>
              <a:rPr lang="zh-CN" altLang="en-US" sz="1200" dirty="0">
                <a:solidFill>
                  <a:srgbClr val="000000"/>
                </a:solidFill>
                <a:latin typeface="微软雅黑" panose="020B0503020204020204" pitchFamily="34" charset="-122"/>
                <a:ea typeface="微软雅黑" panose="020B0503020204020204" pitchFamily="34" charset="-122"/>
              </a:rPr>
              <a:t>样本</a:t>
            </a:r>
            <a:r>
              <a:rPr lang="en-US" altLang="zh-CN" sz="1200" dirty="0">
                <a:solidFill>
                  <a:srgbClr val="000000"/>
                </a:solidFill>
                <a:latin typeface="微软雅黑" panose="020B0503020204020204" pitchFamily="34" charset="-122"/>
                <a:ea typeface="微软雅黑" panose="020B0503020204020204" pitchFamily="34" charset="-122"/>
              </a:rPr>
              <a:t>Si</a:t>
            </a:r>
            <a:r>
              <a:rPr lang="zh-CN" altLang="en-US" sz="1200" dirty="0">
                <a:solidFill>
                  <a:srgbClr val="000000"/>
                </a:solidFill>
                <a:latin typeface="微软雅黑" panose="020B0503020204020204" pitchFamily="34" charset="-122"/>
                <a:ea typeface="微软雅黑" panose="020B0503020204020204" pitchFamily="34" charset="-122"/>
              </a:rPr>
              <a:t>的类别内和类别间特征变化定义如下</a:t>
            </a:r>
            <a:r>
              <a:rPr lang="en-US" altLang="zh-CN" sz="1200" dirty="0">
                <a:solidFill>
                  <a:srgbClr val="000000"/>
                </a:solidFill>
                <a:latin typeface="微软雅黑" panose="020B0503020204020204" pitchFamily="34" charset="-122"/>
                <a:ea typeface="微软雅黑" panose="020B0503020204020204" pitchFamily="34" charset="-122"/>
              </a:rPr>
              <a:t>:</a:t>
            </a:r>
            <a:endParaRPr lang="zh-CN" altLang="en-US" sz="1200" dirty="0">
              <a:solidFill>
                <a:srgbClr val="000000"/>
              </a:solidFill>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1011DA73-F8BF-EB37-E821-43C75C93ABE4}"/>
              </a:ext>
            </a:extLst>
          </p:cNvPr>
          <p:cNvPicPr>
            <a:picLocks noChangeAspect="1"/>
          </p:cNvPicPr>
          <p:nvPr/>
        </p:nvPicPr>
        <p:blipFill>
          <a:blip r:embed="rId3"/>
          <a:stretch>
            <a:fillRect/>
          </a:stretch>
        </p:blipFill>
        <p:spPr>
          <a:xfrm>
            <a:off x="5580112" y="2056366"/>
            <a:ext cx="2057687" cy="581106"/>
          </a:xfrm>
          <a:prstGeom prst="rect">
            <a:avLst/>
          </a:prstGeom>
        </p:spPr>
      </p:pic>
      <p:sp>
        <p:nvSpPr>
          <p:cNvPr id="17" name="文本框 16">
            <a:extLst>
              <a:ext uri="{FF2B5EF4-FFF2-40B4-BE49-F238E27FC236}">
                <a16:creationId xmlns:a16="http://schemas.microsoft.com/office/drawing/2014/main" id="{B46CB770-6D65-CC91-402F-943EB1759988}"/>
              </a:ext>
            </a:extLst>
          </p:cNvPr>
          <p:cNvSpPr txBox="1"/>
          <p:nvPr/>
        </p:nvSpPr>
        <p:spPr>
          <a:xfrm>
            <a:off x="5481159" y="2547107"/>
            <a:ext cx="3383711" cy="276999"/>
          </a:xfrm>
          <a:prstGeom prst="rect">
            <a:avLst/>
          </a:prstGeom>
          <a:noFill/>
        </p:spPr>
        <p:txBody>
          <a:bodyPr wrap="square">
            <a:spAutoFit/>
          </a:bodyPr>
          <a:lstStyle/>
          <a:p>
            <a:r>
              <a:rPr lang="en-US" altLang="zh-CN" sz="1200" dirty="0">
                <a:solidFill>
                  <a:srgbClr val="000000"/>
                </a:solidFill>
                <a:latin typeface="微软雅黑" panose="020B0503020204020204" pitchFamily="34" charset="-122"/>
                <a:ea typeface="微软雅黑" panose="020B0503020204020204" pitchFamily="34" charset="-122"/>
              </a:rPr>
              <a:t>Mk(</a:t>
            </a:r>
            <a:r>
              <a:rPr lang="en-US" altLang="zh-CN" sz="1200" dirty="0" err="1">
                <a:solidFill>
                  <a:srgbClr val="000000"/>
                </a:solidFill>
                <a:latin typeface="微软雅黑" panose="020B0503020204020204" pitchFamily="34" charset="-122"/>
                <a:ea typeface="微软雅黑" panose="020B0503020204020204" pitchFamily="34" charset="-122"/>
              </a:rPr>
              <a:t>i</a:t>
            </a:r>
            <a:r>
              <a:rPr lang="en-US" altLang="zh-CN" sz="1200" dirty="0">
                <a:solidFill>
                  <a:srgbClr val="000000"/>
                </a:solidFill>
                <a:latin typeface="微软雅黑" panose="020B0503020204020204" pitchFamily="34" charset="-122"/>
                <a:ea typeface="微软雅黑" panose="020B0503020204020204" pitchFamily="34" charset="-122"/>
              </a:rPr>
              <a:t>)</a:t>
            </a:r>
            <a:r>
              <a:rPr lang="zh-CN" altLang="en-US" sz="1200" dirty="0">
                <a:solidFill>
                  <a:srgbClr val="000000"/>
                </a:solidFill>
                <a:latin typeface="微软雅黑" panose="020B0503020204020204" pitchFamily="34" charset="-122"/>
                <a:ea typeface="微软雅黑" panose="020B0503020204020204" pitchFamily="34" charset="-122"/>
              </a:rPr>
              <a:t>表示样本</a:t>
            </a:r>
            <a:r>
              <a:rPr lang="en-US" altLang="zh-CN" sz="1200" dirty="0">
                <a:solidFill>
                  <a:srgbClr val="000000"/>
                </a:solidFill>
                <a:latin typeface="微软雅黑" panose="020B0503020204020204" pitchFamily="34" charset="-122"/>
                <a:ea typeface="微软雅黑" panose="020B0503020204020204" pitchFamily="34" charset="-122"/>
              </a:rPr>
              <a:t>Si</a:t>
            </a:r>
            <a:r>
              <a:rPr lang="zh-CN" altLang="en-US" sz="1200" dirty="0">
                <a:solidFill>
                  <a:srgbClr val="000000"/>
                </a:solidFill>
                <a:latin typeface="微软雅黑" panose="020B0503020204020204" pitchFamily="34" charset="-122"/>
                <a:ea typeface="微软雅黑" panose="020B0503020204020204" pitchFamily="34" charset="-122"/>
              </a:rPr>
              <a:t>与原型</a:t>
            </a:r>
            <a:r>
              <a:rPr lang="en-US" altLang="zh-CN" sz="1200" dirty="0">
                <a:solidFill>
                  <a:srgbClr val="000000"/>
                </a:solidFill>
                <a:latin typeface="微软雅黑" panose="020B0503020204020204" pitchFamily="34" charset="-122"/>
                <a:ea typeface="微软雅黑" panose="020B0503020204020204" pitchFamily="34" charset="-122"/>
              </a:rPr>
              <a:t>ck</a:t>
            </a:r>
            <a:r>
              <a:rPr lang="zh-CN" altLang="en-US" sz="1200" dirty="0">
                <a:solidFill>
                  <a:srgbClr val="000000"/>
                </a:solidFill>
                <a:latin typeface="微软雅黑" panose="020B0503020204020204" pitchFamily="34" charset="-122"/>
                <a:ea typeface="微软雅黑" panose="020B0503020204020204" pitchFamily="34" charset="-122"/>
              </a:rPr>
              <a:t>之间的相似度。</a:t>
            </a:r>
          </a:p>
        </p:txBody>
      </p:sp>
      <p:sp>
        <p:nvSpPr>
          <p:cNvPr id="19" name="文本框 18">
            <a:extLst>
              <a:ext uri="{FF2B5EF4-FFF2-40B4-BE49-F238E27FC236}">
                <a16:creationId xmlns:a16="http://schemas.microsoft.com/office/drawing/2014/main" id="{B9D136D1-138B-F9D3-3AF4-563AD8EAFE85}"/>
              </a:ext>
            </a:extLst>
          </p:cNvPr>
          <p:cNvSpPr txBox="1"/>
          <p:nvPr/>
        </p:nvSpPr>
        <p:spPr>
          <a:xfrm>
            <a:off x="407243" y="2872151"/>
            <a:ext cx="8181302" cy="461665"/>
          </a:xfrm>
          <a:prstGeom prst="rect">
            <a:avLst/>
          </a:prstGeom>
          <a:noFill/>
        </p:spPr>
        <p:txBody>
          <a:bodyPr wrap="square">
            <a:spAutoFit/>
          </a:bodyPr>
          <a:lstStyle/>
          <a:p>
            <a:r>
              <a:rPr lang="zh-CN" altLang="en-US" sz="1200" dirty="0">
                <a:solidFill>
                  <a:srgbClr val="000000"/>
                </a:solidFill>
                <a:latin typeface="微软雅黑" panose="020B0503020204020204" pitchFamily="34" charset="-122"/>
                <a:ea typeface="微软雅黑" panose="020B0503020204020204" pitchFamily="34" charset="-122"/>
              </a:rPr>
              <a:t>如果样本</a:t>
            </a:r>
            <a:r>
              <a:rPr lang="en-US" altLang="zh-CN" sz="1200" dirty="0">
                <a:solidFill>
                  <a:srgbClr val="000000"/>
                </a:solidFill>
                <a:latin typeface="微软雅黑" panose="020B0503020204020204" pitchFamily="34" charset="-122"/>
                <a:ea typeface="微软雅黑" panose="020B0503020204020204" pitchFamily="34" charset="-122"/>
              </a:rPr>
              <a:t>Si</a:t>
            </a:r>
            <a:r>
              <a:rPr lang="zh-CN" altLang="en-US" sz="1200" dirty="0">
                <a:solidFill>
                  <a:srgbClr val="000000"/>
                </a:solidFill>
                <a:latin typeface="微软雅黑" panose="020B0503020204020204" pitchFamily="34" charset="-122"/>
                <a:ea typeface="微软雅黑" panose="020B0503020204020204" pitchFamily="34" charset="-122"/>
              </a:rPr>
              <a:t>属于类别</a:t>
            </a:r>
            <a:r>
              <a:rPr lang="en-US" altLang="zh-CN" sz="1200" dirty="0">
                <a:solidFill>
                  <a:srgbClr val="000000"/>
                </a:solidFill>
                <a:latin typeface="微软雅黑" panose="020B0503020204020204" pitchFamily="34" charset="-122"/>
                <a:ea typeface="微软雅黑" panose="020B0503020204020204" pitchFamily="34" charset="-122"/>
              </a:rPr>
              <a:t>k</a:t>
            </a:r>
            <a:r>
              <a:rPr lang="zh-CN" altLang="en-US" sz="1200" dirty="0">
                <a:solidFill>
                  <a:srgbClr val="000000"/>
                </a:solidFill>
                <a:latin typeface="微软雅黑" panose="020B0503020204020204" pitchFamily="34" charset="-122"/>
                <a:ea typeface="微软雅黑" panose="020B0503020204020204" pitchFamily="34" charset="-122"/>
              </a:rPr>
              <a:t>，则</a:t>
            </a:r>
            <a:r>
              <a:rPr lang="en-US" altLang="zh-CN" sz="1200" dirty="0">
                <a:solidFill>
                  <a:srgbClr val="000000"/>
                </a:solidFill>
                <a:latin typeface="微软雅黑" panose="020B0503020204020204" pitchFamily="34" charset="-122"/>
                <a:ea typeface="微软雅黑" panose="020B0503020204020204" pitchFamily="34" charset="-122"/>
              </a:rPr>
              <a:t>Mk(</a:t>
            </a:r>
            <a:r>
              <a:rPr lang="en-US" altLang="zh-CN" sz="1200" dirty="0" err="1">
                <a:solidFill>
                  <a:srgbClr val="000000"/>
                </a:solidFill>
                <a:latin typeface="微软雅黑" panose="020B0503020204020204" pitchFamily="34" charset="-122"/>
                <a:ea typeface="微软雅黑" panose="020B0503020204020204" pitchFamily="34" charset="-122"/>
              </a:rPr>
              <a:t>i</a:t>
            </a:r>
            <a:r>
              <a:rPr lang="en-US" altLang="zh-CN" sz="1200" dirty="0">
                <a:solidFill>
                  <a:srgbClr val="000000"/>
                </a:solidFill>
                <a:latin typeface="微软雅黑" panose="020B0503020204020204" pitchFamily="34" charset="-122"/>
                <a:ea typeface="微软雅黑" panose="020B0503020204020204" pitchFamily="34" charset="-122"/>
              </a:rPr>
              <a:t>)</a:t>
            </a:r>
            <a:r>
              <a:rPr lang="zh-CN" altLang="en-US" sz="1200" dirty="0">
                <a:solidFill>
                  <a:srgbClr val="000000"/>
                </a:solidFill>
                <a:latin typeface="微软雅黑" panose="020B0503020204020204" pitchFamily="34" charset="-122"/>
                <a:ea typeface="微软雅黑" panose="020B0503020204020204" pitchFamily="34" charset="-122"/>
              </a:rPr>
              <a:t>表示类别内特征变化。否则，表示类别间的特征变异。教师网络和学生网络分别计算相似矩阵</a:t>
            </a:r>
            <a:r>
              <a:rPr lang="en-US" altLang="zh-CN" sz="1200" dirty="0">
                <a:solidFill>
                  <a:srgbClr val="000000"/>
                </a:solidFill>
                <a:latin typeface="微软雅黑" panose="020B0503020204020204" pitchFamily="34" charset="-122"/>
                <a:ea typeface="微软雅黑" panose="020B0503020204020204" pitchFamily="34" charset="-122"/>
              </a:rPr>
              <a:t>Mt</a:t>
            </a:r>
            <a:r>
              <a:rPr lang="zh-CN" altLang="en-US" sz="1200" dirty="0">
                <a:solidFill>
                  <a:srgbClr val="000000"/>
                </a:solidFill>
                <a:latin typeface="微软雅黑" panose="020B0503020204020204" pitchFamily="34" charset="-122"/>
                <a:ea typeface="微软雅黑" panose="020B0503020204020204" pitchFamily="34" charset="-122"/>
              </a:rPr>
              <a:t>和</a:t>
            </a:r>
            <a:r>
              <a:rPr lang="en-US" altLang="zh-CN" sz="1200" dirty="0" err="1">
                <a:solidFill>
                  <a:srgbClr val="000000"/>
                </a:solidFill>
                <a:latin typeface="微软雅黑" panose="020B0503020204020204" pitchFamily="34" charset="-122"/>
                <a:ea typeface="微软雅黑" panose="020B0503020204020204" pitchFamily="34" charset="-122"/>
              </a:rPr>
              <a:t>Ms</a:t>
            </a:r>
            <a:r>
              <a:rPr lang="zh-CN" altLang="en-US" sz="1200" dirty="0">
                <a:solidFill>
                  <a:srgbClr val="000000"/>
                </a:solidFill>
                <a:latin typeface="微软雅黑" panose="020B0503020204020204" pitchFamily="34" charset="-122"/>
                <a:ea typeface="微软雅黑" panose="020B0503020204020204" pitchFamily="34" charset="-122"/>
              </a:rPr>
              <a:t>。我们最小化两个相似矩阵之间的平方欧几里德距离，以保持两个多模态表示的一致性</a:t>
            </a:r>
          </a:p>
        </p:txBody>
      </p:sp>
      <p:pic>
        <p:nvPicPr>
          <p:cNvPr id="21" name="图片 20">
            <a:extLst>
              <a:ext uri="{FF2B5EF4-FFF2-40B4-BE49-F238E27FC236}">
                <a16:creationId xmlns:a16="http://schemas.microsoft.com/office/drawing/2014/main" id="{97A097F1-2608-2A83-9955-1CC0AA221CB7}"/>
              </a:ext>
            </a:extLst>
          </p:cNvPr>
          <p:cNvPicPr>
            <a:picLocks noChangeAspect="1"/>
          </p:cNvPicPr>
          <p:nvPr/>
        </p:nvPicPr>
        <p:blipFill>
          <a:blip r:embed="rId4"/>
          <a:stretch>
            <a:fillRect/>
          </a:stretch>
        </p:blipFill>
        <p:spPr>
          <a:xfrm>
            <a:off x="2483768" y="3593793"/>
            <a:ext cx="3572374" cy="571580"/>
          </a:xfrm>
          <a:prstGeom prst="rect">
            <a:avLst/>
          </a:prstGeom>
        </p:spPr>
      </p:pic>
      <p:pic>
        <p:nvPicPr>
          <p:cNvPr id="23" name="图片 22">
            <a:extLst>
              <a:ext uri="{FF2B5EF4-FFF2-40B4-BE49-F238E27FC236}">
                <a16:creationId xmlns:a16="http://schemas.microsoft.com/office/drawing/2014/main" id="{31E0A927-7B55-8664-215E-1B0F3FE00F8A}"/>
              </a:ext>
            </a:extLst>
          </p:cNvPr>
          <p:cNvPicPr>
            <a:picLocks noChangeAspect="1"/>
          </p:cNvPicPr>
          <p:nvPr/>
        </p:nvPicPr>
        <p:blipFill>
          <a:blip r:embed="rId5"/>
          <a:stretch>
            <a:fillRect/>
          </a:stretch>
        </p:blipFill>
        <p:spPr>
          <a:xfrm>
            <a:off x="1293631" y="665551"/>
            <a:ext cx="2286319" cy="1914792"/>
          </a:xfrm>
          <a:prstGeom prst="rect">
            <a:avLst/>
          </a:prstGeom>
        </p:spPr>
      </p:pic>
    </p:spTree>
    <p:extLst>
      <p:ext uri="{BB962C8B-B14F-4D97-AF65-F5344CB8AC3E}">
        <p14:creationId xmlns:p14="http://schemas.microsoft.com/office/powerpoint/2010/main" val="58385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E73083-A9B0-541C-5C95-E5AAC8A95329}"/>
              </a:ext>
            </a:extLst>
          </p:cNvPr>
          <p:cNvPicPr>
            <a:picLocks noChangeAspect="1"/>
          </p:cNvPicPr>
          <p:nvPr/>
        </p:nvPicPr>
        <p:blipFill>
          <a:blip r:embed="rId2"/>
          <a:stretch>
            <a:fillRect/>
          </a:stretch>
        </p:blipFill>
        <p:spPr>
          <a:xfrm>
            <a:off x="251520" y="1635646"/>
            <a:ext cx="2724948" cy="2308324"/>
          </a:xfrm>
          <a:prstGeom prst="rect">
            <a:avLst/>
          </a:prstGeom>
        </p:spPr>
      </p:pic>
      <p:sp>
        <p:nvSpPr>
          <p:cNvPr id="5" name="文本框 4">
            <a:extLst>
              <a:ext uri="{FF2B5EF4-FFF2-40B4-BE49-F238E27FC236}">
                <a16:creationId xmlns:a16="http://schemas.microsoft.com/office/drawing/2014/main" id="{E3A59E98-3FE3-021F-2426-2694C6C0A9F1}"/>
              </a:ext>
            </a:extLst>
          </p:cNvPr>
          <p:cNvSpPr txBox="1"/>
          <p:nvPr/>
        </p:nvSpPr>
        <p:spPr>
          <a:xfrm>
            <a:off x="433184" y="555526"/>
            <a:ext cx="6263640"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1.3 </a:t>
            </a:r>
            <a:r>
              <a:rPr lang="zh-CN" altLang="en-US" b="0" i="0" dirty="0">
                <a:solidFill>
                  <a:srgbClr val="000000"/>
                </a:solidFill>
                <a:effectLst/>
                <a:latin typeface="微软雅黑" panose="020B0503020204020204" pitchFamily="34" charset="-122"/>
                <a:ea typeface="微软雅黑" panose="020B0503020204020204" pitchFamily="34" charset="-122"/>
              </a:rPr>
              <a:t>响应解纠缠一致性蒸馏</a:t>
            </a:r>
            <a:r>
              <a:rPr lang="en-US" altLang="zh-CN" b="0" i="0" dirty="0">
                <a:solidFill>
                  <a:srgbClr val="000000"/>
                </a:solidFill>
                <a:effectLst/>
                <a:latin typeface="微软雅黑" panose="020B0503020204020204" pitchFamily="34" charset="-122"/>
                <a:ea typeface="微软雅黑" panose="020B0503020204020204" pitchFamily="34" charset="-122"/>
              </a:rPr>
              <a:t>(RCD)</a:t>
            </a:r>
            <a:r>
              <a:rPr lang="zh-CN" altLang="en-US" b="0" i="0" dirty="0">
                <a:solidFill>
                  <a:srgbClr val="000000"/>
                </a:solidFill>
                <a:effectLst/>
                <a:latin typeface="微软雅黑" panose="020B0503020204020204" pitchFamily="34" charset="-122"/>
                <a:ea typeface="微软雅黑" panose="020B0503020204020204" pitchFamily="34" charset="-122"/>
              </a:rPr>
              <a:t>策略</a:t>
            </a:r>
            <a:endParaRPr lang="zh-CN" altLang="en-US" dirty="0"/>
          </a:p>
        </p:txBody>
      </p:sp>
      <p:sp>
        <p:nvSpPr>
          <p:cNvPr id="7" name="文本框 6">
            <a:extLst>
              <a:ext uri="{FF2B5EF4-FFF2-40B4-BE49-F238E27FC236}">
                <a16:creationId xmlns:a16="http://schemas.microsoft.com/office/drawing/2014/main" id="{8DC3CB75-7423-8F99-F4DA-69B6F64CBF1A}"/>
              </a:ext>
            </a:extLst>
          </p:cNvPr>
          <p:cNvSpPr txBox="1"/>
          <p:nvPr/>
        </p:nvSpPr>
        <p:spPr>
          <a:xfrm>
            <a:off x="2880360" y="1199530"/>
            <a:ext cx="6263640" cy="2308324"/>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模型的响应由两部分组成</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目标类别响应</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TCR)</a:t>
            </a:r>
            <a:r>
              <a:rPr lang="zh-CN" altLang="en-US" b="0" i="0" dirty="0">
                <a:solidFill>
                  <a:srgbClr val="000000"/>
                </a:solidFill>
                <a:effectLst/>
                <a:latin typeface="微软雅黑" panose="020B0503020204020204" pitchFamily="34" charset="-122"/>
                <a:ea typeface="微软雅黑" panose="020B0503020204020204" pitchFamily="34" charset="-122"/>
              </a:rPr>
              <a:t>，它代表了对目标类别的预测。</a:t>
            </a:r>
            <a:r>
              <a:rPr lang="en-US" altLang="zh-CN" b="0" i="0" dirty="0">
                <a:solidFill>
                  <a:srgbClr val="000000"/>
                </a:solidFill>
                <a:effectLst/>
                <a:latin typeface="微软雅黑" panose="020B0503020204020204" pitchFamily="34" charset="-122"/>
                <a:ea typeface="微软雅黑" panose="020B0503020204020204" pitchFamily="34" charset="-122"/>
              </a:rPr>
              <a:t>(ii)</a:t>
            </a:r>
            <a:r>
              <a:rPr lang="zh-CN" altLang="en-US" b="0" i="0" dirty="0">
                <a:solidFill>
                  <a:srgbClr val="000000"/>
                </a:solidFill>
                <a:effectLst/>
                <a:latin typeface="微软雅黑" panose="020B0503020204020204" pitchFamily="34" charset="-122"/>
                <a:ea typeface="微软雅黑" panose="020B0503020204020204" pitchFamily="34" charset="-122"/>
              </a:rPr>
              <a:t>非目标类别反应</a:t>
            </a:r>
            <a:r>
              <a:rPr lang="en-US" altLang="zh-CN" b="0" i="0" dirty="0">
                <a:solidFill>
                  <a:srgbClr val="000000"/>
                </a:solidFill>
                <a:effectLst/>
                <a:latin typeface="微软雅黑" panose="020B0503020204020204" pitchFamily="34" charset="-122"/>
                <a:ea typeface="微软雅黑" panose="020B0503020204020204" pitchFamily="34" charset="-122"/>
              </a:rPr>
              <a:t>(NTCR)</a:t>
            </a:r>
            <a:r>
              <a:rPr lang="zh-CN" altLang="en-US" b="0" i="0" dirty="0">
                <a:solidFill>
                  <a:srgbClr val="000000"/>
                </a:solidFill>
                <a:effectLst/>
                <a:latin typeface="微软雅黑" panose="020B0503020204020204" pitchFamily="34" charset="-122"/>
                <a:ea typeface="微软雅黑" panose="020B0503020204020204" pitchFamily="34" charset="-122"/>
              </a:rPr>
              <a:t>，表示对非目标类别的预测。传统知识精馏损失中，</a:t>
            </a:r>
            <a:r>
              <a:rPr lang="en-US" altLang="zh-CN" b="0" i="0" dirty="0">
                <a:solidFill>
                  <a:srgbClr val="000000"/>
                </a:solidFill>
                <a:effectLst/>
                <a:latin typeface="微软雅黑" panose="020B0503020204020204" pitchFamily="34" charset="-122"/>
                <a:ea typeface="微软雅黑" panose="020B0503020204020204" pitchFamily="34" charset="-122"/>
              </a:rPr>
              <a:t>TCR</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NTCR</a:t>
            </a:r>
            <a:r>
              <a:rPr lang="zh-CN" altLang="en-US" b="0" i="0" dirty="0">
                <a:solidFill>
                  <a:srgbClr val="000000"/>
                </a:solidFill>
                <a:effectLst/>
                <a:latin typeface="微软雅黑" panose="020B0503020204020204" pitchFamily="34" charset="-122"/>
                <a:ea typeface="微软雅黑" panose="020B0503020204020204" pitchFamily="34" charset="-122"/>
              </a:rPr>
              <a:t>的作用是耦合的，即高置信度的</a:t>
            </a:r>
            <a:r>
              <a:rPr lang="en-US" altLang="zh-CN" b="0" i="0" dirty="0">
                <a:solidFill>
                  <a:srgbClr val="000000"/>
                </a:solidFill>
                <a:effectLst/>
                <a:latin typeface="微软雅黑" panose="020B0503020204020204" pitchFamily="34" charset="-122"/>
                <a:ea typeface="微软雅黑" panose="020B0503020204020204" pitchFamily="34" charset="-122"/>
              </a:rPr>
              <a:t>TCR</a:t>
            </a:r>
            <a:r>
              <a:rPr lang="zh-CN" altLang="en-US" b="0" i="0" dirty="0">
                <a:solidFill>
                  <a:srgbClr val="000000"/>
                </a:solidFill>
                <a:effectLst/>
                <a:latin typeface="微软雅黑" panose="020B0503020204020204" pitchFamily="34" charset="-122"/>
                <a:ea typeface="微软雅黑" panose="020B0503020204020204" pitchFamily="34" charset="-122"/>
              </a:rPr>
              <a:t>导致低影响的</a:t>
            </a:r>
            <a:r>
              <a:rPr lang="en-US" altLang="zh-CN" b="0" i="0" dirty="0">
                <a:solidFill>
                  <a:srgbClr val="000000"/>
                </a:solidFill>
                <a:effectLst/>
                <a:latin typeface="微软雅黑" panose="020B0503020204020204" pitchFamily="34" charset="-122"/>
                <a:ea typeface="微软雅黑" panose="020B0503020204020204" pitchFamily="34" charset="-122"/>
              </a:rPr>
              <a:t>NTCR</a:t>
            </a:r>
            <a:r>
              <a:rPr lang="zh-CN" altLang="en-US" b="0" i="0" dirty="0">
                <a:solidFill>
                  <a:srgbClr val="000000"/>
                </a:solidFill>
                <a:effectLst/>
                <a:latin typeface="微软雅黑" panose="020B0503020204020204" pitchFamily="34" charset="-122"/>
                <a:ea typeface="微软雅黑" panose="020B0503020204020204" pitchFamily="34" charset="-122"/>
              </a:rPr>
              <a:t>，从而抑制了有效的知识转移。因此，我们解开了异质性响应，并约束了均匀响应之间的一致性。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从信息论的角度来看，响应之间的知识一致性可以表征为师生网络之间保持高度的相互信息。</a:t>
            </a:r>
            <a:endParaRPr lang="zh-CN" altLang="en-US" dirty="0"/>
          </a:p>
        </p:txBody>
      </p:sp>
      <p:pic>
        <p:nvPicPr>
          <p:cNvPr id="8" name="图片 7" descr="徽标, 公司名称&#10;&#10;描述已自动生成">
            <a:extLst>
              <a:ext uri="{FF2B5EF4-FFF2-40B4-BE49-F238E27FC236}">
                <a16:creationId xmlns:a16="http://schemas.microsoft.com/office/drawing/2014/main" id="{E774E39E-0A52-6EE4-6F01-A72B2F65A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210053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1E73083-A9B0-541C-5C95-E5AAC8A95329}"/>
              </a:ext>
            </a:extLst>
          </p:cNvPr>
          <p:cNvPicPr>
            <a:picLocks noChangeAspect="1"/>
          </p:cNvPicPr>
          <p:nvPr/>
        </p:nvPicPr>
        <p:blipFill>
          <a:blip r:embed="rId2"/>
          <a:stretch>
            <a:fillRect/>
          </a:stretch>
        </p:blipFill>
        <p:spPr>
          <a:xfrm>
            <a:off x="268328" y="1124617"/>
            <a:ext cx="2724948" cy="2308324"/>
          </a:xfrm>
          <a:prstGeom prst="rect">
            <a:avLst/>
          </a:prstGeom>
        </p:spPr>
      </p:pic>
      <p:sp>
        <p:nvSpPr>
          <p:cNvPr id="5" name="文本框 4">
            <a:extLst>
              <a:ext uri="{FF2B5EF4-FFF2-40B4-BE49-F238E27FC236}">
                <a16:creationId xmlns:a16="http://schemas.microsoft.com/office/drawing/2014/main" id="{E3A59E98-3FE3-021F-2426-2694C6C0A9F1}"/>
              </a:ext>
            </a:extLst>
          </p:cNvPr>
          <p:cNvSpPr txBox="1"/>
          <p:nvPr/>
        </p:nvSpPr>
        <p:spPr>
          <a:xfrm>
            <a:off x="433184" y="555526"/>
            <a:ext cx="6263640"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1.3 </a:t>
            </a:r>
            <a:r>
              <a:rPr lang="zh-CN" altLang="en-US" b="0" i="0" dirty="0">
                <a:solidFill>
                  <a:srgbClr val="000000"/>
                </a:solidFill>
                <a:effectLst/>
                <a:latin typeface="微软雅黑" panose="020B0503020204020204" pitchFamily="34" charset="-122"/>
                <a:ea typeface="微软雅黑" panose="020B0503020204020204" pitchFamily="34" charset="-122"/>
              </a:rPr>
              <a:t>响应解纠缠一致性蒸馏</a:t>
            </a:r>
            <a:r>
              <a:rPr lang="en-US" altLang="zh-CN" b="0" i="0" dirty="0">
                <a:solidFill>
                  <a:srgbClr val="000000"/>
                </a:solidFill>
                <a:effectLst/>
                <a:latin typeface="微软雅黑" panose="020B0503020204020204" pitchFamily="34" charset="-122"/>
                <a:ea typeface="微软雅黑" panose="020B0503020204020204" pitchFamily="34" charset="-122"/>
              </a:rPr>
              <a:t>(RCD)</a:t>
            </a:r>
            <a:r>
              <a:rPr lang="zh-CN" altLang="en-US" b="0" i="0" dirty="0">
                <a:solidFill>
                  <a:srgbClr val="000000"/>
                </a:solidFill>
                <a:effectLst/>
                <a:latin typeface="微软雅黑" panose="020B0503020204020204" pitchFamily="34" charset="-122"/>
                <a:ea typeface="微软雅黑" panose="020B0503020204020204" pitchFamily="34" charset="-122"/>
              </a:rPr>
              <a:t>策略</a:t>
            </a:r>
            <a:endParaRPr lang="zh-CN" altLang="en-US" dirty="0"/>
          </a:p>
        </p:txBody>
      </p:sp>
      <p:sp>
        <p:nvSpPr>
          <p:cNvPr id="7" name="文本框 6">
            <a:extLst>
              <a:ext uri="{FF2B5EF4-FFF2-40B4-BE49-F238E27FC236}">
                <a16:creationId xmlns:a16="http://schemas.microsoft.com/office/drawing/2014/main" id="{8DC3CB75-7423-8F99-F4DA-69B6F64CBF1A}"/>
              </a:ext>
            </a:extLst>
          </p:cNvPr>
          <p:cNvSpPr txBox="1"/>
          <p:nvPr/>
        </p:nvSpPr>
        <p:spPr>
          <a:xfrm>
            <a:off x="2994764" y="1015365"/>
            <a:ext cx="626364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从信息论的角度来看，响应之间的知识一致性可以表征为师生网络之间保持高度的相互信息。</a:t>
            </a:r>
            <a:endParaRPr lang="zh-CN" altLang="en-US" dirty="0"/>
          </a:p>
        </p:txBody>
      </p:sp>
      <p:pic>
        <p:nvPicPr>
          <p:cNvPr id="4" name="图片 3">
            <a:extLst>
              <a:ext uri="{FF2B5EF4-FFF2-40B4-BE49-F238E27FC236}">
                <a16:creationId xmlns:a16="http://schemas.microsoft.com/office/drawing/2014/main" id="{650BDBFE-BA9F-9048-8641-6F05C69F486B}"/>
              </a:ext>
            </a:extLst>
          </p:cNvPr>
          <p:cNvPicPr>
            <a:picLocks noChangeAspect="1"/>
          </p:cNvPicPr>
          <p:nvPr/>
        </p:nvPicPr>
        <p:blipFill>
          <a:blip r:embed="rId3"/>
          <a:stretch>
            <a:fillRect/>
          </a:stretch>
        </p:blipFill>
        <p:spPr>
          <a:xfrm>
            <a:off x="3923928" y="1630700"/>
            <a:ext cx="4105848" cy="657317"/>
          </a:xfrm>
          <a:prstGeom prst="rect">
            <a:avLst/>
          </a:prstGeom>
        </p:spPr>
      </p:pic>
      <p:sp>
        <p:nvSpPr>
          <p:cNvPr id="8" name="文本框 7">
            <a:extLst>
              <a:ext uri="{FF2B5EF4-FFF2-40B4-BE49-F238E27FC236}">
                <a16:creationId xmlns:a16="http://schemas.microsoft.com/office/drawing/2014/main" id="{8C997A20-294F-8AFC-FA7D-205ACF0A693F}"/>
              </a:ext>
            </a:extLst>
          </p:cNvPr>
          <p:cNvSpPr txBox="1"/>
          <p:nvPr/>
        </p:nvSpPr>
        <p:spPr>
          <a:xfrm>
            <a:off x="2995136" y="2355726"/>
            <a:ext cx="6263640" cy="1200329"/>
          </a:xfrm>
          <a:prstGeom prst="rect">
            <a:avLst/>
          </a:prstGeom>
          <a:noFill/>
        </p:spPr>
        <p:txBody>
          <a:bodyPr wrap="square">
            <a:spAutoFit/>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互信息</a:t>
            </a:r>
            <a:r>
              <a:rPr lang="en-US" altLang="zh-CN" b="0" i="0" dirty="0">
                <a:solidFill>
                  <a:srgbClr val="000000"/>
                </a:solidFill>
                <a:effectLst/>
                <a:latin typeface="微软雅黑" panose="020B0503020204020204" pitchFamily="34" charset="-122"/>
                <a:ea typeface="微软雅黑" panose="020B0503020204020204" pitchFamily="34" charset="-122"/>
              </a:rPr>
              <a:t>I(Q, U)</a:t>
            </a:r>
            <a:r>
              <a:rPr lang="zh-CN" altLang="en-US" b="0" i="0" dirty="0">
                <a:solidFill>
                  <a:srgbClr val="000000"/>
                </a:solidFill>
                <a:effectLst/>
                <a:latin typeface="微软雅黑" panose="020B0503020204020204" pitchFamily="34" charset="-122"/>
                <a:ea typeface="微软雅黑" panose="020B0503020204020204" pitchFamily="34" charset="-122"/>
              </a:rPr>
              <a:t>可以写积之间的</a:t>
            </a:r>
            <a:r>
              <a:rPr lang="en-US" altLang="zh-CN" b="0" i="0" dirty="0" err="1">
                <a:solidFill>
                  <a:srgbClr val="000000"/>
                </a:solidFill>
                <a:effectLst/>
                <a:latin typeface="微软雅黑" panose="020B0503020204020204" pitchFamily="34" charset="-122"/>
                <a:ea typeface="微软雅黑" panose="020B0503020204020204" pitchFamily="34" charset="-122"/>
              </a:rPr>
              <a:t>Kullback-Leibler</a:t>
            </a:r>
            <a:r>
              <a:rPr lang="zh-CN" altLang="en-US" b="0" i="0" dirty="0">
                <a:solidFill>
                  <a:srgbClr val="000000"/>
                </a:solidFill>
                <a:effectLst/>
                <a:latin typeface="微软雅黑" panose="020B0503020204020204" pitchFamily="34" charset="-122"/>
                <a:ea typeface="微软雅黑" panose="020B0503020204020204" pitchFamily="34" charset="-122"/>
              </a:rPr>
              <a:t>散度，表示为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dirty="0">
              <a:solidFill>
                <a:srgbClr val="000000"/>
              </a:solidFill>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为了高效稳定的计算，我们采用</a:t>
            </a:r>
            <a:r>
              <a:rPr lang="en-US" altLang="zh-CN" b="0" i="0" dirty="0">
                <a:solidFill>
                  <a:srgbClr val="000000"/>
                </a:solidFill>
                <a:effectLst/>
                <a:latin typeface="微软雅黑" panose="020B0503020204020204" pitchFamily="34" charset="-122"/>
                <a:ea typeface="微软雅黑" panose="020B0503020204020204" pitchFamily="34" charset="-122"/>
              </a:rPr>
              <a:t>Jensen-Shannon</a:t>
            </a:r>
            <a:r>
              <a:rPr lang="zh-CN" altLang="en-US" b="0" i="0" dirty="0">
                <a:solidFill>
                  <a:srgbClr val="000000"/>
                </a:solidFill>
                <a:effectLst/>
                <a:latin typeface="微软雅黑" panose="020B0503020204020204" pitchFamily="34" charset="-122"/>
                <a:ea typeface="微软雅黑" panose="020B0503020204020204" pitchFamily="34" charset="-122"/>
              </a:rPr>
              <a:t>散度</a:t>
            </a:r>
            <a:r>
              <a:rPr lang="en-US" altLang="zh-CN" b="0" i="0" dirty="0">
                <a:solidFill>
                  <a:srgbClr val="000000"/>
                </a:solidFill>
                <a:effectLst/>
                <a:latin typeface="微软雅黑" panose="020B0503020204020204" pitchFamily="34" charset="-122"/>
                <a:ea typeface="微软雅黑" panose="020B0503020204020204" pitchFamily="34" charset="-122"/>
              </a:rPr>
              <a:t>[12]</a:t>
            </a:r>
            <a:r>
              <a:rPr lang="zh-CN" altLang="en-US" b="0" i="0" dirty="0">
                <a:solidFill>
                  <a:srgbClr val="000000"/>
                </a:solidFill>
                <a:effectLst/>
                <a:latin typeface="微软雅黑" panose="020B0503020204020204" pitchFamily="34" charset="-122"/>
                <a:ea typeface="微软雅黑" panose="020B0503020204020204" pitchFamily="34" charset="-122"/>
              </a:rPr>
              <a:t>来估计互信息，表示为</a:t>
            </a:r>
            <a:r>
              <a:rPr lang="en-US" altLang="zh-CN" b="0" i="0" dirty="0">
                <a:solidFill>
                  <a:srgbClr val="000000"/>
                </a:solidFill>
                <a:effectLst/>
                <a:latin typeface="微软雅黑" panose="020B0503020204020204" pitchFamily="34" charset="-122"/>
                <a:ea typeface="微软雅黑" panose="020B0503020204020204" pitchFamily="34" charset="-122"/>
              </a:rPr>
              <a:t>:</a:t>
            </a:r>
          </a:p>
        </p:txBody>
      </p:sp>
      <p:pic>
        <p:nvPicPr>
          <p:cNvPr id="9" name="图片 8">
            <a:extLst>
              <a:ext uri="{FF2B5EF4-FFF2-40B4-BE49-F238E27FC236}">
                <a16:creationId xmlns:a16="http://schemas.microsoft.com/office/drawing/2014/main" id="{26B26BCF-8836-3766-A13E-472358C05545}"/>
              </a:ext>
            </a:extLst>
          </p:cNvPr>
          <p:cNvPicPr>
            <a:picLocks noChangeAspect="1"/>
          </p:cNvPicPr>
          <p:nvPr/>
        </p:nvPicPr>
        <p:blipFill>
          <a:blip r:embed="rId4"/>
          <a:stretch>
            <a:fillRect/>
          </a:stretch>
        </p:blipFill>
        <p:spPr>
          <a:xfrm>
            <a:off x="3131840" y="2656439"/>
            <a:ext cx="2514951" cy="266737"/>
          </a:xfrm>
          <a:prstGeom prst="rect">
            <a:avLst/>
          </a:prstGeom>
        </p:spPr>
      </p:pic>
      <p:pic>
        <p:nvPicPr>
          <p:cNvPr id="11" name="图片 10">
            <a:extLst>
              <a:ext uri="{FF2B5EF4-FFF2-40B4-BE49-F238E27FC236}">
                <a16:creationId xmlns:a16="http://schemas.microsoft.com/office/drawing/2014/main" id="{9C5C6DF7-2F5B-A2DB-66DB-92C47F942E81}"/>
              </a:ext>
            </a:extLst>
          </p:cNvPr>
          <p:cNvPicPr>
            <a:picLocks noChangeAspect="1"/>
          </p:cNvPicPr>
          <p:nvPr/>
        </p:nvPicPr>
        <p:blipFill>
          <a:blip r:embed="rId5"/>
          <a:stretch>
            <a:fillRect/>
          </a:stretch>
        </p:blipFill>
        <p:spPr>
          <a:xfrm>
            <a:off x="4929690" y="3485108"/>
            <a:ext cx="3534268" cy="1286054"/>
          </a:xfrm>
          <a:prstGeom prst="rect">
            <a:avLst/>
          </a:prstGeom>
        </p:spPr>
      </p:pic>
      <p:pic>
        <p:nvPicPr>
          <p:cNvPr id="13" name="图片 12">
            <a:extLst>
              <a:ext uri="{FF2B5EF4-FFF2-40B4-BE49-F238E27FC236}">
                <a16:creationId xmlns:a16="http://schemas.microsoft.com/office/drawing/2014/main" id="{A27DF3F8-6CC7-B575-15CC-787F378C6B8E}"/>
              </a:ext>
            </a:extLst>
          </p:cNvPr>
          <p:cNvPicPr>
            <a:picLocks noChangeAspect="1"/>
          </p:cNvPicPr>
          <p:nvPr/>
        </p:nvPicPr>
        <p:blipFill>
          <a:blip r:embed="rId6"/>
          <a:srcRect l="-111" t="27408" r="111"/>
          <a:stretch/>
        </p:blipFill>
        <p:spPr>
          <a:xfrm>
            <a:off x="34672" y="4640376"/>
            <a:ext cx="7921694" cy="469186"/>
          </a:xfrm>
          <a:prstGeom prst="rect">
            <a:avLst/>
          </a:prstGeom>
        </p:spPr>
      </p:pic>
    </p:spTree>
    <p:extLst>
      <p:ext uri="{BB962C8B-B14F-4D97-AF65-F5344CB8AC3E}">
        <p14:creationId xmlns:p14="http://schemas.microsoft.com/office/powerpoint/2010/main" val="146042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6E2F8C5-BB36-C3BC-F156-3474F2362108}"/>
              </a:ext>
            </a:extLst>
          </p:cNvPr>
          <p:cNvSpPr txBox="1"/>
          <p:nvPr/>
        </p:nvSpPr>
        <p:spPr>
          <a:xfrm>
            <a:off x="395536" y="339502"/>
            <a:ext cx="6263012" cy="369332"/>
          </a:xfrm>
          <a:prstGeom prst="rect">
            <a:avLst/>
          </a:prstGeom>
          <a:noFill/>
        </p:spPr>
        <p:txBody>
          <a:bodyPr wrap="square">
            <a:spAutoFit/>
          </a:bodyPr>
          <a:lstStyle/>
          <a:p>
            <a:r>
              <a:rPr lang="zh-CN" altLang="en-US" dirty="0"/>
              <a:t>结果</a:t>
            </a:r>
          </a:p>
        </p:txBody>
      </p:sp>
      <p:pic>
        <p:nvPicPr>
          <p:cNvPr id="4" name="图片 3">
            <a:extLst>
              <a:ext uri="{FF2B5EF4-FFF2-40B4-BE49-F238E27FC236}">
                <a16:creationId xmlns:a16="http://schemas.microsoft.com/office/drawing/2014/main" id="{7B271EAC-AB8F-3F25-9C00-923789717E5F}"/>
              </a:ext>
            </a:extLst>
          </p:cNvPr>
          <p:cNvPicPr>
            <a:picLocks noChangeAspect="1"/>
          </p:cNvPicPr>
          <p:nvPr/>
        </p:nvPicPr>
        <p:blipFill>
          <a:blip r:embed="rId2"/>
          <a:stretch>
            <a:fillRect/>
          </a:stretch>
        </p:blipFill>
        <p:spPr>
          <a:xfrm>
            <a:off x="611560" y="713443"/>
            <a:ext cx="7020272" cy="3716614"/>
          </a:xfrm>
          <a:prstGeom prst="rect">
            <a:avLst/>
          </a:prstGeom>
        </p:spPr>
      </p:pic>
      <p:pic>
        <p:nvPicPr>
          <p:cNvPr id="6" name="图片 5" descr="徽标, 公司名称&#10;&#10;描述已自动生成">
            <a:extLst>
              <a:ext uri="{FF2B5EF4-FFF2-40B4-BE49-F238E27FC236}">
                <a16:creationId xmlns:a16="http://schemas.microsoft.com/office/drawing/2014/main" id="{0BF5D14D-F5EE-C15B-51AF-0A8548D63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8264" y="4412137"/>
            <a:ext cx="2016224" cy="711901"/>
          </a:xfrm>
          <a:prstGeom prst="rect">
            <a:avLst/>
          </a:prstGeom>
        </p:spPr>
      </p:pic>
    </p:spTree>
    <p:extLst>
      <p:ext uri="{BB962C8B-B14F-4D97-AF65-F5344CB8AC3E}">
        <p14:creationId xmlns:p14="http://schemas.microsoft.com/office/powerpoint/2010/main" val="30957904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4539</TotalTime>
  <Words>766</Words>
  <Application>Microsoft Office PowerPoint</Application>
  <PresentationFormat>全屏显示(16:9)</PresentationFormat>
  <Paragraphs>40</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-apple-system</vt:lpstr>
      <vt:lpstr>Noto Sans S Chinese Medium</vt:lpstr>
      <vt:lpstr>微软雅黑</vt:lpstr>
      <vt:lpstr>Arial</vt:lpstr>
      <vt:lpstr>Calibri</vt:lpstr>
      <vt:lpstr>Franklin Gothic Book</vt:lpstr>
      <vt:lpstr>Franklin Gothic Medium</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user-pc</dc:creator>
  <cp:lastModifiedBy>2682131254@qq.com</cp:lastModifiedBy>
  <cp:revision>34</cp:revision>
  <dcterms:created xsi:type="dcterms:W3CDTF">2020-11-28T13:50:00Z</dcterms:created>
  <dcterms:modified xsi:type="dcterms:W3CDTF">2024-09-26T08:23:40Z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80A764A0E1F941CC9E267722DF0FC438</vt:lpwstr>
  </property>
  <property fmtid="{D5CDD505-2E9C-101B-9397-08002B2CF9AE}" pid="3" name="KSOProductBuildVer">
    <vt:lpwstr>2052-11.1.0.13703</vt:lpwstr>
  </property>
</Properties>
</file>