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25.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28.xml" ContentType="application/vnd.openxmlformats-officedocument.presentationml.tags+xml"/>
  <Override PartName="/ppt/tags/tag29.xml" ContentType="application/vnd.openxmlformats-officedocument.presentationml.tags+xml"/>
  <Override PartName="/ppt/notesSlides/notesSlide2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5.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6.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7.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38.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48.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4"/>
  </p:notesMasterIdLst>
  <p:sldIdLst>
    <p:sldId id="2506" r:id="rId2"/>
    <p:sldId id="2614" r:id="rId3"/>
    <p:sldId id="2595" r:id="rId4"/>
    <p:sldId id="2686" r:id="rId5"/>
    <p:sldId id="2687" r:id="rId6"/>
    <p:sldId id="2621" r:id="rId7"/>
    <p:sldId id="2688" r:id="rId8"/>
    <p:sldId id="2730" r:id="rId9"/>
    <p:sldId id="2689" r:id="rId10"/>
    <p:sldId id="2751" r:id="rId11"/>
    <p:sldId id="2757" r:id="rId12"/>
    <p:sldId id="2758" r:id="rId13"/>
    <p:sldId id="2759" r:id="rId14"/>
    <p:sldId id="2697" r:id="rId15"/>
    <p:sldId id="2703" r:id="rId16"/>
    <p:sldId id="2729" r:id="rId17"/>
    <p:sldId id="2748" r:id="rId18"/>
    <p:sldId id="2778" r:id="rId19"/>
    <p:sldId id="2777" r:id="rId20"/>
    <p:sldId id="2705" r:id="rId21"/>
    <p:sldId id="2706" r:id="rId22"/>
    <p:sldId id="2762" r:id="rId23"/>
    <p:sldId id="2763" r:id="rId24"/>
    <p:sldId id="2764" r:id="rId25"/>
    <p:sldId id="2765" r:id="rId26"/>
    <p:sldId id="2766" r:id="rId27"/>
    <p:sldId id="2767" r:id="rId28"/>
    <p:sldId id="2768" r:id="rId29"/>
    <p:sldId id="2769" r:id="rId30"/>
    <p:sldId id="2715" r:id="rId31"/>
    <p:sldId id="2692" r:id="rId32"/>
    <p:sldId id="2779" r:id="rId33"/>
    <p:sldId id="2780" r:id="rId34"/>
    <p:sldId id="2771" r:id="rId35"/>
    <p:sldId id="2772" r:id="rId36"/>
    <p:sldId id="2773" r:id="rId37"/>
    <p:sldId id="2781" r:id="rId38"/>
    <p:sldId id="2774" r:id="rId39"/>
    <p:sldId id="2743" r:id="rId40"/>
    <p:sldId id="2775" r:id="rId41"/>
    <p:sldId id="2776" r:id="rId42"/>
    <p:sldId id="2518" r:id="rId43"/>
  </p:sldIdLst>
  <p:sldSz cx="12192000" cy="6858000"/>
  <p:notesSz cx="6858000" cy="9144000"/>
  <p:custDataLst>
    <p:tags r:id="rId4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6176" autoAdjust="0"/>
  </p:normalViewPr>
  <p:slideViewPr>
    <p:cSldViewPr snapToGrid="0" showGuides="1">
      <p:cViewPr varScale="1">
        <p:scale>
          <a:sx n="68" d="100"/>
          <a:sy n="68" d="100"/>
        </p:scale>
        <p:origin x="1214" y="38"/>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2024/7/30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r>
              <a:rPr lang="zh-CN" altLang="en-US" b="0" i="0" dirty="0">
                <a:solidFill>
                  <a:srgbClr val="0D0D0D"/>
                </a:solidFill>
                <a:effectLst/>
                <a:highlight>
                  <a:srgbClr val="FFFFFF"/>
                </a:highlight>
                <a:latin typeface="Söhne"/>
              </a:rPr>
              <a:t>如果音频数据的采样率为</a:t>
            </a:r>
            <a:r>
              <a:rPr lang="en-US" altLang="zh-CN" b="0" i="0" dirty="0">
                <a:solidFill>
                  <a:srgbClr val="0D0D0D"/>
                </a:solidFill>
                <a:effectLst/>
                <a:highlight>
                  <a:srgbClr val="FFFFFF"/>
                </a:highlight>
                <a:latin typeface="Söhne"/>
              </a:rPr>
              <a:t>49Hz</a:t>
            </a:r>
            <a:r>
              <a:rPr lang="zh-CN" altLang="en-US" b="0" i="0" dirty="0">
                <a:solidFill>
                  <a:srgbClr val="0D0D0D"/>
                </a:solidFill>
                <a:effectLst/>
                <a:highlight>
                  <a:srgbClr val="FFFFFF"/>
                </a:highlight>
                <a:latin typeface="Söhne"/>
              </a:rPr>
              <a:t>，而面部动画的帧率为</a:t>
            </a:r>
            <a:r>
              <a:rPr lang="en-US" altLang="zh-CN" b="0" i="0" dirty="0">
                <a:solidFill>
                  <a:srgbClr val="0D0D0D"/>
                </a:solidFill>
                <a:effectLst/>
                <a:highlight>
                  <a:srgbClr val="FFFFFF"/>
                </a:highlight>
                <a:latin typeface="Söhne"/>
              </a:rPr>
              <a:t>25fps</a:t>
            </a:r>
            <a:r>
              <a:rPr lang="zh-CN" altLang="en-US" b="0" i="0" dirty="0">
                <a:solidFill>
                  <a:srgbClr val="0D0D0D"/>
                </a:solidFill>
                <a:effectLst/>
                <a:highlight>
                  <a:srgbClr val="FFFFFF"/>
                </a:highlight>
                <a:latin typeface="Söhne"/>
              </a:rPr>
              <a:t>，则插值比例</a:t>
            </a:r>
            <a:r>
              <a:rPr lang="en-US" altLang="zh-CN" b="0" i="1" dirty="0">
                <a:solidFill>
                  <a:srgbClr val="0D0D0D"/>
                </a:solidFill>
                <a:effectLst/>
                <a:highlight>
                  <a:srgbClr val="FFFFFF"/>
                </a:highlight>
                <a:latin typeface="KaTeX_Math"/>
              </a:rPr>
              <a:t>k</a:t>
            </a:r>
            <a:r>
              <a:rPr lang="en-US" altLang="zh-CN" b="0" i="0" dirty="0">
                <a:solidFill>
                  <a:srgbClr val="0D0D0D"/>
                </a:solidFill>
                <a:effectLst/>
                <a:highlight>
                  <a:srgbClr val="FFFFFF"/>
                </a:highlight>
                <a:latin typeface="Söhne"/>
              </a:rPr>
              <a:t> </a:t>
            </a:r>
            <a:r>
              <a:rPr lang="zh-CN" altLang="en-US" b="0" i="0" dirty="0">
                <a:solidFill>
                  <a:srgbClr val="0D0D0D"/>
                </a:solidFill>
                <a:effectLst/>
                <a:highlight>
                  <a:srgbClr val="FFFFFF"/>
                </a:highlight>
                <a:latin typeface="Söhne"/>
              </a:rPr>
              <a:t>可以计算为：</a:t>
            </a:r>
            <a:r>
              <a:rPr lang="en-US" altLang="zh-CN" b="0" i="1" dirty="0">
                <a:solidFill>
                  <a:srgbClr val="0D0D0D"/>
                </a:solidFill>
                <a:effectLst/>
                <a:highlight>
                  <a:srgbClr val="FFFFFF"/>
                </a:highlight>
                <a:latin typeface="KaTeX_Math"/>
              </a:rPr>
              <a:t>k</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KaTeX_Size3"/>
              </a:rPr>
              <a:t>⌈</a:t>
            </a:r>
            <a:r>
              <a:rPr lang="en-US" altLang="zh-CN" b="0" i="1" dirty="0" err="1">
                <a:solidFill>
                  <a:srgbClr val="0D0D0D"/>
                </a:solidFill>
                <a:effectLst/>
                <a:highlight>
                  <a:srgbClr val="FFFFFF"/>
                </a:highlight>
                <a:latin typeface="KaTeX_Math"/>
              </a:rPr>
              <a:t>f</a:t>
            </a:r>
            <a:r>
              <a:rPr lang="en-US" altLang="zh-CN" b="0" i="1" baseline="-25000" dirty="0" err="1">
                <a:solidFill>
                  <a:srgbClr val="0D0D0D"/>
                </a:solidFill>
                <a:effectLst/>
                <a:highlight>
                  <a:srgbClr val="FFFFFF"/>
                </a:highlight>
                <a:latin typeface="KaTeX_Math"/>
              </a:rPr>
              <a:t>m</a:t>
            </a:r>
            <a:r>
              <a:rPr lang="en-US" altLang="zh-CN" b="0" i="0" baseline="-2500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KaTeX_Main"/>
              </a:rPr>
              <a:t> / </a:t>
            </a:r>
            <a:r>
              <a:rPr lang="en-US" altLang="zh-CN" b="0" i="1" dirty="0">
                <a:solidFill>
                  <a:srgbClr val="0D0D0D"/>
                </a:solidFill>
                <a:effectLst/>
                <a:highlight>
                  <a:srgbClr val="FFFFFF"/>
                </a:highlight>
                <a:latin typeface="KaTeX_Math"/>
              </a:rPr>
              <a:t>f</a:t>
            </a:r>
            <a:r>
              <a:rPr lang="en-US" altLang="zh-CN" b="0" i="1" baseline="-25000" dirty="0">
                <a:solidFill>
                  <a:srgbClr val="0D0D0D"/>
                </a:solidFill>
                <a:effectLst/>
                <a:highlight>
                  <a:srgbClr val="FFFFFF"/>
                </a:highlight>
                <a:latin typeface="KaTeX_Math"/>
              </a:rPr>
              <a:t>a</a:t>
            </a:r>
            <a:r>
              <a:rPr lang="en-US" altLang="zh-CN" b="0" i="0" baseline="-2500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KaTeX_Size3"/>
              </a:rPr>
              <a:t>⌉</a:t>
            </a:r>
            <a:r>
              <a:rPr lang="en-US" altLang="zh-CN"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KaTeX_Size3"/>
              </a:rPr>
              <a:t>⌈</a:t>
            </a:r>
            <a:r>
              <a:rPr lang="en-US" altLang="zh-CN" b="0" i="0" dirty="0">
                <a:solidFill>
                  <a:srgbClr val="0D0D0D"/>
                </a:solidFill>
                <a:effectLst/>
                <a:highlight>
                  <a:srgbClr val="FFFFFF"/>
                </a:highlight>
                <a:latin typeface="KaTeX_Main"/>
              </a:rPr>
              <a:t>25/49​</a:t>
            </a:r>
            <a:r>
              <a:rPr lang="en-US" altLang="zh-CN" b="0" i="0" dirty="0">
                <a:solidFill>
                  <a:srgbClr val="0D0D0D"/>
                </a:solidFill>
                <a:effectLst/>
                <a:highlight>
                  <a:srgbClr val="FFFFFF"/>
                </a:highlight>
                <a:latin typeface="KaTeX_Size3"/>
              </a:rPr>
              <a:t>⌉</a:t>
            </a:r>
            <a:r>
              <a:rPr lang="en-US" altLang="zh-CN" b="0" i="0" dirty="0">
                <a:solidFill>
                  <a:srgbClr val="0D0D0D"/>
                </a:solidFill>
                <a:effectLst/>
                <a:highlight>
                  <a:srgbClr val="FFFFFF"/>
                </a:highlight>
                <a:latin typeface="KaTeX_Main"/>
              </a:rPr>
              <a:t>=2</a:t>
            </a:r>
            <a:endParaRPr lang="en-US" altLang="zh-CN" b="0" i="0" dirty="0">
              <a:solidFill>
                <a:srgbClr val="0D0D0D"/>
              </a:solidFill>
              <a:effectLst/>
              <a:highlight>
                <a:srgbClr val="FFFFFF"/>
              </a:highlight>
              <a:latin typeface="Söhne"/>
            </a:endParaRPr>
          </a:p>
          <a:p>
            <a:pPr algn="l"/>
            <a:r>
              <a:rPr lang="zh-CN" altLang="en-US" b="0" i="0" dirty="0">
                <a:solidFill>
                  <a:srgbClr val="0D0D0D"/>
                </a:solidFill>
                <a:effectLst/>
                <a:highlight>
                  <a:srgbClr val="FFFFFF"/>
                </a:highlight>
                <a:latin typeface="Söhne"/>
              </a:rPr>
              <a:t>这意味着每个原始音频帧将扩展到两个音频帧。线性插值层将在连续的原始帧之间生成中间帧。</a:t>
            </a:r>
            <a:endParaRPr lang="en-US" altLang="zh-CN" b="0" i="0" dirty="0">
              <a:solidFill>
                <a:srgbClr val="0D0D0D"/>
              </a:solidFill>
              <a:effectLst/>
              <a:highlight>
                <a:srgbClr val="FFFFFF"/>
              </a:highlight>
              <a:latin typeface="Söhne"/>
            </a:endParaRPr>
          </a:p>
          <a:p>
            <a:pPr algn="l"/>
            <a:endParaRPr lang="en-US" altLang="zh-CN" b="0" i="0" dirty="0">
              <a:solidFill>
                <a:srgbClr val="0D0D0D"/>
              </a:solidFill>
              <a:effectLst/>
              <a:highlight>
                <a:srgbClr val="FFFFFF"/>
              </a:highlight>
              <a:latin typeface="Söhne"/>
            </a:endParaRPr>
          </a:p>
          <a:p>
            <a:pPr algn="l"/>
            <a:r>
              <a:rPr lang="zh-CN" altLang="en-US" b="0" i="0" dirty="0">
                <a:solidFill>
                  <a:srgbClr val="0D0D0D"/>
                </a:solidFill>
                <a:effectLst/>
                <a:highlight>
                  <a:srgbClr val="FFFFFF"/>
                </a:highlight>
                <a:latin typeface="Söhne"/>
              </a:rPr>
              <a:t>线性投影层的主要作用是将提取的音频特征转换为一个适合后续处理的标准格式，主要通过一个线性变换（即矩阵乘法加偏置）实现</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33367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en-US" altLang="zh-CN"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254211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buFont typeface="+mj-lt"/>
              <a:buAutoNum type="arabicPeriod"/>
            </a:pPr>
            <a:r>
              <a:rPr lang="zh-CN" altLang="en-US" b="1" i="0" dirty="0">
                <a:solidFill>
                  <a:srgbClr val="0D0D0D"/>
                </a:solidFill>
                <a:effectLst/>
                <a:highlight>
                  <a:srgbClr val="FFFFFF"/>
                </a:highlight>
                <a:latin typeface="Söhne"/>
              </a:rPr>
              <a:t>权重 </a:t>
            </a:r>
            <a:r>
              <a:rPr lang="en-US" altLang="zh-CN" b="1" i="1" dirty="0" err="1">
                <a:solidFill>
                  <a:srgbClr val="0D0D0D"/>
                </a:solidFill>
                <a:effectLst/>
                <a:highlight>
                  <a:srgbClr val="FFFFFF"/>
                </a:highlight>
                <a:latin typeface="KaTeX_Math"/>
              </a:rPr>
              <a:t>Wf</a:t>
            </a:r>
            <a:r>
              <a:rPr lang="zh-CN" altLang="en-US" b="1"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Söhne"/>
              </a:rPr>
              <a:t>：</a:t>
            </a:r>
          </a:p>
          <a:p>
            <a:pPr marL="742950" lvl="1" indent="-285750" algn="l">
              <a:buFont typeface="+mj-lt"/>
              <a:buAutoNum type="arabicPeriod"/>
            </a:pPr>
            <a:r>
              <a:rPr lang="zh-CN" altLang="en-US" b="1" i="0" dirty="0">
                <a:solidFill>
                  <a:srgbClr val="0D0D0D"/>
                </a:solidFill>
                <a:effectLst/>
                <a:highlight>
                  <a:srgbClr val="FFFFFF"/>
                </a:highlight>
                <a:latin typeface="Söhne"/>
              </a:rPr>
              <a:t>类型</a:t>
            </a:r>
            <a:r>
              <a:rPr lang="zh-CN" altLang="en-US" b="0" i="0" dirty="0">
                <a:solidFill>
                  <a:srgbClr val="0D0D0D"/>
                </a:solidFill>
                <a:effectLst/>
                <a:highlight>
                  <a:srgbClr val="FFFFFF"/>
                </a:highlight>
                <a:latin typeface="Söhne"/>
              </a:rPr>
              <a:t>：</a:t>
            </a:r>
            <a:r>
              <a:rPr lang="en-US" altLang="zh-CN" b="0" i="1" dirty="0" err="1">
                <a:solidFill>
                  <a:srgbClr val="0D0D0D"/>
                </a:solidFill>
                <a:effectLst/>
                <a:highlight>
                  <a:srgbClr val="FFFFFF"/>
                </a:highlight>
                <a:latin typeface="KaTeX_Math"/>
              </a:rPr>
              <a:t>Wf</a:t>
            </a:r>
            <a:r>
              <a:rPr lang="zh-CN" altLang="en-US"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Söhne"/>
              </a:rPr>
              <a:t> 是一个矩阵，用于将来自上一个时间步的预测 </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t</a:t>
            </a:r>
            <a:r>
              <a:rPr lang="zh-CN" altLang="en-US"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Söhne"/>
              </a:rPr>
              <a:t> 转换到一个新的表征空间。</a:t>
            </a:r>
          </a:p>
          <a:p>
            <a:pPr marL="742950" lvl="1" indent="-285750" algn="l">
              <a:buFont typeface="+mj-lt"/>
              <a:buAutoNum type="arabicPeriod"/>
            </a:pPr>
            <a:r>
              <a:rPr lang="zh-CN" altLang="en-US" b="1" i="0" dirty="0">
                <a:solidFill>
                  <a:srgbClr val="0D0D0D"/>
                </a:solidFill>
                <a:effectLst/>
                <a:highlight>
                  <a:srgbClr val="FFFFFF"/>
                </a:highlight>
                <a:latin typeface="Söhne"/>
              </a:rPr>
              <a:t>作用</a:t>
            </a:r>
            <a:r>
              <a:rPr lang="zh-CN" altLang="en-US" b="0" i="0" dirty="0">
                <a:solidFill>
                  <a:srgbClr val="0D0D0D"/>
                </a:solidFill>
                <a:effectLst/>
                <a:highlight>
                  <a:srgbClr val="FFFFFF"/>
                </a:highlight>
                <a:latin typeface="Söhne"/>
              </a:rPr>
              <a:t>：这个权重矩阵是自回归部分的核心，它直接决定了过去的输出如何影响当前步的输出。通过矩阵乘法 </a:t>
            </a:r>
            <a:r>
              <a:rPr lang="zh-CN" altLang="en-US"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y</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t</a:t>
            </a:r>
            <a:r>
              <a:rPr lang="zh-CN" altLang="en-US"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Söhne"/>
              </a:rPr>
              <a:t>，模型可以捕获并利用之前的动作状态对当前状态的影响。</a:t>
            </a:r>
          </a:p>
          <a:p>
            <a:pPr algn="l">
              <a:buFont typeface="+mj-lt"/>
              <a:buAutoNum type="arabicPeriod"/>
            </a:pPr>
            <a:r>
              <a:rPr lang="zh-CN" altLang="en-US" b="1" i="0" dirty="0">
                <a:solidFill>
                  <a:srgbClr val="0D0D0D"/>
                </a:solidFill>
                <a:effectLst/>
                <a:highlight>
                  <a:srgbClr val="FFFFFF"/>
                </a:highlight>
                <a:latin typeface="Söhne"/>
              </a:rPr>
              <a:t>偏置 </a:t>
            </a:r>
            <a:r>
              <a:rPr lang="en-US" altLang="zh-CN" b="1" i="1" dirty="0">
                <a:solidFill>
                  <a:srgbClr val="0D0D0D"/>
                </a:solidFill>
                <a:effectLst/>
                <a:highlight>
                  <a:srgbClr val="FFFFFF"/>
                </a:highlight>
                <a:latin typeface="KaTeX_Math"/>
              </a:rPr>
              <a:t>bf</a:t>
            </a:r>
            <a:r>
              <a:rPr lang="zh-CN" altLang="en-US" b="1"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Söhne"/>
              </a:rPr>
              <a:t>：</a:t>
            </a:r>
          </a:p>
          <a:p>
            <a:pPr marL="742950" lvl="1" indent="-285750" algn="l">
              <a:buFont typeface="+mj-lt"/>
              <a:buAutoNum type="arabicPeriod"/>
            </a:pPr>
            <a:r>
              <a:rPr lang="zh-CN" altLang="en-US" b="1" i="0" dirty="0">
                <a:solidFill>
                  <a:srgbClr val="0D0D0D"/>
                </a:solidFill>
                <a:effectLst/>
                <a:highlight>
                  <a:srgbClr val="FFFFFF"/>
                </a:highlight>
                <a:latin typeface="Söhne"/>
              </a:rPr>
              <a:t>类型</a:t>
            </a:r>
            <a:r>
              <a:rPr lang="zh-CN" altLang="en-US" b="0" i="0" dirty="0">
                <a:solidFill>
                  <a:srgbClr val="0D0D0D"/>
                </a:solidFill>
                <a:effectLst/>
                <a:highlight>
                  <a:srgbClr val="FFFFFF"/>
                </a:highlight>
                <a:latin typeface="Söhne"/>
              </a:rPr>
              <a:t>：</a:t>
            </a:r>
            <a:r>
              <a:rPr lang="en-US" altLang="zh-CN" b="0" i="1" dirty="0">
                <a:solidFill>
                  <a:srgbClr val="0D0D0D"/>
                </a:solidFill>
                <a:effectLst/>
                <a:highlight>
                  <a:srgbClr val="FFFFFF"/>
                </a:highlight>
                <a:latin typeface="KaTeX_Math"/>
              </a:rPr>
              <a:t>bf</a:t>
            </a:r>
            <a:r>
              <a:rPr lang="zh-CN" altLang="en-US" b="0" i="0" dirty="0">
                <a:solidFill>
                  <a:srgbClr val="0D0D0D"/>
                </a:solidFill>
                <a:effectLst/>
                <a:highlight>
                  <a:srgbClr val="FFFFFF"/>
                </a:highlight>
                <a:latin typeface="KaTeX_Main"/>
              </a:rPr>
              <a:t>​</a:t>
            </a:r>
            <a:r>
              <a:rPr lang="zh-CN" altLang="en-US" b="0" i="0" dirty="0">
                <a:solidFill>
                  <a:srgbClr val="0D0D0D"/>
                </a:solidFill>
                <a:effectLst/>
                <a:highlight>
                  <a:srgbClr val="FFFFFF"/>
                </a:highlight>
                <a:latin typeface="Söhne"/>
              </a:rPr>
              <a:t> 是一个向量，它在进行线性变换后被添加到输出中，用于提供额外的调整，确保输出更加稳定。</a:t>
            </a:r>
          </a:p>
          <a:p>
            <a:pPr marL="742950" lvl="1" indent="-285750" algn="l">
              <a:buFont typeface="+mj-lt"/>
              <a:buAutoNum type="arabicPeriod"/>
            </a:pPr>
            <a:r>
              <a:rPr lang="zh-CN" altLang="en-US" b="1" i="0" dirty="0">
                <a:solidFill>
                  <a:srgbClr val="0D0D0D"/>
                </a:solidFill>
                <a:effectLst/>
                <a:highlight>
                  <a:srgbClr val="FFFFFF"/>
                </a:highlight>
                <a:latin typeface="Söhne"/>
              </a:rPr>
              <a:t>作用</a:t>
            </a:r>
            <a:r>
              <a:rPr lang="zh-CN" altLang="en-US" b="0" i="0" dirty="0">
                <a:solidFill>
                  <a:srgbClr val="0D0D0D"/>
                </a:solidFill>
                <a:effectLst/>
                <a:highlight>
                  <a:srgbClr val="FFFFFF"/>
                </a:highlight>
                <a:latin typeface="Söhne"/>
              </a:rPr>
              <a:t>：偏置项帮助模型调整其输出，防止过拟合，并增加模型输出的多样性，使得模型能够更好地适应不同的数据分布。</a:t>
            </a:r>
          </a:p>
          <a:p>
            <a:pPr algn="l">
              <a:buFont typeface="+mj-lt"/>
              <a:buAutoNum type="arabicPeriod"/>
            </a:pPr>
            <a:r>
              <a:rPr lang="zh-CN" altLang="en-US" b="1" i="0" dirty="0">
                <a:solidFill>
                  <a:srgbClr val="0D0D0D"/>
                </a:solidFill>
                <a:effectLst/>
                <a:highlight>
                  <a:srgbClr val="FFFFFF"/>
                </a:highlight>
                <a:latin typeface="Söhne"/>
              </a:rPr>
              <a:t>预测 </a:t>
            </a:r>
            <a:r>
              <a:rPr lang="en-US" altLang="zh-CN" b="1" i="0" dirty="0">
                <a:solidFill>
                  <a:srgbClr val="0D0D0D"/>
                </a:solidFill>
                <a:effectLst/>
                <a:highlight>
                  <a:srgbClr val="FFFFFF"/>
                </a:highlight>
                <a:latin typeface="Söhne"/>
              </a:rPr>
              <a:t>y</a:t>
            </a:r>
            <a:r>
              <a:rPr lang="en-US" altLang="zh-CN" b="1" i="0" dirty="0">
                <a:solidFill>
                  <a:srgbClr val="0D0D0D"/>
                </a:solidFill>
                <a:effectLst/>
                <a:highlight>
                  <a:srgbClr val="FFFFFF"/>
                </a:highlight>
                <a:latin typeface="KaTeX_Main"/>
              </a:rPr>
              <a:t>^​</a:t>
            </a:r>
            <a:r>
              <a:rPr lang="en-US" altLang="zh-CN" b="1" i="1" dirty="0">
                <a:solidFill>
                  <a:srgbClr val="0D0D0D"/>
                </a:solidFill>
                <a:effectLst/>
                <a:highlight>
                  <a:srgbClr val="FFFFFF"/>
                </a:highlight>
                <a:latin typeface="KaTeX_Math"/>
              </a:rPr>
              <a:t>t</a:t>
            </a:r>
            <a:r>
              <a:rPr lang="zh-CN" altLang="en-US" b="1" i="0" dirty="0">
                <a:solidFill>
                  <a:srgbClr val="0D0D0D"/>
                </a:solidFill>
                <a:effectLst/>
                <a:highlight>
                  <a:srgbClr val="FFFFFF"/>
                </a:highlight>
                <a:latin typeface="KaTeX_Main"/>
              </a:rPr>
              <a:t>−</a:t>
            </a:r>
            <a:r>
              <a:rPr lang="en-US" altLang="zh-CN" b="1"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Söhne"/>
              </a:rPr>
              <a:t>：</a:t>
            </a:r>
          </a:p>
          <a:p>
            <a:pPr marL="457200" lvl="1" indent="0" algn="l">
              <a:buFont typeface="+mj-lt"/>
              <a:buNone/>
            </a:pPr>
            <a:r>
              <a:rPr lang="zh-CN" altLang="en-US" b="1" i="0" dirty="0">
                <a:solidFill>
                  <a:srgbClr val="0D0D0D"/>
                </a:solidFill>
                <a:effectLst/>
                <a:highlight>
                  <a:srgbClr val="FFFFFF"/>
                </a:highlight>
                <a:latin typeface="Söhne"/>
              </a:rPr>
              <a:t>类型</a:t>
            </a:r>
            <a:r>
              <a:rPr lang="zh-CN" altLang="en-US" b="0" i="0" dirty="0">
                <a:solidFill>
                  <a:srgbClr val="0D0D0D"/>
                </a:solidFill>
                <a:effectLst/>
                <a:highlight>
                  <a:srgbClr val="FFFFFF"/>
                </a:highlight>
                <a:latin typeface="Söhne"/>
              </a:rPr>
              <a:t>：</a:t>
            </a:r>
            <a:r>
              <a:rPr lang="en-US" altLang="zh-CN" b="0" i="0" dirty="0">
                <a:solidFill>
                  <a:srgbClr val="0D0D0D"/>
                </a:solidFill>
                <a:effectLst/>
                <a:highlight>
                  <a:srgbClr val="FFFFFF"/>
                </a:highlight>
                <a:latin typeface="KaTeX_Main"/>
              </a:rPr>
              <a:t>^​</a:t>
            </a:r>
            <a:r>
              <a:rPr lang="en-US" altLang="zh-CN" b="0" i="1" dirty="0">
                <a:solidFill>
                  <a:srgbClr val="0D0D0D"/>
                </a:solidFill>
                <a:effectLst/>
                <a:highlight>
                  <a:srgbClr val="FFFFFF"/>
                </a:highlight>
                <a:latin typeface="KaTeX_Math"/>
              </a:rPr>
              <a:t>t</a:t>
            </a:r>
            <a:r>
              <a:rPr lang="zh-CN" altLang="en-US" b="0" i="0" dirty="0">
                <a:solidFill>
                  <a:srgbClr val="0D0D0D"/>
                </a:solidFill>
                <a:effectLst/>
                <a:highlight>
                  <a:srgbClr val="FFFFFF"/>
                </a:highlight>
                <a:latin typeface="KaTeX_Main"/>
              </a:rPr>
              <a:t>−</a:t>
            </a:r>
            <a:r>
              <a:rPr lang="en-US" altLang="zh-CN" b="0" i="0" dirty="0">
                <a:solidFill>
                  <a:srgbClr val="0D0D0D"/>
                </a:solidFill>
                <a:effectLst/>
                <a:highlight>
                  <a:srgbClr val="FFFFFF"/>
                </a:highlight>
                <a:latin typeface="KaTeX_Main"/>
              </a:rPr>
              <a:t>1​</a:t>
            </a:r>
            <a:r>
              <a:rPr lang="zh-CN" altLang="en-US" b="0" i="0" dirty="0">
                <a:solidFill>
                  <a:srgbClr val="0D0D0D"/>
                </a:solidFill>
                <a:effectLst/>
                <a:highlight>
                  <a:srgbClr val="FFFFFF"/>
                </a:highlight>
                <a:latin typeface="Söhne"/>
              </a:rPr>
              <a:t> 是模型在上一个时间步产生的输出，代表了前一时刻的面部动作状态。</a:t>
            </a:r>
          </a:p>
          <a:p>
            <a:pPr marL="742950" lvl="1" indent="-285750" algn="l">
              <a:buFont typeface="+mj-lt"/>
              <a:buAutoNum type="arabicPeriod"/>
            </a:pPr>
            <a:r>
              <a:rPr lang="zh-CN" altLang="en-US" b="1" i="0" dirty="0">
                <a:solidFill>
                  <a:srgbClr val="0D0D0D"/>
                </a:solidFill>
                <a:effectLst/>
                <a:highlight>
                  <a:srgbClr val="FFFFFF"/>
                </a:highlight>
                <a:latin typeface="Söhne"/>
              </a:rPr>
              <a:t>作用</a:t>
            </a:r>
            <a:r>
              <a:rPr lang="zh-CN" altLang="en-US" b="0" i="0" dirty="0">
                <a:solidFill>
                  <a:srgbClr val="0D0D0D"/>
                </a:solidFill>
                <a:effectLst/>
                <a:highlight>
                  <a:srgbClr val="FFFFFF"/>
                </a:highlight>
                <a:latin typeface="Söhne"/>
              </a:rPr>
              <a:t>：这一预测值提供了至关重要的历史信息，是自回归模型设计的基础，使得每一步的输出都依赖于前一步的输出，从而创建连贯的动作序列。</a:t>
            </a:r>
          </a:p>
          <a:p>
            <a:pPr algn="l"/>
            <a:endParaRPr lang="en-US" altLang="zh-CN"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46966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r>
              <a:rPr lang="zh-CN" altLang="en-US" b="1" i="0" dirty="0">
                <a:solidFill>
                  <a:srgbClr val="0D0D0D"/>
                </a:solidFill>
                <a:effectLst/>
                <a:highlight>
                  <a:srgbClr val="FFFFFF"/>
                </a:highlight>
                <a:latin typeface="Söhne"/>
              </a:rPr>
              <a:t>上三角</a:t>
            </a:r>
            <a:r>
              <a:rPr lang="zh-CN" altLang="en-US" b="0" i="0" dirty="0">
                <a:solidFill>
                  <a:srgbClr val="0D0D0D"/>
                </a:solidFill>
                <a:effectLst/>
                <a:highlight>
                  <a:srgbClr val="FFFFFF"/>
                </a:highlight>
                <a:latin typeface="Söhne"/>
              </a:rPr>
              <a:t>：填充为负无穷，以忽略对当前预测的未来帧。</a:t>
            </a:r>
            <a:endParaRPr lang="en-US" altLang="zh-CN" b="0" i="0" dirty="0">
              <a:solidFill>
                <a:srgbClr val="0D0D0D"/>
              </a:solidFill>
              <a:effectLst/>
              <a:highlight>
                <a:srgbClr val="FFFFFF"/>
              </a:highlight>
              <a:latin typeface="Söhne"/>
            </a:endParaRPr>
          </a:p>
          <a:p>
            <a:pPr algn="l"/>
            <a:r>
              <a:rPr lang="zh-CN" altLang="en-US" b="1" i="0" dirty="0">
                <a:solidFill>
                  <a:srgbClr val="0D0D0D"/>
                </a:solidFill>
                <a:effectLst/>
                <a:highlight>
                  <a:srgbClr val="FFFFFF"/>
                </a:highlight>
                <a:latin typeface="Söhne"/>
              </a:rPr>
              <a:t>下三角和对角线</a:t>
            </a:r>
            <a:r>
              <a:rPr lang="zh-CN" altLang="en-US" b="0" i="0" dirty="0">
                <a:solidFill>
                  <a:srgbClr val="0D0D0D"/>
                </a:solidFill>
                <a:effectLst/>
                <a:highlight>
                  <a:srgbClr val="FFFFFF"/>
                </a:highlight>
                <a:latin typeface="Söhne"/>
              </a:rPr>
              <a:t>：根据帧之间的时间距离填充，通过周期</a:t>
            </a:r>
            <a:r>
              <a:rPr lang="en-US" altLang="zh-CN" b="0" i="1" dirty="0">
                <a:solidFill>
                  <a:srgbClr val="0D0D0D"/>
                </a:solidFill>
                <a:effectLst/>
                <a:highlight>
                  <a:srgbClr val="FFFFFF"/>
                </a:highlight>
                <a:latin typeface="KaTeX_Math"/>
              </a:rPr>
              <a:t>p</a:t>
            </a:r>
            <a:r>
              <a:rPr lang="zh-CN" altLang="en-US" b="0" i="0" dirty="0">
                <a:solidFill>
                  <a:srgbClr val="0D0D0D"/>
                </a:solidFill>
                <a:effectLst/>
                <a:highlight>
                  <a:srgbClr val="FFFFFF"/>
                </a:highlight>
                <a:latin typeface="Söhne"/>
              </a:rPr>
              <a:t> 调整。</a:t>
            </a:r>
            <a:endParaRPr lang="en-US" altLang="zh-CN" b="0" i="0" dirty="0">
              <a:solidFill>
                <a:srgbClr val="0D0D0D"/>
              </a:solidFill>
              <a:effectLst/>
              <a:highlight>
                <a:srgbClr val="FFFFFF"/>
              </a:highlight>
              <a:latin typeface="Söhne"/>
            </a:endParaRPr>
          </a:p>
          <a:p>
            <a:pPr algn="l"/>
            <a:r>
              <a:rPr lang="zh-CN" altLang="en-US" b="0" i="0" dirty="0">
                <a:solidFill>
                  <a:srgbClr val="0D0D0D"/>
                </a:solidFill>
                <a:effectLst/>
                <a:highlight>
                  <a:srgbClr val="FFFFFF"/>
                </a:highlight>
                <a:latin typeface="Söhne"/>
              </a:rPr>
              <a:t>这种偏差设置意味着时间上接近的帧（在同一个周期</a:t>
            </a:r>
            <a:r>
              <a:rPr lang="en-US" altLang="zh-CN" b="0" i="1" dirty="0">
                <a:solidFill>
                  <a:srgbClr val="0D0D0D"/>
                </a:solidFill>
                <a:effectLst/>
                <a:highlight>
                  <a:srgbClr val="FFFFFF"/>
                </a:highlight>
                <a:latin typeface="KaTeX_Math"/>
              </a:rPr>
              <a:t>p</a:t>
            </a:r>
            <a:r>
              <a:rPr lang="zh-CN" altLang="en-US" b="0" i="0" dirty="0">
                <a:solidFill>
                  <a:srgbClr val="0D0D0D"/>
                </a:solidFill>
                <a:effectLst/>
                <a:highlight>
                  <a:srgbClr val="FFFFFF"/>
                </a:highlight>
                <a:latin typeface="Söhne"/>
              </a:rPr>
              <a:t> 内）被赋予更高的注意力权重，模拟一个随序列移动并尊重时间顺序的“注意力窗口”，</a:t>
            </a:r>
            <a:r>
              <a:rPr lang="zh-CN" altLang="en-US" b="0" i="0" dirty="0">
                <a:solidFill>
                  <a:srgbClr val="1D2129"/>
                </a:solidFill>
                <a:effectLst/>
                <a:highlight>
                  <a:srgbClr val="FFFFFF"/>
                </a:highlight>
                <a:latin typeface="PingFangSC-Regular"/>
              </a:rPr>
              <a:t>当 </a:t>
            </a:r>
            <a:r>
              <a:rPr lang="en-US" altLang="zh-CN" b="0" i="0" dirty="0">
                <a:solidFill>
                  <a:srgbClr val="1D2129"/>
                </a:solidFill>
                <a:effectLst/>
                <a:highlight>
                  <a:srgbClr val="FFFFFF"/>
                </a:highlight>
                <a:latin typeface="PingFangSC-Regular"/>
              </a:rPr>
              <a:t>p = 1 </a:t>
            </a:r>
            <a:r>
              <a:rPr lang="zh-CN" altLang="en-US" b="0" i="0" dirty="0">
                <a:solidFill>
                  <a:srgbClr val="1D2129"/>
                </a:solidFill>
                <a:effectLst/>
                <a:highlight>
                  <a:srgbClr val="FFFFFF"/>
                </a:highlight>
                <a:latin typeface="PingFangSC-Regular"/>
              </a:rPr>
              <a:t>时，就是</a:t>
            </a:r>
            <a:r>
              <a:rPr lang="en-US" altLang="zh-CN" b="0" i="0" dirty="0" err="1">
                <a:solidFill>
                  <a:srgbClr val="1D2129"/>
                </a:solidFill>
                <a:effectLst/>
                <a:highlight>
                  <a:srgbClr val="FFFFFF"/>
                </a:highlight>
                <a:latin typeface="PingFangSC-Regular"/>
              </a:rPr>
              <a:t>ALiBi</a:t>
            </a:r>
            <a:endParaRPr lang="en-US" altLang="zh-CN"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932192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78904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646483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91982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21</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22</a:t>
            </a:fld>
            <a:endParaRPr kumimoji="1" lang="zh-CN" altLang="en-US"/>
          </a:p>
        </p:txBody>
      </p:sp>
    </p:spTree>
    <p:extLst>
      <p:ext uri="{BB962C8B-B14F-4D97-AF65-F5344CB8AC3E}">
        <p14:creationId xmlns:p14="http://schemas.microsoft.com/office/powerpoint/2010/main" val="13276961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23</a:t>
            </a:fld>
            <a:endParaRPr kumimoji="1" lang="zh-CN" altLang="en-US"/>
          </a:p>
        </p:txBody>
      </p:sp>
    </p:spTree>
    <p:extLst>
      <p:ext uri="{BB962C8B-B14F-4D97-AF65-F5344CB8AC3E}">
        <p14:creationId xmlns:p14="http://schemas.microsoft.com/office/powerpoint/2010/main" val="399605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24</a:t>
            </a:fld>
            <a:endParaRPr kumimoji="1" lang="zh-CN" altLang="en-US"/>
          </a:p>
        </p:txBody>
      </p:sp>
    </p:spTree>
    <p:extLst>
      <p:ext uri="{BB962C8B-B14F-4D97-AF65-F5344CB8AC3E}">
        <p14:creationId xmlns:p14="http://schemas.microsoft.com/office/powerpoint/2010/main" val="950261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25</a:t>
            </a:fld>
            <a:endParaRPr kumimoji="1" lang="zh-CN" altLang="en-US"/>
          </a:p>
        </p:txBody>
      </p:sp>
    </p:spTree>
    <p:extLst>
      <p:ext uri="{BB962C8B-B14F-4D97-AF65-F5344CB8AC3E}">
        <p14:creationId xmlns:p14="http://schemas.microsoft.com/office/powerpoint/2010/main" val="20824243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490328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27</a:t>
            </a:fld>
            <a:endParaRPr kumimoji="1" lang="zh-CN" altLang="en-US"/>
          </a:p>
        </p:txBody>
      </p:sp>
    </p:spTree>
    <p:extLst>
      <p:ext uri="{BB962C8B-B14F-4D97-AF65-F5344CB8AC3E}">
        <p14:creationId xmlns:p14="http://schemas.microsoft.com/office/powerpoint/2010/main" val="21617814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289078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1D2129"/>
                </a:solidFill>
                <a:effectLst/>
                <a:highlight>
                  <a:srgbClr val="FFFFFF"/>
                </a:highlight>
                <a:latin typeface="PingFangSC-Regular"/>
              </a:rPr>
              <a:t>作者的</a:t>
            </a:r>
            <a:r>
              <a:rPr lang="zh-CN" altLang="en-US" b="0" i="0" dirty="0">
                <a:solidFill>
                  <a:srgbClr val="1D2129"/>
                </a:solidFill>
                <a:effectLst/>
                <a:highlight>
                  <a:srgbClr val="FFFFFF"/>
                </a:highlight>
                <a:latin typeface="PingFangSC-Regular"/>
              </a:rPr>
              <a:t>方法主要包括人脸属性提取和体绘制两部分。对于第一部分，从输入视频中提取姿势和表情参数。然后引入人脸属性解纠缠模块</a:t>
            </a:r>
            <a:r>
              <a:rPr lang="en-US" altLang="zh-CN" b="0" i="0" dirty="0" err="1">
                <a:solidFill>
                  <a:srgbClr val="1D2129"/>
                </a:solidFill>
                <a:effectLst/>
                <a:highlight>
                  <a:srgbClr val="FFFFFF"/>
                </a:highlight>
                <a:latin typeface="PingFangSC-Regular"/>
              </a:rPr>
              <a:t>fd</a:t>
            </a:r>
            <a:r>
              <a:rPr lang="zh-CN" altLang="en-US" b="0" i="0" dirty="0">
                <a:solidFill>
                  <a:srgbClr val="1D2129"/>
                </a:solidFill>
                <a:effectLst/>
                <a:highlight>
                  <a:srgbClr val="FFFFFF"/>
                </a:highlight>
                <a:latin typeface="PingFangSC-Regular"/>
              </a:rPr>
              <a:t>来分离眨眼嵌入</a:t>
            </a:r>
            <a:r>
              <a:rPr lang="en-US" altLang="zh-CN" b="0" i="0" dirty="0" err="1">
                <a:solidFill>
                  <a:srgbClr val="1D2129"/>
                </a:solidFill>
                <a:effectLst/>
                <a:highlight>
                  <a:srgbClr val="FFFFFF"/>
                </a:highlight>
                <a:latin typeface="PingFangSC-Regular"/>
              </a:rPr>
              <a:t>fe</a:t>
            </a:r>
            <a:r>
              <a:rPr lang="zh-CN" altLang="en-US" b="0" i="0" dirty="0">
                <a:solidFill>
                  <a:srgbClr val="1D2129"/>
                </a:solidFill>
                <a:effectLst/>
                <a:highlight>
                  <a:srgbClr val="FFFFFF"/>
                </a:highlight>
                <a:latin typeface="PingFangSC-Regular"/>
              </a:rPr>
              <a:t>和嘴唇运动嵌入</a:t>
            </a:r>
            <a:r>
              <a:rPr lang="en-US" altLang="zh-CN" b="0" i="0" err="1">
                <a:solidFill>
                  <a:srgbClr val="1D2129"/>
                </a:solidFill>
                <a:effectLst/>
                <a:highlight>
                  <a:srgbClr val="FFFFFF"/>
                </a:highlight>
                <a:latin typeface="PingFangSC-Regular"/>
              </a:rPr>
              <a:t>fm</a:t>
            </a:r>
            <a:r>
              <a:rPr lang="zh-CN" altLang="en-US" b="0" i="0">
                <a:solidFill>
                  <a:srgbClr val="1D2129"/>
                </a:solidFill>
                <a:effectLst/>
                <a:highlight>
                  <a:srgbClr val="FFFFFF"/>
                </a:highlight>
                <a:latin typeface="PingFangSC-Regular"/>
              </a:rPr>
              <a:t>。作者使用 </a:t>
            </a:r>
            <a:r>
              <a:rPr lang="en-US" altLang="zh-CN" b="0" i="0" dirty="0">
                <a:solidFill>
                  <a:srgbClr val="1D2129"/>
                </a:solidFill>
                <a:effectLst/>
                <a:highlight>
                  <a:srgbClr val="FFFFFF"/>
                </a:highlight>
                <a:latin typeface="PingFangSC-Regular"/>
              </a:rPr>
              <a:t>Transformer GP-VAE </a:t>
            </a:r>
            <a:r>
              <a:rPr lang="zh-CN" altLang="en-US" b="0" i="0" dirty="0">
                <a:solidFill>
                  <a:srgbClr val="1D2129"/>
                </a:solidFill>
                <a:effectLst/>
                <a:highlight>
                  <a:srgbClr val="FFFFFF"/>
                </a:highlight>
                <a:latin typeface="PingFangSC-Regular"/>
              </a:rPr>
              <a:t>来生成个性化属性，例如头部姿势和眨眼</a:t>
            </a:r>
            <a:r>
              <a:rPr lang="zh-CN" altLang="en-US" b="0" i="0">
                <a:solidFill>
                  <a:srgbClr val="1D2129"/>
                </a:solidFill>
                <a:effectLst/>
                <a:highlight>
                  <a:srgbClr val="FFFFFF"/>
                </a:highlight>
                <a:latin typeface="PingFangSC-Regular"/>
              </a:rPr>
              <a:t>特征。作者使用</a:t>
            </a:r>
            <a:r>
              <a:rPr lang="zh-CN" altLang="en-US" b="0" i="0" dirty="0">
                <a:solidFill>
                  <a:srgbClr val="1D2129"/>
                </a:solidFill>
                <a:effectLst/>
                <a:highlight>
                  <a:srgbClr val="FFFFFF"/>
                </a:highlight>
                <a:latin typeface="PingFangSC-Regular"/>
              </a:rPr>
              <a:t>对比学习方法进行嘴唇运动，将音频特征</a:t>
            </a:r>
            <a:r>
              <a:rPr lang="en-US" altLang="zh-CN" b="0" i="0" dirty="0">
                <a:solidFill>
                  <a:srgbClr val="1D2129"/>
                </a:solidFill>
                <a:effectLst/>
                <a:highlight>
                  <a:srgbClr val="FFFFFF"/>
                </a:highlight>
                <a:latin typeface="PingFangSC-Regular"/>
              </a:rPr>
              <a:t>fa</a:t>
            </a:r>
            <a:r>
              <a:rPr lang="zh-CN" altLang="en-US" b="0" i="0" dirty="0">
                <a:solidFill>
                  <a:srgbClr val="1D2129"/>
                </a:solidFill>
                <a:effectLst/>
                <a:highlight>
                  <a:srgbClr val="FFFFFF"/>
                </a:highlight>
                <a:latin typeface="PingFangSC-Regular"/>
              </a:rPr>
              <a:t>与嘴部运动特征</a:t>
            </a:r>
            <a:r>
              <a:rPr lang="en-US" altLang="zh-CN" b="0" i="0" dirty="0" err="1">
                <a:solidFill>
                  <a:srgbClr val="1D2129"/>
                </a:solidFill>
                <a:effectLst/>
                <a:highlight>
                  <a:srgbClr val="FFFFFF"/>
                </a:highlight>
                <a:latin typeface="PingFangSC-Regular"/>
              </a:rPr>
              <a:t>fm</a:t>
            </a:r>
            <a:r>
              <a:rPr lang="zh-CN" altLang="en-US" b="0" i="0" dirty="0">
                <a:solidFill>
                  <a:srgbClr val="1D2129"/>
                </a:solidFill>
                <a:effectLst/>
                <a:highlight>
                  <a:srgbClr val="FFFFFF"/>
                </a:highlight>
                <a:latin typeface="PingFangSC-Regular"/>
              </a:rPr>
              <a:t>同步。之后，在体绘制</a:t>
            </a:r>
            <a:r>
              <a:rPr lang="zh-CN" altLang="en-US" b="0" i="0">
                <a:solidFill>
                  <a:srgbClr val="1D2129"/>
                </a:solidFill>
                <a:effectLst/>
                <a:highlight>
                  <a:srgbClr val="FFFFFF"/>
                </a:highlight>
                <a:latin typeface="PingFangSC-Regular"/>
              </a:rPr>
              <a:t>阶段，作者使用</a:t>
            </a:r>
            <a:r>
              <a:rPr lang="zh-CN" altLang="en-US" b="0" i="0" dirty="0">
                <a:solidFill>
                  <a:srgbClr val="1D2129"/>
                </a:solidFill>
                <a:effectLst/>
                <a:highlight>
                  <a:srgbClr val="FFFFFF"/>
                </a:highlight>
                <a:latin typeface="PingFangSC-Regular"/>
              </a:rPr>
              <a:t>生成的姿态</a:t>
            </a:r>
            <a:r>
              <a:rPr lang="en-US" altLang="zh-CN" b="0" i="0" dirty="0">
                <a:solidFill>
                  <a:srgbClr val="1D2129"/>
                </a:solidFill>
                <a:effectLst/>
                <a:highlight>
                  <a:srgbClr val="FFFFFF"/>
                </a:highlight>
                <a:latin typeface="PingFangSC-Regular"/>
              </a:rPr>
              <a:t>h '</a:t>
            </a:r>
            <a:r>
              <a:rPr lang="zh-CN" altLang="en-US" b="0" i="0" dirty="0">
                <a:solidFill>
                  <a:srgbClr val="1D2129"/>
                </a:solidFill>
                <a:effectLst/>
                <a:highlight>
                  <a:srgbClr val="FFFFFF"/>
                </a:highlight>
                <a:latin typeface="PingFangSC-Regular"/>
              </a:rPr>
              <a:t>作为视图方向。同时，将生成的眨眼特征和同步音频特征串联起来，作为</a:t>
            </a:r>
            <a:r>
              <a:rPr lang="en-US" altLang="zh-CN" b="0" i="0" dirty="0" err="1">
                <a:solidFill>
                  <a:srgbClr val="1D2129"/>
                </a:solidFill>
                <a:effectLst/>
                <a:highlight>
                  <a:srgbClr val="FFFFFF"/>
                </a:highlight>
                <a:latin typeface="PingFangSC-Regular"/>
              </a:rPr>
              <a:t>NeRF</a:t>
            </a:r>
            <a:r>
              <a:rPr lang="zh-CN" altLang="en-US" b="0" i="0" dirty="0">
                <a:solidFill>
                  <a:srgbClr val="1D2129"/>
                </a:solidFill>
                <a:effectLst/>
                <a:highlight>
                  <a:srgbClr val="FFFFFF"/>
                </a:highlight>
                <a:latin typeface="PingFangSC-Regular"/>
              </a:rPr>
              <a:t>的条件</a:t>
            </a:r>
            <a:r>
              <a:rPr lang="en-US" altLang="zh-CN" b="0" i="0" dirty="0">
                <a:solidFill>
                  <a:srgbClr val="1D2129"/>
                </a:solidFill>
                <a:effectLst/>
                <a:highlight>
                  <a:srgbClr val="FFFFFF"/>
                </a:highlight>
                <a:latin typeface="PingFangSC-Regular"/>
              </a:rPr>
              <a:t>fc</a:t>
            </a:r>
            <a:r>
              <a:rPr lang="zh-CN" altLang="en-US" b="0" i="0" dirty="0">
                <a:solidFill>
                  <a:srgbClr val="1D2129"/>
                </a:solidFill>
                <a:effectLst/>
                <a:highlight>
                  <a:srgbClr val="FFFFFF"/>
                </a:highlight>
                <a:latin typeface="PingFangSC-Regular"/>
              </a:rPr>
              <a:t>。</a:t>
            </a:r>
            <a:r>
              <a:rPr lang="zh-CN" altLang="en-US" b="0" i="0">
                <a:solidFill>
                  <a:srgbClr val="1D2129"/>
                </a:solidFill>
                <a:effectLst/>
                <a:highlight>
                  <a:srgbClr val="FFFFFF"/>
                </a:highlight>
                <a:latin typeface="PingFangSC-Regular"/>
              </a:rPr>
              <a:t>最后，作者使用</a:t>
            </a:r>
            <a:r>
              <a:rPr lang="zh-CN" altLang="en-US" b="0" i="0" dirty="0">
                <a:solidFill>
                  <a:srgbClr val="1D2129"/>
                </a:solidFill>
                <a:effectLst/>
                <a:highlight>
                  <a:srgbClr val="FFFFFF"/>
                </a:highlight>
                <a:latin typeface="PingFangSC-Regular"/>
              </a:rPr>
              <a:t>体绘制来渲染图像。</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02517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231283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Söhne"/>
              </a:rPr>
              <a:t>二元交叉熵损失函数（</a:t>
            </a:r>
            <a:r>
              <a:rPr lang="en-US" altLang="zh-CN" b="0" i="0" dirty="0">
                <a:solidFill>
                  <a:srgbClr val="374151"/>
                </a:solidFill>
                <a:effectLst/>
                <a:latin typeface="Söhne"/>
              </a:rPr>
              <a:t>Binary Cross-Entropy Loss Function</a:t>
            </a:r>
            <a:r>
              <a:rPr lang="zh-CN" altLang="en-US" b="0" i="0" dirty="0">
                <a:solidFill>
                  <a:srgbClr val="374151"/>
                </a:solidFill>
                <a:effectLst/>
                <a:latin typeface="Söhne"/>
              </a:rPr>
              <a:t>）是一种在机器学习中常用的损失函数，特别适用于处理二分类问题。它衡量的是模型预测的概率分布与真实标签的概率分布之间的差异。</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1288031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Söhne"/>
              </a:rPr>
              <a:t>二元交叉熵损失函数（</a:t>
            </a:r>
            <a:r>
              <a:rPr lang="en-US" altLang="zh-CN" b="0" i="0" dirty="0">
                <a:solidFill>
                  <a:srgbClr val="374151"/>
                </a:solidFill>
                <a:effectLst/>
                <a:latin typeface="Söhne"/>
              </a:rPr>
              <a:t>Binary Cross-Entropy Loss Function</a:t>
            </a:r>
            <a:r>
              <a:rPr lang="zh-CN" altLang="en-US" b="0" i="0" dirty="0">
                <a:solidFill>
                  <a:srgbClr val="374151"/>
                </a:solidFill>
                <a:effectLst/>
                <a:latin typeface="Söhne"/>
              </a:rPr>
              <a:t>）是一种在机器学习中常用的损失函数，特别适用于处理二分类问题。它衡量的是模型预测的概率分布与真实标签的概率分布之间的差异。</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563674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374151"/>
                </a:solidFill>
                <a:effectLst/>
                <a:latin typeface="Söhne"/>
              </a:rPr>
              <a:t>二元交叉熵损失函数（</a:t>
            </a:r>
            <a:r>
              <a:rPr lang="en-US" altLang="zh-CN" b="0" i="0" dirty="0">
                <a:solidFill>
                  <a:srgbClr val="374151"/>
                </a:solidFill>
                <a:effectLst/>
                <a:latin typeface="Söhne"/>
              </a:rPr>
              <a:t>Binary Cross-Entropy Loss Function</a:t>
            </a:r>
            <a:r>
              <a:rPr lang="zh-CN" altLang="en-US" b="0" i="0" dirty="0">
                <a:solidFill>
                  <a:srgbClr val="374151"/>
                </a:solidFill>
                <a:effectLst/>
                <a:latin typeface="Söhne"/>
              </a:rPr>
              <a:t>）是一种在机器学习中常用的损失函数，特别适用于处理二分类问题。它衡量的是模型预测的概率分布与真实标签的概率分布之间的差异。</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529984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67190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718707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399291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071611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493269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097680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9247122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41</a:t>
            </a:fld>
            <a:endParaRPr kumimoji="1" lang="zh-CN" altLang="en-US"/>
          </a:p>
        </p:txBody>
      </p:sp>
    </p:spTree>
    <p:extLst>
      <p:ext uri="{BB962C8B-B14F-4D97-AF65-F5344CB8AC3E}">
        <p14:creationId xmlns:p14="http://schemas.microsoft.com/office/powerpoint/2010/main" val="40737178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42</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r>
              <a:rPr lang="zh-CN" altLang="en-US" b="0" i="0" dirty="0">
                <a:solidFill>
                  <a:srgbClr val="0D0D0D"/>
                </a:solidFill>
                <a:effectLst/>
                <a:highlight>
                  <a:srgbClr val="FFFFFF"/>
                </a:highlight>
                <a:latin typeface="Söhne"/>
              </a:rPr>
              <a:t>自回归（</a:t>
            </a:r>
            <a:r>
              <a:rPr lang="en-US" altLang="zh-CN" b="0" i="0" dirty="0">
                <a:solidFill>
                  <a:srgbClr val="0D0D0D"/>
                </a:solidFill>
                <a:effectLst/>
                <a:highlight>
                  <a:srgbClr val="FFFFFF"/>
                </a:highlight>
                <a:latin typeface="Söhne"/>
              </a:rPr>
              <a:t>Autoregression</a:t>
            </a:r>
            <a:r>
              <a:rPr lang="zh-CN" altLang="en-US" b="0" i="0" dirty="0">
                <a:solidFill>
                  <a:srgbClr val="0D0D0D"/>
                </a:solidFill>
                <a:effectLst/>
                <a:highlight>
                  <a:srgbClr val="FFFFFF"/>
                </a:highlight>
                <a:latin typeface="Söhne"/>
              </a:rPr>
              <a:t>）是一种统计上的处理时间序列数据的方法，广泛用于信号处理和时间序列分析中。自回归模型依赖于过去值来预测未来值，即当前的值是前几个时间步的值的函数。在深度学习和序列生成任务中，自回归模型同样非常重要，尤其是在像语音生成、文本生成或者像</a:t>
            </a:r>
            <a:r>
              <a:rPr lang="en-US" altLang="zh-CN" b="0" i="0" dirty="0" err="1">
                <a:solidFill>
                  <a:srgbClr val="0D0D0D"/>
                </a:solidFill>
                <a:effectLst/>
                <a:highlight>
                  <a:srgbClr val="FFFFFF"/>
                </a:highlight>
                <a:latin typeface="Söhne"/>
              </a:rPr>
              <a:t>FaceFormer</a:t>
            </a:r>
            <a:r>
              <a:rPr lang="zh-CN" altLang="en-US" b="0" i="0" dirty="0">
                <a:solidFill>
                  <a:srgbClr val="0D0D0D"/>
                </a:solidFill>
                <a:effectLst/>
                <a:highlight>
                  <a:srgbClr val="FFFFFF"/>
                </a:highlight>
                <a:latin typeface="Söhne"/>
              </a:rPr>
              <a:t>这样的面部动画生成中。</a:t>
            </a:r>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60989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609240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2024/7/30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2024/7/30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2024/7/30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2024/7/30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2024/7/30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2024/7/30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7.xml"/><Relationship Id="rId7" Type="http://schemas.openxmlformats.org/officeDocument/2006/relationships/image" Target="../media/image10.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7.xml"/><Relationship Id="rId7" Type="http://schemas.openxmlformats.org/officeDocument/2006/relationships/image" Target="../media/image14.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8.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slideLayout" Target="../slideLayouts/slideLayout7.xml"/><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notesSlide" Target="../notesSlides/notesSlide13.xml"/><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27.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8.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9.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30.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5.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7.xml"/><Relationship Id="rId1" Type="http://schemas.openxmlformats.org/officeDocument/2006/relationships/tags" Target="../tags/tag26.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31.png"/><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slideLayout" Target="../slideLayouts/slideLayout7.xml"/><Relationship Id="rId7" Type="http://schemas.openxmlformats.org/officeDocument/2006/relationships/image" Target="../media/image34.pn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image" Target="../media/image33.png"/><Relationship Id="rId11" Type="http://schemas.openxmlformats.org/officeDocument/2006/relationships/image" Target="../media/image38.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notesSlide" Target="../notesSlides/notesSlide30.xml"/><Relationship Id="rId9" Type="http://schemas.openxmlformats.org/officeDocument/2006/relationships/image" Target="../media/image36.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slideLayout" Target="../slideLayouts/slideLayout7.xml"/><Relationship Id="rId7" Type="http://schemas.openxmlformats.org/officeDocument/2006/relationships/image" Target="../media/image41.png"/><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notesSlide" Target="../notesSlides/notesSlide32.xml"/><Relationship Id="rId9" Type="http://schemas.openxmlformats.org/officeDocument/2006/relationships/image" Target="../media/image43.png"/></Relationships>
</file>

<file path=ppt/slides/_rels/slide3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slideLayout" Target="../slideLayouts/slideLayout7.xml"/><Relationship Id="rId7" Type="http://schemas.openxmlformats.org/officeDocument/2006/relationships/image" Target="../media/image47.png"/><Relationship Id="rId12" Type="http://schemas.openxmlformats.org/officeDocument/2006/relationships/image" Target="../media/image52.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png"/><Relationship Id="rId4" Type="http://schemas.openxmlformats.org/officeDocument/2006/relationships/notesSlide" Target="../notesSlides/notesSlide33.xml"/><Relationship Id="rId9" Type="http://schemas.openxmlformats.org/officeDocument/2006/relationships/image" Target="../media/image49.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53.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54.pn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55.png"/><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56.png"/><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48.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7.xml"/><Relationship Id="rId7" Type="http://schemas.openxmlformats.org/officeDocument/2006/relationships/image" Target="../media/image4.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notesSlide" Target="../notesSlides/notesSlide8.xml"/><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7.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4000">
                <a:solidFill>
                  <a:srgbClr val="000000"/>
                </a:solidFill>
                <a:latin typeface="微软雅黑" panose="020B0503020204020204" pitchFamily="34" charset="-122"/>
                <a:ea typeface="微软雅黑" panose="020B0503020204020204" pitchFamily="34" charset="-122"/>
                <a:cs typeface="+mj-cs"/>
              </a:rPr>
              <a:t>3D head-talk: speech synthesis 3D head movement face animation</a:t>
            </a:r>
            <a:endParaRPr lang="en-US" altLang="zh-CN" sz="40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2024.08.08</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文献作者</a:t>
            </a:r>
            <a:r>
              <a:rPr lang="zh-CN" altLang="en-US" sz="1600">
                <a:latin typeface="微软雅黑 Light" panose="020B0502040204020203" pitchFamily="34" charset="-122"/>
                <a:ea typeface="微软雅黑 Light" panose="020B0502040204020203" pitchFamily="34" charset="-122"/>
              </a:rPr>
              <a:t>：</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Yang D, Li R, Yang Q, et al. </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Voice encoder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361815" y="1382414"/>
            <a:ext cx="11345443"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a:latin typeface="Times New Roman" panose="02020603050405020304" pitchFamily="18" charset="0"/>
                <a:ea typeface="宋体" panose="02010600030101010101" pitchFamily="2" charset="-122"/>
                <a:cs typeface="Times New Roman" panose="02020603050405020304" pitchFamily="18" charset="0"/>
              </a:rPr>
              <a:t>采用</a:t>
            </a:r>
            <a:r>
              <a:rPr lang="zh-CN" altLang="en-US" dirty="0">
                <a:latin typeface="Times New Roman" panose="02020603050405020304" pitchFamily="18" charset="0"/>
                <a:ea typeface="宋体" panose="02010600030101010101" pitchFamily="2" charset="-122"/>
                <a:cs typeface="Times New Roman" panose="02020603050405020304" pitchFamily="18" charset="0"/>
              </a:rPr>
              <a:t>了最先进的自监督预训练</a:t>
            </a:r>
            <a:r>
              <a:rPr lang="zh-CN" altLang="en-US">
                <a:latin typeface="Times New Roman" panose="02020603050405020304" pitchFamily="18" charset="0"/>
                <a:ea typeface="宋体" panose="02010600030101010101" pitchFamily="2" charset="-122"/>
                <a:cs typeface="Times New Roman" panose="02020603050405020304" pitchFamily="18" charset="0"/>
              </a:rPr>
              <a:t>语音模型</a:t>
            </a:r>
            <a:r>
              <a:rPr lang="en-US" altLang="zh-CN">
                <a:latin typeface="Times New Roman" panose="02020603050405020304" pitchFamily="18" charset="0"/>
                <a:ea typeface="宋体" panose="02010600030101010101" pitchFamily="2" charset="-122"/>
                <a:cs typeface="Times New Roman" panose="02020603050405020304" pitchFamily="18" charset="0"/>
              </a:rPr>
              <a:t>Data2vec</a:t>
            </a:r>
            <a:r>
              <a:rPr lang="zh-CN" altLang="en-US">
                <a:latin typeface="Times New Roman" panose="02020603050405020304" pitchFamily="18" charset="0"/>
                <a:ea typeface="宋体" panose="02010600030101010101" pitchFamily="2" charset="-122"/>
                <a:cs typeface="Times New Roman" panose="02020603050405020304" pitchFamily="18" charset="0"/>
              </a:rPr>
              <a:t>。主要由语音特征编码器和多层</a:t>
            </a:r>
            <a:r>
              <a:rPr lang="en-US" altLang="zh-CN">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a:latin typeface="Times New Roman" panose="02020603050405020304" pitchFamily="18" charset="0"/>
                <a:ea typeface="宋体" panose="02010600030101010101" pitchFamily="2" charset="-122"/>
                <a:cs typeface="Times New Roman" panose="02020603050405020304" pitchFamily="18" charset="0"/>
              </a:rPr>
              <a:t>编码器组成。</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11735783" y="132221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FA133ACD-C406-856E-A3E9-916FD07D5557}"/>
              </a:ext>
            </a:extLst>
          </p:cNvPr>
          <p:cNvSpPr txBox="1"/>
          <p:nvPr/>
        </p:nvSpPr>
        <p:spPr>
          <a:xfrm>
            <a:off x="350857" y="3877472"/>
            <a:ext cx="6272153" cy="1590948"/>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dirty="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编码器：</a:t>
            </a:r>
            <a:r>
              <a:rPr lang="zh-CN" altLang="en-US" dirty="0">
                <a:latin typeface="Times New Roman" panose="02020603050405020304" pitchFamily="18" charset="0"/>
                <a:ea typeface="宋体" panose="02010600030101010101" pitchFamily="2" charset="-122"/>
                <a:cs typeface="Times New Roman" panose="02020603050405020304" pitchFamily="18" charset="0"/>
              </a:rPr>
              <a:t>该编码器是一个堆叠的多头自注意力和前馈层的集合，它将音频特征向量转换成上下文化的语音表示。具体来说，该编码器利用自注意力机制处理整个序列的信息，通过关注不同时间步的输入特征来捕获长距离的依赖关系。</a:t>
            </a: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3E95C66-48EA-149C-582C-44ED1C3533E8}"/>
                  </a:ext>
                </a:extLst>
              </p:cNvPr>
              <p:cNvSpPr txBox="1"/>
              <p:nvPr/>
            </p:nvSpPr>
            <p:spPr>
              <a:xfrm>
                <a:off x="350857" y="2404841"/>
                <a:ext cx="6317202" cy="148592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线性插值层：</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由于面部动作数据与音频特征的采样频率</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𝑎</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不同</a:t>
                </a:r>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𝑚</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=25</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𝑓𝑝𝑠</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  </m:t>
                    </m:r>
                    <m:sSub>
                      <m:sSubPr>
                        <m:ctrlPr>
                          <a:rPr lang="en-US" altLang="zh-CN"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i="1">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i="1">
                            <a:latin typeface="Cambria Math" panose="02040503050406030204" pitchFamily="18" charset="0"/>
                            <a:ea typeface="宋体" panose="02010600030101010101" pitchFamily="2" charset="-122"/>
                            <a:cs typeface="Times New Roman" panose="02020603050405020304" pitchFamily="18" charset="0"/>
                          </a:rPr>
                          <m:t>𝑎</m:t>
                        </m:r>
                      </m:sub>
                    </m:s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=49</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𝐻𝑧</m:t>
                    </m:r>
                  </m:oMath>
                </a14:m>
                <a:r>
                  <a:rPr lang="en-US" altLang="zh-CN" dirty="0">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latin typeface="Times New Roman" panose="02020603050405020304" pitchFamily="18" charset="0"/>
                    <a:ea typeface="宋体" panose="02010600030101010101" pitchFamily="2" charset="-122"/>
                    <a:cs typeface="Times New Roman" panose="02020603050405020304" pitchFamily="18" charset="0"/>
                  </a:rPr>
                  <a:t>因此在时域卷积之后添加了一个线性插值层用于重采样音频特征，使输出长度变为 </a:t>
                </a:r>
                <a14:m>
                  <m:oMath xmlns:m="http://schemas.openxmlformats.org/officeDocument/2006/math">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𝑘𝑇</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i="1">
                        <a:latin typeface="Cambria Math" panose="02040503050406030204" pitchFamily="18" charset="0"/>
                        <a:ea typeface="宋体" panose="02010600030101010101" pitchFamily="2" charset="-122"/>
                        <a:cs typeface="Times New Roman" panose="02020603050405020304" pitchFamily="18" charset="0"/>
                      </a:rPr>
                      <m:t>𝑘</m:t>
                    </m:r>
                    <m:r>
                      <a:rPr lang="en-US" altLang="zh-CN" i="1" smtClean="0">
                        <a:latin typeface="Cambria Math" panose="02040503050406030204" pitchFamily="18" charset="0"/>
                        <a:ea typeface="宋体" panose="02010600030101010101" pitchFamily="2" charset="-122"/>
                        <a:cs typeface="Times New Roman" panose="02020603050405020304" pitchFamily="18" charset="0"/>
                      </a:rPr>
                      <m:t>=</m:t>
                    </m:r>
                    <m:f>
                      <m:f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fPr>
                      <m:num>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𝑎</m:t>
                            </m:r>
                          </m:sub>
                        </m:sSub>
                      </m:num>
                      <m:den>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b="0" i="1" smtClean="0">
                                <a:latin typeface="Cambria Math" panose="02040503050406030204" pitchFamily="18" charset="0"/>
                              </a:rPr>
                              <m:t>𝑚</m:t>
                            </m:r>
                          </m:sub>
                        </m:sSub>
                      </m:den>
                    </m:f>
                  </m:oMath>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43E95C66-48EA-149C-582C-44ED1C3533E8}"/>
                  </a:ext>
                </a:extLst>
              </p:cNvPr>
              <p:cNvSpPr txBox="1">
                <a:spLocks noRot="1" noChangeAspect="1" noMove="1" noResize="1" noEditPoints="1" noAdjustHandles="1" noChangeArrowheads="1" noChangeShapeType="1" noTextEdit="1"/>
              </p:cNvSpPr>
              <p:nvPr/>
            </p:nvSpPr>
            <p:spPr>
              <a:xfrm>
                <a:off x="350857" y="2404841"/>
                <a:ext cx="6317202" cy="1485920"/>
              </a:xfrm>
              <a:prstGeom prst="rect">
                <a:avLst/>
              </a:prstGeom>
              <a:blipFill>
                <a:blip r:embed="rId5"/>
                <a:stretch>
                  <a:fillRect l="-676" t="-2869" r="-676" b="-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64C8551C-54F7-02C7-1146-1B6AE7E289D5}"/>
                  </a:ext>
                </a:extLst>
              </p:cNvPr>
              <p:cNvSpPr txBox="1"/>
              <p:nvPr/>
            </p:nvSpPr>
            <p:spPr>
              <a:xfrm>
                <a:off x="293057" y="5455129"/>
                <a:ext cx="11529838"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线性投影层：</a:t>
                </a:r>
                <a:r>
                  <a:rPr lang="zh-CN" altLang="en-US" dirty="0">
                    <a:latin typeface="Times New Roman" panose="02020603050405020304" pitchFamily="18" charset="0"/>
                    <a:ea typeface="宋体" panose="02010600030101010101" pitchFamily="2" charset="-122"/>
                    <a:cs typeface="Times New Roman" panose="02020603050405020304" pitchFamily="18" charset="0"/>
                  </a:rPr>
                  <a:t>线性投影层的输出可以表示为</a:t>
                </a:r>
                <a14:m>
                  <m:oMath xmlns:m="http://schemas.openxmlformats.org/officeDocument/2006/math">
                    <m:sSub>
                      <m:sSubPr>
                        <m:ctrlPr>
                          <a:rPr lang="en-US" altLang="zh-CN" b="0" i="1" smtClean="0">
                            <a:solidFill>
                              <a:srgbClr val="0D0D0D"/>
                            </a:solidFill>
                            <a:effectLst/>
                            <a:highlight>
                              <a:srgbClr val="FFFFFF"/>
                            </a:highlight>
                            <a:latin typeface="Cambria Math" panose="02040503050406030204" pitchFamily="18" charset="0"/>
                          </a:rPr>
                        </m:ctrlPr>
                      </m:sSubPr>
                      <m:e>
                        <m:r>
                          <a:rPr lang="en-US" altLang="zh-CN" b="0" i="1" smtClean="0">
                            <a:solidFill>
                              <a:srgbClr val="0D0D0D"/>
                            </a:solidFill>
                            <a:effectLst/>
                            <a:highlight>
                              <a:srgbClr val="FFFFFF"/>
                            </a:highlight>
                            <a:latin typeface="Cambria Math" panose="02040503050406030204" pitchFamily="18" charset="0"/>
                          </a:rPr>
                          <m:t>𝐴</m:t>
                        </m:r>
                      </m:e>
                      <m:sub>
                        <m:r>
                          <a:rPr lang="en-US" altLang="zh-CN" b="0" i="1" smtClean="0">
                            <a:solidFill>
                              <a:srgbClr val="0D0D0D"/>
                            </a:solidFill>
                            <a:effectLst/>
                            <a:highlight>
                              <a:srgbClr val="FFFFFF"/>
                            </a:highlight>
                            <a:latin typeface="Cambria Math" panose="02040503050406030204" pitchFamily="18" charset="0"/>
                          </a:rPr>
                          <m:t>𝑘𝑇</m:t>
                        </m:r>
                      </m:sub>
                    </m:sSub>
                    <m:r>
                      <a:rPr lang="en-US" altLang="zh-CN" b="0" i="1" smtClean="0">
                        <a:solidFill>
                          <a:srgbClr val="0D0D0D"/>
                        </a:solidFill>
                        <a:effectLst/>
                        <a:highlight>
                          <a:srgbClr val="FFFFFF"/>
                        </a:highlight>
                        <a:latin typeface="Cambria Math" panose="02040503050406030204" pitchFamily="18" charset="0"/>
                      </a:rPr>
                      <m:t>=</m:t>
                    </m:r>
                    <m:d>
                      <m:dPr>
                        <m:ctrlPr>
                          <a:rPr lang="en-US" altLang="zh-CN" b="0" i="1" smtClean="0">
                            <a:solidFill>
                              <a:srgbClr val="0D0D0D"/>
                            </a:solidFill>
                            <a:effectLst/>
                            <a:highlight>
                              <a:srgbClr val="FFFFFF"/>
                            </a:highlight>
                            <a:latin typeface="Cambria Math" panose="02040503050406030204" pitchFamily="18" charset="0"/>
                          </a:rPr>
                        </m:ctrlPr>
                      </m:dPr>
                      <m:e>
                        <m:sSub>
                          <m:sSubPr>
                            <m:ctrlPr>
                              <a:rPr lang="en-US" altLang="zh-CN" b="0" i="1" smtClean="0">
                                <a:solidFill>
                                  <a:srgbClr val="0D0D0D"/>
                                </a:solidFill>
                                <a:effectLst/>
                                <a:highlight>
                                  <a:srgbClr val="FFFFFF"/>
                                </a:highlight>
                                <a:latin typeface="Cambria Math" panose="02040503050406030204" pitchFamily="18" charset="0"/>
                              </a:rPr>
                            </m:ctrlPr>
                          </m:sSubPr>
                          <m:e>
                            <m:r>
                              <a:rPr lang="en-US" altLang="zh-CN" b="0" i="1" smtClean="0">
                                <a:solidFill>
                                  <a:srgbClr val="0D0D0D"/>
                                </a:solidFill>
                                <a:effectLst/>
                                <a:highlight>
                                  <a:srgbClr val="FFFFFF"/>
                                </a:highlight>
                                <a:latin typeface="Cambria Math" panose="02040503050406030204" pitchFamily="18" charset="0"/>
                              </a:rPr>
                              <m:t>𝑎</m:t>
                            </m:r>
                          </m:e>
                          <m:sub>
                            <m:r>
                              <a:rPr lang="en-US" altLang="zh-CN" b="0" i="1" smtClean="0">
                                <a:solidFill>
                                  <a:srgbClr val="0D0D0D"/>
                                </a:solidFill>
                                <a:effectLst/>
                                <a:highlight>
                                  <a:srgbClr val="FFFFFF"/>
                                </a:highlight>
                                <a:latin typeface="Cambria Math" panose="02040503050406030204" pitchFamily="18" charset="0"/>
                              </a:rPr>
                              <m:t>1</m:t>
                            </m:r>
                          </m:sub>
                        </m:sSub>
                        <m:r>
                          <a:rPr lang="en-US" altLang="zh-CN" b="0" i="1" smtClean="0">
                            <a:solidFill>
                              <a:srgbClr val="0D0D0D"/>
                            </a:solidFill>
                            <a:effectLst/>
                            <a:highlight>
                              <a:srgbClr val="FFFFFF"/>
                            </a:highlight>
                            <a:latin typeface="Cambria Math" panose="02040503050406030204" pitchFamily="18" charset="0"/>
                          </a:rPr>
                          <m:t>,…,</m:t>
                        </m:r>
                        <m:sSub>
                          <m:sSubPr>
                            <m:ctrlPr>
                              <a:rPr lang="en-US" altLang="zh-CN" i="1">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𝑎</m:t>
                            </m:r>
                          </m:e>
                          <m:sub>
                            <m:r>
                              <a:rPr lang="en-US" altLang="zh-CN" b="0" i="1" smtClean="0">
                                <a:solidFill>
                                  <a:srgbClr val="0D0D0D"/>
                                </a:solidFill>
                                <a:highlight>
                                  <a:srgbClr val="FFFFFF"/>
                                </a:highlight>
                                <a:latin typeface="Cambria Math" panose="02040503050406030204" pitchFamily="18" charset="0"/>
                              </a:rPr>
                              <m:t>𝑘𝑇</m:t>
                            </m:r>
                          </m:sub>
                        </m:sSub>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，它的作用是调整音频特征向量以使其方便后面的</a:t>
                </a:r>
                <a:r>
                  <a:rPr lang="en-US" altLang="zh-CN" dirty="0">
                    <a:latin typeface="Times New Roman" panose="02020603050405020304" pitchFamily="18" charset="0"/>
                    <a:ea typeface="宋体" panose="02010600030101010101" pitchFamily="2" charset="-122"/>
                    <a:cs typeface="Times New Roman" panose="02020603050405020304" pitchFamily="18" charset="0"/>
                  </a:rPr>
                  <a:t>Biased Causal Multi-Head Self-Attention</a:t>
                </a:r>
                <a:r>
                  <a:rPr lang="zh-CN" altLang="en-US" dirty="0">
                    <a:latin typeface="Times New Roman" panose="02020603050405020304" pitchFamily="18" charset="0"/>
                    <a:ea typeface="宋体" panose="02010600030101010101" pitchFamily="2" charset="-122"/>
                    <a:cs typeface="Times New Roman" panose="02020603050405020304" pitchFamily="18" charset="0"/>
                  </a:rPr>
                  <a:t>模块处理。</a:t>
                </a:r>
              </a:p>
            </p:txBody>
          </p:sp>
        </mc:Choice>
        <mc:Fallback xmlns="">
          <p:sp>
            <p:nvSpPr>
              <p:cNvPr id="17" name="文本框 16">
                <a:extLst>
                  <a:ext uri="{FF2B5EF4-FFF2-40B4-BE49-F238E27FC236}">
                    <a16:creationId xmlns:a16="http://schemas.microsoft.com/office/drawing/2014/main" id="{64C8551C-54F7-02C7-1146-1B6AE7E289D5}"/>
                  </a:ext>
                </a:extLst>
              </p:cNvPr>
              <p:cNvSpPr txBox="1">
                <a:spLocks noRot="1" noChangeAspect="1" noMove="1" noResize="1" noEditPoints="1" noAdjustHandles="1" noChangeArrowheads="1" noChangeShapeType="1" noTextEdit="1"/>
              </p:cNvSpPr>
              <p:nvPr/>
            </p:nvSpPr>
            <p:spPr>
              <a:xfrm>
                <a:off x="293057" y="5455129"/>
                <a:ext cx="11529838" cy="676852"/>
              </a:xfrm>
              <a:prstGeom prst="rect">
                <a:avLst/>
              </a:prstGeom>
              <a:blipFill>
                <a:blip r:embed="rId6"/>
                <a:stretch>
                  <a:fillRect l="-317" t="-7207" r="-264" b="-14414"/>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B68847FB-FE31-ABA1-1618-0C985035F39A}"/>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Yang D, Li R, Yang Q, et al. 3D head-talk: speech synthesis 3D head movement face animation[J]. Soft Computing, 2024, 28(1): 363-379.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6BAD7310-98AA-FDD9-FEAC-1EB9D3A4D699}"/>
              </a:ext>
            </a:extLst>
          </p:cNvPr>
          <p:cNvPicPr>
            <a:picLocks noChangeAspect="1"/>
          </p:cNvPicPr>
          <p:nvPr/>
        </p:nvPicPr>
        <p:blipFill>
          <a:blip r:embed="rId7"/>
          <a:stretch>
            <a:fillRect/>
          </a:stretch>
        </p:blipFill>
        <p:spPr>
          <a:xfrm>
            <a:off x="6623010" y="1838625"/>
            <a:ext cx="5199885" cy="3494059"/>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1DC6B3FE-B926-FA55-40C1-0499D0E7EF8C}"/>
                  </a:ext>
                </a:extLst>
              </p:cNvPr>
              <p:cNvSpPr txBox="1"/>
              <p:nvPr/>
            </p:nvSpPr>
            <p:spPr>
              <a:xfrm>
                <a:off x="361815" y="1741278"/>
                <a:ext cx="11357136"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音频特征提取器：</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由多个时域卷积层</a:t>
                </a:r>
                <a:r>
                  <a:rPr lang="en-US" altLang="zh-CN" dirty="0">
                    <a:latin typeface="Times New Roman" panose="02020603050405020304" pitchFamily="18" charset="0"/>
                    <a:ea typeface="宋体" panose="02010600030101010101" pitchFamily="2" charset="-122"/>
                    <a:cs typeface="Times New Roman" panose="02020603050405020304" pitchFamily="18" charset="0"/>
                  </a:rPr>
                  <a:t>(Temporal Convolutional Networks, TCN)</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组成，它们将原始的波形输入转换成频率为</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𝑓</m:t>
                        </m:r>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𝑎</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的特征向量。</a:t>
                </a:r>
              </a:p>
            </p:txBody>
          </p:sp>
        </mc:Choice>
        <mc:Fallback xmlns="">
          <p:sp>
            <p:nvSpPr>
              <p:cNvPr id="10" name="文本框 9">
                <a:extLst>
                  <a:ext uri="{FF2B5EF4-FFF2-40B4-BE49-F238E27FC236}">
                    <a16:creationId xmlns:a16="http://schemas.microsoft.com/office/drawing/2014/main" id="{1DC6B3FE-B926-FA55-40C1-0499D0E7EF8C}"/>
                  </a:ext>
                </a:extLst>
              </p:cNvPr>
              <p:cNvSpPr txBox="1">
                <a:spLocks noRot="1" noChangeAspect="1" noMove="1" noResize="1" noEditPoints="1" noAdjustHandles="1" noChangeArrowheads="1" noChangeShapeType="1" noTextEdit="1"/>
              </p:cNvSpPr>
              <p:nvPr/>
            </p:nvSpPr>
            <p:spPr>
              <a:xfrm>
                <a:off x="361815" y="1741278"/>
                <a:ext cx="11357136" cy="676852"/>
              </a:xfrm>
              <a:prstGeom prst="rect">
                <a:avLst/>
              </a:prstGeom>
              <a:blipFill>
                <a:blip r:embed="rId8"/>
                <a:stretch>
                  <a:fillRect l="-322" t="-7207" r="-161" b="-11712"/>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271C2CDC-9870-9323-0A0E-F53FDD9343EA}"/>
              </a:ext>
            </a:extLst>
          </p:cNvPr>
          <p:cNvSpPr txBox="1"/>
          <p:nvPr/>
        </p:nvSpPr>
        <p:spPr>
          <a:xfrm>
            <a:off x="11707259" y="327663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329638217"/>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917EB44D-1D8E-3BDB-491B-7484AEC88112}"/>
              </a:ext>
            </a:extLst>
          </p:cNvPr>
          <p:cNvPicPr>
            <a:picLocks noChangeAspect="1"/>
          </p:cNvPicPr>
          <p:nvPr/>
        </p:nvPicPr>
        <p:blipFill>
          <a:blip r:embed="rId5"/>
          <a:stretch>
            <a:fillRect/>
          </a:stretch>
        </p:blipFill>
        <p:spPr>
          <a:xfrm>
            <a:off x="7941856" y="3107552"/>
            <a:ext cx="4188086" cy="3316577"/>
          </a:xfrm>
          <a:prstGeom prst="rect">
            <a:avLst/>
          </a:prstGeom>
        </p:spPr>
      </p:pic>
      <p:grpSp>
        <p:nvGrpSpPr>
          <p:cNvPr id="39" name="组合 38">
            <a:extLst>
              <a:ext uri="{FF2B5EF4-FFF2-40B4-BE49-F238E27FC236}">
                <a16:creationId xmlns:a16="http://schemas.microsoft.com/office/drawing/2014/main" id="{14E86233-B1D7-B19D-D3EA-27D04FEF1040}"/>
              </a:ext>
            </a:extLst>
          </p:cNvPr>
          <p:cNvGrpSpPr/>
          <p:nvPr/>
        </p:nvGrpSpPr>
        <p:grpSpPr>
          <a:xfrm rot="15433288">
            <a:off x="3582271" y="-49558"/>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Facial grid encoder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1DC6B3FE-B926-FA55-40C1-0499D0E7EF8C}"/>
              </a:ext>
            </a:extLst>
          </p:cNvPr>
          <p:cNvSpPr txBox="1"/>
          <p:nvPr/>
        </p:nvSpPr>
        <p:spPr>
          <a:xfrm>
            <a:off x="361814" y="1385606"/>
            <a:ext cx="11626985"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任务：</a:t>
            </a:r>
            <a:r>
              <a:rPr lang="zh-CN" altLang="en-US">
                <a:latin typeface="Times New Roman" panose="02020603050405020304" pitchFamily="18" charset="0"/>
                <a:ea typeface="宋体" panose="02010600030101010101" pitchFamily="2" charset="-122"/>
                <a:cs typeface="Times New Roman" panose="02020603050405020304" pitchFamily="18" charset="0"/>
              </a:rPr>
              <a:t>需要完成两个不同的任务：预测下一个标记（有时很容易，因为下一个标记显而易见）；以及收集所有先前的上下文信息，以便后续标记可以使用。</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a:extLst>
              <a:ext uri="{FF2B5EF4-FFF2-40B4-BE49-F238E27FC236}">
                <a16:creationId xmlns:a16="http://schemas.microsoft.com/office/drawing/2014/main" id="{271C2CDC-9870-9323-0A0E-F53FDD9343EA}"/>
              </a:ext>
            </a:extLst>
          </p:cNvPr>
          <p:cNvSpPr txBox="1"/>
          <p:nvPr/>
        </p:nvSpPr>
        <p:spPr>
          <a:xfrm>
            <a:off x="11735783" y="323908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3579C298-EB01-66A1-34E0-C580A78C3083}"/>
              </a:ext>
            </a:extLst>
          </p:cNvPr>
          <p:cNvSpPr txBox="1"/>
          <p:nvPr/>
        </p:nvSpPr>
        <p:spPr>
          <a:xfrm>
            <a:off x="361815" y="2025882"/>
            <a:ext cx="11626984"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解决方案：</a:t>
            </a:r>
            <a:r>
              <a:rPr lang="zh-CN" altLang="en-US">
                <a:latin typeface="Times New Roman" panose="02020603050405020304" pitchFamily="18" charset="0"/>
                <a:ea typeface="宋体" panose="02010600030101010101" pitchFamily="2" charset="-122"/>
                <a:cs typeface="Times New Roman" panose="02020603050405020304" pitchFamily="18" charset="0"/>
              </a:rPr>
              <a:t>通过</a:t>
            </a:r>
            <a:r>
              <a:rPr lang="en-US" altLang="zh-CN">
                <a:latin typeface="Times New Roman" panose="02020603050405020304" pitchFamily="18" charset="0"/>
                <a:ea typeface="宋体" panose="02010600030101010101" pitchFamily="2" charset="-122"/>
                <a:cs typeface="Times New Roman" panose="02020603050405020304" pitchFamily="18" charset="0"/>
              </a:rPr>
              <a:t>PaLM</a:t>
            </a:r>
            <a:r>
              <a:rPr lang="zh-CN" altLang="en-US">
                <a:latin typeface="Times New Roman" panose="02020603050405020304" pitchFamily="18" charset="0"/>
                <a:ea typeface="宋体" panose="02010600030101010101" pitchFamily="2" charset="-122"/>
                <a:cs typeface="Times New Roman" panose="02020603050405020304" pitchFamily="18" charset="0"/>
              </a:rPr>
              <a:t>在一维子嵌入任务中展示的突破性能力来探索这一问题的解决方案。与原始</a:t>
            </a:r>
            <a:r>
              <a:rPr lang="en-US" altLang="zh-CN">
                <a:latin typeface="Times New Roman" panose="02020603050405020304" pitchFamily="18" charset="0"/>
                <a:ea typeface="宋体" panose="02010600030101010101" pitchFamily="2" charset="-122"/>
                <a:cs typeface="Times New Roman" panose="02020603050405020304" pitchFamily="18" charset="0"/>
              </a:rPr>
              <a:t>PaLM</a:t>
            </a:r>
            <a:r>
              <a:rPr lang="zh-CN" altLang="en-US">
                <a:latin typeface="Times New Roman" panose="02020603050405020304" pitchFamily="18" charset="0"/>
                <a:ea typeface="宋体" panose="02010600030101010101" pitchFamily="2" charset="-122"/>
                <a:cs typeface="Times New Roman" panose="02020603050405020304" pitchFamily="18" charset="0"/>
              </a:rPr>
              <a:t>不同，作者将其用作面部网格编码器（即每个时间段只能携带自己和过去的时间段）。</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333CFD71-39B5-6392-3111-BB75CA55B124}"/>
              </a:ext>
            </a:extLst>
          </p:cNvPr>
          <p:cNvSpPr txBox="1"/>
          <p:nvPr/>
        </p:nvSpPr>
        <p:spPr>
          <a:xfrm>
            <a:off x="356338" y="2669266"/>
            <a:ext cx="11626984"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a:latin typeface="Times New Roman" panose="02020603050405020304" pitchFamily="18" charset="0"/>
                <a:ea typeface="宋体" panose="02010600030101010101" pitchFamily="2" charset="-122"/>
                <a:cs typeface="Times New Roman" panose="02020603050405020304" pitchFamily="18" charset="0"/>
              </a:rPr>
              <a:t>具体而言，首先使用</a:t>
            </a:r>
            <a:r>
              <a:rPr lang="en-US" altLang="zh-CN">
                <a:latin typeface="Times New Roman" panose="02020603050405020304" pitchFamily="18" charset="0"/>
                <a:ea typeface="宋体" panose="02010600030101010101" pitchFamily="2" charset="-122"/>
                <a:cs typeface="Times New Roman" panose="02020603050405020304" pitchFamily="18" charset="0"/>
              </a:rPr>
              <a:t>RoPE</a:t>
            </a:r>
            <a:r>
              <a:rPr lang="zh-CN" altLang="en-US">
                <a:latin typeface="Times New Roman" panose="02020603050405020304" pitchFamily="18" charset="0"/>
                <a:ea typeface="宋体" panose="02010600030101010101" pitchFamily="2" charset="-122"/>
                <a:cs typeface="Times New Roman" panose="02020603050405020304" pitchFamily="18" charset="0"/>
              </a:rPr>
              <a:t>嵌入，该嵌入在处理长序列时表现更好，而不是绝对或相对位置嵌入。由于</a:t>
            </a:r>
            <a:r>
              <a:rPr lang="en-US" altLang="zh-CN">
                <a:latin typeface="Times New Roman" panose="02020603050405020304" pitchFamily="18" charset="0"/>
                <a:ea typeface="宋体" panose="02010600030101010101" pitchFamily="2" charset="-122"/>
                <a:cs typeface="Times New Roman" panose="02020603050405020304" pitchFamily="18" charset="0"/>
              </a:rPr>
              <a:t>MLP</a:t>
            </a:r>
            <a:r>
              <a:rPr lang="zh-CN" altLang="en-US">
                <a:latin typeface="Times New Roman" panose="02020603050405020304" pitchFamily="18" charset="0"/>
                <a:ea typeface="宋体" panose="02010600030101010101" pitchFamily="2" charset="-122"/>
                <a:cs typeface="Times New Roman" panose="02020603050405020304" pitchFamily="18" charset="0"/>
              </a:rPr>
              <a:t>和注意力输入矩阵乘法可以融合前馈层设置如下方程式：</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FA0A0286-4595-D52C-EC07-9FE838723710}"/>
              </a:ext>
            </a:extLst>
          </p:cNvPr>
          <p:cNvPicPr>
            <a:picLocks noChangeAspect="1"/>
          </p:cNvPicPr>
          <p:nvPr/>
        </p:nvPicPr>
        <p:blipFill>
          <a:blip r:embed="rId6"/>
          <a:stretch>
            <a:fillRect/>
          </a:stretch>
        </p:blipFill>
        <p:spPr>
          <a:xfrm>
            <a:off x="558218" y="3327038"/>
            <a:ext cx="7143750" cy="361950"/>
          </a:xfrm>
          <a:prstGeom prst="rect">
            <a:avLst/>
          </a:prstGeom>
        </p:spPr>
      </p:pic>
      <p:sp>
        <p:nvSpPr>
          <p:cNvPr id="15" name="文本框 14">
            <a:extLst>
              <a:ext uri="{FF2B5EF4-FFF2-40B4-BE49-F238E27FC236}">
                <a16:creationId xmlns:a16="http://schemas.microsoft.com/office/drawing/2014/main" id="{7B10D56A-86B4-6600-5CE2-068A551EF8D2}"/>
              </a:ext>
            </a:extLst>
          </p:cNvPr>
          <p:cNvSpPr txBox="1"/>
          <p:nvPr/>
        </p:nvSpPr>
        <p:spPr>
          <a:xfrm>
            <a:off x="356337" y="3623077"/>
            <a:ext cx="7895841" cy="1590948"/>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b="1">
                <a:latin typeface="Times New Roman" panose="02020603050405020304" pitchFamily="18" charset="0"/>
                <a:ea typeface="宋体" panose="02010600030101010101" pitchFamily="2" charset="-122"/>
                <a:cs typeface="Times New Roman" panose="02020603050405020304" pitchFamily="18" charset="0"/>
              </a:rPr>
              <a:t>编码器</a:t>
            </a:r>
            <a:r>
              <a:rPr lang="zh-CN" altLang="en-US">
                <a:latin typeface="Times New Roman" panose="02020603050405020304" pitchFamily="18" charset="0"/>
                <a:ea typeface="宋体" panose="02010600030101010101" pitchFamily="2" charset="-122"/>
                <a:cs typeface="Times New Roman" panose="02020603050405020304" pitchFamily="18" charset="0"/>
              </a:rPr>
              <a:t>：使用</a:t>
            </a:r>
            <a:r>
              <a:rPr lang="en-US" altLang="zh-CN">
                <a:latin typeface="Times New Roman" panose="02020603050405020304" pitchFamily="18" charset="0"/>
                <a:ea typeface="宋体" panose="02010600030101010101" pitchFamily="2" charset="-122"/>
                <a:cs typeface="Times New Roman" panose="02020603050405020304" pitchFamily="18" charset="0"/>
              </a:rPr>
              <a:t>k-</a:t>
            </a:r>
            <a:r>
              <a:rPr lang="zh-CN" altLang="en-US">
                <a:latin typeface="Times New Roman" panose="02020603050405020304" pitchFamily="18" charset="0"/>
                <a:ea typeface="宋体" panose="02010600030101010101" pitchFamily="2" charset="-122"/>
                <a:cs typeface="Times New Roman" panose="02020603050405020304" pitchFamily="18" charset="0"/>
              </a:rPr>
              <a:t>注意力头，在每个时间步线性投影输入向量到查询𝑞</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ℎ</a:t>
            </a:r>
            <a:r>
              <a:rPr lang="zh-CN" altLang="en-US">
                <a:latin typeface="Times New Roman" panose="02020603050405020304" pitchFamily="18" charset="0"/>
                <a:ea typeface="宋体" panose="02010600030101010101" pitchFamily="2" charset="-122"/>
                <a:cs typeface="Times New Roman" panose="02020603050405020304" pitchFamily="18" charset="0"/>
              </a:rPr>
              <a:t>、键𝑘</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ℎ</a:t>
            </a:r>
            <a:r>
              <a:rPr lang="zh-CN" altLang="en-US">
                <a:latin typeface="Times New Roman" panose="02020603050405020304" pitchFamily="18" charset="0"/>
                <a:ea typeface="宋体" panose="02010600030101010101" pitchFamily="2" charset="-122"/>
                <a:cs typeface="Times New Roman" panose="02020603050405020304" pitchFamily="18" charset="0"/>
              </a:rPr>
              <a:t>和值𝑣</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ℎ</a:t>
            </a:r>
            <a:r>
              <a:rPr lang="zh-CN" altLang="en-US">
                <a:latin typeface="Times New Roman" panose="02020603050405020304" pitchFamily="18" charset="0"/>
                <a:ea typeface="宋体" panose="02010600030101010101" pitchFamily="2" charset="-122"/>
                <a:cs typeface="Times New Roman" panose="02020603050405020304" pitchFamily="18" charset="0"/>
              </a:rPr>
              <a:t>张量𝑘</a:t>
            </a:r>
            <a:r>
              <a:rPr lang="en-US" altLang="zh-CN">
                <a:latin typeface="Times New Roman" panose="02020603050405020304" pitchFamily="18" charset="0"/>
                <a:ea typeface="宋体" panose="02010600030101010101" pitchFamily="2" charset="-122"/>
                <a:cs typeface="Times New Roman" panose="02020603050405020304" pitchFamily="18" charset="0"/>
              </a:rPr>
              <a:t>×ℎ</a:t>
            </a:r>
            <a:r>
              <a:rPr lang="zh-CN" altLang="en-US">
                <a:latin typeface="Times New Roman" panose="02020603050405020304" pitchFamily="18" charset="0"/>
                <a:ea typeface="宋体" panose="02010600030101010101" pitchFamily="2" charset="-122"/>
                <a:cs typeface="Times New Roman" panose="02020603050405020304" pitchFamily="18" charset="0"/>
              </a:rPr>
              <a:t>中，</a:t>
            </a:r>
            <a:r>
              <a:rPr lang="en-US" altLang="zh-CN">
                <a:latin typeface="Times New Roman" panose="02020603050405020304" pitchFamily="18" charset="0"/>
                <a:ea typeface="宋体" panose="02010600030101010101" pitchFamily="2" charset="-122"/>
                <a:cs typeface="Times New Roman" panose="02020603050405020304" pitchFamily="18" charset="0"/>
              </a:rPr>
              <a:t>ℎ</a:t>
            </a:r>
            <a:r>
              <a:rPr lang="zh-CN" altLang="en-US">
                <a:latin typeface="Times New Roman" panose="02020603050405020304" pitchFamily="18" charset="0"/>
                <a:ea typeface="宋体" panose="02010600030101010101" pitchFamily="2" charset="-122"/>
                <a:cs typeface="Times New Roman" panose="02020603050405020304" pitchFamily="18" charset="0"/>
              </a:rPr>
              <a:t>是注意力头的大小。在本文的面部编码器中，作者将键𝑘</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ℎ</a:t>
            </a:r>
            <a:r>
              <a:rPr lang="zh-CN" altLang="en-US">
                <a:latin typeface="Times New Roman" panose="02020603050405020304" pitchFamily="18" charset="0"/>
                <a:ea typeface="宋体" panose="02010600030101010101" pitchFamily="2" charset="-122"/>
                <a:cs typeface="Times New Roman" panose="02020603050405020304" pitchFamily="18" charset="0"/>
              </a:rPr>
              <a:t>和值𝑣</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ℎ</a:t>
            </a:r>
            <a:r>
              <a:rPr lang="zh-CN" altLang="en-US">
                <a:latin typeface="Times New Roman" panose="02020603050405020304" pitchFamily="18" charset="0"/>
                <a:ea typeface="宋体" panose="02010600030101010101" pitchFamily="2" charset="-122"/>
                <a:cs typeface="Times New Roman" panose="02020603050405020304" pitchFamily="18" charset="0"/>
              </a:rPr>
              <a:t>投影到 </a:t>
            </a:r>
            <a:r>
              <a:rPr lang="en-US" altLang="zh-CN">
                <a:latin typeface="Times New Roman" panose="02020603050405020304" pitchFamily="18" charset="0"/>
                <a:ea typeface="宋体" panose="02010600030101010101" pitchFamily="2" charset="-122"/>
                <a:cs typeface="Times New Roman" panose="02020603050405020304" pitchFamily="18" charset="0"/>
              </a:rPr>
              <a:t>1×ℎ</a:t>
            </a:r>
            <a:r>
              <a:rPr lang="zh-CN" altLang="en-US">
                <a:latin typeface="Times New Roman" panose="02020603050405020304" pitchFamily="18" charset="0"/>
                <a:ea typeface="宋体" panose="02010600030101010101" pitchFamily="2" charset="-122"/>
                <a:cs typeface="Times New Roman" panose="02020603050405020304" pitchFamily="18" charset="0"/>
              </a:rPr>
              <a:t>，查询𝑞</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ℎ</a:t>
            </a:r>
            <a:r>
              <a:rPr lang="zh-CN" altLang="en-US">
                <a:latin typeface="Times New Roman" panose="02020603050405020304" pitchFamily="18" charset="0"/>
                <a:ea typeface="宋体" panose="02010600030101010101" pitchFamily="2" charset="-122"/>
                <a:cs typeface="Times New Roman" panose="02020603050405020304" pitchFamily="18" charset="0"/>
              </a:rPr>
              <a:t>仍投影到张量𝑘</a:t>
            </a:r>
            <a:r>
              <a:rPr lang="en-US" altLang="zh-CN">
                <a:latin typeface="Times New Roman" panose="02020603050405020304" pitchFamily="18" charset="0"/>
                <a:ea typeface="宋体" panose="02010600030101010101" pitchFamily="2" charset="-122"/>
                <a:cs typeface="Times New Roman" panose="02020603050405020304" pitchFamily="18" charset="0"/>
              </a:rPr>
              <a:t>×ℎ</a:t>
            </a:r>
            <a:r>
              <a:rPr lang="zh-CN" altLang="en-US">
                <a:latin typeface="Times New Roman" panose="02020603050405020304" pitchFamily="18" charset="0"/>
                <a:ea typeface="宋体" panose="02010600030101010101" pitchFamily="2" charset="-122"/>
                <a:cs typeface="Times New Roman" panose="02020603050405020304" pitchFamily="18" charset="0"/>
              </a:rPr>
              <a:t>，这样每个头共享键𝑘</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ℎ</a:t>
            </a:r>
            <a:r>
              <a:rPr lang="zh-CN" altLang="en-US">
                <a:latin typeface="Times New Roman" panose="02020603050405020304" pitchFamily="18" charset="0"/>
                <a:ea typeface="宋体" panose="02010600030101010101" pitchFamily="2" charset="-122"/>
                <a:cs typeface="Times New Roman" panose="02020603050405020304" pitchFamily="18" charset="0"/>
              </a:rPr>
              <a:t>和值𝑣</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ℎ</a:t>
            </a:r>
            <a:r>
              <a:rPr lang="zh-CN" altLang="en-US">
                <a:latin typeface="Times New Roman" panose="02020603050405020304" pitchFamily="18" charset="0"/>
                <a:ea typeface="宋体" panose="02010600030101010101" pitchFamily="2" charset="-122"/>
                <a:cs typeface="Times New Roman" panose="02020603050405020304" pitchFamily="18" charset="0"/>
              </a:rPr>
              <a:t>投影。注意力和前馈层也并行放置，以减少它们之间的信息重复，并且类似于</a:t>
            </a:r>
            <a:r>
              <a:rPr lang="en-US" altLang="zh-CN">
                <a:latin typeface="Times New Roman" panose="02020603050405020304" pitchFamily="18" charset="0"/>
                <a:ea typeface="宋体" panose="02010600030101010101" pitchFamily="2" charset="-122"/>
                <a:cs typeface="Times New Roman" panose="02020603050405020304" pitchFamily="18" charset="0"/>
              </a:rPr>
              <a:t>PaLM</a:t>
            </a:r>
            <a:r>
              <a:rPr lang="zh-CN" altLang="en-US">
                <a:latin typeface="Times New Roman" panose="02020603050405020304" pitchFamily="18" charset="0"/>
                <a:ea typeface="宋体" panose="02010600030101010101" pitchFamily="2" charset="-122"/>
                <a:cs typeface="Times New Roman" panose="02020603050405020304" pitchFamily="18" charset="0"/>
              </a:rPr>
              <a:t>，还共享输入和输出矩阵。</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2D67C0D-99CB-6F1A-32B3-F220FD27E657}"/>
                  </a:ext>
                </a:extLst>
              </p:cNvPr>
              <p:cNvSpPr txBox="1"/>
              <p:nvPr/>
            </p:nvSpPr>
            <p:spPr>
              <a:xfrm>
                <a:off x="356337" y="5086062"/>
                <a:ext cx="7895841" cy="101123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样式嵌入层</a:t>
                </a:r>
                <a:r>
                  <a:rPr lang="zh-CN" altLang="en-US">
                    <a:latin typeface="Times New Roman" panose="02020603050405020304" pitchFamily="18" charset="0"/>
                    <a:ea typeface="宋体" panose="02010600030101010101" pitchFamily="2" charset="-122"/>
                    <a:cs typeface="Times New Roman" panose="02020603050405020304" pitchFamily="18" charset="0"/>
                  </a:rPr>
                  <a:t>：包含一组可学习的一热嵌入，表示说话人身份𝑠</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𝑠</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1</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𝑠</a:t>
                </a:r>
                <a:r>
                  <a:rPr lang="zh-CN" altLang="en-US" baseline="-25000">
                    <a:latin typeface="Times New Roman" panose="02020603050405020304" pitchFamily="18" charset="0"/>
                    <a:ea typeface="宋体" panose="02010600030101010101" pitchFamily="2" charset="-122"/>
                    <a:cs typeface="Times New Roman" panose="02020603050405020304" pitchFamily="18" charset="0"/>
                  </a:rPr>
                  <a:t>𝑛</a:t>
                </a:r>
                <a:r>
                  <a:rPr lang="en-US" altLang="zh-CN">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，这使得模型独立于说话人身份。接下来将嵌入应用于面部运动表示，设 𝑊</a:t>
                </a:r>
                <a:r>
                  <a:rPr lang="zh-CN" altLang="en-US" baseline="30000">
                    <a:latin typeface="Times New Roman" panose="02020603050405020304" pitchFamily="18" charset="0"/>
                    <a:ea typeface="宋体" panose="02010600030101010101" pitchFamily="2" charset="-122"/>
                    <a:cs typeface="Times New Roman" panose="02020603050405020304" pitchFamily="18" charset="0"/>
                  </a:rPr>
                  <a:t>𝑓</a:t>
                </a:r>
                <a:r>
                  <a:rPr lang="zh-CN" altLang="en-US">
                    <a:latin typeface="Times New Roman" panose="02020603050405020304" pitchFamily="18" charset="0"/>
                    <a:ea typeface="宋体" panose="02010600030101010101" pitchFamily="2" charset="-122"/>
                    <a:cs typeface="Times New Roman" panose="02020603050405020304" pitchFamily="18" charset="0"/>
                  </a:rPr>
                  <a:t>是权重，𝑏</a:t>
                </a:r>
                <a:r>
                  <a:rPr lang="zh-CN" altLang="en-US" baseline="30000">
                    <a:latin typeface="Times New Roman" panose="02020603050405020304" pitchFamily="18" charset="0"/>
                    <a:ea typeface="宋体" panose="02010600030101010101" pitchFamily="2" charset="-122"/>
                    <a:cs typeface="Times New Roman" panose="02020603050405020304" pitchFamily="18" charset="0"/>
                  </a:rPr>
                  <a:t>𝑓</a:t>
                </a:r>
                <a:r>
                  <a:rPr lang="zh-CN" altLang="en-US">
                    <a:latin typeface="Times New Roman" panose="02020603050405020304" pitchFamily="18" charset="0"/>
                    <a:ea typeface="宋体" panose="02010600030101010101" pitchFamily="2" charset="-122"/>
                    <a:cs typeface="Times New Roman" panose="02020603050405020304" pitchFamily="18" charset="0"/>
                  </a:rPr>
                  <a:t>是偏差，</a:t>
                </a:r>
                <a14:m>
                  <m:oMath xmlns:m="http://schemas.openxmlformats.org/officeDocument/2006/math">
                    <m:sSub>
                      <m:sSubPr>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𝑦</m:t>
                            </m:r>
                          </m:e>
                        </m:acc>
                      </m:e>
                      <m:sub>
                        <m:r>
                          <a:rPr lang="en-US" altLang="zh-CN" b="0" i="1" smtClean="0">
                            <a:latin typeface="Cambria Math" panose="02040503050406030204" pitchFamily="18" charset="0"/>
                            <a:ea typeface="宋体" panose="02010600030101010101" pitchFamily="2" charset="-122"/>
                            <a:cs typeface="Times New Roman" panose="02020603050405020304" pitchFamily="18" charset="0"/>
                          </a:rPr>
                          <m:t>𝑡</m:t>
                        </m:r>
                        <m:r>
                          <a:rPr lang="en-US" altLang="zh-CN" b="0" i="1" smtClean="0">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en-US">
                    <a:latin typeface="Times New Roman" panose="02020603050405020304" pitchFamily="18" charset="0"/>
                    <a:ea typeface="宋体" panose="02010600030101010101" pitchFamily="2" charset="-122"/>
                    <a:cs typeface="Times New Roman" panose="02020603050405020304" pitchFamily="18" charset="0"/>
                  </a:rPr>
                  <a:t>是上一个时间步的预测。公式如下所示：</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32D67C0D-99CB-6F1A-32B3-F220FD27E657}"/>
                  </a:ext>
                </a:extLst>
              </p:cNvPr>
              <p:cNvSpPr txBox="1">
                <a:spLocks noRot="1" noChangeAspect="1" noMove="1" noResize="1" noEditPoints="1" noAdjustHandles="1" noChangeArrowheads="1" noChangeShapeType="1" noTextEdit="1"/>
              </p:cNvSpPr>
              <p:nvPr/>
            </p:nvSpPr>
            <p:spPr>
              <a:xfrm>
                <a:off x="356337" y="5086062"/>
                <a:ext cx="7895841" cy="1011239"/>
              </a:xfrm>
              <a:prstGeom prst="rect">
                <a:avLst/>
              </a:prstGeom>
              <a:blipFill>
                <a:blip r:embed="rId7"/>
                <a:stretch>
                  <a:fillRect l="-463" t="-4217" b="-5422"/>
                </a:stretch>
              </a:blipFill>
            </p:spPr>
            <p:txBody>
              <a:bodyPr/>
              <a:lstStyle/>
              <a:p>
                <a:r>
                  <a:rPr lang="zh-CN" altLang="en-US">
                    <a:noFill/>
                  </a:rPr>
                  <a:t> </a:t>
                </a:r>
              </a:p>
            </p:txBody>
          </p:sp>
        </mc:Fallback>
      </mc:AlternateContent>
      <p:pic>
        <p:nvPicPr>
          <p:cNvPr id="20" name="图片 19">
            <a:extLst>
              <a:ext uri="{FF2B5EF4-FFF2-40B4-BE49-F238E27FC236}">
                <a16:creationId xmlns:a16="http://schemas.microsoft.com/office/drawing/2014/main" id="{23D5ED02-E0F4-E012-2367-2F78F26BF00E}"/>
              </a:ext>
            </a:extLst>
          </p:cNvPr>
          <p:cNvPicPr>
            <a:picLocks noChangeAspect="1"/>
          </p:cNvPicPr>
          <p:nvPr/>
        </p:nvPicPr>
        <p:blipFill>
          <a:blip r:embed="rId8"/>
          <a:stretch>
            <a:fillRect/>
          </a:stretch>
        </p:blipFill>
        <p:spPr>
          <a:xfrm>
            <a:off x="2473830" y="6002581"/>
            <a:ext cx="3028950" cy="333375"/>
          </a:xfrm>
          <a:prstGeom prst="rect">
            <a:avLst/>
          </a:prstGeom>
        </p:spPr>
      </p:pic>
      <p:sp>
        <p:nvSpPr>
          <p:cNvPr id="24" name="文本框 23">
            <a:extLst>
              <a:ext uri="{FF2B5EF4-FFF2-40B4-BE49-F238E27FC236}">
                <a16:creationId xmlns:a16="http://schemas.microsoft.com/office/drawing/2014/main" id="{C8880E10-520C-D088-D0FB-F0BAF3A5A1D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Yang D, Li R, Yang Q, et al. 3D head-talk: speech synthesis 3D head movement face animation[J]. Soft Computing, 2024, 28(1): 363-379.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776637376"/>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3D facial animation decoder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9" name="文本框 18">
            <a:extLst>
              <a:ext uri="{FF2B5EF4-FFF2-40B4-BE49-F238E27FC236}">
                <a16:creationId xmlns:a16="http://schemas.microsoft.com/office/drawing/2014/main" id="{A3F4EA59-2A3C-86A5-E037-59CA0692B794}"/>
              </a:ext>
            </a:extLst>
          </p:cNvPr>
          <p:cNvSpPr txBox="1"/>
          <p:nvPr/>
        </p:nvSpPr>
        <p:spPr>
          <a:xfrm>
            <a:off x="5606269" y="178176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6671040" y="415112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1DC6B3FE-B926-FA55-40C1-0499D0E7EF8C}"/>
              </a:ext>
            </a:extLst>
          </p:cNvPr>
          <p:cNvSpPr txBox="1"/>
          <p:nvPr/>
        </p:nvSpPr>
        <p:spPr>
          <a:xfrm>
            <a:off x="361815" y="1454380"/>
            <a:ext cx="7057294" cy="128625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a:latin typeface="Times New Roman" panose="02020603050405020304" pitchFamily="18" charset="0"/>
                <a:ea typeface="宋体" panose="02010600030101010101" pitchFamily="2" charset="-122"/>
                <a:cs typeface="Times New Roman" panose="02020603050405020304" pitchFamily="18" charset="0"/>
              </a:rPr>
              <a:t>3D</a:t>
            </a:r>
            <a:r>
              <a:rPr lang="zh-CN" altLang="en-US">
                <a:latin typeface="Times New Roman" panose="02020603050405020304" pitchFamily="18" charset="0"/>
                <a:ea typeface="宋体" panose="02010600030101010101" pitchFamily="2" charset="-122"/>
                <a:cs typeface="Times New Roman" panose="02020603050405020304" pitchFamily="18" charset="0"/>
              </a:rPr>
              <a:t>面部动画解码器利用输入网格的时间上下文信息和音频，通过自回归生成所需的预测标记（</a:t>
            </a:r>
            <a:r>
              <a:rPr lang="en-US" altLang="zh-CN">
                <a:latin typeface="Times New Roman" panose="02020603050405020304" pitchFamily="18" charset="0"/>
                <a:ea typeface="宋体" panose="02010600030101010101" pitchFamily="2" charset="-122"/>
                <a:cs typeface="Times New Roman" panose="02020603050405020304" pitchFamily="18" charset="0"/>
              </a:rPr>
              <a:t>token</a:t>
            </a:r>
            <a:r>
              <a:rPr lang="zh-CN" altLang="en-US">
                <a:latin typeface="Times New Roman" panose="02020603050405020304" pitchFamily="18" charset="0"/>
                <a:ea typeface="宋体" panose="02010600030101010101" pitchFamily="2" charset="-122"/>
                <a:cs typeface="Times New Roman" panose="02020603050405020304" pitchFamily="18" charset="0"/>
              </a:rPr>
              <a:t>）的表示。基于输入𝑋</a:t>
            </a:r>
            <a:r>
              <a:rPr lang="zh-CN" altLang="en-US" baseline="-25000">
                <a:latin typeface="Times New Roman" panose="02020603050405020304" pitchFamily="18" charset="0"/>
                <a:ea typeface="宋体" panose="02010600030101010101" pitchFamily="2" charset="-122"/>
                <a:cs typeface="Times New Roman" panose="02020603050405020304" pitchFamily="18" charset="0"/>
              </a:rPr>
              <a:t>𝑇</a:t>
            </a:r>
            <a:r>
              <a:rPr lang="en-US" altLang="zh-CN">
                <a:latin typeface="Times New Roman" panose="02020603050405020304" pitchFamily="18" charset="0"/>
                <a:ea typeface="宋体" panose="02010600030101010101" pitchFamily="2" charset="-122"/>
                <a:cs typeface="Times New Roman" panose="02020603050405020304" pitchFamily="18" charset="0"/>
              </a:rPr>
              <a:t>​ </a:t>
            </a:r>
            <a:r>
              <a:rPr lang="zh-CN" altLang="en-US">
                <a:latin typeface="Times New Roman" panose="02020603050405020304" pitchFamily="18" charset="0"/>
                <a:ea typeface="宋体" panose="02010600030101010101" pitchFamily="2" charset="-122"/>
                <a:cs typeface="Times New Roman" panose="02020603050405020304" pitchFamily="18" charset="0"/>
              </a:rPr>
              <a:t>、说话人样式嵌入𝑠</a:t>
            </a:r>
            <a:r>
              <a:rPr lang="zh-CN" altLang="en-US" baseline="-25000">
                <a:latin typeface="Times New Roman" panose="02020603050405020304" pitchFamily="18" charset="0"/>
                <a:ea typeface="宋体" panose="02010600030101010101" pitchFamily="2" charset="-122"/>
                <a:cs typeface="Times New Roman" panose="02020603050405020304" pitchFamily="18" charset="0"/>
              </a:rPr>
              <a:t>𝑛</a:t>
            </a:r>
            <a:r>
              <a:rPr lang="zh-CN" altLang="en-US">
                <a:latin typeface="Times New Roman" panose="02020603050405020304" pitchFamily="18" charset="0"/>
                <a:ea typeface="宋体" panose="02010600030101010101" pitchFamily="2" charset="-122"/>
                <a:cs typeface="Times New Roman" panose="02020603050405020304" pitchFamily="18" charset="0"/>
              </a:rPr>
              <a:t>和过去的面部运动，自回归预测面部运动 。具体表达式为：</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a:extLst>
              <a:ext uri="{FF2B5EF4-FFF2-40B4-BE49-F238E27FC236}">
                <a16:creationId xmlns:a16="http://schemas.microsoft.com/office/drawing/2014/main" id="{271C2CDC-9870-9323-0A0E-F53FDD9343EA}"/>
              </a:ext>
            </a:extLst>
          </p:cNvPr>
          <p:cNvSpPr txBox="1"/>
          <p:nvPr/>
        </p:nvSpPr>
        <p:spPr>
          <a:xfrm>
            <a:off x="11433713" y="328957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7" name="文本框 26">
            <a:extLst>
              <a:ext uri="{FF2B5EF4-FFF2-40B4-BE49-F238E27FC236}">
                <a16:creationId xmlns:a16="http://schemas.microsoft.com/office/drawing/2014/main" id="{F163953F-B7D4-2799-D5AC-13AF7D632643}"/>
              </a:ext>
            </a:extLst>
          </p:cNvPr>
          <p:cNvSpPr txBox="1"/>
          <p:nvPr/>
        </p:nvSpPr>
        <p:spPr>
          <a:xfrm>
            <a:off x="6671040" y="247992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226038CD-55BA-54FA-15CA-F6A480DE526D}"/>
              </a:ext>
            </a:extLst>
          </p:cNvPr>
          <p:cNvSpPr txBox="1"/>
          <p:nvPr/>
        </p:nvSpPr>
        <p:spPr>
          <a:xfrm>
            <a:off x="299214" y="3134432"/>
            <a:ext cx="7057294"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相对位置编码</a:t>
            </a:r>
            <a:r>
              <a:rPr lang="zh-CN" altLang="en-US">
                <a:latin typeface="Times New Roman" panose="02020603050405020304" pitchFamily="18" charset="0"/>
                <a:ea typeface="宋体" panose="02010600030101010101" pitchFamily="2" charset="-122"/>
                <a:cs typeface="Times New Roman" panose="02020603050405020304" pitchFamily="18" charset="0"/>
              </a:rPr>
              <a:t>：由于训练序列中相邻帧之间的细微变化，提出了交替使用正弦和余弦函数来进行相对位置编码</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67E31C3A-041E-E88C-4EAE-260FBB463FBB}"/>
              </a:ext>
            </a:extLst>
          </p:cNvPr>
          <p:cNvSpPr txBox="1"/>
          <p:nvPr/>
        </p:nvSpPr>
        <p:spPr>
          <a:xfrm>
            <a:off x="356338" y="4640572"/>
            <a:ext cx="7057294" cy="1590948"/>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因果多头注意力机制</a:t>
            </a:r>
            <a:r>
              <a:rPr lang="zh-CN" altLang="en-US">
                <a:latin typeface="Times New Roman" panose="02020603050405020304" pitchFamily="18" charset="0"/>
                <a:ea typeface="宋体" panose="02010600030101010101" pitchFamily="2" charset="-122"/>
                <a:cs typeface="Times New Roman" panose="02020603050405020304" pitchFamily="18" charset="0"/>
              </a:rPr>
              <a:t>：为了学习过去面部运动序列中每帧之间的依赖关系，通过缩放点积注意力并添加线性时间偏差来计算加权的上下文表示，提高模型建模长序列的能力。获得的表示被跨注意力处理，使音频和运动表示对齐，最终通过线性层将隐藏状态投影回</a:t>
            </a:r>
            <a:r>
              <a:rPr lang="en-US" altLang="zh-CN">
                <a:latin typeface="Times New Roman" panose="02020603050405020304" pitchFamily="18" charset="0"/>
                <a:ea typeface="宋体" panose="02010600030101010101" pitchFamily="2" charset="-122"/>
                <a:cs typeface="Times New Roman" panose="02020603050405020304" pitchFamily="18" charset="0"/>
              </a:rPr>
              <a:t>3D</a:t>
            </a:r>
            <a:r>
              <a:rPr lang="zh-CN" altLang="en-US">
                <a:latin typeface="Times New Roman" panose="02020603050405020304" pitchFamily="18" charset="0"/>
                <a:ea typeface="宋体" panose="02010600030101010101" pitchFamily="2" charset="-122"/>
                <a:cs typeface="Times New Roman" panose="02020603050405020304" pitchFamily="18" charset="0"/>
              </a:rPr>
              <a:t>顶点空间，得到预测的面部运动。</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文本框 23">
            <a:extLst>
              <a:ext uri="{FF2B5EF4-FFF2-40B4-BE49-F238E27FC236}">
                <a16:creationId xmlns:a16="http://schemas.microsoft.com/office/drawing/2014/main" id="{803DB7D6-EF5E-0F45-347B-E8D856F1C7A2}"/>
              </a:ext>
            </a:extLst>
          </p:cNvPr>
          <p:cNvSpPr txBox="1"/>
          <p:nvPr/>
        </p:nvSpPr>
        <p:spPr>
          <a:xfrm>
            <a:off x="6670502" y="576675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12" name="图片 11">
            <a:extLst>
              <a:ext uri="{FF2B5EF4-FFF2-40B4-BE49-F238E27FC236}">
                <a16:creationId xmlns:a16="http://schemas.microsoft.com/office/drawing/2014/main" id="{073524CB-94DD-510D-105D-0D093E95C9F1}"/>
              </a:ext>
            </a:extLst>
          </p:cNvPr>
          <p:cNvPicPr>
            <a:picLocks noChangeAspect="1"/>
          </p:cNvPicPr>
          <p:nvPr/>
        </p:nvPicPr>
        <p:blipFill>
          <a:blip r:embed="rId5"/>
          <a:stretch>
            <a:fillRect/>
          </a:stretch>
        </p:blipFill>
        <p:spPr>
          <a:xfrm>
            <a:off x="2035944" y="2446772"/>
            <a:ext cx="3362325" cy="542925"/>
          </a:xfrm>
          <a:prstGeom prst="rect">
            <a:avLst/>
          </a:prstGeom>
        </p:spPr>
      </p:pic>
      <p:pic>
        <p:nvPicPr>
          <p:cNvPr id="25" name="图片 24">
            <a:extLst>
              <a:ext uri="{FF2B5EF4-FFF2-40B4-BE49-F238E27FC236}">
                <a16:creationId xmlns:a16="http://schemas.microsoft.com/office/drawing/2014/main" id="{D3215FF1-B5A4-2EAE-040F-26CCA8B62A81}"/>
              </a:ext>
            </a:extLst>
          </p:cNvPr>
          <p:cNvPicPr>
            <a:picLocks noChangeAspect="1"/>
          </p:cNvPicPr>
          <p:nvPr/>
        </p:nvPicPr>
        <p:blipFill>
          <a:blip r:embed="rId6"/>
          <a:stretch>
            <a:fillRect/>
          </a:stretch>
        </p:blipFill>
        <p:spPr>
          <a:xfrm>
            <a:off x="1821726" y="3845885"/>
            <a:ext cx="4068969" cy="890087"/>
          </a:xfrm>
          <a:prstGeom prst="rect">
            <a:avLst/>
          </a:prstGeom>
        </p:spPr>
      </p:pic>
      <p:pic>
        <p:nvPicPr>
          <p:cNvPr id="29" name="图片 28">
            <a:extLst>
              <a:ext uri="{FF2B5EF4-FFF2-40B4-BE49-F238E27FC236}">
                <a16:creationId xmlns:a16="http://schemas.microsoft.com/office/drawing/2014/main" id="{1D50ECF0-C100-EDE5-A948-D4C728DFCB92}"/>
              </a:ext>
            </a:extLst>
          </p:cNvPr>
          <p:cNvPicPr>
            <a:picLocks noChangeAspect="1"/>
          </p:cNvPicPr>
          <p:nvPr/>
        </p:nvPicPr>
        <p:blipFill>
          <a:blip r:embed="rId7"/>
          <a:stretch>
            <a:fillRect/>
          </a:stretch>
        </p:blipFill>
        <p:spPr>
          <a:xfrm>
            <a:off x="8066649" y="1074090"/>
            <a:ext cx="3267075" cy="5257800"/>
          </a:xfrm>
          <a:prstGeom prst="rect">
            <a:avLst/>
          </a:prstGeom>
        </p:spPr>
      </p:pic>
      <p:sp>
        <p:nvSpPr>
          <p:cNvPr id="30" name="文本框 29">
            <a:extLst>
              <a:ext uri="{FF2B5EF4-FFF2-40B4-BE49-F238E27FC236}">
                <a16:creationId xmlns:a16="http://schemas.microsoft.com/office/drawing/2014/main" id="{13170D28-4FA1-BB3D-A290-4EFF9101355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Yang D, Li R, Yang Q, et al. 3D head-talk: speech synthesis 3D head movement face animation[J]. Soft Computing, 2024, 28(1): 363-379.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83466636"/>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Head migration module</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grpSp>
        <p:nvGrpSpPr>
          <p:cNvPr id="24" name="组合 23">
            <a:extLst>
              <a:ext uri="{FF2B5EF4-FFF2-40B4-BE49-F238E27FC236}">
                <a16:creationId xmlns:a16="http://schemas.microsoft.com/office/drawing/2014/main" id="{BDD607DF-B37D-DB0A-8105-B79CC5FB31FD}"/>
              </a:ext>
            </a:extLst>
          </p:cNvPr>
          <p:cNvGrpSpPr/>
          <p:nvPr/>
        </p:nvGrpSpPr>
        <p:grpSpPr>
          <a:xfrm>
            <a:off x="293057" y="1442011"/>
            <a:ext cx="9049044" cy="439305"/>
            <a:chOff x="293057" y="1442011"/>
            <a:chExt cx="9049044" cy="439305"/>
          </a:xfrm>
        </p:grpSpPr>
        <p:sp>
          <p:nvSpPr>
            <p:cNvPr id="10" name="文本框 9">
              <a:extLst>
                <a:ext uri="{FF2B5EF4-FFF2-40B4-BE49-F238E27FC236}">
                  <a16:creationId xmlns:a16="http://schemas.microsoft.com/office/drawing/2014/main" id="{1DC6B3FE-B926-FA55-40C1-0499D0E7EF8C}"/>
                </a:ext>
              </a:extLst>
            </p:cNvPr>
            <p:cNvSpPr txBox="1"/>
            <p:nvPr/>
          </p:nvSpPr>
          <p:spPr>
            <a:xfrm>
              <a:off x="293057" y="1463743"/>
              <a:ext cx="7057294"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a:latin typeface="Times New Roman" panose="02020603050405020304" pitchFamily="18" charset="0"/>
                  <a:ea typeface="宋体" panose="02010600030101010101" pitchFamily="2" charset="-122"/>
                  <a:cs typeface="Times New Roman" panose="02020603050405020304" pitchFamily="18" charset="0"/>
                </a:rPr>
                <a:t>FLAME</a:t>
              </a:r>
              <a:r>
                <a:rPr lang="zh-CN" altLang="en-US" b="1">
                  <a:latin typeface="Times New Roman" panose="02020603050405020304" pitchFamily="18" charset="0"/>
                  <a:ea typeface="宋体" panose="02010600030101010101" pitchFamily="2" charset="-122"/>
                  <a:cs typeface="Times New Roman" panose="02020603050405020304" pitchFamily="18" charset="0"/>
                </a:rPr>
                <a:t>模型</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66E3155C-45DA-AE1F-F8E3-CDBBB1B5A28B}"/>
                </a:ext>
              </a:extLst>
            </p:cNvPr>
            <p:cNvPicPr>
              <a:picLocks noChangeAspect="1"/>
            </p:cNvPicPr>
            <p:nvPr/>
          </p:nvPicPr>
          <p:blipFill>
            <a:blip r:embed="rId5"/>
            <a:stretch>
              <a:fillRect/>
            </a:stretch>
          </p:blipFill>
          <p:spPr>
            <a:xfrm>
              <a:off x="2068678" y="1442011"/>
              <a:ext cx="3352800" cy="428625"/>
            </a:xfrm>
            <a:prstGeom prst="rect">
              <a:avLst/>
            </a:prstGeom>
          </p:spPr>
        </p:pic>
        <p:pic>
          <p:nvPicPr>
            <p:cNvPr id="13" name="图片 12">
              <a:extLst>
                <a:ext uri="{FF2B5EF4-FFF2-40B4-BE49-F238E27FC236}">
                  <a16:creationId xmlns:a16="http://schemas.microsoft.com/office/drawing/2014/main" id="{246EE1E5-7048-DB17-6BC8-208606A13603}"/>
                </a:ext>
              </a:extLst>
            </p:cNvPr>
            <p:cNvPicPr>
              <a:picLocks noChangeAspect="1"/>
            </p:cNvPicPr>
            <p:nvPr/>
          </p:nvPicPr>
          <p:blipFill>
            <a:blip r:embed="rId6"/>
            <a:stretch>
              <a:fillRect/>
            </a:stretch>
          </p:blipFill>
          <p:spPr>
            <a:xfrm>
              <a:off x="5387172" y="1460751"/>
              <a:ext cx="3954929" cy="420565"/>
            </a:xfrm>
            <a:prstGeom prst="rect">
              <a:avLst/>
            </a:prstGeom>
          </p:spPr>
        </p:pic>
      </p:grpSp>
      <p:pic>
        <p:nvPicPr>
          <p:cNvPr id="20" name="图片 19">
            <a:extLst>
              <a:ext uri="{FF2B5EF4-FFF2-40B4-BE49-F238E27FC236}">
                <a16:creationId xmlns:a16="http://schemas.microsoft.com/office/drawing/2014/main" id="{B061E5D5-D0E8-0CFE-D0E3-4EBC29297904}"/>
              </a:ext>
            </a:extLst>
          </p:cNvPr>
          <p:cNvPicPr>
            <a:picLocks noChangeAspect="1"/>
          </p:cNvPicPr>
          <p:nvPr/>
        </p:nvPicPr>
        <p:blipFill>
          <a:blip r:embed="rId7"/>
          <a:stretch>
            <a:fillRect/>
          </a:stretch>
        </p:blipFill>
        <p:spPr>
          <a:xfrm>
            <a:off x="9306337" y="1123970"/>
            <a:ext cx="2561860" cy="5159300"/>
          </a:xfrm>
          <a:prstGeom prst="rect">
            <a:avLst/>
          </a:prstGeom>
        </p:spPr>
      </p:pic>
      <p:sp>
        <p:nvSpPr>
          <p:cNvPr id="26" name="文本框 25">
            <a:extLst>
              <a:ext uri="{FF2B5EF4-FFF2-40B4-BE49-F238E27FC236}">
                <a16:creationId xmlns:a16="http://schemas.microsoft.com/office/drawing/2014/main" id="{271C2CDC-9870-9323-0A0E-F53FDD9343EA}"/>
              </a:ext>
            </a:extLst>
          </p:cNvPr>
          <p:cNvSpPr txBox="1"/>
          <p:nvPr/>
        </p:nvSpPr>
        <p:spPr>
          <a:xfrm>
            <a:off x="11735783" y="388578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31" name="组合 30">
            <a:extLst>
              <a:ext uri="{FF2B5EF4-FFF2-40B4-BE49-F238E27FC236}">
                <a16:creationId xmlns:a16="http://schemas.microsoft.com/office/drawing/2014/main" id="{579A05D2-C7B7-DD18-5D99-B447F1284413}"/>
              </a:ext>
            </a:extLst>
          </p:cNvPr>
          <p:cNvGrpSpPr/>
          <p:nvPr/>
        </p:nvGrpSpPr>
        <p:grpSpPr>
          <a:xfrm>
            <a:off x="306601" y="2019989"/>
            <a:ext cx="8999735" cy="1216132"/>
            <a:chOff x="306601" y="1811734"/>
            <a:chExt cx="8999735" cy="1216132"/>
          </a:xfrm>
        </p:grpSpPr>
        <p:sp>
          <p:nvSpPr>
            <p:cNvPr id="2" name="文本框 1">
              <a:extLst>
                <a:ext uri="{FF2B5EF4-FFF2-40B4-BE49-F238E27FC236}">
                  <a16:creationId xmlns:a16="http://schemas.microsoft.com/office/drawing/2014/main" id="{226038CD-55BA-54FA-15CA-F6A480DE526D}"/>
                </a:ext>
              </a:extLst>
            </p:cNvPr>
            <p:cNvSpPr txBox="1"/>
            <p:nvPr/>
          </p:nvSpPr>
          <p:spPr>
            <a:xfrm>
              <a:off x="306601" y="1908923"/>
              <a:ext cx="8999735"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模板网格𝑇∈𝑅</a:t>
              </a:r>
              <a:r>
                <a:rPr lang="en-US" altLang="zh-CN" b="1" baseline="30000">
                  <a:latin typeface="Times New Roman" panose="02020603050405020304" pitchFamily="18" charset="0"/>
                  <a:ea typeface="宋体" panose="02010600030101010101" pitchFamily="2" charset="-122"/>
                  <a:cs typeface="Times New Roman" panose="02020603050405020304" pitchFamily="18" charset="0"/>
                </a:rPr>
                <a:t>3</a:t>
              </a:r>
              <a:r>
                <a:rPr lang="zh-CN" altLang="en-US" b="1" baseline="30000">
                  <a:latin typeface="Times New Roman" panose="02020603050405020304" pitchFamily="18" charset="0"/>
                  <a:ea typeface="宋体" panose="02010600030101010101" pitchFamily="2" charset="-122"/>
                  <a:cs typeface="Times New Roman" panose="02020603050405020304" pitchFamily="18" charset="0"/>
                </a:rPr>
                <a:t>𝑁</a:t>
              </a:r>
              <a:r>
                <a:rPr lang="en-US" altLang="zh-CN" b="1">
                  <a:latin typeface="Times New Roman" panose="02020603050405020304" pitchFamily="18" charset="0"/>
                  <a:ea typeface="宋体" panose="02010600030101010101" pitchFamily="2" charset="-122"/>
                  <a:cs typeface="Times New Roman" panose="02020603050405020304" pitchFamily="18" charset="0"/>
                </a:rPr>
                <a:t> </a:t>
              </a:r>
              <a:r>
                <a:rPr lang="zh-CN" altLang="en-US" b="1">
                  <a:latin typeface="Times New Roman" panose="02020603050405020304" pitchFamily="18" charset="0"/>
                  <a:ea typeface="宋体" panose="02010600030101010101" pitchFamily="2" charset="-122"/>
                  <a:cs typeface="Times New Roman" panose="02020603050405020304" pitchFamily="18" charset="0"/>
                </a:rPr>
                <a:t>的姿态混合形状函数为：</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8" name="图片 27">
              <a:extLst>
                <a:ext uri="{FF2B5EF4-FFF2-40B4-BE49-F238E27FC236}">
                  <a16:creationId xmlns:a16="http://schemas.microsoft.com/office/drawing/2014/main" id="{C9D2B271-2083-7BAD-1974-0229E7ED39B7}"/>
                </a:ext>
              </a:extLst>
            </p:cNvPr>
            <p:cNvPicPr>
              <a:picLocks noChangeAspect="1"/>
            </p:cNvPicPr>
            <p:nvPr/>
          </p:nvPicPr>
          <p:blipFill>
            <a:blip r:embed="rId8"/>
            <a:stretch>
              <a:fillRect/>
            </a:stretch>
          </p:blipFill>
          <p:spPr>
            <a:xfrm>
              <a:off x="4909984" y="1811734"/>
              <a:ext cx="2704188" cy="602961"/>
            </a:xfrm>
            <a:prstGeom prst="rect">
              <a:avLst/>
            </a:prstGeom>
          </p:spPr>
        </p:pic>
        <p:pic>
          <p:nvPicPr>
            <p:cNvPr id="30" name="图片 29">
              <a:extLst>
                <a:ext uri="{FF2B5EF4-FFF2-40B4-BE49-F238E27FC236}">
                  <a16:creationId xmlns:a16="http://schemas.microsoft.com/office/drawing/2014/main" id="{25E4A723-9B40-E829-B065-E7B225E37A41}"/>
                </a:ext>
              </a:extLst>
            </p:cNvPr>
            <p:cNvPicPr>
              <a:picLocks noChangeAspect="1"/>
            </p:cNvPicPr>
            <p:nvPr/>
          </p:nvPicPr>
          <p:blipFill>
            <a:blip r:embed="rId9"/>
            <a:stretch>
              <a:fillRect/>
            </a:stretch>
          </p:blipFill>
          <p:spPr>
            <a:xfrm>
              <a:off x="722282" y="2318178"/>
              <a:ext cx="8566943" cy="709688"/>
            </a:xfrm>
            <a:prstGeom prst="rect">
              <a:avLst/>
            </a:prstGeom>
          </p:spPr>
        </p:pic>
      </p:grpSp>
      <p:grpSp>
        <p:nvGrpSpPr>
          <p:cNvPr id="50" name="组合 49">
            <a:extLst>
              <a:ext uri="{FF2B5EF4-FFF2-40B4-BE49-F238E27FC236}">
                <a16:creationId xmlns:a16="http://schemas.microsoft.com/office/drawing/2014/main" id="{0AAC3ED1-6893-A0D4-C378-19489D098E6B}"/>
              </a:ext>
            </a:extLst>
          </p:cNvPr>
          <p:cNvGrpSpPr/>
          <p:nvPr/>
        </p:nvGrpSpPr>
        <p:grpSpPr>
          <a:xfrm>
            <a:off x="237094" y="3374794"/>
            <a:ext cx="8999735" cy="1609552"/>
            <a:chOff x="237094" y="3035889"/>
            <a:chExt cx="8999735" cy="1609552"/>
          </a:xfrm>
        </p:grpSpPr>
        <p:sp>
          <p:nvSpPr>
            <p:cNvPr id="25" name="文本框 24">
              <a:extLst>
                <a:ext uri="{FF2B5EF4-FFF2-40B4-BE49-F238E27FC236}">
                  <a16:creationId xmlns:a16="http://schemas.microsoft.com/office/drawing/2014/main" id="{3E29B190-B97D-8816-5D24-202BB4672F76}"/>
                </a:ext>
              </a:extLst>
            </p:cNvPr>
            <p:cNvSpPr txBox="1"/>
            <p:nvPr/>
          </p:nvSpPr>
          <p:spPr>
            <a:xfrm>
              <a:off x="7053483" y="359301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67E31C3A-041E-E88C-4EAE-260FBB463FBB}"/>
                </a:ext>
              </a:extLst>
            </p:cNvPr>
            <p:cNvSpPr txBox="1"/>
            <p:nvPr/>
          </p:nvSpPr>
          <p:spPr>
            <a:xfrm>
              <a:off x="549286" y="4120358"/>
              <a:ext cx="7057294" cy="374974"/>
            </a:xfrm>
            <a:prstGeom prst="rect">
              <a:avLst/>
            </a:prstGeom>
            <a:noFill/>
          </p:spPr>
          <p:txBody>
            <a:bodyPr wrap="square">
              <a:spAutoFit/>
            </a:bodyPr>
            <a:lstStyle/>
            <a:p>
              <a:pPr>
                <a:lnSpc>
                  <a:spcPct val="110000"/>
                </a:lnSpc>
                <a:spcBef>
                  <a:spcPts val="500"/>
                </a:spcBef>
                <a:spcAft>
                  <a:spcPts val="300"/>
                </a:spcAft>
              </a:pPr>
              <a:r>
                <a:rPr lang="zh-CN" altLang="en-US">
                  <a:latin typeface="Times New Roman" panose="02020603050405020304" pitchFamily="18" charset="0"/>
                  <a:ea typeface="宋体" panose="02010600030101010101" pitchFamily="2" charset="-122"/>
                  <a:cs typeface="Times New Roman" panose="02020603050405020304" pitchFamily="18" charset="0"/>
                </a:rPr>
                <a:t>然后通过线性插值函数计算：</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32">
              <a:extLst>
                <a:ext uri="{FF2B5EF4-FFF2-40B4-BE49-F238E27FC236}">
                  <a16:creationId xmlns:a16="http://schemas.microsoft.com/office/drawing/2014/main" id="{A3ADEF52-5322-CF70-491E-5370C3F9D5E4}"/>
                </a:ext>
              </a:extLst>
            </p:cNvPr>
            <p:cNvSpPr txBox="1"/>
            <p:nvPr/>
          </p:nvSpPr>
          <p:spPr>
            <a:xfrm>
              <a:off x="237094" y="3035889"/>
              <a:ext cx="8999735"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通过线性插值计算每一帧的姿态函数：</a:t>
              </a:r>
              <a:r>
                <a:rPr lang="zh-CN" altLang="en-US">
                  <a:latin typeface="Times New Roman" panose="02020603050405020304" pitchFamily="18" charset="0"/>
                  <a:ea typeface="宋体" panose="02010600030101010101" pitchFamily="2" charset="-122"/>
                  <a:cs typeface="Times New Roman" panose="02020603050405020304" pitchFamily="18" charset="0"/>
                </a:rPr>
                <a:t>为每一帧生成插值姿态函数𝑥</a:t>
              </a:r>
              <a:r>
                <a:rPr lang="zh-CN" altLang="en-US"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a:latin typeface="Times New Roman" panose="02020603050405020304" pitchFamily="18" charset="0"/>
                  <a:ea typeface="宋体" panose="02010600030101010101" pitchFamily="2" charset="-122"/>
                  <a:cs typeface="Times New Roman" panose="02020603050405020304" pitchFamily="18" charset="0"/>
                </a:rPr>
                <a:t>和𝑦</a:t>
              </a:r>
              <a:r>
                <a:rPr lang="zh-CN" altLang="en-US" baseline="-25000">
                  <a:latin typeface="Times New Roman" panose="02020603050405020304" pitchFamily="18" charset="0"/>
                  <a:ea typeface="宋体" panose="02010600030101010101" pitchFamily="2" charset="-122"/>
                  <a:cs typeface="Times New Roman" panose="02020603050405020304" pitchFamily="18" charset="0"/>
                </a:rPr>
                <a:t>𝑖</a:t>
              </a:r>
              <a:r>
                <a:rPr lang="zh-CN" altLang="en-US">
                  <a:latin typeface="Times New Roman" panose="02020603050405020304" pitchFamily="18" charset="0"/>
                  <a:ea typeface="宋体" panose="02010600030101010101" pitchFamily="2" charset="-122"/>
                  <a:cs typeface="Times New Roman" panose="02020603050405020304" pitchFamily="18" charset="0"/>
                </a:rPr>
                <a:t>的表示：</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7" name="图片 36">
              <a:extLst>
                <a:ext uri="{FF2B5EF4-FFF2-40B4-BE49-F238E27FC236}">
                  <a16:creationId xmlns:a16="http://schemas.microsoft.com/office/drawing/2014/main" id="{5AE843C4-1AFB-EB24-910E-053A62B5C16D}"/>
                </a:ext>
              </a:extLst>
            </p:cNvPr>
            <p:cNvPicPr>
              <a:picLocks noChangeAspect="1"/>
            </p:cNvPicPr>
            <p:nvPr/>
          </p:nvPicPr>
          <p:blipFill>
            <a:blip r:embed="rId10"/>
            <a:stretch>
              <a:fillRect/>
            </a:stretch>
          </p:blipFill>
          <p:spPr>
            <a:xfrm>
              <a:off x="1055096" y="3436894"/>
              <a:ext cx="1811145" cy="782882"/>
            </a:xfrm>
            <a:prstGeom prst="rect">
              <a:avLst/>
            </a:prstGeom>
          </p:spPr>
        </p:pic>
        <p:pic>
          <p:nvPicPr>
            <p:cNvPr id="45" name="图片 44">
              <a:extLst>
                <a:ext uri="{FF2B5EF4-FFF2-40B4-BE49-F238E27FC236}">
                  <a16:creationId xmlns:a16="http://schemas.microsoft.com/office/drawing/2014/main" id="{66592ED3-F806-C032-A37F-EFA08027BE08}"/>
                </a:ext>
              </a:extLst>
            </p:cNvPr>
            <p:cNvPicPr>
              <a:picLocks noChangeAspect="1"/>
            </p:cNvPicPr>
            <p:nvPr/>
          </p:nvPicPr>
          <p:blipFill>
            <a:blip r:embed="rId11"/>
            <a:stretch>
              <a:fillRect/>
            </a:stretch>
          </p:blipFill>
          <p:spPr>
            <a:xfrm>
              <a:off x="3475382" y="3449128"/>
              <a:ext cx="3154079" cy="782847"/>
            </a:xfrm>
            <a:prstGeom prst="rect">
              <a:avLst/>
            </a:prstGeom>
          </p:spPr>
        </p:pic>
        <p:pic>
          <p:nvPicPr>
            <p:cNvPr id="47" name="图片 46">
              <a:extLst>
                <a:ext uri="{FF2B5EF4-FFF2-40B4-BE49-F238E27FC236}">
                  <a16:creationId xmlns:a16="http://schemas.microsoft.com/office/drawing/2014/main" id="{FB0EEFE6-2BB8-5BBA-0C00-8EB82DB1E91D}"/>
                </a:ext>
              </a:extLst>
            </p:cNvPr>
            <p:cNvPicPr>
              <a:picLocks noChangeAspect="1"/>
            </p:cNvPicPr>
            <p:nvPr/>
          </p:nvPicPr>
          <p:blipFill>
            <a:blip r:embed="rId12"/>
            <a:stretch>
              <a:fillRect/>
            </a:stretch>
          </p:blipFill>
          <p:spPr>
            <a:xfrm>
              <a:off x="3564379" y="4122040"/>
              <a:ext cx="2252900" cy="523401"/>
            </a:xfrm>
            <a:prstGeom prst="rect">
              <a:avLst/>
            </a:prstGeom>
          </p:spPr>
        </p:pic>
      </p:grpSp>
      <p:sp>
        <p:nvSpPr>
          <p:cNvPr id="49" name="文本框 48">
            <a:extLst>
              <a:ext uri="{FF2B5EF4-FFF2-40B4-BE49-F238E27FC236}">
                <a16:creationId xmlns:a16="http://schemas.microsoft.com/office/drawing/2014/main" id="{B439BE7A-0146-B7EF-BB7E-8266A64B7AD0}"/>
              </a:ext>
            </a:extLst>
          </p:cNvPr>
          <p:cNvSpPr txBox="1"/>
          <p:nvPr/>
        </p:nvSpPr>
        <p:spPr>
          <a:xfrm>
            <a:off x="190961" y="5123019"/>
            <a:ext cx="8999735" cy="98155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将生成的姿态与</a:t>
            </a:r>
            <a:r>
              <a:rPr lang="en-US" altLang="zh-CN" b="1">
                <a:latin typeface="Times New Roman" panose="02020603050405020304" pitchFamily="18" charset="0"/>
                <a:ea typeface="宋体" panose="02010600030101010101" pitchFamily="2" charset="-122"/>
                <a:cs typeface="Times New Roman" panose="02020603050405020304" pitchFamily="18" charset="0"/>
              </a:rPr>
              <a:t>FLAME</a:t>
            </a:r>
            <a:r>
              <a:rPr lang="zh-CN" altLang="en-US" b="1">
                <a:latin typeface="Times New Roman" panose="02020603050405020304" pitchFamily="18" charset="0"/>
                <a:ea typeface="宋体" panose="02010600030101010101" pitchFamily="2" charset="-122"/>
                <a:cs typeface="Times New Roman" panose="02020603050405020304" pitchFamily="18" charset="0"/>
              </a:rPr>
              <a:t>顶点对齐：</a:t>
            </a:r>
            <a:r>
              <a:rPr lang="zh-CN" altLang="en-US">
                <a:latin typeface="Times New Roman" panose="02020603050405020304" pitchFamily="18" charset="0"/>
                <a:ea typeface="宋体" panose="02010600030101010101" pitchFamily="2" charset="-122"/>
                <a:cs typeface="Times New Roman" panose="02020603050405020304" pitchFamily="18" charset="0"/>
              </a:rPr>
              <a:t>参数元组的元素数组在水平方向上叠加，将它们与原始</a:t>
            </a:r>
            <a:r>
              <a:rPr lang="en-US" altLang="zh-CN">
                <a:latin typeface="Times New Roman" panose="02020603050405020304" pitchFamily="18" charset="0"/>
                <a:ea typeface="宋体" panose="02010600030101010101" pitchFamily="2" charset="-122"/>
                <a:cs typeface="Times New Roman" panose="02020603050405020304" pitchFamily="18" charset="0"/>
              </a:rPr>
              <a:t>FLAME</a:t>
            </a:r>
            <a:r>
              <a:rPr lang="zh-CN" altLang="en-US">
                <a:latin typeface="Times New Roman" panose="02020603050405020304" pitchFamily="18" charset="0"/>
                <a:ea typeface="宋体" panose="02010600030101010101" pitchFamily="2" charset="-122"/>
                <a:cs typeface="Times New Roman" panose="02020603050405020304" pitchFamily="18" charset="0"/>
              </a:rPr>
              <a:t>顶点对齐，共同模拟一个任意的语音驱动的中性面部网格，以创建逼真的说话人头部动画。</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 name="文本框 50">
            <a:extLst>
              <a:ext uri="{FF2B5EF4-FFF2-40B4-BE49-F238E27FC236}">
                <a16:creationId xmlns:a16="http://schemas.microsoft.com/office/drawing/2014/main" id="{05316C50-2818-5FD6-148C-E7DEBE80C62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Yang D, Li R, Yang Q, et al. 3D head-talk: speech synthesis 3D head movement face animation[J]. Soft Computing, 2024, 28(1): 363-379.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502703533"/>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4096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EXPERIMENTAL SETUP</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77823" y="260379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92863" y="1342199"/>
            <a:ext cx="11632760" cy="523220"/>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677823" y="463332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78A20086-C08C-CCEF-691C-30925A739AE6}"/>
              </a:ext>
            </a:extLst>
          </p:cNvPr>
          <p:cNvSpPr txBox="1"/>
          <p:nvPr/>
        </p:nvSpPr>
        <p:spPr>
          <a:xfrm>
            <a:off x="466376" y="1818070"/>
            <a:ext cx="11035579" cy="4498667"/>
          </a:xfrm>
          <a:prstGeom prst="rect">
            <a:avLst/>
          </a:prstGeom>
          <a:noFill/>
        </p:spPr>
        <p:txBody>
          <a:bodyPr wrap="square">
            <a:spAutoFit/>
          </a:bodyPr>
          <a:lstStyle/>
          <a:p>
            <a:pPr indent="457200">
              <a:lnSpc>
                <a:spcPct val="120000"/>
              </a:lnSpc>
              <a:spcBef>
                <a:spcPts val="200"/>
              </a:spcBef>
              <a:spcAft>
                <a:spcPts val="300"/>
              </a:spcAft>
            </a:pP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使用公开的</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数据集</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VOCASET</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Cudeiro et al. 2019</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）进行训练和测试，该数据集提供了所有说话者都可以共享的英语口语的音频</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扫描对。该功能使其非常适合不需要重新定位的未见过的主题。目标是使语音驱动的动画模型包含跨子语音的两个概括：（</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）跨不同说话者对口音、速度、音频源、噪声、面部形状和运动的音频变化的概括。</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VOCASET</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包含</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256</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个完整的句子，其中一些在说话者之间共享。具体而言，数据集由来自</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12</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个主题的</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480</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个面部运动序列组成。每个序列以</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60 fps</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的速度捕获，长度在</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3</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到</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4</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秒之间，句子遵循一系列标准协议，其中包含大量因素，以最大限度地提高语音多样性。众所周知，说话者的姿势、头部旋转等主观信息只能完全环境等，以及（</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B</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）由语音确定的跨不同的泛化。为了消除姿态和数据的影响，使作者可以有效地利用模板信息，以获得更真实的动画效果，使用未知的声音。每个</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面部网格有</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5023</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个顶点。为了进行公平比较，作者使用了与</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VOCA</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相同的训练、验证和测试分割（</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Cudeiro et al. 2019</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），将</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12</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名受试者分为</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名用于验证，</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名用于测试。训练集由八个主题的所有句子组成。此外，为了验证和测试，选择了</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20</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个独特的句子，以避免与其他主题共享，这导致训练集、验证集和测试集之间没有重叠。</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37E700A6-AB59-0A9C-0250-9BA884840A03}"/>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Fan Y, Lin Z, Saito J,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Faceformer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transformers[C]//Proceedings of the IEEE/CVF Conference on Computer Vision and Pattern Recognition. 2022: 18770-18780.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55379"/>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57561"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122F9128-4217-5B8F-43F5-654973BE2AA0}"/>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Fan Y, Lin Z, Saito J,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Faceformer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transformers[C]//Proceedings of the IEEE/CVF Conference on Computer Vision and Pattern Recognition. 2022: 18770-18780.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03C8D1FD-AB86-68DB-E154-42B476113935}"/>
              </a:ext>
            </a:extLst>
          </p:cNvPr>
          <p:cNvPicPr>
            <a:picLocks noChangeAspect="1"/>
          </p:cNvPicPr>
          <p:nvPr/>
        </p:nvPicPr>
        <p:blipFill>
          <a:blip r:embed="rId5"/>
          <a:stretch>
            <a:fillRect/>
          </a:stretch>
        </p:blipFill>
        <p:spPr>
          <a:xfrm>
            <a:off x="1110704" y="2415322"/>
            <a:ext cx="9377044" cy="2865208"/>
          </a:xfrm>
          <a:prstGeom prst="rect">
            <a:avLst/>
          </a:prstGeom>
        </p:spPr>
      </p:pic>
    </p:spTree>
    <p:extLst>
      <p:ext uri="{BB962C8B-B14F-4D97-AF65-F5344CB8AC3E}">
        <p14:creationId xmlns:p14="http://schemas.microsoft.com/office/powerpoint/2010/main" val="2780110041"/>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46397"/>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0821456"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54803A41-46CF-01CB-AFA8-F6D463CFCC79}"/>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Fan Y, Lin Z, Saito J,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Faceformer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transformers[C]//Proceedings of the IEEE/CVF Conference on Computer Vision and Pattern Recognition. 2022: 18770-18780.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5072945F-C26D-D47E-7387-2E9C96510E3A}"/>
              </a:ext>
            </a:extLst>
          </p:cNvPr>
          <p:cNvPicPr>
            <a:picLocks noChangeAspect="1"/>
          </p:cNvPicPr>
          <p:nvPr/>
        </p:nvPicPr>
        <p:blipFill>
          <a:blip r:embed="rId5"/>
          <a:stretch>
            <a:fillRect/>
          </a:stretch>
        </p:blipFill>
        <p:spPr>
          <a:xfrm>
            <a:off x="1364256" y="2398821"/>
            <a:ext cx="9386222" cy="3095979"/>
          </a:xfrm>
          <a:prstGeom prst="rect">
            <a:avLst/>
          </a:prstGeom>
        </p:spPr>
      </p:pic>
    </p:spTree>
    <p:extLst>
      <p:ext uri="{BB962C8B-B14F-4D97-AF65-F5344CB8AC3E}">
        <p14:creationId xmlns:p14="http://schemas.microsoft.com/office/powerpoint/2010/main" val="280469464"/>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46397"/>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质量</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0821456"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54803A41-46CF-01CB-AFA8-F6D463CFCC79}"/>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Fan Y, Lin Z, Saito J,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Faceformer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transformers[C]//Proceedings of the IEEE/CVF Conference on Computer Vision and Pattern Recognition. 2022: 18770-18780.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30BD4B6D-A3EB-23DB-3399-E7B6ED72A1B4}"/>
              </a:ext>
            </a:extLst>
          </p:cNvPr>
          <p:cNvPicPr>
            <a:picLocks noChangeAspect="1"/>
          </p:cNvPicPr>
          <p:nvPr/>
        </p:nvPicPr>
        <p:blipFill>
          <a:blip r:embed="rId5"/>
          <a:stretch>
            <a:fillRect/>
          </a:stretch>
        </p:blipFill>
        <p:spPr>
          <a:xfrm>
            <a:off x="2781173" y="1203609"/>
            <a:ext cx="6839099" cy="4880328"/>
          </a:xfrm>
          <a:prstGeom prst="rect">
            <a:avLst/>
          </a:prstGeom>
        </p:spPr>
      </p:pic>
    </p:spTree>
    <p:extLst>
      <p:ext uri="{BB962C8B-B14F-4D97-AF65-F5344CB8AC3E}">
        <p14:creationId xmlns:p14="http://schemas.microsoft.com/office/powerpoint/2010/main" val="3688182222"/>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46397"/>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lang="zh-CN" altLang="en-US" sz="2800" b="1">
                <a:solidFill>
                  <a:prstClr val="black"/>
                </a:solidFill>
                <a:latin typeface="微软雅黑" panose="020B0503020204020204" charset="-122"/>
                <a:ea typeface="微软雅黑" panose="020B0503020204020204" charset="-122"/>
              </a:rPr>
              <a:t>质量</a:t>
            </a: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0821456"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54803A41-46CF-01CB-AFA8-F6D463CFCC79}"/>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Fan Y, Lin Z, Saito J,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Faceformer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transformers[C]//Proceedings of the IEEE/CVF Conference on Computer Vision and Pattern Recognition. 2022: 18770-18780.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6" name="图片 5">
            <a:extLst>
              <a:ext uri="{FF2B5EF4-FFF2-40B4-BE49-F238E27FC236}">
                <a16:creationId xmlns:a16="http://schemas.microsoft.com/office/drawing/2014/main" id="{6B144E7E-7F4F-54AE-FB57-1BD354FE5301}"/>
              </a:ext>
            </a:extLst>
          </p:cNvPr>
          <p:cNvPicPr>
            <a:picLocks noChangeAspect="1"/>
          </p:cNvPicPr>
          <p:nvPr/>
        </p:nvPicPr>
        <p:blipFill>
          <a:blip r:embed="rId5"/>
          <a:stretch>
            <a:fillRect/>
          </a:stretch>
        </p:blipFill>
        <p:spPr>
          <a:xfrm>
            <a:off x="3283982" y="1157885"/>
            <a:ext cx="5551738" cy="5046414"/>
          </a:xfrm>
          <a:prstGeom prst="rect">
            <a:avLst/>
          </a:prstGeom>
        </p:spPr>
      </p:pic>
    </p:spTree>
    <p:extLst>
      <p:ext uri="{BB962C8B-B14F-4D97-AF65-F5344CB8AC3E}">
        <p14:creationId xmlns:p14="http://schemas.microsoft.com/office/powerpoint/2010/main" val="275520817"/>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25340"/>
            <a:ext cx="10537047" cy="1363065"/>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通过引入极端头部运动来增强语音驱动的</a:t>
            </a:r>
            <a:r>
              <a:rPr lang="en-US" altLang="zh-CN" sz="2400" kern="10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a:latin typeface="宋体" panose="02010600030101010101" pitchFamily="2" charset="-122"/>
                <a:ea typeface="宋体" panose="02010600030101010101" pitchFamily="2" charset="-122"/>
                <a:cs typeface="Times New Roman" panose="02020603050405020304" pitchFamily="18" charset="0"/>
              </a:rPr>
              <a:t>面部动画，解决了语音与头部姿态之间弱相关的问题。我们将头部运动与语音相关运动解耦，并基于音频驱动的说话人头部单独预测头部运动。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610670"/>
            <a:ext cx="10537046" cy="137954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b="0" i="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为了建模音频相关运动，我们采用自回归形式的双塔和单塔</a:t>
            </a:r>
            <a:r>
              <a:rPr lang="en-US" altLang="zh-CN" sz="2400" b="0" i="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400" b="0" i="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架构。语音编码器和面部网格编码器的双塔结构利用语音和</a:t>
            </a:r>
            <a:r>
              <a:rPr lang="en-US" altLang="zh-CN" sz="2400" b="0" i="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b="0" i="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面部顶点之间的互补性。</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3976351"/>
            <a:ext cx="10537045"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对于与音频无关的头部运动，我们使用头部运动场生成器生成的关键点来控制面部说话人和头部运动。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6486CAED-C17A-44F2-8DDE-818881428E07}"/>
              </a:ext>
            </a:extLst>
          </p:cNvPr>
          <p:cNvSpPr txBox="1"/>
          <p:nvPr/>
        </p:nvSpPr>
        <p:spPr>
          <a:xfrm>
            <a:off x="902680" y="5013180"/>
            <a:ext cx="10537045"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该模型缺乏对头部运动的文化和上下文差异的适应性，限制了生成的面部动画在跨文化和跨上下文环境中的表现。</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SPEECH-DRIVEN EMOTIONAL 3D TALKING FACE ANIMATION USING EMOTIONAL EMBEDDINGS</a:t>
            </a:r>
            <a:endParaRPr lang="en-US" altLang="zh-CN" sz="36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2024.08.08</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543228"/>
            <a:ext cx="11034056" cy="338554"/>
          </a:xfrm>
          <a:prstGeom prst="rect">
            <a:avLst/>
          </a:prstGeom>
          <a:noFill/>
        </p:spPr>
        <p:txBody>
          <a:bodyPr wrap="square" rtlCol="0">
            <a:spAutoFit/>
          </a:bodyPr>
          <a:lstStyle/>
          <a:p>
            <a:r>
              <a:rPr lang="zh-CN" altLang="en-US" sz="1600" dirty="0">
                <a:latin typeface="微软雅黑 Light" panose="020B0502040204020203" pitchFamily="34" charset="-122"/>
                <a:ea typeface="微软雅黑 Light" panose="020B0502040204020203" pitchFamily="34" charset="-122"/>
              </a:rPr>
              <a:t>文献</a:t>
            </a:r>
            <a:r>
              <a:rPr lang="zh-CN" altLang="en-US" sz="1600">
                <a:latin typeface="微软雅黑 Light" panose="020B0502040204020203" pitchFamily="34" charset="-122"/>
                <a:ea typeface="微软雅黑 Light" panose="020B0502040204020203" pitchFamily="34" charset="-122"/>
              </a:rPr>
              <a:t>作者：</a:t>
            </a:r>
            <a:r>
              <a:rPr lang="nl-NL" altLang="zh-CN" sz="1600">
                <a:latin typeface="微软雅黑 Light" panose="020B0502040204020203" pitchFamily="34" charset="-122"/>
                <a:ea typeface="微软雅黑 Light" panose="020B0502040204020203" pitchFamily="34" charset="-122"/>
              </a:rPr>
              <a:t>Lee S, Lee J, Song H, et al. </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08018780"/>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336605928"/>
      </p:ext>
    </p:extLst>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726978389"/>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80955" y="794957"/>
            <a:ext cx="962900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a:t>
            </a:r>
            <a:r>
              <a:rPr lang="zh-CN" altLang="en-US" sz="3200">
                <a:latin typeface="Times New Roman" panose="02020603050405020304" pitchFamily="18" charset="0"/>
                <a:ea typeface="微软雅黑" panose="020B0503020204020204" pitchFamily="34" charset="-122"/>
                <a:cs typeface="Times New Roman" panose="02020603050405020304" pitchFamily="18" charset="0"/>
              </a:rPr>
              <a:t>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1B837439-F005-8A90-677D-52C8C9AFD6E7}"/>
              </a:ext>
            </a:extLst>
          </p:cNvPr>
          <p:cNvSpPr txBox="1"/>
          <p:nvPr/>
        </p:nvSpPr>
        <p:spPr>
          <a:xfrm>
            <a:off x="1972733" y="1772526"/>
            <a:ext cx="8627533" cy="2837380"/>
          </a:xfrm>
          <a:prstGeom prst="rect">
            <a:avLst/>
          </a:prstGeom>
          <a:noFill/>
        </p:spPr>
        <p:txBody>
          <a:bodyPr wrap="square">
            <a:spAutoFit/>
          </a:bodyPr>
          <a:lstStyle/>
          <a:p>
            <a:pPr indent="457200">
              <a:lnSpc>
                <a:spcPct val="120000"/>
              </a:lnSpc>
              <a:spcBef>
                <a:spcPts val="1000"/>
              </a:spcBef>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现有的方法通常依赖于静态的单一情感状态来生成面部动画，但这种方法在实际应用中存在很大的局限性，因为人们在现实生活中讲话时情感并不是单一的。</a:t>
            </a:r>
            <a:endParaRPr lang="en-US" altLang="zh-CN" sz="2400" kern="10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spcBef>
                <a:spcPts val="1000"/>
              </a:spcBef>
            </a:pPr>
            <a:r>
              <a:rPr lang="zh-CN" altLang="en-US" sz="2400" kern="100">
                <a:latin typeface="Times New Roman" panose="02020603050405020304" pitchFamily="18" charset="0"/>
                <a:ea typeface="宋体" panose="02010600030101010101" pitchFamily="2" charset="-122"/>
                <a:cs typeface="Times New Roman" panose="02020603050405020304" pitchFamily="18" charset="0"/>
              </a:rPr>
              <a:t>以前的研究主要集中在生成精确的口型动作，而忽视了非语言的社交线索，如面部情感和头部动作，这会导致视觉质量的下降。</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069714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221950128"/>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696183" y="966169"/>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1115995" y="1494721"/>
            <a:ext cx="10150316" cy="1418915"/>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000">
                <a:latin typeface="Times New Roman" panose="02020603050405020304" pitchFamily="18" charset="0"/>
                <a:ea typeface="宋体" panose="02010600030101010101" pitchFamily="2" charset="-122"/>
                <a:cs typeface="Times New Roman" panose="02020603050405020304" pitchFamily="18" charset="0"/>
              </a:rPr>
              <a:t>提出了一种名为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SDETalk</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的新型学习框架，通过从语音中提取复杂的情感状态来生成情感面部动画。与以往使用静态单一情感条件的方法不同，该网络能够从语音中回归出复杂的情感状态，进而生成自然的面部动画。</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1115995" y="2920523"/>
            <a:ext cx="10150316" cy="1418915"/>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000">
                <a:latin typeface="Times New Roman" panose="02020603050405020304" pitchFamily="18" charset="0"/>
                <a:ea typeface="宋体" panose="02010600030101010101" pitchFamily="2" charset="-122"/>
                <a:cs typeface="Times New Roman" panose="02020603050405020304" pitchFamily="18" charset="0"/>
              </a:rPr>
              <a:t>该方法不仅关注面部情感的生成，还同时生成头部动作。这是因为头部动作是增强说话人面部动画自然度的重要因素。通过生成与情感一致的多样化头部动作，该方法能够显著提升面部动画的表达力。</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1115995" y="4346325"/>
            <a:ext cx="10150316" cy="957250"/>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为了确保生成的头部动作多样且与情感一致，研究采用了生成对抗网络（</a:t>
            </a:r>
            <a:r>
              <a:rPr lang="en-US" altLang="zh-CN" sz="2000">
                <a:latin typeface="Times New Roman" panose="02020603050405020304" pitchFamily="18" charset="0"/>
                <a:ea typeface="宋体" panose="02010600030101010101" pitchFamily="2" charset="-122"/>
                <a:cs typeface="Times New Roman" panose="02020603050405020304" pitchFamily="18" charset="0"/>
              </a:rPr>
              <a:t>GAN</a:t>
            </a:r>
            <a:r>
              <a:rPr lang="zh-CN" altLang="en-US" sz="2000">
                <a:latin typeface="Times New Roman" panose="02020603050405020304" pitchFamily="18" charset="0"/>
                <a:ea typeface="宋体" panose="02010600030101010101" pitchFamily="2" charset="-122"/>
                <a:cs typeface="Times New Roman" panose="02020603050405020304" pitchFamily="18" charset="0"/>
              </a:rPr>
              <a:t>）架构。通过这种方式，</a:t>
            </a:r>
            <a:r>
              <a:rPr lang="en-US" altLang="zh-CN" sz="2000">
                <a:latin typeface="Times New Roman" panose="02020603050405020304" pitchFamily="18" charset="0"/>
                <a:ea typeface="宋体" panose="02010600030101010101" pitchFamily="2" charset="-122"/>
                <a:cs typeface="Times New Roman" panose="02020603050405020304" pitchFamily="18" charset="0"/>
              </a:rPr>
              <a:t>SDETalk</a:t>
            </a:r>
            <a:r>
              <a:rPr lang="zh-CN" altLang="en-US" sz="2000">
                <a:latin typeface="Times New Roman" panose="02020603050405020304" pitchFamily="18" charset="0"/>
                <a:ea typeface="宋体" panose="02010600030101010101" pitchFamily="2" charset="-122"/>
                <a:cs typeface="Times New Roman" panose="02020603050405020304" pitchFamily="18" charset="0"/>
              </a:rPr>
              <a:t>能够随机生成与说话人情感状态相对应的多样化头部动作。</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4B659C20-384A-745A-2331-8EC978E5078F}"/>
              </a:ext>
            </a:extLst>
          </p:cNvPr>
          <p:cNvSpPr txBox="1"/>
          <p:nvPr/>
        </p:nvSpPr>
        <p:spPr>
          <a:xfrm>
            <a:off x="1115995" y="5310461"/>
            <a:ext cx="10150316" cy="1405193"/>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000">
                <a:latin typeface="Times New Roman" panose="02020603050405020304" pitchFamily="18" charset="0"/>
                <a:ea typeface="宋体" panose="02010600030101010101" pitchFamily="2" charset="-122"/>
                <a:cs typeface="Times New Roman" panose="02020603050405020304" pitchFamily="18" charset="0"/>
              </a:rPr>
              <a:t>该方法设计了一种基于</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编码器架构的一致性判别器，以确保语音与生成的面部动画之间的一致性。判别器通过回归情感嵌入和面部动画的结合结果，以实现对个人身份和情感标签的一致性判断。</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78554812"/>
      </p:ext>
    </p:extLst>
  </p:cSld>
  <p:clrMapOvr>
    <a:masterClrMapping/>
  </p:clrMapOvr>
  <p:transition>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298343023"/>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8FAD6F-F6FC-78FE-87BE-B3D77035A870}"/>
              </a:ext>
            </a:extLst>
          </p:cNvPr>
          <p:cNvPicPr>
            <a:picLocks noChangeAspect="1"/>
          </p:cNvPicPr>
          <p:nvPr/>
        </p:nvPicPr>
        <p:blipFill>
          <a:blip r:embed="rId5"/>
          <a:stretch>
            <a:fillRect/>
          </a:stretch>
        </p:blipFill>
        <p:spPr>
          <a:xfrm>
            <a:off x="228074" y="1945309"/>
            <a:ext cx="11658585" cy="3686903"/>
          </a:xfrm>
          <a:prstGeom prst="rect">
            <a:avLst/>
          </a:prstGeom>
        </p:spPr>
      </p:pic>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63141" y="364898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9168234B-46B8-30E2-D208-C01114D049FE}"/>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Lee S, Lee J, Song H, et al. Speech-Driven Emotional 3d Talking Face Animation Using Emotional Embeddings[C]//ICASSP 2024-2024 IEEE International Conference on Acoustics, Speech and Signal Processing (ICASSP). IEEE, 2024: 7840-7844.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848775860"/>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 name="文本框 1">
            <a:extLst>
              <a:ext uri="{FF2B5EF4-FFF2-40B4-BE49-F238E27FC236}">
                <a16:creationId xmlns:a16="http://schemas.microsoft.com/office/drawing/2014/main" id="{7AD8BFE6-47BE-250E-74F1-ABBB6343EBA3}"/>
              </a:ext>
            </a:extLst>
          </p:cNvPr>
          <p:cNvSpPr txBox="1"/>
          <p:nvPr/>
        </p:nvSpPr>
        <p:spPr>
          <a:xfrm>
            <a:off x="405421" y="1509532"/>
            <a:ext cx="10365944"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在</a:t>
            </a:r>
            <a:r>
              <a:rPr kumimoji="0"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SDETalk</a:t>
            </a:r>
            <a:r>
              <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框架中，首先生成中性说话面部动画。具体步骤如下。</a:t>
            </a:r>
            <a:endParaRPr kumimoji="0" lang="zh-CN"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7007743" y="99791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83A3F84F-2CAC-14CA-3E65-DCBC836BDFD1}"/>
              </a:ext>
            </a:extLst>
          </p:cNvPr>
          <p:cNvSpPr txBox="1"/>
          <p:nvPr/>
        </p:nvSpPr>
        <p:spPr>
          <a:xfrm>
            <a:off x="617919" y="2272096"/>
            <a:ext cx="11048983" cy="707886"/>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上下文表示生成：</a:t>
            </a:r>
            <a:r>
              <a:rPr kumimoji="0" lang="zh-CN" altLang="en-US" sz="200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使用最先进的语音表示学习方法</a:t>
            </a:r>
            <a:r>
              <a:rPr kumimoji="0" lang="en-US" altLang="zh-CN" sz="200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wav2vec 2.0</a:t>
            </a:r>
            <a:r>
              <a:rPr kumimoji="0" lang="zh-CN" altLang="en-US" sz="200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构建上下文编码器。初始化上下文编码器时使用预训练的</a:t>
            </a:r>
            <a:r>
              <a:rPr kumimoji="0" lang="en-US" altLang="zh-CN" sz="200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wav2vec 2.0</a:t>
            </a:r>
            <a:r>
              <a:rPr kumimoji="0" lang="zh-CN" altLang="en-US" sz="200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权重，并在训练过程中冻结这些权重。</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2"/>
            </p:custDataLst>
          </p:nvPr>
        </p:nvSpPr>
        <p:spPr>
          <a:xfrm>
            <a:off x="102869" y="966805"/>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Neutral Talking Face Generator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0" name="文本框 19">
            <a:extLst>
              <a:ext uri="{FF2B5EF4-FFF2-40B4-BE49-F238E27FC236}">
                <a16:creationId xmlns:a16="http://schemas.microsoft.com/office/drawing/2014/main" id="{A8C30996-E734-962A-7C2F-17B45807E3F1}"/>
              </a:ext>
            </a:extLst>
          </p:cNvPr>
          <p:cNvSpPr txBox="1"/>
          <p:nvPr/>
        </p:nvSpPr>
        <p:spPr>
          <a:xfrm>
            <a:off x="558218" y="3028880"/>
            <a:ext cx="10805278" cy="400110"/>
          </a:xfrm>
          <a:prstGeom prst="rect">
            <a:avLst/>
          </a:prstGeom>
          <a:noFill/>
        </p:spPr>
        <p:txBody>
          <a:bodyPr wrap="square" rtlCol="0">
            <a:spAutoFit/>
          </a:bodyPr>
          <a:lstStyle/>
          <a:p>
            <a:pPr marL="342900" lvl="0" indent="-342900">
              <a:buFont typeface="Wingdings" panose="05000000000000000000" pitchFamily="2" charset="2"/>
              <a:buChar char="u"/>
            </a:pPr>
            <a:r>
              <a:rPr lang="zh-CN" altLang="en-US" sz="2000" b="1">
                <a:solidFill>
                  <a:prstClr val="black"/>
                </a:solidFill>
                <a:latin typeface="宋体" panose="02010600030101010101" pitchFamily="2" charset="-122"/>
                <a:ea typeface="宋体" panose="02010600030101010101" pitchFamily="2" charset="-122"/>
                <a:cs typeface="Times New Roman" panose="02020603050405020304" pitchFamily="18" charset="0"/>
              </a:rPr>
              <a:t>对齐语音和面部序列：</a:t>
            </a:r>
            <a:endParaRPr lang="en-US" altLang="zh-CN" sz="2000" dirty="0">
              <a:solidFill>
                <a:srgbClr val="0D0D0D"/>
              </a:solidFill>
              <a:highlight>
                <a:srgbClr val="FFFFFF"/>
              </a:highlight>
              <a:latin typeface="Söhne"/>
            </a:endParaRPr>
          </a:p>
        </p:txBody>
      </p:sp>
      <p:sp>
        <p:nvSpPr>
          <p:cNvPr id="13" name="文本框 12">
            <a:extLst>
              <a:ext uri="{FF2B5EF4-FFF2-40B4-BE49-F238E27FC236}">
                <a16:creationId xmlns:a16="http://schemas.microsoft.com/office/drawing/2014/main" id="{18A4AF11-B943-A33C-D8E5-318772F5688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Lee S, Lee J, Song H, et al. Speech-Driven Emotional 3d Talking Face Animation Using Emotional Embeddings[C]//ICASSP 2024-2024 IEEE International Conference on Acoustics, Speech and Signal Processing (ICASSP). IEEE, 2024: 7840-7844.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grpSp>
        <p:nvGrpSpPr>
          <p:cNvPr id="10" name="组合 9">
            <a:extLst>
              <a:ext uri="{FF2B5EF4-FFF2-40B4-BE49-F238E27FC236}">
                <a16:creationId xmlns:a16="http://schemas.microsoft.com/office/drawing/2014/main" id="{25032989-78B1-76B9-32B4-993C7B308FB1}"/>
              </a:ext>
            </a:extLst>
          </p:cNvPr>
          <p:cNvGrpSpPr/>
          <p:nvPr/>
        </p:nvGrpSpPr>
        <p:grpSpPr>
          <a:xfrm>
            <a:off x="609511" y="1888260"/>
            <a:ext cx="10966554" cy="419861"/>
            <a:chOff x="609511" y="1888260"/>
            <a:chExt cx="10966554" cy="419861"/>
          </a:xfrm>
        </p:grpSpPr>
        <p:sp>
          <p:nvSpPr>
            <p:cNvPr id="8" name="文本框 7">
              <a:extLst>
                <a:ext uri="{FF2B5EF4-FFF2-40B4-BE49-F238E27FC236}">
                  <a16:creationId xmlns:a16="http://schemas.microsoft.com/office/drawing/2014/main" id="{EBBB2EEB-4E70-5CA2-99FB-10C696DB1469}"/>
                </a:ext>
              </a:extLst>
            </p:cNvPr>
            <p:cNvSpPr txBox="1"/>
            <p:nvPr/>
          </p:nvSpPr>
          <p:spPr>
            <a:xfrm>
              <a:off x="609511" y="1888260"/>
              <a:ext cx="10966554" cy="412613"/>
            </a:xfrm>
            <a:prstGeom prst="rect">
              <a:avLst/>
            </a:prstGeom>
            <a:noFill/>
          </p:spPr>
          <p:txBody>
            <a:bodyPr wrap="square">
              <a:spAutoFit/>
            </a:bodyPr>
            <a:lstStyle/>
            <a:p>
              <a:pPr marL="342900" marR="0" lvl="0" indent="-342900" algn="l" defTabSz="914400" rtl="0" eaLnBrk="1" fontAlgn="auto" latinLnBrk="0" hangingPunct="1">
                <a:lnSpc>
                  <a:spcPct val="120000"/>
                </a:lnSpc>
                <a:spcBef>
                  <a:spcPts val="200"/>
                </a:spcBef>
                <a:spcAft>
                  <a:spcPts val="300"/>
                </a:spcAft>
                <a:buClrTx/>
                <a:buSzTx/>
                <a:buFont typeface="Wingdings" panose="05000000000000000000" pitchFamily="2" charset="2"/>
                <a:buChar char="u"/>
                <a:tabLst/>
                <a:defRPr/>
              </a:pPr>
              <a:r>
                <a:rPr kumimoji="0" lang="zh-CN" altLang="en-US" sz="2000" b="1"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输入语音信号</a:t>
              </a:r>
              <a:r>
                <a:rPr kumimoji="0" lang="zh-CN" altLang="en-US" sz="2000" b="0" i="0" u="none" strike="noStrike" kern="1200" cap="none" spc="0" normalizeH="0" baseline="0" noProof="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rPr>
                <a:t>：</a:t>
              </a:r>
              <a:endParaRPr kumimoji="0" lang="en-US" altLang="zh-CN" sz="2000" b="0" i="0" u="none" strike="noStrike" kern="1200" cap="none" spc="0" normalizeH="0" baseline="-25000" noProof="0" dirty="0">
                <a:ln>
                  <a:noFill/>
                </a:ln>
                <a:solidFill>
                  <a:prstClr val="black"/>
                </a:solidFill>
                <a:effectLst/>
                <a:uLnTx/>
                <a:uFillTx/>
                <a:latin typeface="宋体" panose="02010600030101010101" pitchFamily="2" charset="-122"/>
                <a:ea typeface="宋体"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D4963262-23A5-12CE-12A8-6FAF6571292F}"/>
                </a:ext>
              </a:extLst>
            </p:cNvPr>
            <p:cNvPicPr>
              <a:picLocks noChangeAspect="1"/>
            </p:cNvPicPr>
            <p:nvPr/>
          </p:nvPicPr>
          <p:blipFill>
            <a:blip r:embed="rId5"/>
            <a:stretch>
              <a:fillRect/>
            </a:stretch>
          </p:blipFill>
          <p:spPr>
            <a:xfrm>
              <a:off x="2636809" y="1908071"/>
              <a:ext cx="8601075" cy="400050"/>
            </a:xfrm>
            <a:prstGeom prst="rect">
              <a:avLst/>
            </a:prstGeom>
          </p:spPr>
        </p:pic>
      </p:grpSp>
      <p:pic>
        <p:nvPicPr>
          <p:cNvPr id="26" name="图片 25">
            <a:extLst>
              <a:ext uri="{FF2B5EF4-FFF2-40B4-BE49-F238E27FC236}">
                <a16:creationId xmlns:a16="http://schemas.microsoft.com/office/drawing/2014/main" id="{055AC2F1-25A9-DCDA-5AE1-AD48C6167E4A}"/>
              </a:ext>
            </a:extLst>
          </p:cNvPr>
          <p:cNvPicPr>
            <a:picLocks noChangeAspect="1"/>
          </p:cNvPicPr>
          <p:nvPr/>
        </p:nvPicPr>
        <p:blipFill>
          <a:blip r:embed="rId6"/>
          <a:stretch>
            <a:fillRect/>
          </a:stretch>
        </p:blipFill>
        <p:spPr>
          <a:xfrm>
            <a:off x="1162365" y="3406408"/>
            <a:ext cx="9860845" cy="1740741"/>
          </a:xfrm>
          <a:prstGeom prst="rect">
            <a:avLst/>
          </a:prstGeom>
        </p:spPr>
      </p:pic>
      <p:pic>
        <p:nvPicPr>
          <p:cNvPr id="28" name="图片 27">
            <a:extLst>
              <a:ext uri="{FF2B5EF4-FFF2-40B4-BE49-F238E27FC236}">
                <a16:creationId xmlns:a16="http://schemas.microsoft.com/office/drawing/2014/main" id="{56C04988-F605-703F-02D1-1BF9D342336B}"/>
              </a:ext>
            </a:extLst>
          </p:cNvPr>
          <p:cNvPicPr>
            <a:picLocks noChangeAspect="1"/>
          </p:cNvPicPr>
          <p:nvPr/>
        </p:nvPicPr>
        <p:blipFill>
          <a:blip r:embed="rId7"/>
          <a:stretch>
            <a:fillRect/>
          </a:stretch>
        </p:blipFill>
        <p:spPr>
          <a:xfrm>
            <a:off x="1748680" y="4706636"/>
            <a:ext cx="3133725" cy="428625"/>
          </a:xfrm>
          <a:prstGeom prst="rect">
            <a:avLst/>
          </a:prstGeom>
        </p:spPr>
      </p:pic>
      <p:pic>
        <p:nvPicPr>
          <p:cNvPr id="30" name="图片 29">
            <a:extLst>
              <a:ext uri="{FF2B5EF4-FFF2-40B4-BE49-F238E27FC236}">
                <a16:creationId xmlns:a16="http://schemas.microsoft.com/office/drawing/2014/main" id="{00BA0664-8A7D-720B-8C3B-BC75D01D98BF}"/>
              </a:ext>
            </a:extLst>
          </p:cNvPr>
          <p:cNvPicPr>
            <a:picLocks noChangeAspect="1"/>
          </p:cNvPicPr>
          <p:nvPr/>
        </p:nvPicPr>
        <p:blipFill>
          <a:blip r:embed="rId8"/>
          <a:stretch>
            <a:fillRect/>
          </a:stretch>
        </p:blipFill>
        <p:spPr>
          <a:xfrm>
            <a:off x="1421419" y="5105577"/>
            <a:ext cx="8667750" cy="419100"/>
          </a:xfrm>
          <a:prstGeom prst="rect">
            <a:avLst/>
          </a:prstGeom>
        </p:spPr>
      </p:pic>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A9C200B3-A05B-F483-AC3D-A11BD4096521}"/>
                  </a:ext>
                </a:extLst>
              </p:cNvPr>
              <p:cNvSpPr txBox="1"/>
              <p:nvPr/>
            </p:nvSpPr>
            <p:spPr>
              <a:xfrm>
                <a:off x="672389" y="5552254"/>
                <a:ext cx="11048983" cy="400110"/>
              </a:xfrm>
              <a:prstGeom prst="rect">
                <a:avLst/>
              </a:prstGeom>
              <a:noFill/>
            </p:spPr>
            <p:txBody>
              <a:bodyPr wrap="square" rtlCol="0">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u"/>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生成中性面部动画：</a:t>
                </a:r>
                <a:r>
                  <a:rPr kumimoji="0" lang="zh-CN" altLang="en-US" sz="200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最终的中性面部通过添加模板面部</a:t>
                </a:r>
                <a14:m>
                  <m:oMath xmlns:m="http://schemas.openxmlformats.org/officeDocument/2006/math">
                    <m:sSubSup>
                      <m:sSubSupPr>
                        <m:ctrlPr>
                          <a:rPr kumimoji="0" lang="en-US" altLang="zh-CN" sz="200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ctrlPr>
                      </m:sSubSupPr>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𝑓</m:t>
                        </m:r>
                      </m:e>
                      <m:sub>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𝑛</m:t>
                        </m:r>
                      </m:sub>
                      <m:sup>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ea typeface="宋体" panose="02010600030101010101" pitchFamily="2" charset="-122"/>
                            <a:cs typeface="Times New Roman" panose="02020603050405020304" pitchFamily="18" charset="0"/>
                          </a:rPr>
                          <m:t>0</m:t>
                        </m:r>
                      </m:sup>
                    </m:sSubSup>
                  </m:oMath>
                </a14:m>
                <a:r>
                  <a:rPr kumimoji="0" lang="zh-CN" altLang="en-US" sz="200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定义，公式如下：</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1" name="文本框 30">
                <a:extLst>
                  <a:ext uri="{FF2B5EF4-FFF2-40B4-BE49-F238E27FC236}">
                    <a16:creationId xmlns:a16="http://schemas.microsoft.com/office/drawing/2014/main" id="{A9C200B3-A05B-F483-AC3D-A11BD4096521}"/>
                  </a:ext>
                </a:extLst>
              </p:cNvPr>
              <p:cNvSpPr txBox="1">
                <a:spLocks noRot="1" noChangeAspect="1" noMove="1" noResize="1" noEditPoints="1" noAdjustHandles="1" noChangeArrowheads="1" noChangeShapeType="1" noTextEdit="1"/>
              </p:cNvSpPr>
              <p:nvPr/>
            </p:nvSpPr>
            <p:spPr>
              <a:xfrm>
                <a:off x="672389" y="5552254"/>
                <a:ext cx="11048983" cy="400110"/>
              </a:xfrm>
              <a:prstGeom prst="rect">
                <a:avLst/>
              </a:prstGeom>
              <a:blipFill>
                <a:blip r:embed="rId9"/>
                <a:stretch>
                  <a:fillRect l="-496" t="-12308" b="-24615"/>
                </a:stretch>
              </a:blipFill>
            </p:spPr>
            <p:txBody>
              <a:bodyPr/>
              <a:lstStyle/>
              <a:p>
                <a:r>
                  <a:rPr lang="zh-CN" altLang="en-US">
                    <a:noFill/>
                  </a:rPr>
                  <a:t> </a:t>
                </a:r>
              </a:p>
            </p:txBody>
          </p:sp>
        </mc:Fallback>
      </mc:AlternateContent>
      <p:pic>
        <p:nvPicPr>
          <p:cNvPr id="33" name="图片 32">
            <a:extLst>
              <a:ext uri="{FF2B5EF4-FFF2-40B4-BE49-F238E27FC236}">
                <a16:creationId xmlns:a16="http://schemas.microsoft.com/office/drawing/2014/main" id="{43E9A745-A338-632D-EB51-135A562EA4AC}"/>
              </a:ext>
            </a:extLst>
          </p:cNvPr>
          <p:cNvPicPr>
            <a:picLocks noChangeAspect="1"/>
          </p:cNvPicPr>
          <p:nvPr/>
        </p:nvPicPr>
        <p:blipFill>
          <a:blip r:embed="rId10"/>
          <a:stretch>
            <a:fillRect/>
          </a:stretch>
        </p:blipFill>
        <p:spPr>
          <a:xfrm>
            <a:off x="9568583" y="5556117"/>
            <a:ext cx="2435246" cy="499096"/>
          </a:xfrm>
          <a:prstGeom prst="rect">
            <a:avLst/>
          </a:prstGeom>
        </p:spPr>
      </p:pic>
      <p:pic>
        <p:nvPicPr>
          <p:cNvPr id="35" name="图片 34">
            <a:extLst>
              <a:ext uri="{FF2B5EF4-FFF2-40B4-BE49-F238E27FC236}">
                <a16:creationId xmlns:a16="http://schemas.microsoft.com/office/drawing/2014/main" id="{F8C0DE49-3795-1039-3DF9-B925647D23F7}"/>
              </a:ext>
            </a:extLst>
          </p:cNvPr>
          <p:cNvPicPr>
            <a:picLocks noChangeAspect="1"/>
          </p:cNvPicPr>
          <p:nvPr/>
        </p:nvPicPr>
        <p:blipFill>
          <a:blip r:embed="rId11"/>
          <a:stretch>
            <a:fillRect/>
          </a:stretch>
        </p:blipFill>
        <p:spPr>
          <a:xfrm>
            <a:off x="1006781" y="5952364"/>
            <a:ext cx="2390775" cy="381000"/>
          </a:xfrm>
          <a:prstGeom prst="rect">
            <a:avLst/>
          </a:prstGeom>
        </p:spPr>
      </p:pic>
    </p:spTree>
    <p:extLst>
      <p:ext uri="{BB962C8B-B14F-4D97-AF65-F5344CB8AC3E}">
        <p14:creationId xmlns:p14="http://schemas.microsoft.com/office/powerpoint/2010/main" val="860567008"/>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964219"/>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Emotional Embedding Network</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7" name="文本框 26">
            <a:extLst>
              <a:ext uri="{FF2B5EF4-FFF2-40B4-BE49-F238E27FC236}">
                <a16:creationId xmlns:a16="http://schemas.microsoft.com/office/drawing/2014/main" id="{BC8AA91C-D89C-DDFD-86E1-B756953EE36A}"/>
              </a:ext>
            </a:extLst>
          </p:cNvPr>
          <p:cNvSpPr txBox="1"/>
          <p:nvPr/>
        </p:nvSpPr>
        <p:spPr>
          <a:xfrm>
            <a:off x="7147284" y="97600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1CEB212E-62A6-9FDE-EBB3-09E0A64F372A}"/>
              </a:ext>
            </a:extLst>
          </p:cNvPr>
          <p:cNvSpPr txBox="1"/>
          <p:nvPr/>
        </p:nvSpPr>
        <p:spPr>
          <a:xfrm>
            <a:off x="366508" y="1513659"/>
            <a:ext cx="11118821" cy="781945"/>
          </a:xfrm>
          <a:prstGeom prst="rect">
            <a:avLst/>
          </a:prstGeom>
          <a:noFill/>
        </p:spPr>
        <p:txBody>
          <a:bodyPr wrap="square">
            <a:spAutoFit/>
          </a:bodyPr>
          <a:lstStyle/>
          <a:p>
            <a:pPr marL="342900" marR="0" lvl="0" indent="-342900" algn="l" defTabSz="914400" rtl="0" eaLnBrk="1" fontAlgn="auto" latinLnBrk="0" hangingPunct="1">
              <a:lnSpc>
                <a:spcPct val="120000"/>
              </a:lnSpc>
              <a:spcBef>
                <a:spcPts val="200"/>
              </a:spcBef>
              <a:spcAft>
                <a:spcPts val="300"/>
              </a:spcAft>
              <a:buClrTx/>
              <a:buSzTx/>
              <a:buFont typeface="Wingdings" panose="05000000000000000000" pitchFamily="2" charset="2"/>
              <a:buChar char="Ø"/>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语音信号转换为</a:t>
            </a:r>
            <a:r>
              <a:rPr kumimoji="0"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Mel</a:t>
            </a: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频谱图：</a:t>
            </a:r>
            <a:r>
              <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首先将语音信号转换为</a:t>
            </a:r>
            <a:r>
              <a:rPr kumimoji="0"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Mel</a:t>
            </a:r>
            <a:r>
              <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频谱图以提取情感嵌入。并对</a:t>
            </a:r>
            <a:r>
              <a:rPr kumimoji="0" lang="en-US" altLang="zh-CN"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Mel</a:t>
            </a:r>
            <a:r>
              <a:rPr kumimoji="0" lang="zh-CN" altLang="en-US" sz="2000" b="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频谱图进行重采样，以匹配面部动画的频率。</a:t>
            </a:r>
            <a:endParaRPr kumimoji="0" lang="en-US" altLang="zh-CN" sz="2000" b="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DEE7B502-3672-DE42-F0F1-73254B6094B4}"/>
              </a:ext>
            </a:extLst>
          </p:cNvPr>
          <p:cNvSpPr txBox="1"/>
          <p:nvPr/>
        </p:nvSpPr>
        <p:spPr>
          <a:xfrm>
            <a:off x="356780" y="2377147"/>
            <a:ext cx="11118821" cy="1164999"/>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时间和频率注意力块：</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然后，将</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Mel</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频谱图依次输入时间注意力块和频率注意力块。时间注意力块用于提取帧间的时间特征，而频率注意力块用于通过观察全局频率响应来提取频率间特征，这类似于视觉</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中的“分类标记”。</a:t>
            </a:r>
            <a:endParaRPr kumimoji="0" lang="en-US" altLang="zh-CN" sz="200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3A639CC5-5106-FA5D-DCE4-0F2BF7D548F6}"/>
              </a:ext>
            </a:extLst>
          </p:cNvPr>
          <p:cNvSpPr txBox="1"/>
          <p:nvPr/>
        </p:nvSpPr>
        <p:spPr>
          <a:xfrm>
            <a:off x="366508" y="3623689"/>
            <a:ext cx="11118821" cy="1164999"/>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情感嵌入估计：</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通过融合时间和频率特征，我们估计语音的情感嵌入。为了显式地指导情感嵌入的生成，我们添加了一个辅助情感分类器。情感分类器由一个全局平均池化层和两个带有</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GELU</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激活函数的线性层组成。该分类器强制情感嵌入准确地反映情感信息。</a:t>
            </a:r>
            <a:endParaRPr kumimoji="0" lang="en-US" altLang="zh-CN" sz="200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19B92012-D42F-71A8-C144-B53ADAB59810}"/>
              </a:ext>
            </a:extLst>
          </p:cNvPr>
          <p:cNvSpPr txBox="1"/>
          <p:nvPr/>
        </p:nvSpPr>
        <p:spPr>
          <a:xfrm>
            <a:off x="356338" y="4870232"/>
            <a:ext cx="11118821" cy="1164999"/>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多样性映射过程：</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为了实现表情和头部动作的多样性，我们基于重参数化技巧构建了多样性映射过程。通过一个线性层，每一帧的情感嵌入被编码为均值和方差。然后，在每一帧中，通过将方差乘以从高斯噪声 𝑁</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(0,1)</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中采样的噪声值并加上均值，计算得到多样化的情感嵌入。</a:t>
            </a:r>
            <a:endParaRPr kumimoji="0" lang="en-US" altLang="zh-CN" sz="200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17088C90-F8B2-767C-25BF-7FFE46267088}"/>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Lee S, Lee J, Song H, et al. Speech-Driven Emotional 3d Talking Face Animation Using Emotional Embeddings[C]//ICASSP 2024-2024 IEEE International Conference on Acoustics, Speech and Signal Processing (ICASSP). IEEE, 2024: 7840-7844.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765720526"/>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964219"/>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Emotional Face Generator</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7" name="文本框 26">
            <a:extLst>
              <a:ext uri="{FF2B5EF4-FFF2-40B4-BE49-F238E27FC236}">
                <a16:creationId xmlns:a16="http://schemas.microsoft.com/office/drawing/2014/main" id="{BC8AA91C-D89C-DDFD-86E1-B756953EE36A}"/>
              </a:ext>
            </a:extLst>
          </p:cNvPr>
          <p:cNvSpPr txBox="1"/>
          <p:nvPr/>
        </p:nvSpPr>
        <p:spPr>
          <a:xfrm>
            <a:off x="6244172" y="97600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1CEB212E-62A6-9FDE-EBB3-09E0A64F372A}"/>
              </a:ext>
            </a:extLst>
          </p:cNvPr>
          <p:cNvSpPr txBox="1"/>
          <p:nvPr/>
        </p:nvSpPr>
        <p:spPr>
          <a:xfrm>
            <a:off x="366508" y="1513659"/>
            <a:ext cx="11118821" cy="795667"/>
          </a:xfrm>
          <a:prstGeom prst="rect">
            <a:avLst/>
          </a:prstGeom>
          <a:noFill/>
        </p:spPr>
        <p:txBody>
          <a:bodyPr wrap="square">
            <a:spAutoFit/>
          </a:bodyPr>
          <a:lstStyle/>
          <a:p>
            <a:pPr marL="342900" marR="0" lvl="0" indent="-342900" algn="l" defTabSz="914400" rtl="0" eaLnBrk="1" fontAlgn="auto" latinLnBrk="0" hangingPunct="1">
              <a:lnSpc>
                <a:spcPct val="120000"/>
              </a:lnSpc>
              <a:spcBef>
                <a:spcPts val="200"/>
              </a:spcBef>
              <a:spcAft>
                <a:spcPts val="300"/>
              </a:spcAft>
              <a:buClrTx/>
              <a:buSzTx/>
              <a:buFont typeface="Wingdings" panose="05000000000000000000" pitchFamily="2" charset="2"/>
              <a:buChar char="Ø"/>
              <a:tabLst/>
              <a:defRPr/>
            </a:pP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跨模态注意力块：</a:t>
            </a:r>
            <a:r>
              <a:rPr kumimoji="0" lang="zh-CN" altLang="en-US" sz="200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情感面部生成器𝐺基于</a:t>
            </a:r>
            <a:r>
              <a:rPr kumimoji="0" lang="en-US" altLang="zh-CN" sz="200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Transformer</a:t>
            </a:r>
            <a:r>
              <a:rPr kumimoji="0" lang="zh-CN" altLang="en-US" sz="200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解码器构建，包含 𝑁</a:t>
            </a:r>
            <a:r>
              <a:rPr kumimoji="0" lang="zh-CN" altLang="en-US" sz="2000" i="0" u="none" strike="noStrike" kern="1200" cap="none" spc="0" normalizeH="0" baseline="-2500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𝑑</a:t>
            </a:r>
            <a:r>
              <a:rPr kumimoji="0" lang="zh-CN" altLang="en-US" sz="200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个跨模态注意力块。使用中性面部 𝑓</a:t>
            </a:r>
            <a:r>
              <a:rPr kumimoji="0" lang="zh-CN" altLang="en-US" sz="2000" i="0" u="none" strike="noStrike" kern="1200" cap="none" spc="0" normalizeH="0" baseline="3000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𝑛</a:t>
            </a:r>
            <a:r>
              <a:rPr kumimoji="0" lang="zh-CN" altLang="en-US" sz="2000"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作为查询，情感嵌入作为键和值输入跨模态注意力块。</a:t>
            </a:r>
            <a:endParaRPr kumimoji="0" lang="en-US" altLang="zh-CN" sz="200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EE7B502-3672-DE42-F0F1-73254B6094B4}"/>
                  </a:ext>
                </a:extLst>
              </p:cNvPr>
              <p:cNvSpPr txBox="1"/>
              <p:nvPr/>
            </p:nvSpPr>
            <p:spPr>
              <a:xfrm>
                <a:off x="356780" y="2399457"/>
                <a:ext cx="11118821" cy="795667"/>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多样化情感嵌入：</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为了实现面部表情和头部动作的多样性，我们将通过多样性映射网络计算得到的多样化情感嵌入 </a:t>
                </a:r>
                <a14:m>
                  <m:oMath xmlns:m="http://schemas.openxmlformats.org/officeDocument/2006/math">
                    <m:acc>
                      <m:accPr>
                        <m:chr m:val="̃"/>
                        <m:ctrlPr>
                          <a:rPr lang="zh-CN" altLang="en-US"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𝑒</m:t>
                        </m:r>
                      </m:e>
                    </m:acc>
                  </m:oMath>
                </a14:m>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作为键和值输入跨模态注意力块。</a:t>
                </a:r>
                <a:endParaRPr kumimoji="0" lang="en-US" altLang="zh-CN" sz="200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6" name="文本框 5">
                <a:extLst>
                  <a:ext uri="{FF2B5EF4-FFF2-40B4-BE49-F238E27FC236}">
                    <a16:creationId xmlns:a16="http://schemas.microsoft.com/office/drawing/2014/main" id="{DEE7B502-3672-DE42-F0F1-73254B6094B4}"/>
                  </a:ext>
                </a:extLst>
              </p:cNvPr>
              <p:cNvSpPr txBox="1">
                <a:spLocks noRot="1" noChangeAspect="1" noMove="1" noResize="1" noEditPoints="1" noAdjustHandles="1" noChangeArrowheads="1" noChangeShapeType="1" noTextEdit="1"/>
              </p:cNvSpPr>
              <p:nvPr/>
            </p:nvSpPr>
            <p:spPr>
              <a:xfrm>
                <a:off x="356780" y="2399457"/>
                <a:ext cx="11118821" cy="795667"/>
              </a:xfrm>
              <a:prstGeom prst="rect">
                <a:avLst/>
              </a:prstGeom>
              <a:blipFill>
                <a:blip r:embed="rId5"/>
                <a:stretch>
                  <a:fillRect l="-494" t="-3077" b="-11538"/>
                </a:stretch>
              </a:blipFill>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00CC2B7C-D3B5-48DB-E0E1-1E468F57ABBA}"/>
              </a:ext>
            </a:extLst>
          </p:cNvPr>
          <p:cNvPicPr>
            <a:picLocks noChangeAspect="1"/>
          </p:cNvPicPr>
          <p:nvPr/>
        </p:nvPicPr>
        <p:blipFill>
          <a:blip r:embed="rId6"/>
          <a:stretch>
            <a:fillRect/>
          </a:stretch>
        </p:blipFill>
        <p:spPr>
          <a:xfrm>
            <a:off x="4379099" y="3638350"/>
            <a:ext cx="1514475" cy="304800"/>
          </a:xfrm>
          <a:prstGeom prst="rect">
            <a:avLst/>
          </a:prstGeom>
        </p:spPr>
      </p:pic>
      <p:grpSp>
        <p:nvGrpSpPr>
          <p:cNvPr id="19" name="组合 18">
            <a:extLst>
              <a:ext uri="{FF2B5EF4-FFF2-40B4-BE49-F238E27FC236}">
                <a16:creationId xmlns:a16="http://schemas.microsoft.com/office/drawing/2014/main" id="{7DCCF7F5-0394-4EF6-D052-766C7F15691B}"/>
              </a:ext>
            </a:extLst>
          </p:cNvPr>
          <p:cNvGrpSpPr/>
          <p:nvPr/>
        </p:nvGrpSpPr>
        <p:grpSpPr>
          <a:xfrm>
            <a:off x="366508" y="3285255"/>
            <a:ext cx="11118821" cy="1198950"/>
            <a:chOff x="366508" y="3172131"/>
            <a:chExt cx="11118821" cy="1198950"/>
          </a:xfrm>
        </p:grpSpPr>
        <p:sp>
          <p:nvSpPr>
            <p:cNvPr id="10" name="文本框 9">
              <a:extLst>
                <a:ext uri="{FF2B5EF4-FFF2-40B4-BE49-F238E27FC236}">
                  <a16:creationId xmlns:a16="http://schemas.microsoft.com/office/drawing/2014/main" id="{3A639CC5-5106-FA5D-DCE4-0F2BF7D548F6}"/>
                </a:ext>
              </a:extLst>
            </p:cNvPr>
            <p:cNvSpPr txBox="1"/>
            <p:nvPr/>
          </p:nvSpPr>
          <p:spPr>
            <a:xfrm>
              <a:off x="366508" y="3172131"/>
              <a:ext cx="11118821" cy="795667"/>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生成情感面部和头部动作：</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情感面部和头部动作（旋转和位移）通过最后一个线性层生成，公式如下：</a:t>
              </a:r>
              <a:endParaRPr kumimoji="0" lang="en-US" altLang="zh-CN" sz="200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9" name="图片 8">
              <a:extLst>
                <a:ext uri="{FF2B5EF4-FFF2-40B4-BE49-F238E27FC236}">
                  <a16:creationId xmlns:a16="http://schemas.microsoft.com/office/drawing/2014/main" id="{A9797956-CFD1-5904-75A9-077C0B91060F}"/>
                </a:ext>
              </a:extLst>
            </p:cNvPr>
            <p:cNvPicPr>
              <a:picLocks noChangeAspect="1"/>
            </p:cNvPicPr>
            <p:nvPr/>
          </p:nvPicPr>
          <p:blipFill>
            <a:blip r:embed="rId7"/>
            <a:stretch>
              <a:fillRect/>
            </a:stretch>
          </p:blipFill>
          <p:spPr>
            <a:xfrm>
              <a:off x="1774362" y="3586210"/>
              <a:ext cx="2457450" cy="371475"/>
            </a:xfrm>
            <a:prstGeom prst="rect">
              <a:avLst/>
            </a:prstGeom>
          </p:spPr>
        </p:pic>
        <p:pic>
          <p:nvPicPr>
            <p:cNvPr id="18" name="图片 17">
              <a:extLst>
                <a:ext uri="{FF2B5EF4-FFF2-40B4-BE49-F238E27FC236}">
                  <a16:creationId xmlns:a16="http://schemas.microsoft.com/office/drawing/2014/main" id="{C8CCCA4B-F734-462E-D458-50510479FC41}"/>
                </a:ext>
              </a:extLst>
            </p:cNvPr>
            <p:cNvPicPr>
              <a:picLocks noChangeAspect="1"/>
            </p:cNvPicPr>
            <p:nvPr/>
          </p:nvPicPr>
          <p:blipFill>
            <a:blip r:embed="rId8"/>
            <a:stretch>
              <a:fillRect/>
            </a:stretch>
          </p:blipFill>
          <p:spPr>
            <a:xfrm>
              <a:off x="9912286" y="3978389"/>
              <a:ext cx="1425199" cy="349577"/>
            </a:xfrm>
            <a:prstGeom prst="rect">
              <a:avLst/>
            </a:prstGeom>
          </p:spPr>
        </p:pic>
        <p:pic>
          <p:nvPicPr>
            <p:cNvPr id="16" name="图片 15">
              <a:extLst>
                <a:ext uri="{FF2B5EF4-FFF2-40B4-BE49-F238E27FC236}">
                  <a16:creationId xmlns:a16="http://schemas.microsoft.com/office/drawing/2014/main" id="{0333F955-6266-EBD6-E39E-2EED24C823DA}"/>
                </a:ext>
              </a:extLst>
            </p:cNvPr>
            <p:cNvPicPr>
              <a:picLocks noChangeAspect="1"/>
            </p:cNvPicPr>
            <p:nvPr/>
          </p:nvPicPr>
          <p:blipFill>
            <a:blip r:embed="rId9"/>
            <a:stretch>
              <a:fillRect/>
            </a:stretch>
          </p:blipFill>
          <p:spPr>
            <a:xfrm>
              <a:off x="738939" y="4021505"/>
              <a:ext cx="9196538" cy="349576"/>
            </a:xfrm>
            <a:prstGeom prst="rect">
              <a:avLst/>
            </a:prstGeom>
          </p:spPr>
        </p:pic>
      </p:grpSp>
      <p:grpSp>
        <p:nvGrpSpPr>
          <p:cNvPr id="24" name="组合 23">
            <a:extLst>
              <a:ext uri="{FF2B5EF4-FFF2-40B4-BE49-F238E27FC236}">
                <a16:creationId xmlns:a16="http://schemas.microsoft.com/office/drawing/2014/main" id="{E3FD0CBC-E4BD-2410-9B38-EF6B53826E91}"/>
              </a:ext>
            </a:extLst>
          </p:cNvPr>
          <p:cNvGrpSpPr/>
          <p:nvPr/>
        </p:nvGrpSpPr>
        <p:grpSpPr>
          <a:xfrm>
            <a:off x="356338" y="4574336"/>
            <a:ext cx="11118821" cy="426335"/>
            <a:chOff x="356338" y="4565429"/>
            <a:chExt cx="11118821" cy="426335"/>
          </a:xfrm>
        </p:grpSpPr>
        <p:sp>
          <p:nvSpPr>
            <p:cNvPr id="5" name="文本框 4">
              <a:extLst>
                <a:ext uri="{FF2B5EF4-FFF2-40B4-BE49-F238E27FC236}">
                  <a16:creationId xmlns:a16="http://schemas.microsoft.com/office/drawing/2014/main" id="{19B92012-D42F-71A8-C144-B53ADAB59810}"/>
                </a:ext>
              </a:extLst>
            </p:cNvPr>
            <p:cNvSpPr txBox="1"/>
            <p:nvPr/>
          </p:nvSpPr>
          <p:spPr>
            <a:xfrm>
              <a:off x="356338" y="4565429"/>
              <a:ext cx="11118821" cy="426335"/>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最终面部动画：</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最终的面部动画通过结合情感面部、头部旋转和位移生成：</a:t>
              </a:r>
              <a:endParaRPr kumimoji="0" lang="en-US" altLang="zh-CN" sz="200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1" name="图片 20">
              <a:extLst>
                <a:ext uri="{FF2B5EF4-FFF2-40B4-BE49-F238E27FC236}">
                  <a16:creationId xmlns:a16="http://schemas.microsoft.com/office/drawing/2014/main" id="{2A3A38EB-6AD3-D772-26F2-38FC53FD3F43}"/>
                </a:ext>
              </a:extLst>
            </p:cNvPr>
            <p:cNvPicPr>
              <a:picLocks noChangeAspect="1"/>
            </p:cNvPicPr>
            <p:nvPr/>
          </p:nvPicPr>
          <p:blipFill>
            <a:blip r:embed="rId6"/>
            <a:stretch>
              <a:fillRect/>
            </a:stretch>
          </p:blipFill>
          <p:spPr>
            <a:xfrm>
              <a:off x="9202679" y="4579127"/>
              <a:ext cx="1948401" cy="392131"/>
            </a:xfrm>
            <a:prstGeom prst="rect">
              <a:avLst/>
            </a:prstGeom>
          </p:spPr>
        </p:pic>
      </p:gr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134FAF17-E08B-BE60-F0D7-A820D0265EEE}"/>
                  </a:ext>
                </a:extLst>
              </p:cNvPr>
              <p:cNvSpPr txBox="1"/>
              <p:nvPr/>
            </p:nvSpPr>
            <p:spPr>
              <a:xfrm>
                <a:off x="366508" y="5090800"/>
                <a:ext cx="11118821" cy="1174168"/>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一致性判别器</a:t>
                </a: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一致性判别器 𝐷基于</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编码器架构。它接受情感嵌入 𝑒和真实（或虚假）的带有头部动作的面部动画 𝑓</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acc>
                      <m:accPr>
                        <m:chr m:val="̅"/>
                        <m:ctrlPr>
                          <a:rPr lang="zh-CN" altLang="en-US"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𝑓</m:t>
                        </m:r>
                      </m:e>
                    </m:acc>
                  </m:oMath>
                </a14:m>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作为输入。一致性判别器回归情感嵌入和面部动画的连接结果，以匹配个人身份和情感标签。</a:t>
                </a:r>
                <a:endParaRPr kumimoji="0" lang="en-US" altLang="zh-CN" sz="200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2" name="文本框 21">
                <a:extLst>
                  <a:ext uri="{FF2B5EF4-FFF2-40B4-BE49-F238E27FC236}">
                    <a16:creationId xmlns:a16="http://schemas.microsoft.com/office/drawing/2014/main" id="{134FAF17-E08B-BE60-F0D7-A820D0265EEE}"/>
                  </a:ext>
                </a:extLst>
              </p:cNvPr>
              <p:cNvSpPr txBox="1">
                <a:spLocks noRot="1" noChangeAspect="1" noMove="1" noResize="1" noEditPoints="1" noAdjustHandles="1" noChangeArrowheads="1" noChangeShapeType="1" noTextEdit="1"/>
              </p:cNvSpPr>
              <p:nvPr/>
            </p:nvSpPr>
            <p:spPr>
              <a:xfrm>
                <a:off x="366508" y="5090800"/>
                <a:ext cx="11118821" cy="1174168"/>
              </a:xfrm>
              <a:prstGeom prst="rect">
                <a:avLst/>
              </a:prstGeom>
              <a:blipFill>
                <a:blip r:embed="rId10"/>
                <a:stretch>
                  <a:fillRect l="-493" t="-1554" r="-2851" b="-6736"/>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5933F58E-E5E1-F5E1-D8D0-93075988E889}"/>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Lee S, Lee J, Song H, et al. Speech-Driven Emotional 3d Talking Face Animation Using Emotional Embeddings[C]//ICASSP 2024-2024 IEEE International Conference on Acoustics, Speech and Signal Processing (ICASSP). IEEE, 2024: 7840-7844.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129204188"/>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2" y="964219"/>
            <a:ext cx="10305561"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Network Training</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27" name="文本框 26">
            <a:extLst>
              <a:ext uri="{FF2B5EF4-FFF2-40B4-BE49-F238E27FC236}">
                <a16:creationId xmlns:a16="http://schemas.microsoft.com/office/drawing/2014/main" id="{BC8AA91C-D89C-DDFD-86E1-B756953EE36A}"/>
              </a:ext>
            </a:extLst>
          </p:cNvPr>
          <p:cNvSpPr txBox="1"/>
          <p:nvPr/>
        </p:nvSpPr>
        <p:spPr>
          <a:xfrm>
            <a:off x="6244172" y="97600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29" name="组合 28">
            <a:extLst>
              <a:ext uri="{FF2B5EF4-FFF2-40B4-BE49-F238E27FC236}">
                <a16:creationId xmlns:a16="http://schemas.microsoft.com/office/drawing/2014/main" id="{216055F4-A418-21C1-395D-ACABFE23D72B}"/>
              </a:ext>
            </a:extLst>
          </p:cNvPr>
          <p:cNvGrpSpPr/>
          <p:nvPr/>
        </p:nvGrpSpPr>
        <p:grpSpPr>
          <a:xfrm>
            <a:off x="366508" y="1513659"/>
            <a:ext cx="11546628" cy="1051523"/>
            <a:chOff x="366508" y="1513659"/>
            <a:chExt cx="11546628" cy="1051523"/>
          </a:xfrm>
        </p:grpSpPr>
        <p:sp>
          <p:nvSpPr>
            <p:cNvPr id="2" name="文本框 1">
              <a:extLst>
                <a:ext uri="{FF2B5EF4-FFF2-40B4-BE49-F238E27FC236}">
                  <a16:creationId xmlns:a16="http://schemas.microsoft.com/office/drawing/2014/main" id="{1CEB212E-62A6-9FDE-EBB3-09E0A64F372A}"/>
                </a:ext>
              </a:extLst>
            </p:cNvPr>
            <p:cNvSpPr txBox="1"/>
            <p:nvPr/>
          </p:nvSpPr>
          <p:spPr>
            <a:xfrm>
              <a:off x="366508" y="1513659"/>
              <a:ext cx="11118821" cy="429413"/>
            </a:xfrm>
            <a:prstGeom prst="rect">
              <a:avLst/>
            </a:prstGeom>
            <a:noFill/>
          </p:spPr>
          <p:txBody>
            <a:bodyPr wrap="square">
              <a:spAutoFit/>
            </a:bodyPr>
            <a:lstStyle/>
            <a:p>
              <a:pPr marL="342900" marR="0" lvl="0" indent="-342900" algn="l" defTabSz="914400" rtl="0" eaLnBrk="1" fontAlgn="auto" latinLnBrk="0" hangingPunct="1">
                <a:lnSpc>
                  <a:spcPct val="120000"/>
                </a:lnSpc>
                <a:spcBef>
                  <a:spcPts val="200"/>
                </a:spcBef>
                <a:spcAft>
                  <a:spcPts val="300"/>
                </a:spcAft>
                <a:buClrTx/>
                <a:buSzTx/>
                <a:buFont typeface="Wingdings" panose="05000000000000000000" pitchFamily="2" charset="2"/>
                <a:buChar char="Ø"/>
                <a:tabLst/>
                <a:defRPr/>
              </a:pPr>
              <a:r>
                <a:rPr kumimoji="0" lang="en-US" altLang="zh-CN"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Reconstruction Loss</a:t>
              </a:r>
              <a:r>
                <a:rPr kumimoji="0" lang="zh-CN" altLang="en-US" sz="2000" b="1" i="0" u="none" strike="noStrike" kern="1200" cap="none" spc="0" normalizeH="0" baseline="0" noProof="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8B7A4A82-DC66-42A5-7B22-9B234450271D}"/>
                </a:ext>
              </a:extLst>
            </p:cNvPr>
            <p:cNvPicPr>
              <a:picLocks noChangeAspect="1"/>
            </p:cNvPicPr>
            <p:nvPr/>
          </p:nvPicPr>
          <p:blipFill>
            <a:blip r:embed="rId5"/>
            <a:stretch>
              <a:fillRect/>
            </a:stretch>
          </p:blipFill>
          <p:spPr>
            <a:xfrm>
              <a:off x="3214117" y="1980408"/>
              <a:ext cx="4373093" cy="584774"/>
            </a:xfrm>
            <a:prstGeom prst="rect">
              <a:avLst/>
            </a:prstGeom>
          </p:spPr>
        </p:pic>
        <p:pic>
          <p:nvPicPr>
            <p:cNvPr id="17" name="图片 16">
              <a:extLst>
                <a:ext uri="{FF2B5EF4-FFF2-40B4-BE49-F238E27FC236}">
                  <a16:creationId xmlns:a16="http://schemas.microsoft.com/office/drawing/2014/main" id="{781DC8C7-1C38-56E6-C246-DA97DC66049E}"/>
                </a:ext>
              </a:extLst>
            </p:cNvPr>
            <p:cNvPicPr>
              <a:picLocks noChangeAspect="1"/>
            </p:cNvPicPr>
            <p:nvPr/>
          </p:nvPicPr>
          <p:blipFill>
            <a:blip r:embed="rId6"/>
            <a:stretch>
              <a:fillRect/>
            </a:stretch>
          </p:blipFill>
          <p:spPr>
            <a:xfrm>
              <a:off x="3356703" y="1591549"/>
              <a:ext cx="2054852" cy="389895"/>
            </a:xfrm>
            <a:prstGeom prst="rect">
              <a:avLst/>
            </a:prstGeom>
          </p:spPr>
        </p:pic>
        <p:pic>
          <p:nvPicPr>
            <p:cNvPr id="25" name="图片 24">
              <a:extLst>
                <a:ext uri="{FF2B5EF4-FFF2-40B4-BE49-F238E27FC236}">
                  <a16:creationId xmlns:a16="http://schemas.microsoft.com/office/drawing/2014/main" id="{822F2254-63E2-4D9B-C580-AE0A8DD569F0}"/>
                </a:ext>
              </a:extLst>
            </p:cNvPr>
            <p:cNvPicPr>
              <a:picLocks noChangeAspect="1"/>
            </p:cNvPicPr>
            <p:nvPr/>
          </p:nvPicPr>
          <p:blipFill>
            <a:blip r:embed="rId7"/>
            <a:stretch>
              <a:fillRect/>
            </a:stretch>
          </p:blipFill>
          <p:spPr>
            <a:xfrm>
              <a:off x="5445271" y="1543375"/>
              <a:ext cx="6467865" cy="466050"/>
            </a:xfrm>
            <a:prstGeom prst="rect">
              <a:avLst/>
            </a:prstGeom>
          </p:spPr>
        </p:pic>
      </p:grpSp>
      <p:pic>
        <p:nvPicPr>
          <p:cNvPr id="31" name="图片 30">
            <a:extLst>
              <a:ext uri="{FF2B5EF4-FFF2-40B4-BE49-F238E27FC236}">
                <a16:creationId xmlns:a16="http://schemas.microsoft.com/office/drawing/2014/main" id="{103DE821-5698-3DDB-B46F-957005400D68}"/>
              </a:ext>
            </a:extLst>
          </p:cNvPr>
          <p:cNvPicPr>
            <a:picLocks noChangeAspect="1"/>
          </p:cNvPicPr>
          <p:nvPr/>
        </p:nvPicPr>
        <p:blipFill>
          <a:blip r:embed="rId8"/>
          <a:stretch>
            <a:fillRect/>
          </a:stretch>
        </p:blipFill>
        <p:spPr>
          <a:xfrm>
            <a:off x="8055638" y="2788661"/>
            <a:ext cx="2625250" cy="444273"/>
          </a:xfrm>
          <a:prstGeom prst="rect">
            <a:avLst/>
          </a:prstGeom>
        </p:spPr>
      </p:pic>
      <p:grpSp>
        <p:nvGrpSpPr>
          <p:cNvPr id="49" name="组合 48">
            <a:extLst>
              <a:ext uri="{FF2B5EF4-FFF2-40B4-BE49-F238E27FC236}">
                <a16:creationId xmlns:a16="http://schemas.microsoft.com/office/drawing/2014/main" id="{A617DD7C-C5DA-FCB6-6C4F-47C51A3624E1}"/>
              </a:ext>
            </a:extLst>
          </p:cNvPr>
          <p:cNvGrpSpPr/>
          <p:nvPr/>
        </p:nvGrpSpPr>
        <p:grpSpPr>
          <a:xfrm>
            <a:off x="356780" y="2743029"/>
            <a:ext cx="11118821" cy="882711"/>
            <a:chOff x="356780" y="2743029"/>
            <a:chExt cx="11118821" cy="882711"/>
          </a:xfrm>
        </p:grpSpPr>
        <p:grpSp>
          <p:nvGrpSpPr>
            <p:cNvPr id="47" name="组合 46">
              <a:extLst>
                <a:ext uri="{FF2B5EF4-FFF2-40B4-BE49-F238E27FC236}">
                  <a16:creationId xmlns:a16="http://schemas.microsoft.com/office/drawing/2014/main" id="{9AABA9FA-0B73-7123-68C5-B7B0263EB63B}"/>
                </a:ext>
              </a:extLst>
            </p:cNvPr>
            <p:cNvGrpSpPr/>
            <p:nvPr/>
          </p:nvGrpSpPr>
          <p:grpSpPr>
            <a:xfrm>
              <a:off x="356780" y="2743029"/>
              <a:ext cx="11118821" cy="882711"/>
              <a:chOff x="356780" y="2399457"/>
              <a:chExt cx="11118821" cy="882711"/>
            </a:xfrm>
          </p:grpSpPr>
          <p:sp>
            <p:nvSpPr>
              <p:cNvPr id="6" name="文本框 5">
                <a:extLst>
                  <a:ext uri="{FF2B5EF4-FFF2-40B4-BE49-F238E27FC236}">
                    <a16:creationId xmlns:a16="http://schemas.microsoft.com/office/drawing/2014/main" id="{DEE7B502-3672-DE42-F0F1-73254B6094B4}"/>
                  </a:ext>
                </a:extLst>
              </p:cNvPr>
              <p:cNvSpPr txBox="1"/>
              <p:nvPr/>
            </p:nvSpPr>
            <p:spPr>
              <a:xfrm>
                <a:off x="356780" y="2399457"/>
                <a:ext cx="11118821" cy="429413"/>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pP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Emotional Guidance Loss</a:t>
                </a: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3" name="图片 32">
                <a:extLst>
                  <a:ext uri="{FF2B5EF4-FFF2-40B4-BE49-F238E27FC236}">
                    <a16:creationId xmlns:a16="http://schemas.microsoft.com/office/drawing/2014/main" id="{3C7571D7-51F5-2E8C-6B71-74D88FA98632}"/>
                  </a:ext>
                </a:extLst>
              </p:cNvPr>
              <p:cNvPicPr>
                <a:picLocks noChangeAspect="1"/>
              </p:cNvPicPr>
              <p:nvPr/>
            </p:nvPicPr>
            <p:blipFill>
              <a:blip r:embed="rId9"/>
              <a:stretch>
                <a:fillRect/>
              </a:stretch>
            </p:blipFill>
            <p:spPr>
              <a:xfrm>
                <a:off x="3752582" y="2771508"/>
                <a:ext cx="2581670" cy="510660"/>
              </a:xfrm>
              <a:prstGeom prst="rect">
                <a:avLst/>
              </a:prstGeom>
            </p:spPr>
          </p:pic>
        </p:grpSp>
        <p:pic>
          <p:nvPicPr>
            <p:cNvPr id="28" name="图片 27">
              <a:extLst>
                <a:ext uri="{FF2B5EF4-FFF2-40B4-BE49-F238E27FC236}">
                  <a16:creationId xmlns:a16="http://schemas.microsoft.com/office/drawing/2014/main" id="{195E8065-580C-971B-A7A1-D70F625E2FC3}"/>
                </a:ext>
              </a:extLst>
            </p:cNvPr>
            <p:cNvPicPr>
              <a:picLocks noChangeAspect="1"/>
            </p:cNvPicPr>
            <p:nvPr/>
          </p:nvPicPr>
          <p:blipFill>
            <a:blip r:embed="rId10"/>
            <a:stretch>
              <a:fillRect/>
            </a:stretch>
          </p:blipFill>
          <p:spPr>
            <a:xfrm>
              <a:off x="3734031" y="2745053"/>
              <a:ext cx="4346671" cy="444273"/>
            </a:xfrm>
            <a:prstGeom prst="rect">
              <a:avLst/>
            </a:prstGeom>
          </p:spPr>
        </p:pic>
      </p:grpSp>
      <p:grpSp>
        <p:nvGrpSpPr>
          <p:cNvPr id="45" name="组合 44">
            <a:extLst>
              <a:ext uri="{FF2B5EF4-FFF2-40B4-BE49-F238E27FC236}">
                <a16:creationId xmlns:a16="http://schemas.microsoft.com/office/drawing/2014/main" id="{F8415EDC-2DF2-D427-CF4B-1C010ACC0958}"/>
              </a:ext>
            </a:extLst>
          </p:cNvPr>
          <p:cNvGrpSpPr/>
          <p:nvPr/>
        </p:nvGrpSpPr>
        <p:grpSpPr>
          <a:xfrm>
            <a:off x="366508" y="3803587"/>
            <a:ext cx="11118821" cy="979068"/>
            <a:chOff x="366508" y="3962508"/>
            <a:chExt cx="11118821" cy="979068"/>
          </a:xfrm>
        </p:grpSpPr>
        <p:sp>
          <p:nvSpPr>
            <p:cNvPr id="22" name="文本框 21">
              <a:extLst>
                <a:ext uri="{FF2B5EF4-FFF2-40B4-BE49-F238E27FC236}">
                  <a16:creationId xmlns:a16="http://schemas.microsoft.com/office/drawing/2014/main" id="{134FAF17-E08B-BE60-F0D7-A820D0265EEE}"/>
                </a:ext>
              </a:extLst>
            </p:cNvPr>
            <p:cNvSpPr txBox="1"/>
            <p:nvPr/>
          </p:nvSpPr>
          <p:spPr>
            <a:xfrm>
              <a:off x="366508" y="4040933"/>
              <a:ext cx="11118821" cy="429413"/>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pP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Diversity Loss</a:t>
              </a: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5" name="图片 34">
              <a:extLst>
                <a:ext uri="{FF2B5EF4-FFF2-40B4-BE49-F238E27FC236}">
                  <a16:creationId xmlns:a16="http://schemas.microsoft.com/office/drawing/2014/main" id="{B6A5408D-5FE6-593D-EB97-075DA6B0E316}"/>
                </a:ext>
              </a:extLst>
            </p:cNvPr>
            <p:cNvPicPr>
              <a:picLocks noChangeAspect="1"/>
            </p:cNvPicPr>
            <p:nvPr/>
          </p:nvPicPr>
          <p:blipFill>
            <a:blip r:embed="rId11"/>
            <a:stretch>
              <a:fillRect/>
            </a:stretch>
          </p:blipFill>
          <p:spPr>
            <a:xfrm>
              <a:off x="3074158" y="3962508"/>
              <a:ext cx="6184844" cy="979068"/>
            </a:xfrm>
            <a:prstGeom prst="rect">
              <a:avLst/>
            </a:prstGeom>
          </p:spPr>
        </p:pic>
      </p:grpSp>
      <p:grpSp>
        <p:nvGrpSpPr>
          <p:cNvPr id="46" name="组合 45">
            <a:extLst>
              <a:ext uri="{FF2B5EF4-FFF2-40B4-BE49-F238E27FC236}">
                <a16:creationId xmlns:a16="http://schemas.microsoft.com/office/drawing/2014/main" id="{DEA0E430-21D3-5A4D-768F-4AC77E3AD9C6}"/>
              </a:ext>
            </a:extLst>
          </p:cNvPr>
          <p:cNvGrpSpPr/>
          <p:nvPr/>
        </p:nvGrpSpPr>
        <p:grpSpPr>
          <a:xfrm>
            <a:off x="366508" y="4960503"/>
            <a:ext cx="11118821" cy="1104694"/>
            <a:chOff x="366508" y="4960503"/>
            <a:chExt cx="11118821" cy="1104694"/>
          </a:xfrm>
        </p:grpSpPr>
        <p:sp>
          <p:nvSpPr>
            <p:cNvPr id="36" name="文本框 35">
              <a:extLst>
                <a:ext uri="{FF2B5EF4-FFF2-40B4-BE49-F238E27FC236}">
                  <a16:creationId xmlns:a16="http://schemas.microsoft.com/office/drawing/2014/main" id="{DA062783-EE2B-8357-1671-0C664D802093}"/>
                </a:ext>
              </a:extLst>
            </p:cNvPr>
            <p:cNvSpPr txBox="1"/>
            <p:nvPr/>
          </p:nvSpPr>
          <p:spPr>
            <a:xfrm>
              <a:off x="366508" y="4960503"/>
              <a:ext cx="11118821" cy="429413"/>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Ø"/>
              </a:pP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Overall Loss</a:t>
              </a: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i="0" u="none" strike="noStrike" kern="1200" cap="none" spc="0" normalizeH="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8" name="图片 37">
              <a:extLst>
                <a:ext uri="{FF2B5EF4-FFF2-40B4-BE49-F238E27FC236}">
                  <a16:creationId xmlns:a16="http://schemas.microsoft.com/office/drawing/2014/main" id="{BEA0A0BE-4D5A-4CE1-3E07-17E015A7C2B2}"/>
                </a:ext>
              </a:extLst>
            </p:cNvPr>
            <p:cNvPicPr>
              <a:picLocks noChangeAspect="1"/>
            </p:cNvPicPr>
            <p:nvPr/>
          </p:nvPicPr>
          <p:blipFill>
            <a:blip r:embed="rId12"/>
            <a:stretch>
              <a:fillRect/>
            </a:stretch>
          </p:blipFill>
          <p:spPr>
            <a:xfrm>
              <a:off x="3074158" y="5061413"/>
              <a:ext cx="6340357" cy="1003784"/>
            </a:xfrm>
            <a:prstGeom prst="rect">
              <a:avLst/>
            </a:prstGeom>
          </p:spPr>
        </p:pic>
      </p:grpSp>
      <p:sp>
        <p:nvSpPr>
          <p:cNvPr id="50" name="文本框 49">
            <a:extLst>
              <a:ext uri="{FF2B5EF4-FFF2-40B4-BE49-F238E27FC236}">
                <a16:creationId xmlns:a16="http://schemas.microsoft.com/office/drawing/2014/main" id="{92E1EABC-5DC6-8E63-E16B-87FF37C3C3E7}"/>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Lee S, Lee J, Song H, et al. Speech-Driven Emotional 3d Talking Face Animation Using Emotional Embeddings[C]//ICASSP 2024-2024 IEEE International Conference on Acoustics, Speech and Signal Processing (ICASSP). IEEE, 2024: 7840-7844.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84177159"/>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09791905"/>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358739" y="1688045"/>
            <a:ext cx="10545968" cy="2308324"/>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zh-CN" altLang="en-US" sz="2400">
                <a:latin typeface="宋体" panose="02010600030101010101" pitchFamily="2" charset="-122"/>
                <a:ea typeface="宋体" panose="02010600030101010101" pitchFamily="2" charset="-122"/>
                <a:cs typeface="Times New Roman" panose="02020603050405020304" pitchFamily="18" charset="0"/>
              </a:rPr>
              <a:t>使用</a:t>
            </a:r>
            <a:r>
              <a:rPr lang="en-US" altLang="zh-CN" sz="2400">
                <a:latin typeface="宋体" panose="02010600030101010101" pitchFamily="2" charset="-122"/>
                <a:ea typeface="宋体" panose="02010600030101010101" pitchFamily="2" charset="-122"/>
                <a:cs typeface="Times New Roman" panose="02020603050405020304" pitchFamily="18" charset="0"/>
              </a:rPr>
              <a:t>BIWI</a:t>
            </a:r>
            <a:r>
              <a:rPr lang="zh-CN" altLang="en-US" sz="2400">
                <a:latin typeface="宋体" panose="02010600030101010101" pitchFamily="2" charset="-122"/>
                <a:ea typeface="宋体" panose="02010600030101010101" pitchFamily="2" charset="-122"/>
                <a:cs typeface="Times New Roman" panose="02020603050405020304" pitchFamily="18" charset="0"/>
              </a:rPr>
              <a:t>数据集进行训练和测试。它包含带有复杂情感标签的情感话语。情感标签通过主观测试分为</a:t>
            </a:r>
            <a:r>
              <a:rPr lang="en-US" altLang="zh-CN" sz="2400">
                <a:latin typeface="宋体" panose="02010600030101010101" pitchFamily="2" charset="-122"/>
                <a:ea typeface="宋体" panose="02010600030101010101" pitchFamily="2" charset="-122"/>
                <a:cs typeface="Times New Roman" panose="02020603050405020304" pitchFamily="18" charset="0"/>
              </a:rPr>
              <a:t>12</a:t>
            </a:r>
            <a:r>
              <a:rPr lang="zh-CN" altLang="en-US" sz="2400">
                <a:latin typeface="宋体" panose="02010600030101010101" pitchFamily="2" charset="-122"/>
                <a:ea typeface="宋体" panose="02010600030101010101" pitchFamily="2" charset="-122"/>
                <a:cs typeface="Times New Roman" panose="02020603050405020304" pitchFamily="18" charset="0"/>
              </a:rPr>
              <a:t>个类别。这些标签不是如图</a:t>
            </a:r>
            <a:r>
              <a:rPr lang="en-US" altLang="zh-CN" sz="2400">
                <a:latin typeface="宋体" panose="02010600030101010101" pitchFamily="2" charset="-122"/>
                <a:ea typeface="宋体" panose="02010600030101010101" pitchFamily="2" charset="-122"/>
                <a:cs typeface="Times New Roman" panose="02020603050405020304" pitchFamily="18" charset="0"/>
              </a:rPr>
              <a:t>1</a:t>
            </a:r>
            <a:r>
              <a:rPr lang="zh-CN" altLang="en-US" sz="2400">
                <a:latin typeface="宋体" panose="02010600030101010101" pitchFamily="2" charset="-122"/>
                <a:ea typeface="宋体" panose="02010600030101010101" pitchFamily="2" charset="-122"/>
                <a:cs typeface="Times New Roman" panose="02020603050405020304" pitchFamily="18" charset="0"/>
              </a:rPr>
              <a:t>所示的一热标签的形式。我们提取了</a:t>
            </a:r>
            <a:r>
              <a:rPr lang="en-US" altLang="zh-CN" sz="2400">
                <a:latin typeface="宋体" panose="02010600030101010101" pitchFamily="2" charset="-122"/>
                <a:ea typeface="宋体" panose="02010600030101010101" pitchFamily="2" charset="-122"/>
                <a:cs typeface="Times New Roman" panose="02020603050405020304" pitchFamily="18" charset="0"/>
              </a:rPr>
              <a:t>128</a:t>
            </a:r>
            <a:r>
              <a:rPr lang="zh-CN" altLang="en-US" sz="2400">
                <a:latin typeface="宋体" panose="02010600030101010101" pitchFamily="2" charset="-122"/>
                <a:ea typeface="宋体" panose="02010600030101010101" pitchFamily="2" charset="-122"/>
                <a:cs typeface="Times New Roman" panose="02020603050405020304" pitchFamily="18" charset="0"/>
              </a:rPr>
              <a:t>维</a:t>
            </a:r>
            <a:r>
              <a:rPr lang="en-US" altLang="zh-CN" sz="2400">
                <a:latin typeface="宋体" panose="02010600030101010101" pitchFamily="2" charset="-122"/>
                <a:ea typeface="宋体" panose="02010600030101010101" pitchFamily="2" charset="-122"/>
                <a:cs typeface="Times New Roman" panose="02020603050405020304" pitchFamily="18" charset="0"/>
              </a:rPr>
              <a:t>Mel</a:t>
            </a:r>
            <a:r>
              <a:rPr lang="zh-CN" altLang="en-US" sz="2400">
                <a:latin typeface="宋体" panose="02010600030101010101" pitchFamily="2" charset="-122"/>
                <a:ea typeface="宋体" panose="02010600030101010101" pitchFamily="2" charset="-122"/>
                <a:cs typeface="Times New Roman" panose="02020603050405020304" pitchFamily="18" charset="0"/>
              </a:rPr>
              <a:t>谱图用于情感嵌入。在我们的方法中的所有注意块中，我们使用了</a:t>
            </a:r>
            <a:r>
              <a:rPr lang="en-US" altLang="zh-CN" sz="2400">
                <a:latin typeface="宋体" panose="02010600030101010101" pitchFamily="2" charset="-122"/>
                <a:ea typeface="宋体" panose="02010600030101010101" pitchFamily="2" charset="-122"/>
                <a:cs typeface="Times New Roman" panose="02020603050405020304" pitchFamily="18" charset="0"/>
              </a:rPr>
              <a:t>Nd = 2</a:t>
            </a:r>
            <a:r>
              <a:rPr lang="zh-CN" altLang="en-US" sz="2400">
                <a:latin typeface="宋体" panose="02010600030101010101" pitchFamily="2" charset="-122"/>
                <a:ea typeface="宋体" panose="02010600030101010101" pitchFamily="2" charset="-122"/>
                <a:cs typeface="Times New Roman" panose="02020603050405020304" pitchFamily="18" charset="0"/>
              </a:rPr>
              <a:t>个块，其中具有</a:t>
            </a:r>
            <a:r>
              <a:rPr lang="en-US" altLang="zh-CN" sz="2400">
                <a:latin typeface="宋体" panose="02010600030101010101" pitchFamily="2" charset="-122"/>
                <a:ea typeface="宋体" panose="02010600030101010101" pitchFamily="2" charset="-122"/>
                <a:cs typeface="Times New Roman" panose="02020603050405020304" pitchFamily="18" charset="0"/>
              </a:rPr>
              <a:t>4</a:t>
            </a:r>
            <a:r>
              <a:rPr lang="zh-CN" altLang="en-US" sz="2400">
                <a:latin typeface="宋体" panose="02010600030101010101" pitchFamily="2" charset="-122"/>
                <a:ea typeface="宋体" panose="02010600030101010101" pitchFamily="2" charset="-122"/>
                <a:cs typeface="Times New Roman" panose="02020603050405020304" pitchFamily="18" charset="0"/>
              </a:rPr>
              <a:t>个注意头、</a:t>
            </a:r>
            <a:r>
              <a:rPr lang="en-US" altLang="zh-CN" sz="2400">
                <a:latin typeface="宋体" panose="02010600030101010101" pitchFamily="2" charset="-122"/>
                <a:ea typeface="宋体" panose="02010600030101010101" pitchFamily="2" charset="-122"/>
                <a:cs typeface="Times New Roman" panose="02020603050405020304" pitchFamily="18" charset="0"/>
              </a:rPr>
              <a:t>128</a:t>
            </a:r>
            <a:r>
              <a:rPr lang="zh-CN" altLang="en-US" sz="2400">
                <a:latin typeface="宋体" panose="02010600030101010101" pitchFamily="2" charset="-122"/>
                <a:ea typeface="宋体" panose="02010600030101010101" pitchFamily="2" charset="-122"/>
                <a:cs typeface="Times New Roman" panose="02020603050405020304" pitchFamily="18" charset="0"/>
              </a:rPr>
              <a:t>个隐藏节点和层归一化。我们使用了</a:t>
            </a:r>
            <a:r>
              <a:rPr lang="en-US" altLang="zh-CN" sz="2400">
                <a:latin typeface="宋体" panose="02010600030101010101" pitchFamily="2" charset="-122"/>
                <a:ea typeface="宋体" panose="02010600030101010101" pitchFamily="2" charset="-122"/>
                <a:cs typeface="Times New Roman" panose="02020603050405020304" pitchFamily="18" charset="0"/>
              </a:rPr>
              <a:t>Adam</a:t>
            </a:r>
            <a:r>
              <a:rPr lang="zh-CN" altLang="en-US" sz="2400">
                <a:latin typeface="宋体" panose="02010600030101010101" pitchFamily="2" charset="-122"/>
                <a:ea typeface="宋体" panose="02010600030101010101" pitchFamily="2" charset="-122"/>
                <a:cs typeface="Times New Roman" panose="02020603050405020304" pitchFamily="18" charset="0"/>
              </a:rPr>
              <a:t>优化器，固定学习速率为</a:t>
            </a:r>
            <a:r>
              <a:rPr lang="en-US" altLang="zh-CN" sz="2400">
                <a:latin typeface="宋体" panose="02010600030101010101" pitchFamily="2" charset="-122"/>
                <a:ea typeface="宋体" panose="02010600030101010101" pitchFamily="2" charset="-122"/>
                <a:cs typeface="Times New Roman" panose="02020603050405020304" pitchFamily="18" charset="0"/>
              </a:rPr>
              <a:t>1e−4</a:t>
            </a:r>
            <a:r>
              <a:rPr lang="zh-CN" altLang="en-US" sz="2400">
                <a:latin typeface="宋体" panose="02010600030101010101" pitchFamily="2" charset="-122"/>
                <a:ea typeface="宋体" panose="02010600030101010101" pitchFamily="2" charset="-122"/>
                <a:cs typeface="Times New Roman" panose="02020603050405020304" pitchFamily="18" charset="0"/>
              </a:rPr>
              <a:t>，使用</a:t>
            </a:r>
            <a:r>
              <a:rPr lang="en-US" altLang="zh-CN" sz="2400">
                <a:latin typeface="宋体" panose="02010600030101010101" pitchFamily="2" charset="-122"/>
                <a:ea typeface="宋体" panose="02010600030101010101" pitchFamily="2" charset="-122"/>
                <a:cs typeface="Times New Roman" panose="02020603050405020304" pitchFamily="18" charset="0"/>
              </a:rPr>
              <a:t>NVIDIA RTX 3080</a:t>
            </a:r>
            <a:r>
              <a:rPr lang="zh-CN" altLang="en-US" sz="2400">
                <a:latin typeface="宋体" panose="02010600030101010101" pitchFamily="2" charset="-122"/>
                <a:ea typeface="宋体" panose="02010600030101010101" pitchFamily="2" charset="-122"/>
                <a:cs typeface="Times New Roman" panose="02020603050405020304" pitchFamily="18" charset="0"/>
              </a:rPr>
              <a:t>（</a:t>
            </a:r>
            <a:r>
              <a:rPr lang="en-US" altLang="zh-CN" sz="2400">
                <a:latin typeface="宋体" panose="02010600030101010101" pitchFamily="2" charset="-122"/>
                <a:ea typeface="宋体" panose="02010600030101010101" pitchFamily="2" charset="-122"/>
                <a:cs typeface="Times New Roman" panose="02020603050405020304" pitchFamily="18" charset="0"/>
              </a:rPr>
              <a:t>10GB</a:t>
            </a:r>
            <a:r>
              <a:rPr lang="zh-CN" altLang="en-US" sz="2400">
                <a:latin typeface="宋体" panose="02010600030101010101" pitchFamily="2" charset="-122"/>
                <a:ea typeface="宋体" panose="02010600030101010101" pitchFamily="2" charset="-122"/>
                <a:cs typeface="Times New Roman" panose="02020603050405020304" pitchFamily="18" charset="0"/>
              </a:rPr>
              <a:t>）</a:t>
            </a:r>
            <a:r>
              <a:rPr lang="en-US" altLang="zh-CN" sz="2400">
                <a:latin typeface="宋体" panose="02010600030101010101" pitchFamily="2" charset="-122"/>
                <a:ea typeface="宋体" panose="02010600030101010101" pitchFamily="2" charset="-122"/>
                <a:cs typeface="Times New Roman" panose="02020603050405020304" pitchFamily="18" charset="0"/>
              </a:rPr>
              <a:t>GPU</a:t>
            </a:r>
            <a:r>
              <a:rPr lang="zh-CN" altLang="en-US" sz="2400">
                <a:latin typeface="宋体" panose="02010600030101010101" pitchFamily="2" charset="-122"/>
                <a:ea typeface="宋体" panose="02010600030101010101" pitchFamily="2" charset="-122"/>
                <a:cs typeface="Times New Roman" panose="02020603050405020304" pitchFamily="18" charset="0"/>
              </a:rPr>
              <a:t>进行训练。</a:t>
            </a:r>
            <a:endParaRPr lang="zh-CN" altLang="en-US" sz="28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A58FCE41-60B5-82E4-9C94-A1F34B130043}"/>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Lee S, Lee J, Song H, et al. Speech-Driven Emotional 3d Talking Face Animation Using Emotional Embeddings[C]//ICASSP 2024-2024 IEEE International Conference on Acoustics, Speech and Signal Processing (ICASSP). IEEE, 2024: 7840-7844.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42363221"/>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5E510BF3-A6A9-33E3-51FD-C6D3B2570CF5}"/>
              </a:ext>
            </a:extLst>
          </p:cNvPr>
          <p:cNvPicPr>
            <a:picLocks noChangeAspect="1"/>
          </p:cNvPicPr>
          <p:nvPr/>
        </p:nvPicPr>
        <p:blipFill>
          <a:blip r:embed="rId5"/>
          <a:stretch>
            <a:fillRect/>
          </a:stretch>
        </p:blipFill>
        <p:spPr>
          <a:xfrm>
            <a:off x="1430369" y="2671487"/>
            <a:ext cx="9331261" cy="2202308"/>
          </a:xfrm>
          <a:prstGeom prst="rect">
            <a:avLst/>
          </a:prstGeom>
        </p:spPr>
      </p:pic>
      <p:sp>
        <p:nvSpPr>
          <p:cNvPr id="8" name="文本框 7">
            <a:extLst>
              <a:ext uri="{FF2B5EF4-FFF2-40B4-BE49-F238E27FC236}">
                <a16:creationId xmlns:a16="http://schemas.microsoft.com/office/drawing/2014/main" id="{F7E62B1C-55A2-C030-8785-93BA47D93AAF}"/>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Lee S, Lee J, Song H, et al. Speech-Driven Emotional 3d Talking Face Animation Using Emotional Embeddings[C]//ICASSP 2024-2024 IEEE International Conference on Acoustics, Speech and Signal Processing (ICASSP). IEEE, 2024: 7840-7844.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2182914"/>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B06CB96B-18E3-A152-3C1E-421495C28477}"/>
              </a:ext>
            </a:extLst>
          </p:cNvPr>
          <p:cNvPicPr>
            <a:picLocks noChangeAspect="1"/>
          </p:cNvPicPr>
          <p:nvPr/>
        </p:nvPicPr>
        <p:blipFill>
          <a:blip r:embed="rId5"/>
          <a:stretch>
            <a:fillRect/>
          </a:stretch>
        </p:blipFill>
        <p:spPr>
          <a:xfrm>
            <a:off x="2011209" y="2095763"/>
            <a:ext cx="8572092" cy="3847785"/>
          </a:xfrm>
          <a:prstGeom prst="rect">
            <a:avLst/>
          </a:prstGeom>
        </p:spPr>
      </p:pic>
      <p:sp>
        <p:nvSpPr>
          <p:cNvPr id="9" name="文本框 8">
            <a:extLst>
              <a:ext uri="{FF2B5EF4-FFF2-40B4-BE49-F238E27FC236}">
                <a16:creationId xmlns:a16="http://schemas.microsoft.com/office/drawing/2014/main" id="{89255B12-D47A-6583-8862-A149DFCF50F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Lee S, Lee J, Song H, et al. Speech-Driven Emotional 3d Talking Face Animation Using Emotional Embeddings[C]//ICASSP 2024-2024 IEEE International Conference on Acoustics, Speech and Signal Processing (ICASSP). IEEE, 2024: 7840-7844.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073993846"/>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6" name="图片 5">
            <a:extLst>
              <a:ext uri="{FF2B5EF4-FFF2-40B4-BE49-F238E27FC236}">
                <a16:creationId xmlns:a16="http://schemas.microsoft.com/office/drawing/2014/main" id="{E1194BD6-3453-77C8-33B6-97B2BB4F40CE}"/>
              </a:ext>
            </a:extLst>
          </p:cNvPr>
          <p:cNvPicPr>
            <a:picLocks noChangeAspect="1"/>
          </p:cNvPicPr>
          <p:nvPr/>
        </p:nvPicPr>
        <p:blipFill>
          <a:blip r:embed="rId5"/>
          <a:stretch>
            <a:fillRect/>
          </a:stretch>
        </p:blipFill>
        <p:spPr>
          <a:xfrm>
            <a:off x="3233706" y="1136668"/>
            <a:ext cx="5845622" cy="5130249"/>
          </a:xfrm>
          <a:prstGeom prst="rect">
            <a:avLst/>
          </a:prstGeom>
        </p:spPr>
      </p:pic>
      <p:sp>
        <p:nvSpPr>
          <p:cNvPr id="8" name="文本框 7">
            <a:extLst>
              <a:ext uri="{FF2B5EF4-FFF2-40B4-BE49-F238E27FC236}">
                <a16:creationId xmlns:a16="http://schemas.microsoft.com/office/drawing/2014/main" id="{4E5DE85F-DED4-3538-CCE2-676294FA22C3}"/>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Lee S, Lee J, Song H, et al. Speech-Driven Emotional 3d Talking Face Animation Using Emotional Embeddings[C]//ICASSP 2024-2024 IEEE International Conference on Acoustics, Speech and Signal Processing (ICASSP). IEEE, 2024: 7840-7844.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46203690"/>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质量评估</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731DDECE-500D-8E79-6D90-F4BA6E502D1F}"/>
              </a:ext>
            </a:extLst>
          </p:cNvPr>
          <p:cNvPicPr>
            <a:picLocks noChangeAspect="1"/>
          </p:cNvPicPr>
          <p:nvPr/>
        </p:nvPicPr>
        <p:blipFill>
          <a:blip r:embed="rId5"/>
          <a:stretch>
            <a:fillRect/>
          </a:stretch>
        </p:blipFill>
        <p:spPr>
          <a:xfrm>
            <a:off x="2369738" y="1643082"/>
            <a:ext cx="6889264" cy="4485756"/>
          </a:xfrm>
          <a:prstGeom prst="rect">
            <a:avLst/>
          </a:prstGeom>
        </p:spPr>
      </p:pic>
      <p:sp>
        <p:nvSpPr>
          <p:cNvPr id="9" name="文本框 8">
            <a:extLst>
              <a:ext uri="{FF2B5EF4-FFF2-40B4-BE49-F238E27FC236}">
                <a16:creationId xmlns:a16="http://schemas.microsoft.com/office/drawing/2014/main" id="{14DDB632-37EA-F7F7-8652-0727353E2E41}"/>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Lee S, Lee J, Song H, et al. Speech-Driven Emotional 3d Talking Face Animation Using Emotional Embeddings[C]//ICASSP 2024-2024 IEEE International Conference on Acoustics, Speech and Signal Processing (ICASSP). IEEE, 2024: 7840-7844.</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797935856"/>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678815" y="986190"/>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FA8DE574-3261-5572-CFF8-688D3AE9CD41}"/>
              </a:ext>
            </a:extLst>
          </p:cNvPr>
          <p:cNvSpPr txBox="1"/>
          <p:nvPr/>
        </p:nvSpPr>
        <p:spPr>
          <a:xfrm>
            <a:off x="1173043" y="1685545"/>
            <a:ext cx="9882744" cy="4454233"/>
          </a:xfrm>
          <a:prstGeom prst="rect">
            <a:avLst/>
          </a:prstGeom>
          <a:noFill/>
        </p:spPr>
        <p:txBody>
          <a:bodyPr wrap="square">
            <a:spAutoFit/>
          </a:bodyPr>
          <a:lstStyle/>
          <a:p>
            <a:pPr indent="457200">
              <a:lnSpc>
                <a:spcPct val="150000"/>
              </a:lnSpc>
              <a:spcBef>
                <a:spcPts val="800"/>
              </a:spcBef>
              <a:spcAft>
                <a:spcPts val="700"/>
              </a:spcAft>
            </a:pPr>
            <a:r>
              <a:rPr lang="zh-CN" altLang="en-US" sz="2400">
                <a:latin typeface="Times New Roman" panose="02020603050405020304" pitchFamily="18" charset="0"/>
                <a:ea typeface="宋体" panose="02010600030101010101" pitchFamily="2" charset="-122"/>
                <a:cs typeface="Times New Roman" panose="02020603050405020304" pitchFamily="18" charset="0"/>
              </a:rPr>
              <a:t>语音驱动的</a:t>
            </a:r>
            <a:r>
              <a:rPr lang="en-US" altLang="zh-CN" sz="24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a:latin typeface="Times New Roman" panose="02020603050405020304" pitchFamily="18" charset="0"/>
                <a:ea typeface="宋体" panose="02010600030101010101" pitchFamily="2" charset="-122"/>
                <a:cs typeface="Times New Roman" panose="02020603050405020304" pitchFamily="18" charset="0"/>
              </a:rPr>
              <a:t>人脸动画在学术界和工业界都引起了广泛关注，广泛应用于虚拟现实、电影制作和游戏教育等领域。现有的先进方法通常将人脸模型固定在静态头部姿势上，但在真实的交流场景中，人的头部自然会随着动作旋转和移动。过去的研究主要通过从二维视频中提取像素值来生成逼真的说话人脸动画。然而，这些方法不适用于涉及三维操作的领域，如</a:t>
            </a:r>
            <a:r>
              <a:rPr lang="en-US" altLang="zh-CN" sz="24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a:latin typeface="Times New Roman" panose="02020603050405020304" pitchFamily="18" charset="0"/>
                <a:ea typeface="宋体" panose="02010600030101010101" pitchFamily="2" charset="-122"/>
                <a:cs typeface="Times New Roman" panose="02020603050405020304" pitchFamily="18" charset="0"/>
              </a:rPr>
              <a:t>游戏和虚拟现实。此外，现有的三维人脸动画方法在引入音频输入时存在延迟，导致在语音变化期间唇部动作暂停，影响了面部表情的真实性。</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79909693"/>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97906"/>
            <a:ext cx="10537047"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提出了一种新的学习框架，通过有节奏的头部运动来动画情感说话的</a:t>
            </a:r>
            <a:r>
              <a:rPr lang="en-US" altLang="zh-CN" sz="2400" kern="10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a:latin typeface="宋体" panose="02010600030101010101" pitchFamily="2" charset="-122"/>
                <a:ea typeface="宋体" panose="02010600030101010101" pitchFamily="2" charset="-122"/>
                <a:cs typeface="Times New Roman" panose="02020603050405020304" pitchFamily="18" charset="0"/>
              </a:rPr>
              <a:t>面部。</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525344"/>
            <a:ext cx="10537046" cy="943913"/>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通过利用语言中的情感来源，提出的方法在没有任何情感约束的情况下，从语言中产生丰富的面部表情和有节奏的头部动作。</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80" y="3776828"/>
            <a:ext cx="10537046"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该方法有效地匹配了面部动画和语音，增加了面部动画的情感一致性和自然度。</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0" y="5004267"/>
            <a:ext cx="10537046"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该方法可以应用于各种</a:t>
            </a:r>
            <a:r>
              <a:rPr lang="en-US" altLang="zh-CN" sz="2400" kern="100">
                <a:latin typeface="宋体" panose="02010600030101010101" pitchFamily="2" charset="-122"/>
                <a:ea typeface="宋体" panose="02010600030101010101" pitchFamily="2" charset="-122"/>
                <a:cs typeface="Times New Roman" panose="02020603050405020304" pitchFamily="18" charset="0"/>
              </a:rPr>
              <a:t>3D</a:t>
            </a:r>
            <a:r>
              <a:rPr lang="zh-CN" altLang="en-US" sz="2400" kern="100">
                <a:latin typeface="宋体" panose="02010600030101010101" pitchFamily="2" charset="-122"/>
                <a:ea typeface="宋体" panose="02010600030101010101" pitchFamily="2" charset="-122"/>
                <a:cs typeface="Times New Roman" panose="02020603050405020304" pitchFamily="18" charset="0"/>
              </a:rPr>
              <a:t>应用，如远程呈现系统、虚拟现实和电脑游戏，通过自动将语音中的情感说话面孔动画化。</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2180753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a:solidFill>
                  <a:prstClr val="black"/>
                </a:solidFill>
                <a:latin typeface="宋体" panose="02010600030101010101" pitchFamily="2" charset="-122"/>
                <a:ea typeface="宋体" panose="02010600030101010101" pitchFamily="2" charset="-122"/>
              </a:rPr>
              <a:t>2024.08.08</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787973" y="1042352"/>
            <a:ext cx="10745933" cy="168424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a:latin typeface="Times New Roman" panose="02020603050405020304" pitchFamily="18" charset="0"/>
                <a:ea typeface="宋体" panose="02010600030101010101" pitchFamily="2" charset="-122"/>
                <a:cs typeface="Times New Roman" panose="02020603050405020304" pitchFamily="18" charset="0"/>
              </a:rPr>
              <a:t>提出了一种音频驱动的未配对头部运动迁移方法，通过结合语音特征提取、</a:t>
            </a:r>
            <a:r>
              <a:rPr lang="en-US" altLang="zh-CN" sz="24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a:latin typeface="Times New Roman" panose="02020603050405020304" pitchFamily="18" charset="0"/>
                <a:ea typeface="宋体" panose="02010600030101010101" pitchFamily="2" charset="-122"/>
                <a:cs typeface="Times New Roman" panose="02020603050405020304" pitchFamily="18" charset="0"/>
              </a:rPr>
              <a:t>面部运动建模和未配对风格迁移技术，引入额外的输入和网络结构，与音频信号共同建模，生成连贯的动态</a:t>
            </a:r>
            <a:r>
              <a:rPr lang="en-US" altLang="zh-CN" sz="2400">
                <a:latin typeface="Times New Roman" panose="02020603050405020304" pitchFamily="18" charset="0"/>
                <a:ea typeface="宋体" panose="02010600030101010101" pitchFamily="2" charset="-122"/>
                <a:cs typeface="Times New Roman" panose="02020603050405020304" pitchFamily="18" charset="0"/>
              </a:rPr>
              <a:t>3D</a:t>
            </a:r>
            <a:r>
              <a:rPr lang="zh-CN" altLang="en-US" sz="2400">
                <a:latin typeface="Times New Roman" panose="02020603050405020304" pitchFamily="18" charset="0"/>
                <a:ea typeface="宋体" panose="02010600030101010101" pitchFamily="2" charset="-122"/>
                <a:cs typeface="Times New Roman" panose="02020603050405020304" pitchFamily="18" charset="0"/>
              </a:rPr>
              <a:t>说话人面部动画。</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787974" y="2708367"/>
            <a:ext cx="10745932" cy="168424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a:latin typeface="Times New Roman" panose="02020603050405020304" pitchFamily="18" charset="0"/>
                <a:ea typeface="宋体" panose="02010600030101010101" pitchFamily="2" charset="-122"/>
                <a:cs typeface="Times New Roman" panose="02020603050405020304" pitchFamily="18" charset="0"/>
              </a:rPr>
              <a:t>设计了偏差注意力模块和周期位置编码策略，精心设计的偏差跨模态</a:t>
            </a:r>
            <a:r>
              <a:rPr lang="en-US" altLang="zh-CN" sz="2400">
                <a:latin typeface="Times New Roman" panose="02020603050405020304" pitchFamily="18" charset="0"/>
                <a:ea typeface="宋体" panose="02010600030101010101" pitchFamily="2" charset="-122"/>
                <a:cs typeface="Times New Roman" panose="02020603050405020304" pitchFamily="18" charset="0"/>
              </a:rPr>
              <a:t>MH (Multi-Head) </a:t>
            </a:r>
            <a:r>
              <a:rPr lang="zh-CN" altLang="en-US" sz="2400">
                <a:latin typeface="Times New Roman" panose="02020603050405020304" pitchFamily="18" charset="0"/>
                <a:ea typeface="宋体" panose="02010600030101010101" pitchFamily="2" charset="-122"/>
                <a:cs typeface="Times New Roman" panose="02020603050405020304" pitchFamily="18" charset="0"/>
              </a:rPr>
              <a:t>注意力用于对齐不同的模态，偏差因果</a:t>
            </a:r>
            <a:r>
              <a:rPr lang="en-US" altLang="zh-CN" sz="2400">
                <a:latin typeface="Times New Roman" panose="02020603050405020304" pitchFamily="18" charset="0"/>
                <a:ea typeface="宋体" panose="02010600030101010101" pitchFamily="2" charset="-122"/>
                <a:cs typeface="Times New Roman" panose="02020603050405020304" pitchFamily="18" charset="0"/>
              </a:rPr>
              <a:t>MH</a:t>
            </a:r>
            <a:r>
              <a:rPr lang="zh-CN" altLang="en-US" sz="2400">
                <a:latin typeface="Times New Roman" panose="02020603050405020304" pitchFamily="18" charset="0"/>
                <a:ea typeface="宋体" panose="02010600030101010101" pitchFamily="2" charset="-122"/>
                <a:cs typeface="Times New Roman" panose="02020603050405020304" pitchFamily="18" charset="0"/>
              </a:rPr>
              <a:t>自注意力和周期位置编码策略用于改善对更长音频序列的泛化。</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787973" y="4449037"/>
            <a:ext cx="10745932" cy="168424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a:latin typeface="Times New Roman" panose="02020603050405020304" pitchFamily="18" charset="0"/>
                <a:ea typeface="宋体" panose="02010600030101010101" pitchFamily="2" charset="-122"/>
                <a:cs typeface="Times New Roman" panose="02020603050405020304" pitchFamily="18" charset="0"/>
              </a:rPr>
              <a:t>提出了一种并行注意力机制，利用因果编码和旋转嵌入捕捉面部网格的长程相关性。通过多头自注意力机制学习多样的特征表示，实现过去和未来特征在空间和时间维度上的跨时空整合。</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327035" y="-311154"/>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97331"/>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PROBLEM FORMULATION</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5" name="文本框 14">
            <a:extLst>
              <a:ext uri="{FF2B5EF4-FFF2-40B4-BE49-F238E27FC236}">
                <a16:creationId xmlns:a16="http://schemas.microsoft.com/office/drawing/2014/main" id="{BFCEC9D7-F4DF-C97D-DE17-BC0FC2E8B329}"/>
              </a:ext>
            </a:extLst>
          </p:cNvPr>
          <p:cNvSpPr txBox="1"/>
          <p:nvPr/>
        </p:nvSpPr>
        <p:spPr>
          <a:xfrm>
            <a:off x="11735783" y="1905008"/>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7779BC2-A274-EA9A-227B-98CB0C6153CD}"/>
              </a:ext>
            </a:extLst>
          </p:cNvPr>
          <p:cNvSpPr txBox="1"/>
          <p:nvPr/>
        </p:nvSpPr>
        <p:spPr>
          <a:xfrm>
            <a:off x="611052" y="1968224"/>
            <a:ext cx="11066254"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作者将语音驱动的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3D </a:t>
            </a:r>
            <a:r>
              <a:rPr lang="zh-CN" altLang="en-US" dirty="0">
                <a:latin typeface="Times New Roman" panose="02020603050405020304" pitchFamily="18" charset="0"/>
                <a:ea typeface="宋体" panose="02010600030101010101" pitchFamily="2" charset="-122"/>
                <a:cs typeface="Times New Roman" panose="02020603050405020304" pitchFamily="18" charset="0"/>
              </a:rPr>
              <a:t>面部动画定义为一个序列到序列 </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(sequence-to-sequence</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seq2seq)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的学习问题。提出了一种新的 </a:t>
            </a:r>
            <a:r>
              <a:rPr lang="en-US" altLang="zh-CN" dirty="0">
                <a:latin typeface="Times New Roman" panose="02020603050405020304" pitchFamily="18" charset="0"/>
                <a:ea typeface="宋体" panose="02010600030101010101" pitchFamily="2" charset="-122"/>
                <a:cs typeface="Times New Roman" panose="02020603050405020304" pitchFamily="18" charset="0"/>
              </a:rPr>
              <a:t>seq2seq </a:t>
            </a:r>
            <a:r>
              <a:rPr lang="zh-CN" altLang="en-US" dirty="0">
                <a:latin typeface="Times New Roman" panose="02020603050405020304" pitchFamily="18" charset="0"/>
                <a:ea typeface="宋体" panose="02010600030101010101" pitchFamily="2" charset="-122"/>
                <a:cs typeface="Times New Roman" panose="02020603050405020304" pitchFamily="18" charset="0"/>
              </a:rPr>
              <a:t>架构来自回归预测以音频上下文和过去的面部运动序列为条件的面部动作。</a:t>
            </a:r>
          </a:p>
        </p:txBody>
      </p:sp>
      <p:sp>
        <p:nvSpPr>
          <p:cNvPr id="11" name="文本框 10">
            <a:extLst>
              <a:ext uri="{FF2B5EF4-FFF2-40B4-BE49-F238E27FC236}">
                <a16:creationId xmlns:a16="http://schemas.microsoft.com/office/drawing/2014/main" id="{0559F01E-65A8-E196-38B8-AD0BB5D8B59C}"/>
              </a:ext>
            </a:extLst>
          </p:cNvPr>
          <p:cNvSpPr txBox="1"/>
          <p:nvPr/>
        </p:nvSpPr>
        <p:spPr>
          <a:xfrm>
            <a:off x="392020" y="1546507"/>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问题定义</a:t>
            </a:r>
            <a:endParaRPr lang="en-US" altLang="zh-CN" sz="2000" b="1"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2DF37A36-A010-9BA5-D5F5-AE4089C935CA}"/>
                  </a:ext>
                </a:extLst>
              </p:cNvPr>
              <p:cNvSpPr txBox="1"/>
              <p:nvPr/>
            </p:nvSpPr>
            <p:spPr>
              <a:xfrm>
                <a:off x="611052" y="3167879"/>
                <a:ext cx="11072953" cy="70654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目标：</a:t>
                </a:r>
                <a:r>
                  <a:rPr lang="zh-CN" altLang="en-US" dirty="0">
                    <a:latin typeface="Times New Roman" panose="02020603050405020304" pitchFamily="18" charset="0"/>
                    <a:ea typeface="宋体" panose="02010600030101010101" pitchFamily="2" charset="-122"/>
                    <a:cs typeface="Times New Roman" panose="02020603050405020304" pitchFamily="18" charset="0"/>
                  </a:rPr>
                  <a:t>给定</a:t>
                </a:r>
                <a:r>
                  <a:rPr lang="zh-CN" altLang="en-US" b="0" i="0" dirty="0">
                    <a:solidFill>
                      <a:srgbClr val="0D0D0D"/>
                    </a:solidFill>
                    <a:effectLst/>
                    <a:highlight>
                      <a:srgbClr val="FFFFFF"/>
                    </a:highlight>
                    <a:latin typeface="Söhne"/>
                  </a:rPr>
                  <a:t>一个真实的</a:t>
                </a:r>
                <a:r>
                  <a:rPr lang="en-US" altLang="zh-CN" b="0" i="0" dirty="0">
                    <a:solidFill>
                      <a:srgbClr val="0D0D0D"/>
                    </a:solidFill>
                    <a:effectLst/>
                    <a:highlight>
                      <a:srgbClr val="FFFFFF"/>
                    </a:highlight>
                    <a:latin typeface="Söhne"/>
                  </a:rPr>
                  <a:t>3D</a:t>
                </a:r>
                <a:r>
                  <a:rPr lang="zh-CN" altLang="en-US" b="0" i="0" dirty="0">
                    <a:solidFill>
                      <a:srgbClr val="0D0D0D"/>
                    </a:solidFill>
                    <a:effectLst/>
                    <a:highlight>
                      <a:srgbClr val="FFFFFF"/>
                    </a:highlight>
                    <a:latin typeface="Söhne"/>
                  </a:rPr>
                  <a:t>面部运动序列</a:t>
                </a:r>
                <a14:m>
                  <m:oMath xmlns:m="http://schemas.openxmlformats.org/officeDocument/2006/math">
                    <m:sSub>
                      <m:sSubPr>
                        <m:ctrlPr>
                          <a:rPr lang="en-US" altLang="zh-CN" b="0" i="1" smtClean="0">
                            <a:solidFill>
                              <a:srgbClr val="0D0D0D"/>
                            </a:solidFill>
                            <a:effectLst/>
                            <a:highlight>
                              <a:srgbClr val="FFFFFF"/>
                            </a:highlight>
                            <a:latin typeface="Cambria Math" panose="02040503050406030204" pitchFamily="18" charset="0"/>
                          </a:rPr>
                        </m:ctrlPr>
                      </m:sSubPr>
                      <m:e>
                        <m:r>
                          <a:rPr lang="en-US" altLang="zh-CN" b="0" i="1" smtClean="0">
                            <a:solidFill>
                              <a:srgbClr val="0D0D0D"/>
                            </a:solidFill>
                            <a:effectLst/>
                            <a:highlight>
                              <a:srgbClr val="FFFFFF"/>
                            </a:highlight>
                            <a:latin typeface="Cambria Math" panose="02040503050406030204" pitchFamily="18" charset="0"/>
                          </a:rPr>
                          <m:t>𝑌</m:t>
                        </m:r>
                      </m:e>
                      <m:sub>
                        <m:r>
                          <a:rPr lang="en-US" altLang="zh-CN" b="0" i="1" smtClean="0">
                            <a:solidFill>
                              <a:srgbClr val="0D0D0D"/>
                            </a:solidFill>
                            <a:effectLst/>
                            <a:highlight>
                              <a:srgbClr val="FFFFFF"/>
                            </a:highlight>
                            <a:latin typeface="Cambria Math" panose="02040503050406030204" pitchFamily="18" charset="0"/>
                          </a:rPr>
                          <m:t>𝑇</m:t>
                        </m:r>
                      </m:sub>
                    </m:sSub>
                    <m:r>
                      <a:rPr lang="en-US" altLang="zh-CN" b="0" i="1" smtClean="0">
                        <a:solidFill>
                          <a:srgbClr val="0D0D0D"/>
                        </a:solidFill>
                        <a:effectLst/>
                        <a:highlight>
                          <a:srgbClr val="FFFFFF"/>
                        </a:highlight>
                        <a:latin typeface="Cambria Math" panose="02040503050406030204" pitchFamily="18" charset="0"/>
                      </a:rPr>
                      <m:t>=</m:t>
                    </m:r>
                    <m:d>
                      <m:dPr>
                        <m:ctrlPr>
                          <a:rPr lang="en-US" altLang="zh-CN" b="0" i="1" smtClean="0">
                            <a:solidFill>
                              <a:srgbClr val="0D0D0D"/>
                            </a:solidFill>
                            <a:effectLst/>
                            <a:highlight>
                              <a:srgbClr val="FFFFFF"/>
                            </a:highlight>
                            <a:latin typeface="Cambria Math" panose="02040503050406030204" pitchFamily="18" charset="0"/>
                          </a:rPr>
                        </m:ctrlPr>
                      </m:dPr>
                      <m:e>
                        <m:sSub>
                          <m:sSubPr>
                            <m:ctrlPr>
                              <a:rPr lang="en-US" altLang="zh-CN" b="0" i="1" smtClean="0">
                                <a:solidFill>
                                  <a:srgbClr val="0D0D0D"/>
                                </a:solidFill>
                                <a:effectLst/>
                                <a:highlight>
                                  <a:srgbClr val="FFFFFF"/>
                                </a:highlight>
                                <a:latin typeface="Cambria Math" panose="02040503050406030204" pitchFamily="18" charset="0"/>
                              </a:rPr>
                            </m:ctrlPr>
                          </m:sSubPr>
                          <m:e>
                            <m:r>
                              <a:rPr lang="en-US" altLang="zh-CN" b="0" i="1" smtClean="0">
                                <a:solidFill>
                                  <a:srgbClr val="0D0D0D"/>
                                </a:solidFill>
                                <a:effectLst/>
                                <a:highlight>
                                  <a:srgbClr val="FFFFFF"/>
                                </a:highlight>
                                <a:latin typeface="Cambria Math" panose="02040503050406030204" pitchFamily="18" charset="0"/>
                              </a:rPr>
                              <m:t>𝑌</m:t>
                            </m:r>
                          </m:e>
                          <m:sub>
                            <m:r>
                              <a:rPr lang="en-US" altLang="zh-CN" b="0" i="1" smtClean="0">
                                <a:solidFill>
                                  <a:srgbClr val="0D0D0D"/>
                                </a:solidFill>
                                <a:effectLst/>
                                <a:highlight>
                                  <a:srgbClr val="FFFFFF"/>
                                </a:highlight>
                                <a:latin typeface="Cambria Math" panose="02040503050406030204" pitchFamily="18" charset="0"/>
                              </a:rPr>
                              <m:t>1</m:t>
                            </m:r>
                          </m:sub>
                        </m:sSub>
                        <m:r>
                          <a:rPr lang="en-US" altLang="zh-CN" b="0" i="1" smtClean="0">
                            <a:solidFill>
                              <a:srgbClr val="0D0D0D"/>
                            </a:solidFill>
                            <a:effectLst/>
                            <a:highlight>
                              <a:srgbClr val="FFFFFF"/>
                            </a:highlight>
                            <a:latin typeface="Cambria Math" panose="02040503050406030204" pitchFamily="18" charset="0"/>
                          </a:rPr>
                          <m:t>,…,</m:t>
                        </m:r>
                        <m:sSub>
                          <m:sSubPr>
                            <m:ctrlPr>
                              <a:rPr lang="en-US" altLang="zh-CN" i="1">
                                <a:solidFill>
                                  <a:srgbClr val="0D0D0D"/>
                                </a:solidFill>
                                <a:highlight>
                                  <a:srgbClr val="FFFFFF"/>
                                </a:highlight>
                                <a:latin typeface="Cambria Math" panose="02040503050406030204" pitchFamily="18" charset="0"/>
                              </a:rPr>
                            </m:ctrlPr>
                          </m:sSubPr>
                          <m:e>
                            <m:r>
                              <a:rPr lang="en-US" altLang="zh-CN" i="1">
                                <a:solidFill>
                                  <a:srgbClr val="0D0D0D"/>
                                </a:solidFill>
                                <a:highlight>
                                  <a:srgbClr val="FFFFFF"/>
                                </a:highlight>
                                <a:latin typeface="Cambria Math" panose="02040503050406030204" pitchFamily="18" charset="0"/>
                              </a:rPr>
                              <m:t>𝑌</m:t>
                            </m:r>
                          </m:e>
                          <m:sub>
                            <m:r>
                              <a:rPr lang="en-US" altLang="zh-CN" b="0" i="1" smtClean="0">
                                <a:solidFill>
                                  <a:srgbClr val="0D0D0D"/>
                                </a:solidFill>
                                <a:highlight>
                                  <a:srgbClr val="FFFFFF"/>
                                </a:highlight>
                                <a:latin typeface="Cambria Math" panose="02040503050406030204" pitchFamily="18" charset="0"/>
                              </a:rPr>
                              <m:t>𝑇</m:t>
                            </m:r>
                          </m:sub>
                        </m:sSub>
                      </m:e>
                    </m:d>
                  </m:oMath>
                </a14:m>
                <a:r>
                  <a:rPr lang="zh-CN" altLang="en-US" b="0" i="0" dirty="0">
                    <a:solidFill>
                      <a:srgbClr val="0D0D0D"/>
                    </a:solidFill>
                    <a:effectLst/>
                    <a:highlight>
                      <a:srgbClr val="FFFFFF"/>
                    </a:highlight>
                    <a:latin typeface="Söhne"/>
                  </a:rPr>
                  <a:t>，以及相应的原始音频</a:t>
                </a:r>
                <a14:m>
                  <m:oMath xmlns:m="http://schemas.openxmlformats.org/officeDocument/2006/math">
                    <m:r>
                      <a:rPr lang="en-US" altLang="zh-CN" b="0" i="1" smtClean="0">
                        <a:solidFill>
                          <a:srgbClr val="0D0D0D"/>
                        </a:solidFill>
                        <a:effectLst/>
                        <a:highlight>
                          <a:srgbClr val="FFFFFF"/>
                        </a:highlight>
                        <a:latin typeface="Cambria Math" panose="02040503050406030204" pitchFamily="18" charset="0"/>
                      </a:rPr>
                      <m:t>𝑋</m:t>
                    </m:r>
                  </m:oMath>
                </a14:m>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i="1">
                        <a:solidFill>
                          <a:srgbClr val="0D0D0D"/>
                        </a:solidFill>
                        <a:highlight>
                          <a:srgbClr val="FFFFFF"/>
                        </a:highlight>
                        <a:latin typeface="Cambria Math" panose="02040503050406030204" pitchFamily="18" charset="0"/>
                      </a:rPr>
                      <m:t>𝑇</m:t>
                    </m:r>
                  </m:oMath>
                </a14:m>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是</a:t>
                </a:r>
                <a:r>
                  <a:rPr lang="zh-CN" altLang="en-US" dirty="0">
                    <a:latin typeface="Times New Roman" panose="02020603050405020304" pitchFamily="18" charset="0"/>
                    <a:ea typeface="宋体" panose="02010600030101010101" pitchFamily="2" charset="-122"/>
                    <a:cs typeface="Times New Roman" panose="02020603050405020304" pitchFamily="18" charset="0"/>
                  </a:rPr>
                  <a:t>视觉帧的数量。目标是创建一个模型，能够根据原始音频</a:t>
                </a:r>
                <a14:m>
                  <m:oMath xmlns:m="http://schemas.openxmlformats.org/officeDocument/2006/math">
                    <m:r>
                      <a:rPr lang="en-US" altLang="zh-CN" i="1">
                        <a:solidFill>
                          <a:srgbClr val="0D0D0D"/>
                        </a:solidFill>
                        <a:highlight>
                          <a:srgbClr val="FFFFFF"/>
                        </a:highlight>
                        <a:latin typeface="Cambria Math" panose="02040503050406030204" pitchFamily="18" charset="0"/>
                      </a:rPr>
                      <m:t>𝑋</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合成与</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r>
                          <a:rPr lang="en-US" altLang="zh-CN" i="1">
                            <a:solidFill>
                              <a:srgbClr val="0D0D0D"/>
                            </a:solidFill>
                            <a:highlight>
                              <a:srgbClr val="FFFFFF"/>
                            </a:highlight>
                            <a:latin typeface="Cambria Math" panose="02040503050406030204" pitchFamily="18" charset="0"/>
                          </a:rPr>
                          <m:t>𝑌</m:t>
                        </m:r>
                      </m:e>
                      <m:sub>
                        <m:r>
                          <a:rPr lang="en-US" altLang="zh-CN" i="1">
                            <a:solidFill>
                              <a:srgbClr val="0D0D0D"/>
                            </a:solidFill>
                            <a:highlight>
                              <a:srgbClr val="FFFFFF"/>
                            </a:highlight>
                            <a:latin typeface="Cambria Math" panose="02040503050406030204" pitchFamily="18" charset="0"/>
                          </a:rPr>
                          <m:t>𝑇</m:t>
                        </m:r>
                      </m:sub>
                    </m:sSub>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相似的面部运动序列</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acc>
                          <m:accPr>
                            <m:chr m:val="̂"/>
                            <m:ctrlPr>
                              <a:rPr lang="en-US" altLang="zh-CN" i="1" smtClean="0">
                                <a:solidFill>
                                  <a:srgbClr val="0D0D0D"/>
                                </a:solidFill>
                                <a:highlight>
                                  <a:srgbClr val="FFFFFF"/>
                                </a:highlight>
                                <a:latin typeface="Cambria Math" panose="02040503050406030204" pitchFamily="18" charset="0"/>
                              </a:rPr>
                            </m:ctrlPr>
                          </m:accPr>
                          <m:e>
                            <m:r>
                              <a:rPr lang="en-US" altLang="zh-CN" b="0" i="1" smtClean="0">
                                <a:solidFill>
                                  <a:srgbClr val="0D0D0D"/>
                                </a:solidFill>
                                <a:highlight>
                                  <a:srgbClr val="FFFFFF"/>
                                </a:highlight>
                                <a:latin typeface="Cambria Math" panose="02040503050406030204" pitchFamily="18" charset="0"/>
                              </a:rPr>
                              <m:t>𝑌</m:t>
                            </m:r>
                          </m:e>
                        </m:acc>
                      </m:e>
                      <m:sub>
                        <m:r>
                          <a:rPr lang="en-US" altLang="zh-CN" i="1">
                            <a:solidFill>
                              <a:srgbClr val="0D0D0D"/>
                            </a:solidFill>
                            <a:highlight>
                              <a:srgbClr val="FFFFFF"/>
                            </a:highlight>
                            <a:latin typeface="Cambria Math" panose="02040503050406030204" pitchFamily="18" charset="0"/>
                          </a:rPr>
                          <m:t>𝑇</m:t>
                        </m:r>
                      </m:sub>
                    </m:sSub>
                  </m:oMath>
                </a14:m>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2DF37A36-A010-9BA5-D5F5-AE4089C935CA}"/>
                  </a:ext>
                </a:extLst>
              </p:cNvPr>
              <p:cNvSpPr txBox="1">
                <a:spLocks noRot="1" noChangeAspect="1" noMove="1" noResize="1" noEditPoints="1" noAdjustHandles="1" noChangeArrowheads="1" noChangeShapeType="1" noTextEdit="1"/>
              </p:cNvSpPr>
              <p:nvPr/>
            </p:nvSpPr>
            <p:spPr>
              <a:xfrm>
                <a:off x="611052" y="3167879"/>
                <a:ext cx="11072953" cy="706540"/>
              </a:xfrm>
              <a:prstGeom prst="rect">
                <a:avLst/>
              </a:prstGeom>
              <a:blipFill>
                <a:blip r:embed="rId5"/>
                <a:stretch>
                  <a:fillRect l="-330" t="-6897" r="-440" b="-7759"/>
                </a:stretch>
              </a:blipFill>
            </p:spPr>
            <p:txBody>
              <a:bodyPr/>
              <a:lstStyle/>
              <a:p>
                <a:r>
                  <a:rPr lang="zh-CN" altLang="en-US">
                    <a:noFill/>
                  </a:rPr>
                  <a:t> </a:t>
                </a:r>
              </a:p>
            </p:txBody>
          </p:sp>
        </mc:Fallback>
      </mc:AlternateContent>
      <p:sp>
        <p:nvSpPr>
          <p:cNvPr id="3" name="文本框 2">
            <a:extLst>
              <a:ext uri="{FF2B5EF4-FFF2-40B4-BE49-F238E27FC236}">
                <a16:creationId xmlns:a16="http://schemas.microsoft.com/office/drawing/2014/main" id="{17DF146D-D98B-A17E-4F80-7DC43EAEDE00}"/>
              </a:ext>
            </a:extLst>
          </p:cNvPr>
          <p:cNvSpPr txBox="1"/>
          <p:nvPr/>
        </p:nvSpPr>
        <p:spPr>
          <a:xfrm>
            <a:off x="11735782" y="315083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2095CF7-12FD-0584-C8BD-408133CA4A1D}"/>
              </a:ext>
            </a:extLst>
          </p:cNvPr>
          <p:cNvSpPr txBox="1"/>
          <p:nvPr/>
        </p:nvSpPr>
        <p:spPr>
          <a:xfrm>
            <a:off x="392020" y="2705221"/>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dirty="0">
                <a:latin typeface="宋体" panose="02010600030101010101" pitchFamily="2" charset="-122"/>
                <a:ea typeface="宋体" panose="02010600030101010101" pitchFamily="2" charset="-122"/>
              </a:rPr>
              <a:t>架构描述</a:t>
            </a:r>
            <a:endParaRPr lang="en-US" altLang="zh-CN" sz="2000" b="1" dirty="0">
              <a:latin typeface="宋体" panose="02010600030101010101" pitchFamily="2" charset="-122"/>
              <a:ea typeface="宋体" panose="02010600030101010101" pitchFamily="2" charset="-122"/>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1F84125-DA59-FEC9-5B38-0CD7AFEF97E8}"/>
                  </a:ext>
                </a:extLst>
              </p:cNvPr>
              <p:cNvSpPr txBox="1"/>
              <p:nvPr/>
            </p:nvSpPr>
            <p:spPr>
              <a:xfrm>
                <a:off x="611052" y="3867760"/>
                <a:ext cx="11072953" cy="37798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编码器：</a:t>
                </a:r>
                <a:r>
                  <a:rPr lang="zh-CN" altLang="en-US" dirty="0">
                    <a:latin typeface="Times New Roman" panose="02020603050405020304" pitchFamily="18" charset="0"/>
                    <a:ea typeface="宋体" panose="02010600030101010101" pitchFamily="2" charset="-122"/>
                    <a:cs typeface="Times New Roman" panose="02020603050405020304" pitchFamily="18" charset="0"/>
                  </a:rPr>
                  <a:t>将音频</a:t>
                </a:r>
                <a14:m>
                  <m:oMath xmlns:m="http://schemas.openxmlformats.org/officeDocument/2006/math">
                    <m:r>
                      <a:rPr lang="en-US" altLang="zh-CN" b="0" i="1" smtClean="0">
                        <a:solidFill>
                          <a:srgbClr val="0D0D0D"/>
                        </a:solidFill>
                        <a:effectLst/>
                        <a:highlight>
                          <a:srgbClr val="FFFFFF"/>
                        </a:highlight>
                        <a:latin typeface="Cambria Math" panose="02040503050406030204" pitchFamily="18" charset="0"/>
                      </a:rPr>
                      <m:t>𝑋</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转换为音频表示</a:t>
                </a:r>
                <a14:m>
                  <m:oMath xmlns:m="http://schemas.openxmlformats.org/officeDocument/2006/math">
                    <m:sSub>
                      <m:sSubPr>
                        <m:ctrlPr>
                          <a:rPr lang="en-US" altLang="zh-CN" i="1" smtClean="0">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𝐴</m:t>
                        </m:r>
                      </m:e>
                      <m:sub>
                        <m:sSup>
                          <m:sSupPr>
                            <m:ctrlPr>
                              <a:rPr lang="en-US" altLang="zh-CN" i="1" smtClean="0">
                                <a:solidFill>
                                  <a:srgbClr val="0D0D0D"/>
                                </a:solidFill>
                                <a:highlight>
                                  <a:srgbClr val="FFFFFF"/>
                                </a:highlight>
                                <a:latin typeface="Cambria Math" panose="02040503050406030204" pitchFamily="18" charset="0"/>
                              </a:rPr>
                            </m:ctrlPr>
                          </m:sSupPr>
                          <m:e>
                            <m:r>
                              <a:rPr lang="en-US" altLang="zh-CN" b="0" i="1" smtClean="0">
                                <a:solidFill>
                                  <a:srgbClr val="0D0D0D"/>
                                </a:solidFill>
                                <a:highlight>
                                  <a:srgbClr val="FFFFFF"/>
                                </a:highlight>
                                <a:latin typeface="Cambria Math" panose="02040503050406030204" pitchFamily="18" charset="0"/>
                              </a:rPr>
                              <m:t>𝑇</m:t>
                            </m:r>
                          </m:e>
                          <m:sup>
                            <m:r>
                              <a:rPr lang="en-US" altLang="zh-CN" b="0" i="1" smtClean="0">
                                <a:solidFill>
                                  <a:srgbClr val="0D0D0D"/>
                                </a:solidFill>
                                <a:highlight>
                                  <a:srgbClr val="FFFFFF"/>
                                </a:highlight>
                                <a:latin typeface="Cambria Math" panose="02040503050406030204" pitchFamily="18" charset="0"/>
                              </a:rPr>
                              <m:t>′</m:t>
                            </m:r>
                          </m:sup>
                        </m:sSup>
                      </m:sub>
                    </m:sSub>
                    <m:r>
                      <a:rPr lang="en-US" altLang="zh-CN" i="1">
                        <a:solidFill>
                          <a:srgbClr val="0D0D0D"/>
                        </a:solidFill>
                        <a:highlight>
                          <a:srgbClr val="FFFFFF"/>
                        </a:highlight>
                        <a:latin typeface="Cambria Math" panose="02040503050406030204" pitchFamily="18" charset="0"/>
                      </a:rPr>
                      <m:t>=</m:t>
                    </m:r>
                    <m:d>
                      <m:dPr>
                        <m:ctrlPr>
                          <a:rPr lang="en-US" altLang="zh-CN" i="1">
                            <a:solidFill>
                              <a:srgbClr val="0D0D0D"/>
                            </a:solidFill>
                            <a:highlight>
                              <a:srgbClr val="FFFFFF"/>
                            </a:highlight>
                            <a:latin typeface="Cambria Math" panose="02040503050406030204" pitchFamily="18" charset="0"/>
                          </a:rPr>
                        </m:ctrlPr>
                      </m:dPr>
                      <m:e>
                        <m:sSub>
                          <m:sSubPr>
                            <m:ctrlPr>
                              <a:rPr lang="en-US" altLang="zh-CN" i="1">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𝑎</m:t>
                            </m:r>
                          </m:e>
                          <m:sub>
                            <m:r>
                              <a:rPr lang="en-US" altLang="zh-CN" i="1">
                                <a:solidFill>
                                  <a:srgbClr val="0D0D0D"/>
                                </a:solidFill>
                                <a:highlight>
                                  <a:srgbClr val="FFFFFF"/>
                                </a:highlight>
                                <a:latin typeface="Cambria Math" panose="02040503050406030204" pitchFamily="18" charset="0"/>
                              </a:rPr>
                              <m:t>1</m:t>
                            </m:r>
                          </m:sub>
                        </m:sSub>
                        <m:r>
                          <a:rPr lang="en-US" altLang="zh-CN" i="1">
                            <a:solidFill>
                              <a:srgbClr val="0D0D0D"/>
                            </a:solidFill>
                            <a:highlight>
                              <a:srgbClr val="FFFFFF"/>
                            </a:highlight>
                            <a:latin typeface="Cambria Math" panose="02040503050406030204" pitchFamily="18" charset="0"/>
                          </a:rPr>
                          <m:t>,…,</m:t>
                        </m:r>
                        <m:sSub>
                          <m:sSubPr>
                            <m:ctrlPr>
                              <a:rPr lang="en-US" altLang="zh-CN" i="1">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𝑎</m:t>
                            </m:r>
                          </m:e>
                          <m:sub>
                            <m:sSup>
                              <m:sSupPr>
                                <m:ctrlPr>
                                  <a:rPr lang="en-US" altLang="zh-CN" i="1">
                                    <a:solidFill>
                                      <a:srgbClr val="0D0D0D"/>
                                    </a:solidFill>
                                    <a:highlight>
                                      <a:srgbClr val="FFFFFF"/>
                                    </a:highlight>
                                    <a:latin typeface="Cambria Math" panose="02040503050406030204" pitchFamily="18" charset="0"/>
                                  </a:rPr>
                                </m:ctrlPr>
                              </m:sSupPr>
                              <m:e>
                                <m:r>
                                  <a:rPr lang="en-US" altLang="zh-CN" i="1">
                                    <a:solidFill>
                                      <a:srgbClr val="0D0D0D"/>
                                    </a:solidFill>
                                    <a:highlight>
                                      <a:srgbClr val="FFFFFF"/>
                                    </a:highlight>
                                    <a:latin typeface="Cambria Math" panose="02040503050406030204" pitchFamily="18" charset="0"/>
                                  </a:rPr>
                                  <m:t>𝑇</m:t>
                                </m:r>
                              </m:e>
                              <m:sup>
                                <m:r>
                                  <a:rPr lang="en-US" altLang="zh-CN" i="1">
                                    <a:solidFill>
                                      <a:srgbClr val="0D0D0D"/>
                                    </a:solidFill>
                                    <a:highlight>
                                      <a:srgbClr val="FFFFFF"/>
                                    </a:highlight>
                                    <a:latin typeface="Cambria Math" panose="02040503050406030204" pitchFamily="18" charset="0"/>
                                  </a:rPr>
                                  <m:t>′</m:t>
                                </m:r>
                              </m:sup>
                            </m:sSup>
                          </m:sub>
                        </m:sSub>
                      </m:e>
                    </m:d>
                    <m:r>
                      <a:rPr lang="en-US" altLang="zh-CN" i="1">
                        <a:solidFill>
                          <a:srgbClr val="0D0D0D"/>
                        </a:solidFill>
                        <a:highlight>
                          <a:srgbClr val="FFFFFF"/>
                        </a:highlight>
                        <a:latin typeface="Cambria Math" panose="02040503050406030204" pitchFamily="18" charset="0"/>
                      </a:rPr>
                      <m:t> </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p>
                      <m:sSupPr>
                        <m:ctrlPr>
                          <a:rPr lang="en-US" altLang="zh-CN" i="1">
                            <a:solidFill>
                              <a:srgbClr val="0D0D0D"/>
                            </a:solidFill>
                            <a:highlight>
                              <a:srgbClr val="FFFFFF"/>
                            </a:highlight>
                            <a:latin typeface="Cambria Math" panose="02040503050406030204" pitchFamily="18" charset="0"/>
                          </a:rPr>
                        </m:ctrlPr>
                      </m:sSupPr>
                      <m:e>
                        <m:r>
                          <a:rPr lang="en-US" altLang="zh-CN" i="1">
                            <a:solidFill>
                              <a:srgbClr val="0D0D0D"/>
                            </a:solidFill>
                            <a:highlight>
                              <a:srgbClr val="FFFFFF"/>
                            </a:highlight>
                            <a:latin typeface="Cambria Math" panose="02040503050406030204" pitchFamily="18" charset="0"/>
                          </a:rPr>
                          <m:t>𝑇</m:t>
                        </m:r>
                      </m:e>
                      <m:sup>
                        <m:r>
                          <a:rPr lang="en-US" altLang="zh-CN" i="1">
                            <a:solidFill>
                              <a:srgbClr val="0D0D0D"/>
                            </a:solidFill>
                            <a:highlight>
                              <a:srgbClr val="FFFFFF"/>
                            </a:highlight>
                            <a:latin typeface="Cambria Math" panose="02040503050406030204" pitchFamily="18" charset="0"/>
                          </a:rPr>
                          <m:t>′</m:t>
                        </m:r>
                      </m:sup>
                    </m:sSup>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是音频表示的帧长度。</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01F84125-DA59-FEC9-5B38-0CD7AFEF97E8}"/>
                  </a:ext>
                </a:extLst>
              </p:cNvPr>
              <p:cNvSpPr txBox="1">
                <a:spLocks noRot="1" noChangeAspect="1" noMove="1" noResize="1" noEditPoints="1" noAdjustHandles="1" noChangeArrowheads="1" noChangeShapeType="1" noTextEdit="1"/>
              </p:cNvSpPr>
              <p:nvPr/>
            </p:nvSpPr>
            <p:spPr>
              <a:xfrm>
                <a:off x="611052" y="3867760"/>
                <a:ext cx="11072953" cy="377989"/>
              </a:xfrm>
              <a:prstGeom prst="rect">
                <a:avLst/>
              </a:prstGeom>
              <a:blipFill>
                <a:blip r:embed="rId6"/>
                <a:stretch>
                  <a:fillRect l="-330" t="-11290" b="-19355"/>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A3F4EA59-2A3C-86A5-E037-59CA0692B794}"/>
              </a:ext>
            </a:extLst>
          </p:cNvPr>
          <p:cNvSpPr txBox="1"/>
          <p:nvPr/>
        </p:nvSpPr>
        <p:spPr>
          <a:xfrm>
            <a:off x="11735782" y="387641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2" name="文本框 21">
            <a:extLst>
              <a:ext uri="{FF2B5EF4-FFF2-40B4-BE49-F238E27FC236}">
                <a16:creationId xmlns:a16="http://schemas.microsoft.com/office/drawing/2014/main" id="{AA6F793A-CD9D-4EF9-8F02-E2CB11E68FE0}"/>
              </a:ext>
            </a:extLst>
          </p:cNvPr>
          <p:cNvSpPr txBox="1"/>
          <p:nvPr/>
        </p:nvSpPr>
        <p:spPr>
          <a:xfrm>
            <a:off x="11735782" y="445828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4" name="文本框 23">
            <a:extLst>
              <a:ext uri="{FF2B5EF4-FFF2-40B4-BE49-F238E27FC236}">
                <a16:creationId xmlns:a16="http://schemas.microsoft.com/office/drawing/2014/main" id="{C7927173-114E-D04C-6D9D-1E469EB04292}"/>
              </a:ext>
            </a:extLst>
          </p:cNvPr>
          <p:cNvSpPr txBox="1"/>
          <p:nvPr/>
        </p:nvSpPr>
        <p:spPr>
          <a:xfrm>
            <a:off x="11735782" y="493503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0FEFB2C-3504-B131-C26A-3B3E3BC01D75}"/>
                  </a:ext>
                </a:extLst>
              </p:cNvPr>
              <p:cNvSpPr txBox="1"/>
              <p:nvPr/>
            </p:nvSpPr>
            <p:spPr>
              <a:xfrm>
                <a:off x="607702" y="4369072"/>
                <a:ext cx="11072953" cy="37798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风格嵌入层：</a:t>
                </a:r>
                <a:r>
                  <a:rPr lang="zh-CN" altLang="en-US" dirty="0">
                    <a:latin typeface="Times New Roman" panose="02020603050405020304" pitchFamily="18" charset="0"/>
                    <a:ea typeface="宋体" panose="02010600030101010101" pitchFamily="2" charset="-122"/>
                    <a:cs typeface="Times New Roman" panose="02020603050405020304" pitchFamily="18" charset="0"/>
                  </a:rPr>
                  <a:t>包含一组可学习的嵌入，表示说话者身份</a:t>
                </a:r>
                <a14:m>
                  <m:oMath xmlns:m="http://schemas.openxmlformats.org/officeDocument/2006/math">
                    <m:r>
                      <m:rPr>
                        <m:sty m:val="p"/>
                      </m:rPr>
                      <a:rPr lang="en-US" altLang="zh-CN" b="0" i="0" smtClean="0">
                        <a:solidFill>
                          <a:srgbClr val="0D0D0D"/>
                        </a:solidFill>
                        <a:effectLst/>
                        <a:highlight>
                          <a:srgbClr val="FFFFFF"/>
                        </a:highlight>
                        <a:latin typeface="Cambria Math" panose="02040503050406030204" pitchFamily="18" charset="0"/>
                      </a:rPr>
                      <m:t>S</m:t>
                    </m:r>
                    <m:r>
                      <a:rPr lang="en-US" altLang="zh-CN" b="0" i="1" smtClean="0">
                        <a:solidFill>
                          <a:srgbClr val="0D0D0D"/>
                        </a:solidFill>
                        <a:effectLst/>
                        <a:highlight>
                          <a:srgbClr val="FFFFFF"/>
                        </a:highlight>
                        <a:latin typeface="Cambria Math" panose="02040503050406030204" pitchFamily="18" charset="0"/>
                      </a:rPr>
                      <m:t>=</m:t>
                    </m:r>
                    <m:d>
                      <m:dPr>
                        <m:ctrlPr>
                          <a:rPr lang="en-US" altLang="zh-CN" b="0" i="1" smtClean="0">
                            <a:solidFill>
                              <a:srgbClr val="0D0D0D"/>
                            </a:solidFill>
                            <a:effectLst/>
                            <a:highlight>
                              <a:srgbClr val="FFFFFF"/>
                            </a:highlight>
                            <a:latin typeface="Cambria Math" panose="02040503050406030204" pitchFamily="18" charset="0"/>
                          </a:rPr>
                        </m:ctrlPr>
                      </m:dPr>
                      <m:e>
                        <m:sSub>
                          <m:sSubPr>
                            <m:ctrlPr>
                              <a:rPr lang="en-US" altLang="zh-CN" b="0" i="1" smtClean="0">
                                <a:solidFill>
                                  <a:srgbClr val="0D0D0D"/>
                                </a:solidFill>
                                <a:effectLst/>
                                <a:highlight>
                                  <a:srgbClr val="FFFFFF"/>
                                </a:highlight>
                                <a:latin typeface="Cambria Math" panose="02040503050406030204" pitchFamily="18" charset="0"/>
                              </a:rPr>
                            </m:ctrlPr>
                          </m:sSubPr>
                          <m:e>
                            <m:r>
                              <a:rPr lang="en-US" altLang="zh-CN" b="0" i="1" smtClean="0">
                                <a:solidFill>
                                  <a:srgbClr val="0D0D0D"/>
                                </a:solidFill>
                                <a:effectLst/>
                                <a:highlight>
                                  <a:srgbClr val="FFFFFF"/>
                                </a:highlight>
                                <a:latin typeface="Cambria Math" panose="02040503050406030204" pitchFamily="18" charset="0"/>
                              </a:rPr>
                              <m:t>𝑆</m:t>
                            </m:r>
                          </m:e>
                          <m:sub>
                            <m:r>
                              <a:rPr lang="en-US" altLang="zh-CN" b="0" i="1" smtClean="0">
                                <a:solidFill>
                                  <a:srgbClr val="0D0D0D"/>
                                </a:solidFill>
                                <a:effectLst/>
                                <a:highlight>
                                  <a:srgbClr val="FFFFFF"/>
                                </a:highlight>
                                <a:latin typeface="Cambria Math" panose="02040503050406030204" pitchFamily="18" charset="0"/>
                              </a:rPr>
                              <m:t>1</m:t>
                            </m:r>
                          </m:sub>
                        </m:sSub>
                        <m:r>
                          <a:rPr lang="en-US" altLang="zh-CN" b="0" i="1" smtClean="0">
                            <a:solidFill>
                              <a:srgbClr val="0D0D0D"/>
                            </a:solidFill>
                            <a:effectLst/>
                            <a:highlight>
                              <a:srgbClr val="FFFFFF"/>
                            </a:highlight>
                            <a:latin typeface="Cambria Math" panose="02040503050406030204" pitchFamily="18" charset="0"/>
                          </a:rPr>
                          <m:t>,…,</m:t>
                        </m:r>
                        <m:sSub>
                          <m:sSubPr>
                            <m:ctrlPr>
                              <a:rPr lang="en-US" altLang="zh-CN" i="1">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𝑆</m:t>
                            </m:r>
                          </m:e>
                          <m:sub>
                            <m:r>
                              <a:rPr lang="en-US" altLang="zh-CN" b="0" i="1" smtClean="0">
                                <a:solidFill>
                                  <a:srgbClr val="0D0D0D"/>
                                </a:solidFill>
                                <a:highlight>
                                  <a:srgbClr val="FFFFFF"/>
                                </a:highlight>
                                <a:latin typeface="Cambria Math" panose="02040503050406030204" pitchFamily="18" charset="0"/>
                              </a:rPr>
                              <m:t>𝑁</m:t>
                            </m:r>
                          </m:sub>
                        </m:sSub>
                      </m:e>
                    </m:d>
                  </m:oMath>
                </a14:m>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0" name="文本框 9">
                <a:extLst>
                  <a:ext uri="{FF2B5EF4-FFF2-40B4-BE49-F238E27FC236}">
                    <a16:creationId xmlns:a16="http://schemas.microsoft.com/office/drawing/2014/main" id="{F0FEFB2C-3504-B131-C26A-3B3E3BC01D75}"/>
                  </a:ext>
                </a:extLst>
              </p:cNvPr>
              <p:cNvSpPr txBox="1">
                <a:spLocks noRot="1" noChangeAspect="1" noMove="1" noResize="1" noEditPoints="1" noAdjustHandles="1" noChangeArrowheads="1" noChangeShapeType="1" noTextEdit="1"/>
              </p:cNvSpPr>
              <p:nvPr/>
            </p:nvSpPr>
            <p:spPr>
              <a:xfrm>
                <a:off x="607702" y="4369072"/>
                <a:ext cx="11072953" cy="377989"/>
              </a:xfrm>
              <a:prstGeom prst="rect">
                <a:avLst/>
              </a:prstGeom>
              <a:blipFill>
                <a:blip r:embed="rId7"/>
                <a:stretch>
                  <a:fillRect l="-385" t="-12903" b="-193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310F128-01BB-B31F-B43C-A209DAC29A2B}"/>
                  </a:ext>
                </a:extLst>
              </p:cNvPr>
              <p:cNvSpPr txBox="1"/>
              <p:nvPr/>
            </p:nvSpPr>
            <p:spPr>
              <a:xfrm>
                <a:off x="611052" y="4930885"/>
                <a:ext cx="11072953" cy="68505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解码器：</a:t>
                </a:r>
                <a:r>
                  <a:rPr lang="zh-CN" altLang="en-US" dirty="0">
                    <a:latin typeface="Times New Roman" panose="02020603050405020304" pitchFamily="18" charset="0"/>
                    <a:ea typeface="宋体" panose="02010600030101010101" pitchFamily="2" charset="-122"/>
                    <a:cs typeface="Times New Roman" panose="02020603050405020304" pitchFamily="18" charset="0"/>
                  </a:rPr>
                  <a:t>自回归地预测面部运动</a:t>
                </a:r>
                <a14:m>
                  <m:oMath xmlns:m="http://schemas.openxmlformats.org/officeDocument/2006/math">
                    <m:sSub>
                      <m:sSubPr>
                        <m:ctrlPr>
                          <a:rPr lang="en-US" altLang="zh-CN" i="1" smtClean="0">
                            <a:solidFill>
                              <a:srgbClr val="0D0D0D"/>
                            </a:solidFill>
                            <a:highlight>
                              <a:srgbClr val="FFFFFF"/>
                            </a:highlight>
                            <a:latin typeface="Cambria Math" panose="02040503050406030204" pitchFamily="18" charset="0"/>
                          </a:rPr>
                        </m:ctrlPr>
                      </m:sSubPr>
                      <m:e>
                        <m:acc>
                          <m:accPr>
                            <m:chr m:val="̂"/>
                            <m:ctrlPr>
                              <a:rPr lang="en-US" altLang="zh-CN" i="1" smtClean="0">
                                <a:solidFill>
                                  <a:srgbClr val="0D0D0D"/>
                                </a:solidFill>
                                <a:highlight>
                                  <a:srgbClr val="FFFFFF"/>
                                </a:highlight>
                                <a:latin typeface="Cambria Math" panose="02040503050406030204" pitchFamily="18" charset="0"/>
                              </a:rPr>
                            </m:ctrlPr>
                          </m:accPr>
                          <m:e>
                            <m:r>
                              <a:rPr lang="en-US" altLang="zh-CN" b="0" i="1" smtClean="0">
                                <a:solidFill>
                                  <a:srgbClr val="0D0D0D"/>
                                </a:solidFill>
                                <a:highlight>
                                  <a:srgbClr val="FFFFFF"/>
                                </a:highlight>
                                <a:latin typeface="Cambria Math" panose="02040503050406030204" pitchFamily="18" charset="0"/>
                              </a:rPr>
                              <m:t>𝑌</m:t>
                            </m:r>
                          </m:e>
                        </m:acc>
                      </m:e>
                      <m:sub>
                        <m:r>
                          <a:rPr lang="en-US" altLang="zh-CN" i="1">
                            <a:solidFill>
                              <a:srgbClr val="0D0D0D"/>
                            </a:solidFill>
                            <a:highlight>
                              <a:srgbClr val="FFFFFF"/>
                            </a:highlight>
                            <a:latin typeface="Cambria Math" panose="02040503050406030204" pitchFamily="18" charset="0"/>
                          </a:rPr>
                          <m:t>𝑇</m:t>
                        </m:r>
                      </m:sub>
                    </m:sSub>
                    <m:r>
                      <a:rPr lang="en-US" altLang="zh-CN" i="1">
                        <a:solidFill>
                          <a:srgbClr val="0D0D0D"/>
                        </a:solidFill>
                        <a:highlight>
                          <a:srgbClr val="FFFFFF"/>
                        </a:highlight>
                        <a:latin typeface="Cambria Math" panose="02040503050406030204" pitchFamily="18" charset="0"/>
                      </a:rPr>
                      <m:t> =</m:t>
                    </m:r>
                    <m:d>
                      <m:dPr>
                        <m:ctrlPr>
                          <a:rPr lang="en-US" altLang="zh-CN" i="1" smtClean="0">
                            <a:solidFill>
                              <a:srgbClr val="0D0D0D"/>
                            </a:solidFill>
                            <a:highlight>
                              <a:srgbClr val="FFFFFF"/>
                            </a:highlight>
                            <a:latin typeface="Cambria Math" panose="02040503050406030204" pitchFamily="18" charset="0"/>
                          </a:rPr>
                        </m:ctrlPr>
                      </m:dPr>
                      <m:e>
                        <m:sSub>
                          <m:sSubPr>
                            <m:ctrlPr>
                              <a:rPr lang="en-US" altLang="zh-CN" i="1">
                                <a:solidFill>
                                  <a:srgbClr val="0D0D0D"/>
                                </a:solidFill>
                                <a:highlight>
                                  <a:srgbClr val="FFFFFF"/>
                                </a:highlight>
                                <a:latin typeface="Cambria Math" panose="02040503050406030204" pitchFamily="18" charset="0"/>
                              </a:rPr>
                            </m:ctrlPr>
                          </m:sSubPr>
                          <m:e>
                            <m:acc>
                              <m:accPr>
                                <m:chr m:val="̂"/>
                                <m:ctrlPr>
                                  <a:rPr lang="en-US" altLang="zh-CN" i="1" smtClean="0">
                                    <a:solidFill>
                                      <a:srgbClr val="0D0D0D"/>
                                    </a:solidFill>
                                    <a:highlight>
                                      <a:srgbClr val="FFFFFF"/>
                                    </a:highlight>
                                    <a:latin typeface="Cambria Math" panose="02040503050406030204" pitchFamily="18" charset="0"/>
                                  </a:rPr>
                                </m:ctrlPr>
                              </m:accPr>
                              <m:e>
                                <m:r>
                                  <a:rPr lang="en-US" altLang="zh-CN" b="0" i="1" smtClean="0">
                                    <a:solidFill>
                                      <a:srgbClr val="0D0D0D"/>
                                    </a:solidFill>
                                    <a:highlight>
                                      <a:srgbClr val="FFFFFF"/>
                                    </a:highlight>
                                    <a:latin typeface="Cambria Math" panose="02040503050406030204" pitchFamily="18" charset="0"/>
                                  </a:rPr>
                                  <m:t>𝑦</m:t>
                                </m:r>
                              </m:e>
                            </m:acc>
                          </m:e>
                          <m:sub>
                            <m:r>
                              <a:rPr lang="en-US" altLang="zh-CN" b="0" i="1" smtClean="0">
                                <a:solidFill>
                                  <a:srgbClr val="0D0D0D"/>
                                </a:solidFill>
                                <a:highlight>
                                  <a:srgbClr val="FFFFFF"/>
                                </a:highlight>
                                <a:latin typeface="Cambria Math" panose="02040503050406030204" pitchFamily="18" charset="0"/>
                              </a:rPr>
                              <m:t>1</m:t>
                            </m:r>
                          </m:sub>
                        </m:sSub>
                        <m:r>
                          <a:rPr lang="en-US" altLang="zh-CN" b="0" i="1" smtClean="0">
                            <a:solidFill>
                              <a:srgbClr val="0D0D0D"/>
                            </a:solidFill>
                            <a:highlight>
                              <a:srgbClr val="FFFFFF"/>
                            </a:highlight>
                            <a:latin typeface="Cambria Math" panose="02040503050406030204" pitchFamily="18" charset="0"/>
                          </a:rPr>
                          <m:t>,…,</m:t>
                        </m:r>
                        <m:sSub>
                          <m:sSubPr>
                            <m:ctrlPr>
                              <a:rPr lang="en-US" altLang="zh-CN" i="1">
                                <a:solidFill>
                                  <a:srgbClr val="0D0D0D"/>
                                </a:solidFill>
                                <a:highlight>
                                  <a:srgbClr val="FFFFFF"/>
                                </a:highlight>
                                <a:latin typeface="Cambria Math" panose="02040503050406030204" pitchFamily="18" charset="0"/>
                              </a:rPr>
                            </m:ctrlPr>
                          </m:sSubPr>
                          <m:e>
                            <m:acc>
                              <m:accPr>
                                <m:chr m:val="̂"/>
                                <m:ctrlPr>
                                  <a:rPr lang="en-US" altLang="zh-CN" i="1">
                                    <a:solidFill>
                                      <a:srgbClr val="0D0D0D"/>
                                    </a:solidFill>
                                    <a:highlight>
                                      <a:srgbClr val="FFFFFF"/>
                                    </a:highlight>
                                    <a:latin typeface="Cambria Math" panose="02040503050406030204" pitchFamily="18" charset="0"/>
                                  </a:rPr>
                                </m:ctrlPr>
                              </m:accPr>
                              <m:e>
                                <m:r>
                                  <a:rPr lang="en-US" altLang="zh-CN" i="1">
                                    <a:solidFill>
                                      <a:srgbClr val="0D0D0D"/>
                                    </a:solidFill>
                                    <a:highlight>
                                      <a:srgbClr val="FFFFFF"/>
                                    </a:highlight>
                                    <a:latin typeface="Cambria Math" panose="02040503050406030204" pitchFamily="18" charset="0"/>
                                  </a:rPr>
                                  <m:t>𝑦</m:t>
                                </m:r>
                              </m:e>
                            </m:acc>
                          </m:e>
                          <m:sub>
                            <m:r>
                              <a:rPr lang="en-US" altLang="zh-CN" i="1">
                                <a:solidFill>
                                  <a:srgbClr val="0D0D0D"/>
                                </a:solidFill>
                                <a:highlight>
                                  <a:srgbClr val="FFFFFF"/>
                                </a:highlight>
                                <a:latin typeface="Cambria Math" panose="02040503050406030204" pitchFamily="18" charset="0"/>
                              </a:rPr>
                              <m:t>𝑇</m:t>
                            </m:r>
                          </m:sub>
                        </m:sSub>
                      </m:e>
                    </m:d>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，条件是音频表示</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r>
                          <a:rPr lang="en-US" altLang="zh-CN" i="1">
                            <a:solidFill>
                              <a:srgbClr val="0D0D0D"/>
                            </a:solidFill>
                            <a:highlight>
                              <a:srgbClr val="FFFFFF"/>
                            </a:highlight>
                            <a:latin typeface="Cambria Math" panose="02040503050406030204" pitchFamily="18" charset="0"/>
                          </a:rPr>
                          <m:t>𝐴</m:t>
                        </m:r>
                      </m:e>
                      <m:sub>
                        <m:sSup>
                          <m:sSupPr>
                            <m:ctrlPr>
                              <a:rPr lang="en-US" altLang="zh-CN" i="1">
                                <a:solidFill>
                                  <a:srgbClr val="0D0D0D"/>
                                </a:solidFill>
                                <a:highlight>
                                  <a:srgbClr val="FFFFFF"/>
                                </a:highlight>
                                <a:latin typeface="Cambria Math" panose="02040503050406030204" pitchFamily="18" charset="0"/>
                              </a:rPr>
                            </m:ctrlPr>
                          </m:sSupPr>
                          <m:e>
                            <m:r>
                              <a:rPr lang="en-US" altLang="zh-CN" i="1">
                                <a:solidFill>
                                  <a:srgbClr val="0D0D0D"/>
                                </a:solidFill>
                                <a:highlight>
                                  <a:srgbClr val="FFFFFF"/>
                                </a:highlight>
                                <a:latin typeface="Cambria Math" panose="02040503050406030204" pitchFamily="18" charset="0"/>
                              </a:rPr>
                              <m:t>𝑇</m:t>
                            </m:r>
                          </m:e>
                          <m:sup>
                            <m:r>
                              <a:rPr lang="en-US" altLang="zh-CN" i="1">
                                <a:solidFill>
                                  <a:srgbClr val="0D0D0D"/>
                                </a:solidFill>
                                <a:highlight>
                                  <a:srgbClr val="FFFFFF"/>
                                </a:highlight>
                                <a:latin typeface="Cambria Math" panose="02040503050406030204" pitchFamily="18" charset="0"/>
                              </a:rPr>
                              <m:t>′</m:t>
                            </m:r>
                          </m:sup>
                        </m:sSup>
                      </m:sub>
                    </m:sSub>
                    <m:r>
                      <a:rPr lang="en-US" altLang="zh-CN" i="1">
                        <a:solidFill>
                          <a:srgbClr val="0D0D0D"/>
                        </a:solidFill>
                        <a:highlight>
                          <a:srgbClr val="FFFFFF"/>
                        </a:highlight>
                        <a:latin typeface="Cambria Math" panose="02040503050406030204" pitchFamily="18" charset="0"/>
                      </a:rPr>
                      <m:t> </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和说话者</a:t>
                </a:r>
                <a14:m>
                  <m:oMath xmlns:m="http://schemas.openxmlformats.org/officeDocument/2006/math">
                    <m:r>
                      <a:rPr lang="en-US" altLang="zh-CN" b="0" i="1" smtClean="0">
                        <a:solidFill>
                          <a:srgbClr val="0D0D0D"/>
                        </a:solidFill>
                        <a:highlight>
                          <a:srgbClr val="FFFFFF"/>
                        </a:highlight>
                        <a:latin typeface="Cambria Math" panose="02040503050406030204" pitchFamily="18" charset="0"/>
                      </a:rPr>
                      <m:t>𝑛</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的风格嵌入</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𝑠</m:t>
                        </m:r>
                      </m:e>
                      <m:sub>
                        <m:r>
                          <a:rPr lang="en-US" altLang="zh-CN" b="0" i="1" smtClean="0">
                            <a:solidFill>
                              <a:srgbClr val="0D0D0D"/>
                            </a:solidFill>
                            <a:highlight>
                              <a:srgbClr val="FFFFFF"/>
                            </a:highlight>
                            <a:latin typeface="Cambria Math" panose="02040503050406030204" pitchFamily="18" charset="0"/>
                          </a:rPr>
                          <m:t>𝑛</m:t>
                        </m:r>
                      </m:sub>
                    </m:sSub>
                    <m:r>
                      <a:rPr lang="en-US" altLang="zh-CN" i="1">
                        <a:solidFill>
                          <a:srgbClr val="0D0D0D"/>
                        </a:solidFill>
                        <a:highlight>
                          <a:srgbClr val="FFFFFF"/>
                        </a:highlight>
                        <a:latin typeface="Cambria Math" panose="02040503050406030204" pitchFamily="18" charset="0"/>
                      </a:rPr>
                      <m:t> </m:t>
                    </m:r>
                  </m:oMath>
                </a14:m>
                <a:r>
                  <a:rPr lang="zh-CN" altLang="en-US" dirty="0">
                    <a:latin typeface="Times New Roman" panose="02020603050405020304" pitchFamily="18" charset="0"/>
                    <a:ea typeface="宋体" panose="02010600030101010101" pitchFamily="2" charset="-122"/>
                    <a:cs typeface="Times New Roman" panose="02020603050405020304" pitchFamily="18" charset="0"/>
                  </a:rPr>
                  <a:t>，以及过去的面部运动。</a:t>
                </a:r>
                <a:endParaRPr lang="zh-CN" altLang="en-US"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A310F128-01BB-B31F-B43C-A209DAC29A2B}"/>
                  </a:ext>
                </a:extLst>
              </p:cNvPr>
              <p:cNvSpPr txBox="1">
                <a:spLocks noRot="1" noChangeAspect="1" noMove="1" noResize="1" noEditPoints="1" noAdjustHandles="1" noChangeArrowheads="1" noChangeShapeType="1" noTextEdit="1"/>
              </p:cNvSpPr>
              <p:nvPr/>
            </p:nvSpPr>
            <p:spPr>
              <a:xfrm>
                <a:off x="611052" y="4930885"/>
                <a:ext cx="11072953" cy="685059"/>
              </a:xfrm>
              <a:prstGeom prst="rect">
                <a:avLst/>
              </a:prstGeom>
              <a:blipFill>
                <a:blip r:embed="rId8"/>
                <a:stretch>
                  <a:fillRect l="-330" t="-6250" b="-1160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E37A6340-E0CC-A50B-2DEB-C5D749D27285}"/>
                  </a:ext>
                </a:extLst>
              </p:cNvPr>
              <p:cNvSpPr txBox="1"/>
              <p:nvPr/>
            </p:nvSpPr>
            <p:spPr>
              <a:xfrm>
                <a:off x="607701" y="5673623"/>
                <a:ext cx="11128081" cy="385555"/>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dirty="0">
                    <a:latin typeface="Times New Roman" panose="02020603050405020304" pitchFamily="18" charset="0"/>
                    <a:ea typeface="宋体" panose="02010600030101010101" pitchFamily="2" charset="-122"/>
                    <a:cs typeface="Times New Roman" panose="02020603050405020304" pitchFamily="18" charset="0"/>
                  </a:rPr>
                  <a:t>形式化表示：</a:t>
                </a:r>
                <a:r>
                  <a:rPr lang="en-US" altLang="zh-CN" dirty="0">
                    <a:solidFill>
                      <a:srgbClr val="0D0D0D"/>
                    </a:solidFill>
                    <a:highlight>
                      <a:srgbClr val="FFFFFF"/>
                    </a:highlight>
                  </a:rPr>
                  <a:t> </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acc>
                          <m:accPr>
                            <m:chr m:val="̂"/>
                            <m:ctrlPr>
                              <a:rPr lang="en-US" altLang="zh-CN" i="1">
                                <a:solidFill>
                                  <a:srgbClr val="0D0D0D"/>
                                </a:solidFill>
                                <a:highlight>
                                  <a:srgbClr val="FFFFFF"/>
                                </a:highlight>
                                <a:latin typeface="Cambria Math" panose="02040503050406030204" pitchFamily="18" charset="0"/>
                              </a:rPr>
                            </m:ctrlPr>
                          </m:accPr>
                          <m:e>
                            <m:r>
                              <a:rPr lang="en-US" altLang="zh-CN" i="1">
                                <a:solidFill>
                                  <a:srgbClr val="0D0D0D"/>
                                </a:solidFill>
                                <a:highlight>
                                  <a:srgbClr val="FFFFFF"/>
                                </a:highlight>
                                <a:latin typeface="Cambria Math" panose="02040503050406030204" pitchFamily="18" charset="0"/>
                              </a:rPr>
                              <m:t>𝑦</m:t>
                            </m:r>
                          </m:e>
                        </m:acc>
                      </m:e>
                      <m:sub>
                        <m:r>
                          <a:rPr lang="en-US" altLang="zh-CN" b="0" i="1" smtClean="0">
                            <a:solidFill>
                              <a:srgbClr val="0D0D0D"/>
                            </a:solidFill>
                            <a:highlight>
                              <a:srgbClr val="FFFFFF"/>
                            </a:highlight>
                            <a:latin typeface="Cambria Math" panose="02040503050406030204" pitchFamily="18" charset="0"/>
                          </a:rPr>
                          <m:t>𝑡</m:t>
                        </m:r>
                      </m:sub>
                    </m:sSub>
                    <m:r>
                      <a:rPr lang="en-US" altLang="zh-CN" b="0" i="1" smtClean="0">
                        <a:solidFill>
                          <a:srgbClr val="0D0D0D"/>
                        </a:solidFill>
                        <a:highlight>
                          <a:srgbClr val="FFFFFF"/>
                        </a:highlight>
                        <a:latin typeface="Cambria Math" panose="02040503050406030204" pitchFamily="18" charset="0"/>
                      </a:rPr>
                      <m:t>=</m:t>
                    </m:r>
                    <m:sSub>
                      <m:sSubPr>
                        <m:ctrlPr>
                          <a:rPr lang="en-US" altLang="zh-CN" b="0" i="1" smtClean="0">
                            <a:solidFill>
                              <a:srgbClr val="0D0D0D"/>
                            </a:solidFill>
                            <a:highlight>
                              <a:srgbClr val="FFFFFF"/>
                            </a:highlight>
                            <a:latin typeface="Cambria Math" panose="02040503050406030204" pitchFamily="18" charset="0"/>
                          </a:rPr>
                        </m:ctrlPr>
                      </m:sSubPr>
                      <m:e>
                        <m:r>
                          <a:rPr lang="en-US" altLang="zh-CN" b="0" i="1" smtClean="0">
                            <a:solidFill>
                              <a:srgbClr val="0D0D0D"/>
                            </a:solidFill>
                            <a:highlight>
                              <a:srgbClr val="FFFFFF"/>
                            </a:highlight>
                            <a:latin typeface="Cambria Math" panose="02040503050406030204" pitchFamily="18" charset="0"/>
                          </a:rPr>
                          <m:t>𝐹𝑎𝑐𝑒𝐹𝑜𝑟𝑚𝑒𝑟</m:t>
                        </m:r>
                      </m:e>
                      <m:sub>
                        <m:r>
                          <a:rPr lang="zh-CN" altLang="en-US" b="0" i="1" smtClean="0">
                            <a:solidFill>
                              <a:srgbClr val="0D0D0D"/>
                            </a:solidFill>
                            <a:highlight>
                              <a:srgbClr val="FFFFFF"/>
                            </a:highlight>
                            <a:latin typeface="Cambria Math" panose="02040503050406030204" pitchFamily="18" charset="0"/>
                          </a:rPr>
                          <m:t>𝜃</m:t>
                        </m:r>
                      </m:sub>
                    </m:sSub>
                    <m:d>
                      <m:dPr>
                        <m:ctrlPr>
                          <a:rPr lang="en-US" altLang="zh-CN" b="0" i="1" smtClean="0">
                            <a:solidFill>
                              <a:srgbClr val="0D0D0D"/>
                            </a:solidFill>
                            <a:highlight>
                              <a:srgbClr val="FFFFFF"/>
                            </a:highlight>
                            <a:latin typeface="Cambria Math" panose="02040503050406030204" pitchFamily="18" charset="0"/>
                          </a:rPr>
                        </m:ctrlPr>
                      </m:dPr>
                      <m:e>
                        <m:sSub>
                          <m:sSubPr>
                            <m:ctrlPr>
                              <a:rPr lang="en-US" altLang="zh-CN" i="1">
                                <a:solidFill>
                                  <a:srgbClr val="0D0D0D"/>
                                </a:solidFill>
                                <a:highlight>
                                  <a:srgbClr val="FFFFFF"/>
                                </a:highlight>
                                <a:latin typeface="Cambria Math" panose="02040503050406030204" pitchFamily="18" charset="0"/>
                              </a:rPr>
                            </m:ctrlPr>
                          </m:sSubPr>
                          <m:e>
                            <m:acc>
                              <m:accPr>
                                <m:chr m:val="̂"/>
                                <m:ctrlPr>
                                  <a:rPr lang="en-US" altLang="zh-CN" i="1">
                                    <a:solidFill>
                                      <a:srgbClr val="0D0D0D"/>
                                    </a:solidFill>
                                    <a:highlight>
                                      <a:srgbClr val="FFFFFF"/>
                                    </a:highlight>
                                    <a:latin typeface="Cambria Math" panose="02040503050406030204" pitchFamily="18" charset="0"/>
                                  </a:rPr>
                                </m:ctrlPr>
                              </m:accPr>
                              <m:e>
                                <m:r>
                                  <a:rPr lang="en-US" altLang="zh-CN" i="1">
                                    <a:solidFill>
                                      <a:srgbClr val="0D0D0D"/>
                                    </a:solidFill>
                                    <a:highlight>
                                      <a:srgbClr val="FFFFFF"/>
                                    </a:highlight>
                                    <a:latin typeface="Cambria Math" panose="02040503050406030204" pitchFamily="18" charset="0"/>
                                  </a:rPr>
                                  <m:t>𝑦</m:t>
                                </m:r>
                              </m:e>
                            </m:acc>
                          </m:e>
                          <m:sub>
                            <m:r>
                              <a:rPr lang="en-US" altLang="zh-CN" b="0" i="1" smtClean="0">
                                <a:solidFill>
                                  <a:srgbClr val="0D0D0D"/>
                                </a:solidFill>
                                <a:highlight>
                                  <a:srgbClr val="FFFFFF"/>
                                </a:highlight>
                                <a:latin typeface="Cambria Math" panose="02040503050406030204" pitchFamily="18" charset="0"/>
                              </a:rPr>
                              <m:t>&lt;</m:t>
                            </m:r>
                            <m:r>
                              <a:rPr lang="en-US" altLang="zh-CN" b="0" i="1" smtClean="0">
                                <a:solidFill>
                                  <a:srgbClr val="0D0D0D"/>
                                </a:solidFill>
                                <a:highlight>
                                  <a:srgbClr val="FFFFFF"/>
                                </a:highlight>
                                <a:latin typeface="Cambria Math" panose="02040503050406030204" pitchFamily="18" charset="0"/>
                              </a:rPr>
                              <m:t>𝑡</m:t>
                            </m:r>
                          </m:sub>
                        </m:sSub>
                        <m:r>
                          <a:rPr lang="en-US" altLang="zh-CN" b="0" i="1" smtClean="0">
                            <a:solidFill>
                              <a:srgbClr val="0D0D0D"/>
                            </a:solidFill>
                            <a:highlight>
                              <a:srgbClr val="FFFFFF"/>
                            </a:highlight>
                            <a:latin typeface="Cambria Math" panose="02040503050406030204" pitchFamily="18" charset="0"/>
                          </a:rPr>
                          <m:t> ,</m:t>
                        </m:r>
                        <m:sSub>
                          <m:sSubPr>
                            <m:ctrlPr>
                              <a:rPr lang="en-US" altLang="zh-CN" i="1">
                                <a:solidFill>
                                  <a:srgbClr val="0D0D0D"/>
                                </a:solidFill>
                                <a:highlight>
                                  <a:srgbClr val="FFFFFF"/>
                                </a:highlight>
                                <a:latin typeface="Cambria Math" panose="02040503050406030204" pitchFamily="18" charset="0"/>
                              </a:rPr>
                            </m:ctrlPr>
                          </m:sSubPr>
                          <m:e>
                            <m:r>
                              <a:rPr lang="en-US" altLang="zh-CN" i="1">
                                <a:solidFill>
                                  <a:srgbClr val="0D0D0D"/>
                                </a:solidFill>
                                <a:highlight>
                                  <a:srgbClr val="FFFFFF"/>
                                </a:highlight>
                                <a:latin typeface="Cambria Math" panose="02040503050406030204" pitchFamily="18" charset="0"/>
                              </a:rPr>
                              <m:t>𝑠</m:t>
                            </m:r>
                          </m:e>
                          <m:sub>
                            <m:r>
                              <a:rPr lang="en-US" altLang="zh-CN" i="1">
                                <a:solidFill>
                                  <a:srgbClr val="0D0D0D"/>
                                </a:solidFill>
                                <a:highlight>
                                  <a:srgbClr val="FFFFFF"/>
                                </a:highlight>
                                <a:latin typeface="Cambria Math" panose="02040503050406030204" pitchFamily="18" charset="0"/>
                              </a:rPr>
                              <m:t>𝑛</m:t>
                            </m:r>
                          </m:sub>
                        </m:sSub>
                        <m:r>
                          <a:rPr lang="en-US" altLang="zh-CN" b="0" i="1" smtClean="0">
                            <a:solidFill>
                              <a:srgbClr val="0D0D0D"/>
                            </a:solidFill>
                            <a:highlight>
                              <a:srgbClr val="FFFFFF"/>
                            </a:highlight>
                            <a:latin typeface="Cambria Math" panose="02040503050406030204" pitchFamily="18" charset="0"/>
                          </a:rPr>
                          <m:t> ,</m:t>
                        </m:r>
                        <m:r>
                          <a:rPr lang="en-US" altLang="zh-CN" i="1">
                            <a:solidFill>
                              <a:srgbClr val="0D0D0D"/>
                            </a:solidFill>
                            <a:highlight>
                              <a:srgbClr val="FFFFFF"/>
                            </a:highlight>
                            <a:latin typeface="Cambria Math" panose="02040503050406030204" pitchFamily="18" charset="0"/>
                          </a:rPr>
                          <m:t>𝑋</m:t>
                        </m:r>
                      </m:e>
                    </m:d>
                    <m:r>
                      <a:rPr lang="en-US" altLang="zh-CN" b="0" i="1" smtClean="0">
                        <a:solidFill>
                          <a:srgbClr val="0D0D0D"/>
                        </a:solidFill>
                        <a:highlight>
                          <a:srgbClr val="FFFFFF"/>
                        </a:highlight>
                        <a:latin typeface="Cambria Math" panose="02040503050406030204" pitchFamily="18" charset="0"/>
                      </a:rPr>
                      <m:t>.</m:t>
                    </m:r>
                  </m:oMath>
                </a14:m>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 其中，</a:t>
                </a:r>
                <a14:m>
                  <m:oMath xmlns:m="http://schemas.openxmlformats.org/officeDocument/2006/math">
                    <m:r>
                      <a:rPr lang="zh-CN" altLang="en-US" i="1">
                        <a:solidFill>
                          <a:srgbClr val="0D0D0D"/>
                        </a:solidFill>
                        <a:highlight>
                          <a:srgbClr val="FFFFFF"/>
                        </a:highlight>
                        <a:latin typeface="Cambria Math" panose="02040503050406030204" pitchFamily="18" charset="0"/>
                      </a:rPr>
                      <m:t>𝜃</m:t>
                    </m:r>
                  </m:oMath>
                </a14:m>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代表模型参数，</a:t>
                </a:r>
                <a:r>
                  <a:rPr lang="en-US" altLang="zh-CN" dirty="0">
                    <a:solidFill>
                      <a:srgbClr val="0D0D0D"/>
                    </a:solidFill>
                    <a:highlight>
                      <a:srgbClr val="FFFFFF"/>
                    </a:highlight>
                  </a:rPr>
                  <a:t> </a:t>
                </a:r>
                <a14:m>
                  <m:oMath xmlns:m="http://schemas.openxmlformats.org/officeDocument/2006/math">
                    <m:r>
                      <a:rPr lang="en-US" altLang="zh-CN" i="1">
                        <a:solidFill>
                          <a:srgbClr val="0D0D0D"/>
                        </a:solidFill>
                        <a:highlight>
                          <a:srgbClr val="FFFFFF"/>
                        </a:highlight>
                        <a:latin typeface="Cambria Math" panose="02040503050406030204" pitchFamily="18" charset="0"/>
                      </a:rPr>
                      <m:t>𝑡</m:t>
                    </m:r>
                  </m:oMath>
                </a14:m>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是序列中的当前时间步且</a:t>
                </a:r>
                <a14:m>
                  <m:oMath xmlns:m="http://schemas.openxmlformats.org/officeDocument/2006/math">
                    <m:sSub>
                      <m:sSubPr>
                        <m:ctrlPr>
                          <a:rPr lang="en-US" altLang="zh-CN" i="1">
                            <a:solidFill>
                              <a:srgbClr val="0D0D0D"/>
                            </a:solidFill>
                            <a:highlight>
                              <a:srgbClr val="FFFFFF"/>
                            </a:highlight>
                            <a:latin typeface="Cambria Math" panose="02040503050406030204" pitchFamily="18" charset="0"/>
                          </a:rPr>
                        </m:ctrlPr>
                      </m:sSubPr>
                      <m:e>
                        <m:acc>
                          <m:accPr>
                            <m:chr m:val="̂"/>
                            <m:ctrlPr>
                              <a:rPr lang="en-US" altLang="zh-CN" i="1">
                                <a:solidFill>
                                  <a:srgbClr val="0D0D0D"/>
                                </a:solidFill>
                                <a:highlight>
                                  <a:srgbClr val="FFFFFF"/>
                                </a:highlight>
                                <a:latin typeface="Cambria Math" panose="02040503050406030204" pitchFamily="18" charset="0"/>
                              </a:rPr>
                            </m:ctrlPr>
                          </m:accPr>
                          <m:e>
                            <m:r>
                              <a:rPr lang="en-US" altLang="zh-CN" i="1">
                                <a:solidFill>
                                  <a:srgbClr val="0D0D0D"/>
                                </a:solidFill>
                                <a:highlight>
                                  <a:srgbClr val="FFFFFF"/>
                                </a:highlight>
                                <a:latin typeface="Cambria Math" panose="02040503050406030204" pitchFamily="18" charset="0"/>
                              </a:rPr>
                              <m:t>𝑦</m:t>
                            </m:r>
                          </m:e>
                        </m:acc>
                      </m:e>
                      <m:sub>
                        <m:r>
                          <a:rPr lang="en-US" altLang="zh-CN" i="1">
                            <a:solidFill>
                              <a:srgbClr val="0D0D0D"/>
                            </a:solidFill>
                            <a:highlight>
                              <a:srgbClr val="FFFFFF"/>
                            </a:highlight>
                            <a:latin typeface="Cambria Math" panose="02040503050406030204" pitchFamily="18" charset="0"/>
                          </a:rPr>
                          <m:t>𝑡</m:t>
                        </m:r>
                      </m:sub>
                    </m:sSub>
                    <m:r>
                      <a:rPr lang="en-US" altLang="zh-CN" i="1" smtClean="0">
                        <a:solidFill>
                          <a:srgbClr val="0D0D0D"/>
                        </a:solidFill>
                        <a:highlight>
                          <a:srgbClr val="FFFFFF"/>
                        </a:highlight>
                        <a:latin typeface="Cambria Math" panose="02040503050406030204" pitchFamily="18" charset="0"/>
                        <a:ea typeface="Cambria Math" panose="02040503050406030204" pitchFamily="18" charset="0"/>
                      </a:rPr>
                      <m:t>∈</m:t>
                    </m:r>
                    <m:sSub>
                      <m:sSubPr>
                        <m:ctrlPr>
                          <a:rPr lang="en-US" altLang="zh-CN" i="1">
                            <a:solidFill>
                              <a:srgbClr val="0D0D0D"/>
                            </a:solidFill>
                            <a:highlight>
                              <a:srgbClr val="FFFFFF"/>
                            </a:highlight>
                            <a:latin typeface="Cambria Math" panose="02040503050406030204" pitchFamily="18" charset="0"/>
                          </a:rPr>
                        </m:ctrlPr>
                      </m:sSubPr>
                      <m:e>
                        <m:acc>
                          <m:accPr>
                            <m:chr m:val="̂"/>
                            <m:ctrlPr>
                              <a:rPr lang="en-US" altLang="zh-CN" i="1">
                                <a:solidFill>
                                  <a:srgbClr val="0D0D0D"/>
                                </a:solidFill>
                                <a:highlight>
                                  <a:srgbClr val="FFFFFF"/>
                                </a:highlight>
                                <a:latin typeface="Cambria Math" panose="02040503050406030204" pitchFamily="18" charset="0"/>
                              </a:rPr>
                            </m:ctrlPr>
                          </m:accPr>
                          <m:e>
                            <m:r>
                              <a:rPr lang="en-US" altLang="zh-CN" i="1">
                                <a:solidFill>
                                  <a:srgbClr val="0D0D0D"/>
                                </a:solidFill>
                                <a:highlight>
                                  <a:srgbClr val="FFFFFF"/>
                                </a:highlight>
                                <a:latin typeface="Cambria Math" panose="02040503050406030204" pitchFamily="18" charset="0"/>
                              </a:rPr>
                              <m:t>𝑌</m:t>
                            </m:r>
                          </m:e>
                        </m:acc>
                      </m:e>
                      <m:sub>
                        <m:r>
                          <a:rPr lang="en-US" altLang="zh-CN" i="1">
                            <a:solidFill>
                              <a:srgbClr val="0D0D0D"/>
                            </a:solidFill>
                            <a:highlight>
                              <a:srgbClr val="FFFFFF"/>
                            </a:highlight>
                            <a:latin typeface="Cambria Math" panose="02040503050406030204" pitchFamily="18" charset="0"/>
                          </a:rPr>
                          <m:t>𝑇</m:t>
                        </m:r>
                      </m:sub>
                    </m:sSub>
                  </m:oMath>
                </a14:m>
                <a:r>
                  <a:rPr lang="zh-CN" altLang="en-US" dirty="0">
                    <a:effectLst/>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13" name="文本框 12">
                <a:extLst>
                  <a:ext uri="{FF2B5EF4-FFF2-40B4-BE49-F238E27FC236}">
                    <a16:creationId xmlns:a16="http://schemas.microsoft.com/office/drawing/2014/main" id="{E37A6340-E0CC-A50B-2DEB-C5D749D27285}"/>
                  </a:ext>
                </a:extLst>
              </p:cNvPr>
              <p:cNvSpPr txBox="1">
                <a:spLocks noRot="1" noChangeAspect="1" noMove="1" noResize="1" noEditPoints="1" noAdjustHandles="1" noChangeArrowheads="1" noChangeShapeType="1" noTextEdit="1"/>
              </p:cNvSpPr>
              <p:nvPr/>
            </p:nvSpPr>
            <p:spPr>
              <a:xfrm>
                <a:off x="607701" y="5673623"/>
                <a:ext cx="11128081" cy="385555"/>
              </a:xfrm>
              <a:prstGeom prst="rect">
                <a:avLst/>
              </a:prstGeom>
              <a:blipFill>
                <a:blip r:embed="rId9"/>
                <a:stretch>
                  <a:fillRect l="-384" t="-11111" r="-2521" b="-25397"/>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9FC514E0-485B-AFD0-3840-D8CB3794AA17}"/>
              </a:ext>
            </a:extLst>
          </p:cNvPr>
          <p:cNvSpPr txBox="1"/>
          <p:nvPr/>
        </p:nvSpPr>
        <p:spPr>
          <a:xfrm>
            <a:off x="11735781" y="5681734"/>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7" name="文本框 16">
            <a:extLst>
              <a:ext uri="{FF2B5EF4-FFF2-40B4-BE49-F238E27FC236}">
                <a16:creationId xmlns:a16="http://schemas.microsoft.com/office/drawing/2014/main" id="{500C563A-020B-0633-CEBA-82AA84011764}"/>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Fan Y, Lin Z, Saito J,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Faceformer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transformers[C]//Proceedings of the IEEE/CVF Conference on Computer Vision and Pattern Recognition. 2022: 18770-18780.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2553738754"/>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297658" y="377464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0" name="文本框 19">
            <a:extLst>
              <a:ext uri="{FF2B5EF4-FFF2-40B4-BE49-F238E27FC236}">
                <a16:creationId xmlns:a16="http://schemas.microsoft.com/office/drawing/2014/main" id="{1D85FBAB-13A4-E35A-E3CF-4C0A1AFD3E15}"/>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 Yang D, Li R, Yang Q, et al. 3D head-talk: speech synthesis 3D head movement face animation[J]. Soft Computing, 2024, 28(1): 363-379.</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3" name="图片 2">
            <a:extLst>
              <a:ext uri="{FF2B5EF4-FFF2-40B4-BE49-F238E27FC236}">
                <a16:creationId xmlns:a16="http://schemas.microsoft.com/office/drawing/2014/main" id="{6AE63BA6-1023-492B-20BE-A55439D03613}"/>
              </a:ext>
            </a:extLst>
          </p:cNvPr>
          <p:cNvPicPr>
            <a:picLocks noChangeAspect="1"/>
          </p:cNvPicPr>
          <p:nvPr/>
        </p:nvPicPr>
        <p:blipFill>
          <a:blip r:embed="rId5"/>
          <a:stretch>
            <a:fillRect/>
          </a:stretch>
        </p:blipFill>
        <p:spPr>
          <a:xfrm>
            <a:off x="2202169" y="1494151"/>
            <a:ext cx="7678954" cy="4750868"/>
          </a:xfrm>
          <a:prstGeom prst="rect">
            <a:avLst/>
          </a:prstGeom>
        </p:spPr>
      </p:pic>
      <p:sp>
        <p:nvSpPr>
          <p:cNvPr id="9" name="文本框 8"/>
          <p:cNvSpPr txBox="1"/>
          <p:nvPr>
            <p:custDataLst>
              <p:tags r:id="rId2"/>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Tree>
    <p:extLst>
      <p:ext uri="{BB962C8B-B14F-4D97-AF65-F5344CB8AC3E}">
        <p14:creationId xmlns:p14="http://schemas.microsoft.com/office/powerpoint/2010/main" val="4277079253"/>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22667</TotalTime>
  <Words>5001</Words>
  <Application>Microsoft Office PowerPoint</Application>
  <PresentationFormat>宽屏</PresentationFormat>
  <Paragraphs>332</Paragraphs>
  <Slides>42</Slides>
  <Notes>42</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42</vt:i4>
      </vt:variant>
    </vt:vector>
  </HeadingPairs>
  <TitlesOfParts>
    <vt:vector size="59" baseType="lpstr">
      <vt:lpstr>KaTeX_Main</vt:lpstr>
      <vt:lpstr>KaTeX_Math</vt:lpstr>
      <vt:lpstr>KaTeX_Size3</vt:lpstr>
      <vt:lpstr>PingFangSC-Regular</vt:lpstr>
      <vt:lpstr>Söhne</vt: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1023</cp:revision>
  <dcterms:created xsi:type="dcterms:W3CDTF">2021-06-12T07:20:00Z</dcterms:created>
  <dcterms:modified xsi:type="dcterms:W3CDTF">2024-07-30T13:48:53Z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