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06" r:id="rId2"/>
    <p:sldId id="2614" r:id="rId3"/>
    <p:sldId id="2595" r:id="rId4"/>
    <p:sldId id="2686" r:id="rId5"/>
    <p:sldId id="2687" r:id="rId6"/>
    <p:sldId id="2621" r:id="rId7"/>
    <p:sldId id="2688" r:id="rId8"/>
    <p:sldId id="2689" r:id="rId9"/>
    <p:sldId id="2740" r:id="rId10"/>
    <p:sldId id="2810" r:id="rId11"/>
    <p:sldId id="2811" r:id="rId12"/>
    <p:sldId id="2812" r:id="rId13"/>
    <p:sldId id="2813" r:id="rId14"/>
    <p:sldId id="2814" r:id="rId15"/>
    <p:sldId id="2697" r:id="rId16"/>
    <p:sldId id="2703" r:id="rId17"/>
    <p:sldId id="2729" r:id="rId18"/>
    <p:sldId id="2803" r:id="rId19"/>
    <p:sldId id="2815" r:id="rId20"/>
    <p:sldId id="2711" r:id="rId21"/>
    <p:sldId id="2705" r:id="rId22"/>
    <p:sldId id="2706" r:id="rId23"/>
    <p:sldId id="2776" r:id="rId24"/>
    <p:sldId id="2777" r:id="rId25"/>
    <p:sldId id="2778" r:id="rId26"/>
    <p:sldId id="2779" r:id="rId27"/>
    <p:sldId id="2780" r:id="rId28"/>
    <p:sldId id="2781" r:id="rId29"/>
    <p:sldId id="2782" r:id="rId30"/>
    <p:sldId id="2783" r:id="rId31"/>
    <p:sldId id="2784" r:id="rId32"/>
    <p:sldId id="2816" r:id="rId33"/>
    <p:sldId id="2817" r:id="rId34"/>
    <p:sldId id="2785" r:id="rId35"/>
    <p:sldId id="2787" r:id="rId36"/>
    <p:sldId id="2788" r:id="rId37"/>
    <p:sldId id="2789" r:id="rId38"/>
    <p:sldId id="2790" r:id="rId39"/>
    <p:sldId id="2792" r:id="rId40"/>
    <p:sldId id="2793" r:id="rId41"/>
    <p:sldId id="2794" r:id="rId42"/>
    <p:sldId id="2518"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E0000"/>
    <a:srgbClr val="4472C4"/>
    <a:srgbClr val="2F5597"/>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8980" autoAdjust="0"/>
  </p:normalViewPr>
  <p:slideViewPr>
    <p:cSldViewPr snapToGrid="0" showGuides="1">
      <p:cViewPr varScale="1">
        <p:scale>
          <a:sx n="70" d="100"/>
          <a:sy n="70" d="100"/>
        </p:scale>
        <p:origin x="1138" y="322"/>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2024/7/29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54000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98584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14:m>
                  <m:oMath xmlns:m="http://schemas.openxmlformats.org/officeDocument/2006/math">
                    <m:sSub>
                      <m:sSubPr>
                        <m:ctrlPr>
                          <a:rPr lang="en-US" altLang="zh-CN" sz="12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2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200" b="0" i="1" smtClean="0">
                            <a:latin typeface="Cambria Math" panose="02040503050406030204" pitchFamily="18" charset="0"/>
                            <a:ea typeface="宋体" panose="02010600030101010101" pitchFamily="2" charset="-122"/>
                            <a:cs typeface="Times New Roman" panose="02020603050405020304" pitchFamily="18" charset="0"/>
                          </a:rPr>
                          <m:t>𝐿𝑎𝑝</m:t>
                        </m:r>
                      </m:sub>
                    </m:sSub>
                  </m:oMath>
                </a14:m>
                <a:r>
                  <a:rPr lang="zh-CN" altLang="en-US" sz="1200">
                    <a:latin typeface="Times New Roman" panose="02020603050405020304" pitchFamily="18" charset="0"/>
                    <a:ea typeface="宋体" panose="02010600030101010101" pitchFamily="2" charset="-122"/>
                    <a:cs typeface="Times New Roman" panose="02020603050405020304" pitchFamily="18" charset="0"/>
                  </a:rPr>
                  <a:t>是对相邻帧的运动差平面的</a:t>
                </a:r>
                <a:r>
                  <a:rPr lang="en-US" altLang="zh-CN" sz="1200">
                    <a:latin typeface="Times New Roman" panose="02020603050405020304" pitchFamily="18" charset="0"/>
                    <a:ea typeface="宋体" panose="02010600030101010101" pitchFamily="2" charset="-122"/>
                    <a:cs typeface="Times New Roman" panose="02020603050405020304" pitchFamily="18" charset="0"/>
                  </a:rPr>
                  <a:t>Laplacian </a:t>
                </a:r>
                <a:r>
                  <a:rPr lang="zh-CN" altLang="en-US" sz="1200">
                    <a:latin typeface="Times New Roman" panose="02020603050405020304" pitchFamily="18" charset="0"/>
                    <a:ea typeface="宋体" panose="02010600030101010101" pitchFamily="2" charset="-122"/>
                    <a:cs typeface="Times New Roman" panose="02020603050405020304" pitchFamily="18" charset="0"/>
                  </a:rPr>
                  <a:t>损失，用于减少时间抖动</a:t>
                </a:r>
                <a:endParaRPr lang="zh-CN" altLang="en-US" dirty="0"/>
              </a:p>
            </p:txBody>
          </p:sp>
        </mc:Choice>
        <mc:Fallback xmlns="">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en-US" altLang="zh-CN" sz="1200" b="0" i="0">
                    <a:latin typeface="Cambria Math" panose="02040503050406030204" pitchFamily="18" charset="0"/>
                    <a:ea typeface="宋体" panose="02010600030101010101" pitchFamily="2" charset="-122"/>
                    <a:cs typeface="Times New Roman" panose="02020603050405020304" pitchFamily="18" charset="0"/>
                  </a:rPr>
                  <a:t>𝐿_𝐿𝑎𝑝</a:t>
                </a:r>
                <a:r>
                  <a:rPr lang="zh-CN" altLang="en-US" sz="1200">
                    <a:latin typeface="Times New Roman" panose="02020603050405020304" pitchFamily="18" charset="0"/>
                    <a:ea typeface="宋体" panose="02010600030101010101" pitchFamily="2" charset="-122"/>
                    <a:cs typeface="Times New Roman" panose="02020603050405020304" pitchFamily="18" charset="0"/>
                  </a:rPr>
                  <a:t>是对相邻帧的运动差平面的</a:t>
                </a:r>
                <a:r>
                  <a:rPr lang="en-US" altLang="zh-CN" sz="1200">
                    <a:latin typeface="Times New Roman" panose="02020603050405020304" pitchFamily="18" charset="0"/>
                    <a:ea typeface="宋体" panose="02010600030101010101" pitchFamily="2" charset="-122"/>
                    <a:cs typeface="Times New Roman" panose="02020603050405020304" pitchFamily="18" charset="0"/>
                  </a:rPr>
                  <a:t>Laplacian </a:t>
                </a:r>
                <a:r>
                  <a:rPr lang="zh-CN" altLang="en-US" sz="1200">
                    <a:latin typeface="Times New Roman" panose="02020603050405020304" pitchFamily="18" charset="0"/>
                    <a:ea typeface="宋体" panose="02010600030101010101" pitchFamily="2" charset="-122"/>
                    <a:cs typeface="Times New Roman" panose="02020603050405020304" pitchFamily="18" charset="0"/>
                  </a:rPr>
                  <a:t>损失，用于减少时间抖动</a:t>
                </a:r>
                <a:endParaRPr lang="zh-CN" altLang="en-US" dirty="0"/>
              </a:p>
            </p:txBody>
          </p:sp>
        </mc:Fallback>
      </mc:AlternateContent>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2105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34662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en-US" altLang="zh-CN" b="1"/>
              <a:t>L</a:t>
            </a:r>
            <a:r>
              <a:rPr lang="en-US" altLang="zh-CN" b="1" baseline="-25000"/>
              <a:t>KL​</a:t>
            </a:r>
            <a:r>
              <a:rPr lang="zh-CN" altLang="en-US" b="1"/>
              <a:t>是</a:t>
            </a:r>
            <a:r>
              <a:rPr lang="en-US" altLang="zh-CN" b="1"/>
              <a:t>VAE</a:t>
            </a:r>
            <a:r>
              <a:rPr lang="zh-CN" altLang="en-US" b="1"/>
              <a:t>的</a:t>
            </a:r>
            <a:r>
              <a:rPr lang="en-US" altLang="zh-CN" b="1"/>
              <a:t>KL</a:t>
            </a:r>
            <a:r>
              <a:rPr lang="zh-CN" altLang="en-US" b="1"/>
              <a:t>散度。</a:t>
            </a:r>
            <a:endParaRPr lang="en-US" altLang="zh-CN" b="1"/>
          </a:p>
          <a:p>
            <a:r>
              <a:rPr lang="zh-CN" altLang="en-US"/>
              <a:t>由于所有表情基底都是正交的，给定相同的身份代码，视频中重建的</a:t>
            </a:r>
            <a:r>
              <a:rPr lang="en-US" altLang="zh-CN"/>
              <a:t>3D</a:t>
            </a:r>
            <a:r>
              <a:rPr lang="zh-CN" altLang="en-US"/>
              <a:t>面部网格由表情代码唯一确定。因此，在训练</a:t>
            </a:r>
            <a:r>
              <a:rPr lang="en-US" altLang="zh-CN"/>
              <a:t>VAE</a:t>
            </a:r>
            <a:r>
              <a:rPr lang="zh-CN" altLang="en-US"/>
              <a:t>时，可以使用</a:t>
            </a:r>
            <a:r>
              <a:rPr lang="zh-CN" altLang="en-US" b="1"/>
              <a:t>表情代码的</a:t>
            </a:r>
            <a:r>
              <a:rPr lang="en-US" altLang="zh-CN" b="1"/>
              <a:t>L2</a:t>
            </a:r>
            <a:r>
              <a:rPr lang="zh-CN" altLang="en-US" b="1"/>
              <a:t>误差（</a:t>
            </a:r>
            <a:r>
              <a:rPr lang="en-US" altLang="zh-CN" b="1"/>
              <a:t>L</a:t>
            </a:r>
            <a:r>
              <a:rPr lang="en-US" altLang="zh-CN" b="1" baseline="-25000"/>
              <a:t>ExpRecon</a:t>
            </a:r>
            <a:r>
              <a:rPr lang="zh-CN" altLang="en-US" b="1"/>
              <a:t>）</a:t>
            </a:r>
            <a:r>
              <a:rPr lang="zh-CN" altLang="en-US"/>
              <a:t>作为重建项。为了鼓励模型更好地重建面部标志点，还引入了</a:t>
            </a:r>
            <a:r>
              <a:rPr lang="zh-CN" altLang="en-US" b="1"/>
              <a:t>重建的</a:t>
            </a:r>
            <a:r>
              <a:rPr lang="en-US" altLang="zh-CN" b="1"/>
              <a:t>3DMM</a:t>
            </a:r>
            <a:r>
              <a:rPr lang="zh-CN" altLang="en-US" b="1"/>
              <a:t>顶点的</a:t>
            </a:r>
            <a:r>
              <a:rPr lang="en-US" altLang="zh-CN" b="1"/>
              <a:t>468</a:t>
            </a:r>
            <a:r>
              <a:rPr lang="zh-CN" altLang="en-US" b="1"/>
              <a:t>个关键点的</a:t>
            </a:r>
            <a:r>
              <a:rPr lang="en-US" altLang="zh-CN" b="1"/>
              <a:t>L2</a:t>
            </a:r>
            <a:r>
              <a:rPr lang="zh-CN" altLang="en-US" b="1"/>
              <a:t>重建误差（</a:t>
            </a:r>
            <a:r>
              <a:rPr lang="en-US" altLang="zh-CN" b="1"/>
              <a:t>L</a:t>
            </a:r>
            <a:r>
              <a:rPr lang="en-US" altLang="zh-CN" b="1" baseline="-25000"/>
              <a:t>LdmRecon</a:t>
            </a:r>
            <a:r>
              <a:rPr lang="zh-CN" altLang="en-US" b="1"/>
              <a:t>）</a:t>
            </a:r>
            <a:r>
              <a:rPr lang="zh-CN" altLang="en-US"/>
              <a:t>作为辅助监督信号。</a:t>
            </a:r>
            <a:endParaRPr lang="en-US" altLang="zh-CN"/>
          </a:p>
          <a:p>
            <a:r>
              <a:rPr lang="en-US" altLang="zh-CN" b="1"/>
              <a:t>L</a:t>
            </a:r>
            <a:r>
              <a:rPr lang="en-US" altLang="zh-CN" b="1" baseline="-25000"/>
              <a:t>ExpLapL</a:t>
            </a:r>
            <a:r>
              <a:rPr lang="zh-CN" altLang="en-US" b="1"/>
              <a:t>是预测的表情代码序列的拉普拉斯损失，以消除时间抖动</a:t>
            </a:r>
            <a:r>
              <a:rPr lang="zh-CN" altLang="en-US"/>
              <a:t>。为了进一步提高可控性，增加了眼睛眨动和嘴巴幅度作为辅助条件，从而提高生成视频的表现力。</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491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6730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8820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23</a:t>
            </a:fld>
            <a:endParaRPr kumimoji="1" lang="zh-CN" altLang="en-US"/>
          </a:p>
        </p:txBody>
      </p:sp>
    </p:spTree>
    <p:extLst>
      <p:ext uri="{BB962C8B-B14F-4D97-AF65-F5344CB8AC3E}">
        <p14:creationId xmlns:p14="http://schemas.microsoft.com/office/powerpoint/2010/main" val="2664551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3615744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1494574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1234042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59043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28</a:t>
            </a:fld>
            <a:endParaRPr kumimoji="1" lang="zh-CN" altLang="en-US"/>
          </a:p>
        </p:txBody>
      </p:sp>
    </p:spTree>
    <p:extLst>
      <p:ext uri="{BB962C8B-B14F-4D97-AF65-F5344CB8AC3E}">
        <p14:creationId xmlns:p14="http://schemas.microsoft.com/office/powerpoint/2010/main" val="4113181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77272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CLTalk</a:t>
            </a:r>
            <a:r>
              <a:rPr lang="zh-CN" altLang="en-US"/>
              <a:t>框架主要由三个部分组成：时域对比学习策略、相关性学习方法和空间域的嘴巴开合角度约束方法。</a:t>
            </a:r>
            <a:endParaRPr lang="en-US" altLang="zh-CN"/>
          </a:p>
          <a:p>
            <a:r>
              <a:rPr lang="zh-CN" altLang="en-US"/>
              <a:t>流程：使用音频编码器</a:t>
            </a:r>
            <a:r>
              <a:rPr lang="en-US" altLang="zh-CN"/>
              <a:t>​F</a:t>
            </a:r>
            <a:r>
              <a:rPr lang="en-US" altLang="zh-CN" baseline="-25000"/>
              <a:t>En</a:t>
            </a:r>
            <a:r>
              <a:rPr lang="zh-CN" altLang="en-US"/>
              <a:t>从输入音频中提取潜在特征序列</a:t>
            </a:r>
            <a:r>
              <a:rPr lang="en-US" altLang="zh-CN"/>
              <a:t>f</a:t>
            </a:r>
            <a:r>
              <a:rPr lang="en-US" altLang="zh-CN" baseline="-25000"/>
              <a:t>i</a:t>
            </a:r>
            <a:r>
              <a:rPr lang="en-US" altLang="zh-CN"/>
              <a:t>​</a:t>
            </a:r>
            <a:r>
              <a:rPr lang="zh-CN" altLang="en-US"/>
              <a:t>。潜在特征序列在生成过程中，分别进行时域对比学习和相关性学习，以学习音频不同帧中的区分性特征，并确保音频特征与面部动画特征在各自域中的分布一致。并应用嘴巴开合角度约束方法，通过优化嘴角开合角度，进一步提高生成唇部动作的准确性。</a:t>
            </a:r>
            <a:endParaRPr lang="en-US" altLang="zh-CN"/>
          </a:p>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43143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0549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0305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a:t>嘴巴开合角度约束方法</a:t>
            </a:r>
            <a:endParaRPr lang="en-US" altLang="zh-CN"/>
          </a:p>
          <a:p>
            <a:r>
              <a:rPr lang="en-US" altLang="zh-CN"/>
              <a:t>Huber</a:t>
            </a:r>
            <a:r>
              <a:rPr lang="zh-CN" altLang="en-US"/>
              <a:t>损失在误差较小的时候表现得像均方误差，而在误差较大的时候则表现得像平均绝对误差。这样可以避免均方误差对异常值过于敏感，同时也保留了在误差较小时对细微差别的敏感性。</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335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40179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1896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10732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374005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81807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61111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616538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41</a:t>
            </a:fld>
            <a:endParaRPr kumimoji="1" lang="zh-CN" altLang="en-US"/>
          </a:p>
        </p:txBody>
      </p:sp>
    </p:spTree>
    <p:extLst>
      <p:ext uri="{BB962C8B-B14F-4D97-AF65-F5344CB8AC3E}">
        <p14:creationId xmlns:p14="http://schemas.microsoft.com/office/powerpoint/2010/main" val="8519097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42</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effectLst/>
                <a:highlight>
                  <a:srgbClr val="FFFFFF"/>
                </a:highlight>
                <a:latin typeface="-apple-system"/>
              </a:rPr>
              <a:t>如图</a:t>
            </a:r>
            <a:r>
              <a:rPr lang="en-US" altLang="zh-CN" b="0" i="0">
                <a:effectLst/>
                <a:highlight>
                  <a:srgbClr val="FFFFFF"/>
                </a:highlight>
                <a:latin typeface="-apple-system"/>
              </a:rPr>
              <a:t>1</a:t>
            </a:r>
            <a:r>
              <a:rPr lang="zh-CN" altLang="en-US" b="0" i="0">
                <a:effectLst/>
                <a:highlight>
                  <a:srgbClr val="FFFFFF"/>
                </a:highlight>
                <a:latin typeface="-apple-system"/>
              </a:rPr>
              <a:t>所示，整个推理管道由用于重建</a:t>
            </a:r>
            <a:r>
              <a:rPr lang="en-US" altLang="zh-CN" b="0" i="0">
                <a:effectLst/>
                <a:highlight>
                  <a:srgbClr val="FFFFFF"/>
                </a:highlight>
                <a:latin typeface="-apple-system"/>
              </a:rPr>
              <a:t>3D</a:t>
            </a:r>
            <a:r>
              <a:rPr lang="zh-CN" altLang="en-US" b="0" i="0">
                <a:effectLst/>
                <a:highlight>
                  <a:srgbClr val="FFFFFF"/>
                </a:highlight>
                <a:latin typeface="-apple-system"/>
              </a:rPr>
              <a:t>头部表示的大型图像到平面</a:t>
            </a:r>
            <a:r>
              <a:rPr lang="en-US" altLang="zh-CN" b="0" i="0">
                <a:effectLst/>
                <a:highlight>
                  <a:srgbClr val="FFFFFF"/>
                </a:highlight>
                <a:latin typeface="-apple-system"/>
              </a:rPr>
              <a:t>(I2P)</a:t>
            </a:r>
            <a:r>
              <a:rPr lang="zh-CN" altLang="en-US" b="0" i="0">
                <a:effectLst/>
                <a:highlight>
                  <a:srgbClr val="FFFFFF"/>
                </a:highlight>
                <a:latin typeface="-apple-system"/>
              </a:rPr>
              <a:t>模型</a:t>
            </a:r>
            <a:r>
              <a:rPr lang="en-US" altLang="zh-CN" b="0" i="0">
                <a:effectLst/>
                <a:highlight>
                  <a:srgbClr val="FFFFFF"/>
                </a:highlight>
                <a:latin typeface="-apple-system"/>
              </a:rPr>
              <a:t>(</a:t>
            </a:r>
            <a:r>
              <a:rPr lang="zh-CN" altLang="en-US" b="0" i="0">
                <a:effectLst/>
                <a:highlight>
                  <a:srgbClr val="FFFFFF"/>
                </a:highlight>
                <a:latin typeface="-apple-system"/>
              </a:rPr>
              <a:t>第</a:t>
            </a:r>
            <a:r>
              <a:rPr lang="en-US" altLang="zh-CN" b="0" i="0">
                <a:effectLst/>
                <a:highlight>
                  <a:srgbClr val="FFFFFF"/>
                </a:highlight>
                <a:latin typeface="-apple-system"/>
              </a:rPr>
              <a:t>3.1</a:t>
            </a:r>
            <a:r>
              <a:rPr lang="zh-CN" altLang="en-US" b="0" i="0">
                <a:effectLst/>
                <a:highlight>
                  <a:srgbClr val="FFFFFF"/>
                </a:highlight>
                <a:latin typeface="-apple-system"/>
              </a:rPr>
              <a:t>节</a:t>
            </a:r>
            <a:r>
              <a:rPr lang="en-US" altLang="zh-CN" b="0" i="0">
                <a:effectLst/>
                <a:highlight>
                  <a:srgbClr val="FFFFFF"/>
                </a:highlight>
                <a:latin typeface="-apple-system"/>
              </a:rPr>
              <a:t>)</a:t>
            </a:r>
            <a:r>
              <a:rPr lang="zh-CN" altLang="en-US" b="0" i="0">
                <a:effectLst/>
                <a:highlight>
                  <a:srgbClr val="FFFFFF"/>
                </a:highlight>
                <a:latin typeface="-apple-system"/>
              </a:rPr>
              <a:t>和用于根据面部运动改变</a:t>
            </a:r>
            <a:r>
              <a:rPr lang="en-US" altLang="zh-CN" b="0" i="0">
                <a:effectLst/>
                <a:highlight>
                  <a:srgbClr val="FFFFFF"/>
                </a:highlight>
                <a:latin typeface="-apple-system"/>
              </a:rPr>
              <a:t>3D</a:t>
            </a:r>
            <a:r>
              <a:rPr lang="zh-CN" altLang="en-US" b="0" i="0">
                <a:effectLst/>
                <a:highlight>
                  <a:srgbClr val="FFFFFF"/>
                </a:highlight>
                <a:latin typeface="-apple-system"/>
              </a:rPr>
              <a:t>头部的运动适配器</a:t>
            </a:r>
            <a:r>
              <a:rPr lang="en-US" altLang="zh-CN" b="0" i="0">
                <a:effectLst/>
                <a:highlight>
                  <a:srgbClr val="FFFFFF"/>
                </a:highlight>
                <a:latin typeface="-apple-system"/>
              </a:rPr>
              <a:t>(</a:t>
            </a:r>
            <a:r>
              <a:rPr lang="zh-CN" altLang="en-US" b="0" i="0">
                <a:effectLst/>
                <a:highlight>
                  <a:srgbClr val="FFFFFF"/>
                </a:highlight>
                <a:latin typeface="-apple-system"/>
              </a:rPr>
              <a:t>第</a:t>
            </a:r>
            <a:r>
              <a:rPr lang="en-US" altLang="zh-CN" b="0" i="0">
                <a:effectLst/>
                <a:highlight>
                  <a:srgbClr val="FFFFFF"/>
                </a:highlight>
                <a:latin typeface="-apple-system"/>
              </a:rPr>
              <a:t>3.2</a:t>
            </a:r>
            <a:r>
              <a:rPr lang="zh-CN" altLang="en-US" b="0" i="0">
                <a:effectLst/>
                <a:highlight>
                  <a:srgbClr val="FFFFFF"/>
                </a:highlight>
                <a:latin typeface="-apple-system"/>
              </a:rPr>
              <a:t>节</a:t>
            </a:r>
            <a:r>
              <a:rPr lang="en-US" altLang="zh-CN" b="0" i="0">
                <a:effectLst/>
                <a:highlight>
                  <a:srgbClr val="FFFFFF"/>
                </a:highlight>
                <a:latin typeface="-apple-system"/>
              </a:rPr>
              <a:t>)</a:t>
            </a:r>
            <a:r>
              <a:rPr lang="zh-CN" altLang="en-US" b="0" i="0">
                <a:effectLst/>
                <a:highlight>
                  <a:srgbClr val="FFFFFF"/>
                </a:highlight>
                <a:latin typeface="-apple-system"/>
              </a:rPr>
              <a:t>组成。然后，作者可以用体积渲染器渲染任意相机</a:t>
            </a:r>
            <a:r>
              <a:rPr lang="en-US" altLang="zh-CN" b="0" i="0">
                <a:effectLst/>
                <a:highlight>
                  <a:srgbClr val="FFFFFF"/>
                </a:highlight>
                <a:latin typeface="-apple-system"/>
              </a:rPr>
              <a:t>(</a:t>
            </a:r>
            <a:r>
              <a:rPr lang="zh-CN" altLang="en-US" b="0" i="0">
                <a:effectLst/>
                <a:highlight>
                  <a:srgbClr val="FFFFFF"/>
                </a:highlight>
                <a:latin typeface="-apple-system"/>
              </a:rPr>
              <a:t>头部</a:t>
            </a:r>
            <a:r>
              <a:rPr lang="en-US" altLang="zh-CN" b="0" i="0">
                <a:effectLst/>
                <a:highlight>
                  <a:srgbClr val="FFFFFF"/>
                </a:highlight>
                <a:latin typeface="-apple-system"/>
              </a:rPr>
              <a:t>)</a:t>
            </a:r>
            <a:r>
              <a:rPr lang="zh-CN" altLang="en-US" b="0" i="0">
                <a:effectLst/>
                <a:highlight>
                  <a:srgbClr val="FFFFFF"/>
                </a:highlight>
                <a:latin typeface="-apple-system"/>
              </a:rPr>
              <a:t>姿势的头部图像。之后，作者提出了一个头部</a:t>
            </a:r>
            <a:r>
              <a:rPr lang="en-US" altLang="zh-CN" b="0" i="0">
                <a:effectLst/>
                <a:highlight>
                  <a:srgbClr val="FFFFFF"/>
                </a:highlight>
                <a:latin typeface="-apple-system"/>
              </a:rPr>
              <a:t>-</a:t>
            </a:r>
            <a:r>
              <a:rPr lang="zh-CN" altLang="en-US" b="0" i="0">
                <a:effectLst/>
                <a:highlight>
                  <a:srgbClr val="FFFFFF"/>
                </a:highlight>
                <a:latin typeface="-apple-system"/>
              </a:rPr>
              <a:t>躯干</a:t>
            </a:r>
            <a:r>
              <a:rPr lang="en-US" altLang="zh-CN" b="0" i="0">
                <a:effectLst/>
                <a:highlight>
                  <a:srgbClr val="FFFFFF"/>
                </a:highlight>
                <a:latin typeface="-apple-system"/>
              </a:rPr>
              <a:t>-</a:t>
            </a:r>
            <a:r>
              <a:rPr lang="zh-CN" altLang="en-US" b="0" i="0">
                <a:effectLst/>
                <a:highlight>
                  <a:srgbClr val="FFFFFF"/>
                </a:highlight>
                <a:latin typeface="-apple-system"/>
              </a:rPr>
              <a:t>背景超分辨率</a:t>
            </a:r>
            <a:r>
              <a:rPr lang="en-US" altLang="zh-CN" b="0" i="0">
                <a:effectLst/>
                <a:highlight>
                  <a:srgbClr val="FFFFFF"/>
                </a:highlight>
                <a:latin typeface="-apple-system"/>
              </a:rPr>
              <a:t>(HTB-SR)</a:t>
            </a:r>
            <a:r>
              <a:rPr lang="zh-CN" altLang="en-US" b="0" i="0">
                <a:effectLst/>
                <a:highlight>
                  <a:srgbClr val="FFFFFF"/>
                </a:highlight>
                <a:latin typeface="-apple-system"/>
              </a:rPr>
              <a:t>模型</a:t>
            </a:r>
            <a:r>
              <a:rPr lang="en-US" altLang="zh-CN" b="0" i="0">
                <a:effectLst/>
                <a:highlight>
                  <a:srgbClr val="FFFFFF"/>
                </a:highlight>
                <a:latin typeface="-apple-system"/>
              </a:rPr>
              <a:t>(</a:t>
            </a:r>
            <a:r>
              <a:rPr lang="zh-CN" altLang="en-US" b="0" i="0">
                <a:effectLst/>
                <a:highlight>
                  <a:srgbClr val="FFFFFF"/>
                </a:highlight>
                <a:latin typeface="-apple-system"/>
              </a:rPr>
              <a:t>第</a:t>
            </a:r>
            <a:r>
              <a:rPr lang="en-US" altLang="zh-CN" b="0" i="0">
                <a:effectLst/>
                <a:highlight>
                  <a:srgbClr val="FFFFFF"/>
                </a:highlight>
                <a:latin typeface="-apple-system"/>
              </a:rPr>
              <a:t>3.3</a:t>
            </a:r>
            <a:r>
              <a:rPr lang="zh-CN" altLang="en-US" b="0" i="0">
                <a:effectLst/>
                <a:highlight>
                  <a:srgbClr val="FFFFFF"/>
                </a:highlight>
                <a:latin typeface="-apple-system"/>
              </a:rPr>
              <a:t>节</a:t>
            </a:r>
            <a:r>
              <a:rPr lang="en-US" altLang="zh-CN" b="0" i="0">
                <a:effectLst/>
                <a:highlight>
                  <a:srgbClr val="FFFFFF"/>
                </a:highlight>
                <a:latin typeface="-apple-system"/>
              </a:rPr>
              <a:t>)</a:t>
            </a:r>
            <a:r>
              <a:rPr lang="zh-CN" altLang="en-US" b="0" i="0">
                <a:effectLst/>
                <a:highlight>
                  <a:srgbClr val="FFFFFF"/>
                </a:highlight>
                <a:latin typeface="-apple-system"/>
              </a:rPr>
              <a:t>，以</a:t>
            </a:r>
            <a:r>
              <a:rPr lang="en-US" altLang="zh-CN" b="0" i="0">
                <a:effectLst/>
                <a:highlight>
                  <a:srgbClr val="FFFFFF"/>
                </a:highlight>
                <a:latin typeface="-apple-system"/>
              </a:rPr>
              <a:t>512×512</a:t>
            </a:r>
            <a:r>
              <a:rPr lang="zh-CN" altLang="en-US" b="0" i="0">
                <a:effectLst/>
                <a:highlight>
                  <a:srgbClr val="FFFFFF"/>
                </a:highlight>
                <a:latin typeface="-apple-system"/>
              </a:rPr>
              <a:t>分辨率合成具有单独建模的躯干和背景的最终图像。为了支持音频驱动的应用，作者还设计了一个通用的音频到运动</a:t>
            </a:r>
            <a:r>
              <a:rPr lang="en-US" altLang="zh-CN" b="0" i="0">
                <a:effectLst/>
                <a:highlight>
                  <a:srgbClr val="FFFFFF"/>
                </a:highlight>
                <a:latin typeface="-apple-system"/>
              </a:rPr>
              <a:t>(A2M)</a:t>
            </a:r>
            <a:r>
              <a:rPr lang="zh-CN" altLang="en-US" b="0" i="0">
                <a:effectLst/>
                <a:highlight>
                  <a:srgbClr val="FFFFFF"/>
                </a:highlight>
                <a:latin typeface="-apple-system"/>
              </a:rPr>
              <a:t>模型</a:t>
            </a:r>
            <a:r>
              <a:rPr lang="en-US" altLang="zh-CN" b="0" i="0">
                <a:effectLst/>
                <a:highlight>
                  <a:srgbClr val="FFFFFF"/>
                </a:highlight>
                <a:latin typeface="-apple-system"/>
              </a:rPr>
              <a:t>(</a:t>
            </a:r>
            <a:r>
              <a:rPr lang="zh-CN" altLang="en-US" b="0" i="0">
                <a:effectLst/>
                <a:highlight>
                  <a:srgbClr val="FFFFFF"/>
                </a:highlight>
                <a:latin typeface="-apple-system"/>
              </a:rPr>
              <a:t>第</a:t>
            </a:r>
            <a:r>
              <a:rPr lang="en-US" altLang="zh-CN" b="0" i="0">
                <a:effectLst/>
                <a:highlight>
                  <a:srgbClr val="FFFFFF"/>
                </a:highlight>
                <a:latin typeface="-apple-system"/>
              </a:rPr>
              <a:t>3.4</a:t>
            </a:r>
            <a:r>
              <a:rPr lang="zh-CN" altLang="en-US" b="0" i="0">
                <a:effectLst/>
                <a:highlight>
                  <a:srgbClr val="FFFFFF"/>
                </a:highlight>
                <a:latin typeface="-apple-system"/>
              </a:rPr>
              <a:t>节</a:t>
            </a:r>
            <a:r>
              <a:rPr lang="en-US" altLang="zh-CN" b="0" i="0">
                <a:effectLst/>
                <a:highlight>
                  <a:srgbClr val="FFFFFF"/>
                </a:highlight>
                <a:latin typeface="-apple-system"/>
              </a:rPr>
              <a:t>)</a:t>
            </a:r>
            <a:r>
              <a:rPr lang="zh-CN" altLang="en-US" b="0" i="0">
                <a:effectLst/>
                <a:highlight>
                  <a:srgbClr val="FFFFFF"/>
                </a:highlight>
                <a:latin typeface="-apple-system"/>
              </a:rPr>
              <a:t>，将原始音频转换为相应的面部运动。四种模型的训练过程是顺序的。作者详细描述了设计和培训过程。</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63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2024/7/29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2024/7/29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2024/7/29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2024/7/29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notesSlide" Target="../notesSlides/notesSlide11.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9.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0.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1.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2.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23.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6.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9.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33.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36.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37.png"/><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REAL3D-PORTRAIT: ONE-SHOT REALISTIC 3D TALKING PORTRAIT SYNTHESIS</a:t>
            </a:r>
          </a:p>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ICLR 2024</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2024.08.01</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zh-CN" altLang="en-US" sz="1600">
                <a:latin typeface="微软雅黑 Light" panose="020B0502040204020203" pitchFamily="34" charset="-122"/>
                <a:ea typeface="微软雅黑 Light" panose="020B0502040204020203" pitchFamily="34" charset="-122"/>
              </a:rPr>
              <a:t>：</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Ye Z, Zhong T, Ren Y, et al. </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8" name="图片 7">
            <a:extLst>
              <a:ext uri="{FF2B5EF4-FFF2-40B4-BE49-F238E27FC236}">
                <a16:creationId xmlns:a16="http://schemas.microsoft.com/office/drawing/2014/main" id="{F866A2AD-8E5A-E658-D25D-98178432EBAF}"/>
              </a:ext>
            </a:extLst>
          </p:cNvPr>
          <p:cNvPicPr>
            <a:picLocks noChangeAspect="1"/>
          </p:cNvPicPr>
          <p:nvPr/>
        </p:nvPicPr>
        <p:blipFill>
          <a:blip r:embed="rId5"/>
          <a:stretch>
            <a:fillRect/>
          </a:stretch>
        </p:blipFill>
        <p:spPr>
          <a:xfrm>
            <a:off x="9581011" y="943610"/>
            <a:ext cx="2596699" cy="5546875"/>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725623" y="36183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71302"/>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MOTION ADAPTER FOR 3D FACE ANIMATION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3" name="文本框 12">
            <a:extLst>
              <a:ext uri="{FF2B5EF4-FFF2-40B4-BE49-F238E27FC236}">
                <a16:creationId xmlns:a16="http://schemas.microsoft.com/office/drawing/2014/main" id="{2C245318-9D4F-8A91-6CA1-D113978F54F1}"/>
              </a:ext>
            </a:extLst>
          </p:cNvPr>
          <p:cNvSpPr txBox="1"/>
          <p:nvPr/>
        </p:nvSpPr>
        <p:spPr>
          <a:xfrm>
            <a:off x="293056" y="1478586"/>
            <a:ext cx="9384343" cy="461665"/>
          </a:xfrm>
          <a:prstGeom prst="rect">
            <a:avLst/>
          </a:prstGeom>
          <a:noFill/>
        </p:spPr>
        <p:txBody>
          <a:bodyPr wrap="square">
            <a:spAutoFit/>
          </a:bodyPr>
          <a:lstStyle/>
          <a:p>
            <a:pPr marL="342900" indent="-342900">
              <a:buFont typeface="Wingdings" panose="05000000000000000000" pitchFamily="2" charset="2"/>
              <a:buChar char="Ø"/>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运动表示：</a:t>
            </a:r>
            <a:endParaRPr lang="zh-CN" altLang="en-US"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5953EAC1-8E5D-852D-A644-71FDD417AC45}"/>
              </a:ext>
            </a:extLst>
          </p:cNvPr>
          <p:cNvSpPr txBox="1"/>
          <p:nvPr/>
        </p:nvSpPr>
        <p:spPr>
          <a:xfrm>
            <a:off x="418300" y="1976349"/>
            <a:ext cx="9266244" cy="1785104"/>
          </a:xfrm>
          <a:prstGeom prst="rect">
            <a:avLst/>
          </a:prstGeom>
          <a:noFill/>
        </p:spPr>
        <p:txBody>
          <a:bodyPr wrap="square">
            <a:spAutoFit/>
          </a:bodyPr>
          <a:lstStyle/>
          <a:p>
            <a:pPr marL="342900" indent="-342900">
              <a:buFont typeface="Wingdings" panose="05000000000000000000" pitchFamily="2" charset="2"/>
              <a:buChar char="l"/>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投影标准化坐标代码（</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projected normalized coordinate code, PNCC</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200">
                <a:latin typeface="Times New Roman" panose="02020603050405020304" pitchFamily="18" charset="0"/>
                <a:ea typeface="宋体" panose="02010600030101010101" pitchFamily="2" charset="-122"/>
                <a:cs typeface="Times New Roman" panose="02020603050405020304" pitchFamily="18" charset="0"/>
              </a:rPr>
              <a:t>PNCC </a:t>
            </a:r>
            <a:r>
              <a:rPr lang="zh-CN" altLang="en-US" sz="2200">
                <a:latin typeface="Times New Roman" panose="02020603050405020304" pitchFamily="18" charset="0"/>
                <a:ea typeface="宋体" panose="02010600030101010101" pitchFamily="2" charset="-122"/>
                <a:cs typeface="Times New Roman" panose="02020603050405020304" pitchFamily="18" charset="0"/>
              </a:rPr>
              <a:t>是一种基于</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3DMM </a:t>
            </a:r>
            <a:r>
              <a:rPr lang="zh-CN" altLang="en-US" sz="2200">
                <a:latin typeface="Times New Roman" panose="02020603050405020304" pitchFamily="18" charset="0"/>
                <a:ea typeface="宋体" panose="02010600030101010101" pitchFamily="2" charset="-122"/>
                <a:cs typeface="Times New Roman" panose="02020603050405020304" pitchFamily="18" charset="0"/>
              </a:rPr>
              <a:t>面部模型的姿势和外观无关的特征图，包含细粒度的面部表情信息。通过</a:t>
            </a:r>
            <a:r>
              <a:rPr lang="en-US" altLang="zh-CN" sz="2200">
                <a:latin typeface="Times New Roman" panose="02020603050405020304" pitchFamily="18" charset="0"/>
                <a:ea typeface="宋体" panose="02010600030101010101" pitchFamily="2" charset="-122"/>
                <a:cs typeface="Times New Roman" panose="02020603050405020304" pitchFamily="18" charset="0"/>
              </a:rPr>
              <a:t>Z-Buffer</a:t>
            </a:r>
            <a:r>
              <a:rPr lang="zh-CN" altLang="en-US" sz="2200">
                <a:latin typeface="Times New Roman" panose="02020603050405020304" pitchFamily="18" charset="0"/>
                <a:ea typeface="宋体" panose="02010600030101010101" pitchFamily="2" charset="-122"/>
                <a:cs typeface="Times New Roman" panose="02020603050405020304" pitchFamily="18" charset="0"/>
              </a:rPr>
              <a:t>算法对</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3DMM </a:t>
            </a:r>
            <a:r>
              <a:rPr lang="zh-CN" altLang="en-US" sz="2200">
                <a:latin typeface="Times New Roman" panose="02020603050405020304" pitchFamily="18" charset="0"/>
                <a:ea typeface="宋体" panose="02010600030101010101" pitchFamily="2" charset="-122"/>
                <a:cs typeface="Times New Roman" panose="02020603050405020304" pitchFamily="18" charset="0"/>
              </a:rPr>
              <a:t>面部网格在标准姿势下进行光栅化，得到</a:t>
            </a:r>
            <a:r>
              <a:rPr lang="en-US" altLang="zh-CN" sz="2200">
                <a:latin typeface="Times New Roman" panose="02020603050405020304" pitchFamily="18" charset="0"/>
                <a:ea typeface="宋体" panose="02010600030101010101" pitchFamily="2" charset="-122"/>
                <a:cs typeface="Times New Roman" panose="02020603050405020304" pitchFamily="18" charset="0"/>
              </a:rPr>
              <a:t>PNCC</a:t>
            </a:r>
            <a:r>
              <a:rPr lang="zh-CN" altLang="en-US" sz="2200">
                <a:latin typeface="Times New Roman" panose="02020603050405020304" pitchFamily="18" charset="0"/>
                <a:ea typeface="宋体" panose="02010600030101010101" pitchFamily="2" charset="-122"/>
                <a:cs typeface="Times New Roman" panose="02020603050405020304" pitchFamily="18" charset="0"/>
              </a:rPr>
              <a:t>，即给定身份代码 </a:t>
            </a:r>
            <a:r>
              <a:rPr lang="en-US" altLang="zh-CN" sz="2200">
                <a:latin typeface="Times New Roman" panose="02020603050405020304" pitchFamily="18" charset="0"/>
                <a:ea typeface="宋体" panose="02010600030101010101" pitchFamily="2" charset="-122"/>
                <a:cs typeface="Times New Roman" panose="02020603050405020304" pitchFamily="18" charset="0"/>
              </a:rPr>
              <a:t>i </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和表情代码 </a:t>
            </a:r>
            <a:r>
              <a:rPr lang="en-US" altLang="zh-CN" sz="2200">
                <a:latin typeface="Times New Roman" panose="02020603050405020304" pitchFamily="18" charset="0"/>
                <a:ea typeface="宋体" panose="02010600030101010101" pitchFamily="2" charset="-122"/>
                <a:cs typeface="Times New Roman" panose="02020603050405020304" pitchFamily="18" charset="0"/>
              </a:rPr>
              <a:t>e</a:t>
            </a:r>
            <a:r>
              <a:rPr lang="zh-CN" altLang="en-US" sz="2200">
                <a:latin typeface="Times New Roman" panose="02020603050405020304" pitchFamily="18" charset="0"/>
                <a:ea typeface="宋体" panose="02010600030101010101" pitchFamily="2" charset="-122"/>
                <a:cs typeface="Times New Roman" panose="02020603050405020304" pitchFamily="18" charset="0"/>
              </a:rPr>
              <a:t>，通过光栅化</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200">
                <a:latin typeface="Times New Roman" panose="02020603050405020304" pitchFamily="18" charset="0"/>
                <a:ea typeface="宋体" panose="02010600030101010101" pitchFamily="2" charset="-122"/>
                <a:cs typeface="Times New Roman" panose="02020603050405020304" pitchFamily="18" charset="0"/>
              </a:rPr>
              <a:t>面部网格可以获得</a:t>
            </a:r>
            <a:r>
              <a:rPr lang="en-US" altLang="zh-CN" sz="2200">
                <a:latin typeface="Times New Roman" panose="02020603050405020304" pitchFamily="18" charset="0"/>
                <a:ea typeface="宋体" panose="02010600030101010101" pitchFamily="2" charset="-122"/>
                <a:cs typeface="Times New Roman" panose="02020603050405020304" pitchFamily="18" charset="0"/>
              </a:rPr>
              <a:t>PNCC</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 name="文本框 8">
            <a:extLst>
              <a:ext uri="{FF2B5EF4-FFF2-40B4-BE49-F238E27FC236}">
                <a16:creationId xmlns:a16="http://schemas.microsoft.com/office/drawing/2014/main" id="{E12ED76C-4482-7883-909D-9FDD844325AC}"/>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Zhong T, Ren Y, et al. Real3d-portrait: One-shot realistic 3d talking portrait synthesis[J]. arXiv preprint arXiv:2401.08503,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CA02355F-C205-6013-80AB-71DFF4F556BD}"/>
              </a:ext>
            </a:extLst>
          </p:cNvPr>
          <p:cNvSpPr txBox="1"/>
          <p:nvPr/>
        </p:nvSpPr>
        <p:spPr>
          <a:xfrm>
            <a:off x="483244" y="3814329"/>
            <a:ext cx="9266244" cy="769441"/>
          </a:xfrm>
          <a:prstGeom prst="rect">
            <a:avLst/>
          </a:prstGeom>
          <a:noFill/>
        </p:spPr>
        <p:txBody>
          <a:bodyPr wrap="square">
            <a:spAutoFit/>
          </a:bodyPr>
          <a:lstStyle/>
          <a:p>
            <a:pPr marL="342900" indent="-342900">
              <a:buFont typeface="Wingdings" panose="05000000000000000000" pitchFamily="2" charset="2"/>
              <a:buChar char="l"/>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训练和推理：</a:t>
            </a:r>
            <a:r>
              <a:rPr lang="zh-CN" altLang="en-US" sz="2200">
                <a:latin typeface="Times New Roman" panose="02020603050405020304" pitchFamily="18" charset="0"/>
                <a:ea typeface="宋体" panose="02010600030101010101" pitchFamily="2" charset="-122"/>
                <a:cs typeface="Times New Roman" panose="02020603050405020304" pitchFamily="18" charset="0"/>
              </a:rPr>
              <a:t>在训练过程中，通过拟合训练视频的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200">
                <a:latin typeface="Times New Roman" panose="02020603050405020304" pitchFamily="18" charset="0"/>
                <a:ea typeface="宋体" panose="02010600030101010101" pitchFamily="2" charset="-122"/>
                <a:cs typeface="Times New Roman" panose="02020603050405020304" pitchFamily="18" charset="0"/>
              </a:rPr>
              <a:t>参数获取真实的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PNCC</a:t>
            </a:r>
            <a:r>
              <a:rPr lang="zh-CN" altLang="en-US" sz="2200">
                <a:latin typeface="Times New Roman" panose="02020603050405020304" pitchFamily="18" charset="0"/>
                <a:ea typeface="宋体" panose="02010600030101010101" pitchFamily="2" charset="-122"/>
                <a:cs typeface="Times New Roman" panose="02020603050405020304" pitchFamily="18" charset="0"/>
              </a:rPr>
              <a:t>。在推理过程中，通过拟合</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200">
                <a:latin typeface="Times New Roman" panose="02020603050405020304" pitchFamily="18" charset="0"/>
                <a:ea typeface="宋体" panose="02010600030101010101" pitchFamily="2" charset="-122"/>
                <a:cs typeface="Times New Roman" panose="02020603050405020304" pitchFamily="18" charset="0"/>
              </a:rPr>
              <a:t>参数，生成驱动</a:t>
            </a:r>
            <a:r>
              <a:rPr lang="en-US" altLang="zh-CN" sz="2200">
                <a:latin typeface="Times New Roman" panose="02020603050405020304" pitchFamily="18" charset="0"/>
                <a:ea typeface="宋体" panose="02010600030101010101" pitchFamily="2" charset="-122"/>
                <a:cs typeface="Times New Roman" panose="02020603050405020304" pitchFamily="18" charset="0"/>
              </a:rPr>
              <a:t>PNCC</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12" name="图片 11">
            <a:extLst>
              <a:ext uri="{FF2B5EF4-FFF2-40B4-BE49-F238E27FC236}">
                <a16:creationId xmlns:a16="http://schemas.microsoft.com/office/drawing/2014/main" id="{65EAEA65-1035-C456-A0A1-EBA5426C05F3}"/>
              </a:ext>
            </a:extLst>
          </p:cNvPr>
          <p:cNvPicPr>
            <a:picLocks noChangeAspect="1"/>
          </p:cNvPicPr>
          <p:nvPr/>
        </p:nvPicPr>
        <p:blipFill>
          <a:blip r:embed="rId6"/>
          <a:stretch>
            <a:fillRect/>
          </a:stretch>
        </p:blipFill>
        <p:spPr>
          <a:xfrm>
            <a:off x="1325295" y="4712384"/>
            <a:ext cx="7961480" cy="425923"/>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7026B62-D7B5-BDDD-2577-B1BE36CB6832}"/>
                  </a:ext>
                </a:extLst>
              </p:cNvPr>
              <p:cNvSpPr txBox="1"/>
              <p:nvPr/>
            </p:nvSpPr>
            <p:spPr>
              <a:xfrm>
                <a:off x="925286" y="5282799"/>
                <a:ext cx="8655725" cy="769441"/>
              </a:xfrm>
              <a:prstGeom prst="rect">
                <a:avLst/>
              </a:prstGeom>
              <a:noFill/>
            </p:spPr>
            <p:txBody>
              <a:bodyPr wrap="square">
                <a:spAutoFit/>
              </a:bodyPr>
              <a:lstStyle/>
              <a:p>
                <a:r>
                  <a:rPr lang="zh-CN" altLang="en-US" sz="220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2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𝑖</m:t>
                        </m:r>
                      </m:e>
                      <m:sub>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𝑠𝑟𝑐</m:t>
                        </m:r>
                      </m:sub>
                    </m:sSub>
                  </m:oMath>
                </a14:m>
                <a:r>
                  <a:rPr lang="zh-CN" altLang="en-US" sz="2200">
                    <a:latin typeface="Times New Roman" panose="02020603050405020304" pitchFamily="18" charset="0"/>
                    <a:ea typeface="宋体" panose="02010600030101010101" pitchFamily="2" charset="-122"/>
                    <a:cs typeface="Times New Roman" panose="02020603050405020304" pitchFamily="18" charset="0"/>
                  </a:rPr>
                  <a:t>是源图像的身份系数，</a:t>
                </a:r>
                <a:r>
                  <a:rPr lang="en-US" altLang="zh-CN" sz="220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2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𝑑𝑟𝑣</m:t>
                        </m:r>
                      </m:sub>
                    </m:sSub>
                  </m:oMath>
                </a14:m>
                <a:r>
                  <a:rPr lang="zh-CN" altLang="en-US" sz="2200">
                    <a:latin typeface="Times New Roman" panose="02020603050405020304" pitchFamily="18" charset="0"/>
                    <a:ea typeface="宋体" panose="02010600030101010101" pitchFamily="2" charset="-122"/>
                    <a:cs typeface="Times New Roman" panose="02020603050405020304" pitchFamily="18" charset="0"/>
                  </a:rPr>
                  <a:t>是从驱动视频中提取或通过音频到运动模型预测的表情系数。</a:t>
                </a:r>
              </a:p>
            </p:txBody>
          </p:sp>
        </mc:Choice>
        <mc:Fallback xmlns="">
          <p:sp>
            <p:nvSpPr>
              <p:cNvPr id="16" name="文本框 15">
                <a:extLst>
                  <a:ext uri="{FF2B5EF4-FFF2-40B4-BE49-F238E27FC236}">
                    <a16:creationId xmlns:a16="http://schemas.microsoft.com/office/drawing/2014/main" id="{27026B62-D7B5-BDDD-2577-B1BE36CB6832}"/>
                  </a:ext>
                </a:extLst>
              </p:cNvPr>
              <p:cNvSpPr txBox="1">
                <a:spLocks noRot="1" noChangeAspect="1" noMove="1" noResize="1" noEditPoints="1" noAdjustHandles="1" noChangeArrowheads="1" noChangeShapeType="1" noTextEdit="1"/>
              </p:cNvSpPr>
              <p:nvPr/>
            </p:nvSpPr>
            <p:spPr>
              <a:xfrm>
                <a:off x="925286" y="5282799"/>
                <a:ext cx="8655725" cy="769441"/>
              </a:xfrm>
              <a:prstGeom prst="rect">
                <a:avLst/>
              </a:prstGeom>
              <a:blipFill>
                <a:blip r:embed="rId7"/>
                <a:stretch>
                  <a:fillRect l="-915" t="-8730" b="-126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5657369"/>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8" name="图片 7">
            <a:extLst>
              <a:ext uri="{FF2B5EF4-FFF2-40B4-BE49-F238E27FC236}">
                <a16:creationId xmlns:a16="http://schemas.microsoft.com/office/drawing/2014/main" id="{F866A2AD-8E5A-E658-D25D-98178432EBAF}"/>
              </a:ext>
            </a:extLst>
          </p:cNvPr>
          <p:cNvPicPr>
            <a:picLocks noChangeAspect="1"/>
          </p:cNvPicPr>
          <p:nvPr/>
        </p:nvPicPr>
        <p:blipFill>
          <a:blip r:embed="rId5"/>
          <a:stretch>
            <a:fillRect/>
          </a:stretch>
        </p:blipFill>
        <p:spPr>
          <a:xfrm>
            <a:off x="9581011" y="943610"/>
            <a:ext cx="2596699" cy="5546875"/>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725623" y="36183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71302"/>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MOTION ADAPTER FOR 3D FACE ANIMATION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3" name="文本框 12">
            <a:extLst>
              <a:ext uri="{FF2B5EF4-FFF2-40B4-BE49-F238E27FC236}">
                <a16:creationId xmlns:a16="http://schemas.microsoft.com/office/drawing/2014/main" id="{2C245318-9D4F-8A91-6CA1-D113978F54F1}"/>
              </a:ext>
            </a:extLst>
          </p:cNvPr>
          <p:cNvSpPr txBox="1"/>
          <p:nvPr/>
        </p:nvSpPr>
        <p:spPr>
          <a:xfrm>
            <a:off x="293056" y="1478586"/>
            <a:ext cx="9384343" cy="461665"/>
          </a:xfrm>
          <a:prstGeom prst="rect">
            <a:avLst/>
          </a:prstGeom>
          <a:noFill/>
        </p:spPr>
        <p:txBody>
          <a:bodyPr wrap="square">
            <a:spAutoFit/>
          </a:bodyPr>
          <a:lstStyle/>
          <a:p>
            <a:pPr marL="342900" indent="-342900">
              <a:buFont typeface="Wingdings" panose="05000000000000000000" pitchFamily="2" charset="2"/>
              <a:buChar char="Ø"/>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预测残差运动</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Diff-Plane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953EAC1-8E5D-852D-A644-71FDD417AC45}"/>
                  </a:ext>
                </a:extLst>
              </p:cNvPr>
              <p:cNvSpPr txBox="1"/>
              <p:nvPr/>
            </p:nvSpPr>
            <p:spPr>
              <a:xfrm>
                <a:off x="418300" y="1976349"/>
                <a:ext cx="9266244" cy="1135054"/>
              </a:xfrm>
              <a:prstGeom prst="rect">
                <a:avLst/>
              </a:prstGeom>
              <a:noFill/>
            </p:spPr>
            <p:txBody>
              <a:bodyPr wrap="square">
                <a:spAutoFit/>
              </a:bodyPr>
              <a:lstStyle/>
              <a:p>
                <a:pPr marL="342900" indent="-342900">
                  <a:buFont typeface="Wingdings" panose="05000000000000000000" pitchFamily="2" charset="2"/>
                  <a:buChar char="l"/>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选择残差运动差平面而非变形场：</a:t>
                </a:r>
                <a:r>
                  <a:rPr lang="zh-CN" altLang="en-US" sz="2200">
                    <a:latin typeface="Times New Roman" panose="02020603050405020304" pitchFamily="18" charset="0"/>
                    <a:ea typeface="宋体" panose="02010600030101010101" pitchFamily="2" charset="-122"/>
                    <a:cs typeface="Times New Roman" panose="02020603050405020304" pitchFamily="18" charset="0"/>
                  </a:rPr>
                  <a:t>由于变形场可能导致预测网格质量较差，因此选择预测残差运动差平面</a:t>
                </a:r>
                <a14:m>
                  <m:oMath xmlns:m="http://schemas.openxmlformats.org/officeDocument/2006/math">
                    <m:sSub>
                      <m:sSubPr>
                        <m:ctrlPr>
                          <a:rPr lang="en-US" altLang="zh-CN" sz="22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𝑑𝑖𝑓𝑓</m:t>
                        </m:r>
                      </m:sub>
                    </m:sSub>
                  </m:oMath>
                </a14:m>
                <a:r>
                  <a:rPr lang="zh-CN" altLang="en-US" sz="2200">
                    <a:latin typeface="Times New Roman" panose="02020603050405020304" pitchFamily="18" charset="0"/>
                    <a:ea typeface="宋体" panose="02010600030101010101" pitchFamily="2" charset="-122"/>
                    <a:cs typeface="Times New Roman" panose="02020603050405020304" pitchFamily="18" charset="0"/>
                  </a:rPr>
                  <a:t>，仅对标准三平面</a:t>
                </a:r>
                <a14:m>
                  <m:oMath xmlns:m="http://schemas.openxmlformats.org/officeDocument/2006/math">
                    <m:sSub>
                      <m:sSubPr>
                        <m:ctrlPr>
                          <a:rPr lang="en-US" altLang="zh-CN" sz="22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i="1">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𝑐𝑎𝑛𝑜</m:t>
                        </m:r>
                      </m:sub>
                    </m:sSub>
                  </m:oMath>
                </a14:m>
                <a:r>
                  <a:rPr lang="zh-CN" altLang="en-US" sz="2200">
                    <a:latin typeface="Times New Roman" panose="02020603050405020304" pitchFamily="18" charset="0"/>
                    <a:ea typeface="宋体" panose="02010600030101010101" pitchFamily="2" charset="-122"/>
                    <a:cs typeface="Times New Roman" panose="02020603050405020304" pitchFamily="18" charset="0"/>
                  </a:rPr>
                  <a:t>进行最小的几何变化编辑。</a:t>
                </a:r>
              </a:p>
            </p:txBody>
          </p:sp>
        </mc:Choice>
        <mc:Fallback xmlns="">
          <p:sp>
            <p:nvSpPr>
              <p:cNvPr id="26" name="文本框 25">
                <a:extLst>
                  <a:ext uri="{FF2B5EF4-FFF2-40B4-BE49-F238E27FC236}">
                    <a16:creationId xmlns:a16="http://schemas.microsoft.com/office/drawing/2014/main" id="{5953EAC1-8E5D-852D-A644-71FDD417AC45}"/>
                  </a:ext>
                </a:extLst>
              </p:cNvPr>
              <p:cNvSpPr txBox="1">
                <a:spLocks noRot="1" noChangeAspect="1" noMove="1" noResize="1" noEditPoints="1" noAdjustHandles="1" noChangeArrowheads="1" noChangeShapeType="1" noTextEdit="1"/>
              </p:cNvSpPr>
              <p:nvPr/>
            </p:nvSpPr>
            <p:spPr>
              <a:xfrm>
                <a:off x="418300" y="1976349"/>
                <a:ext cx="9266244" cy="1135054"/>
              </a:xfrm>
              <a:prstGeom prst="rect">
                <a:avLst/>
              </a:prstGeom>
              <a:blipFill>
                <a:blip r:embed="rId6"/>
                <a:stretch>
                  <a:fillRect l="-724" t="-4301" r="-461" b="-8602"/>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E12ED76C-4482-7883-909D-9FDD844325AC}"/>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Zhong T, Ren Y, et al. Real3d-portrait: One-shot realistic 3d talking portrait synthesis[J]. arXiv preprint arXiv:2401.08503,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CA02355F-C205-6013-80AB-71DFF4F556BD}"/>
              </a:ext>
            </a:extLst>
          </p:cNvPr>
          <p:cNvSpPr txBox="1"/>
          <p:nvPr/>
        </p:nvSpPr>
        <p:spPr>
          <a:xfrm>
            <a:off x="418300" y="3147501"/>
            <a:ext cx="9266244" cy="1107996"/>
          </a:xfrm>
          <a:prstGeom prst="rect">
            <a:avLst/>
          </a:prstGeom>
          <a:noFill/>
        </p:spPr>
        <p:txBody>
          <a:bodyPr wrap="square">
            <a:spAutoFit/>
          </a:bodyPr>
          <a:lstStyle/>
          <a:p>
            <a:pPr marL="342900" indent="-342900">
              <a:buFont typeface="Wingdings" panose="05000000000000000000" pitchFamily="2" charset="2"/>
              <a:buChar char="l"/>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运动适配器（</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Motion Adapter</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MA</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采用浅层</a:t>
            </a:r>
            <a:r>
              <a:rPr lang="en-US" altLang="zh-CN" sz="2200">
                <a:latin typeface="Times New Roman" panose="02020603050405020304" pitchFamily="18" charset="0"/>
                <a:ea typeface="宋体" panose="02010600030101010101" pitchFamily="2" charset="-122"/>
                <a:cs typeface="Times New Roman" panose="02020603050405020304" pitchFamily="18" charset="0"/>
              </a:rPr>
              <a:t>SegFormer </a:t>
            </a:r>
            <a:r>
              <a:rPr lang="zh-CN" altLang="en-US" sz="2200">
                <a:latin typeface="Times New Roman" panose="02020603050405020304" pitchFamily="18" charset="0"/>
                <a:ea typeface="宋体" panose="02010600030101010101" pitchFamily="2" charset="-122"/>
                <a:cs typeface="Times New Roman" panose="02020603050405020304" pitchFamily="18" charset="0"/>
              </a:rPr>
              <a:t>结构，利用其高效性和跨坐标转换能力。</a:t>
            </a:r>
            <a:r>
              <a:rPr lang="en-US" altLang="zh-CN" sz="2200">
                <a:latin typeface="Times New Roman" panose="02020603050405020304" pitchFamily="18" charset="0"/>
                <a:ea typeface="宋体" panose="02010600030101010101" pitchFamily="2" charset="-122"/>
                <a:cs typeface="Times New Roman" panose="02020603050405020304" pitchFamily="18" charset="0"/>
              </a:rPr>
              <a:t>MA </a:t>
            </a:r>
            <a:r>
              <a:rPr lang="zh-CN" altLang="en-US" sz="2200">
                <a:latin typeface="Times New Roman" panose="02020603050405020304" pitchFamily="18" charset="0"/>
                <a:ea typeface="宋体" panose="02010600030101010101" pitchFamily="2" charset="-122"/>
                <a:cs typeface="Times New Roman" panose="02020603050405020304" pitchFamily="18" charset="0"/>
              </a:rPr>
              <a:t>预测</a:t>
            </a:r>
            <a:r>
              <a:rPr lang="en-US" altLang="zh-CN" sz="2200">
                <a:latin typeface="Times New Roman" panose="02020603050405020304" pitchFamily="18" charset="0"/>
                <a:ea typeface="宋体" panose="02010600030101010101" pitchFamily="2" charset="-122"/>
                <a:cs typeface="Times New Roman" panose="02020603050405020304" pitchFamily="18" charset="0"/>
              </a:rPr>
              <a:t>Pdiff</a:t>
            </a:r>
            <a:r>
              <a:rPr lang="zh-CN" altLang="en-US" sz="2200">
                <a:latin typeface="Times New Roman" panose="02020603050405020304" pitchFamily="18" charset="0"/>
                <a:ea typeface="宋体" panose="02010600030101010101" pitchFamily="2" charset="-122"/>
                <a:cs typeface="Times New Roman" panose="02020603050405020304" pitchFamily="18" charset="0"/>
              </a:rPr>
              <a:t>，将其与</a:t>
            </a:r>
            <a:r>
              <a:rPr lang="en-US" altLang="zh-CN" sz="2200">
                <a:latin typeface="Times New Roman" panose="02020603050405020304" pitchFamily="18" charset="0"/>
                <a:ea typeface="宋体" panose="02010600030101010101" pitchFamily="2" charset="-122"/>
                <a:cs typeface="Times New Roman" panose="02020603050405020304" pitchFamily="18" charset="0"/>
              </a:rPr>
              <a:t>Pcano </a:t>
            </a:r>
            <a:r>
              <a:rPr lang="zh-CN" altLang="en-US" sz="2200">
                <a:latin typeface="Times New Roman" panose="02020603050405020304" pitchFamily="18" charset="0"/>
                <a:ea typeface="宋体" panose="02010600030101010101" pitchFamily="2" charset="-122"/>
                <a:cs typeface="Times New Roman" panose="02020603050405020304" pitchFamily="18" charset="0"/>
              </a:rPr>
              <a:t>相加进行面部动画：</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7026B62-D7B5-BDDD-2577-B1BE36CB6832}"/>
                  </a:ext>
                </a:extLst>
              </p:cNvPr>
              <p:cNvSpPr txBox="1"/>
              <p:nvPr/>
            </p:nvSpPr>
            <p:spPr>
              <a:xfrm>
                <a:off x="925286" y="5173942"/>
                <a:ext cx="8655725" cy="1107996"/>
              </a:xfrm>
              <a:prstGeom prst="rect">
                <a:avLst/>
              </a:prstGeom>
              <a:noFill/>
            </p:spPr>
            <p:txBody>
              <a:bodyPr wrap="square">
                <a:spAutoFit/>
              </a:bodyPr>
              <a:lstStyle/>
              <a:p>
                <a:r>
                  <a:rPr lang="zh-CN" altLang="en-US" sz="220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200">
                    <a:latin typeface="Times New Roman" panose="02020603050405020304" pitchFamily="18" charset="0"/>
                    <a:ea typeface="宋体" panose="02010600030101010101" pitchFamily="2" charset="-122"/>
                    <a:cs typeface="Times New Roman" panose="02020603050405020304" pitchFamily="18" charset="0"/>
                  </a:rPr>
                  <a:t>VR </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200">
                    <a:latin typeface="Times New Roman" panose="02020603050405020304" pitchFamily="18" charset="0"/>
                    <a:ea typeface="宋体" panose="02010600030101010101" pitchFamily="2" charset="-122"/>
                    <a:cs typeface="Times New Roman" panose="02020603050405020304" pitchFamily="18" charset="0"/>
                  </a:rPr>
                  <a:t>SR</a:t>
                </a:r>
                <a:r>
                  <a:rPr lang="zh-CN" altLang="en-US" sz="2200">
                    <a:latin typeface="Times New Roman" panose="02020603050405020304" pitchFamily="18" charset="0"/>
                    <a:ea typeface="宋体" panose="02010600030101010101" pitchFamily="2" charset="-122"/>
                    <a:cs typeface="Times New Roman" panose="02020603050405020304" pitchFamily="18" charset="0"/>
                  </a:rPr>
                  <a:t>分别是体积渲染器和超分辨率模块，</a:t>
                </a:r>
                <a:r>
                  <a:rPr lang="en-US" altLang="zh-CN" sz="2200">
                    <a:latin typeface="Times New Roman" panose="02020603050405020304" pitchFamily="18" charset="0"/>
                    <a:ea typeface="宋体" panose="02010600030101010101" pitchFamily="2" charset="-122"/>
                    <a:cs typeface="Times New Roman" panose="02020603050405020304" pitchFamily="18" charset="0"/>
                  </a:rPr>
                  <a:t>I2P </a:t>
                </a:r>
                <a:r>
                  <a:rPr lang="zh-CN" altLang="en-US" sz="2200">
                    <a:latin typeface="Times New Roman" panose="02020603050405020304" pitchFamily="18" charset="0"/>
                    <a:ea typeface="宋体" panose="02010600030101010101" pitchFamily="2" charset="-122"/>
                    <a:cs typeface="Times New Roman" panose="02020603050405020304" pitchFamily="18" charset="0"/>
                  </a:rPr>
                  <a:t>是图像到平面模型，</a:t>
                </a:r>
                <a:r>
                  <a:rPr lang="en-US" altLang="zh-CN" sz="2200">
                    <a:latin typeface="Times New Roman" panose="02020603050405020304" pitchFamily="18" charset="0"/>
                    <a:ea typeface="宋体" panose="02010600030101010101" pitchFamily="2" charset="-122"/>
                    <a:cs typeface="Times New Roman" panose="02020603050405020304" pitchFamily="18" charset="0"/>
                  </a:rPr>
                  <a:t>MA </a:t>
                </a:r>
                <a:r>
                  <a:rPr lang="zh-CN" altLang="en-US" sz="2200">
                    <a:latin typeface="Times New Roman" panose="02020603050405020304" pitchFamily="18" charset="0"/>
                    <a:ea typeface="宋体" panose="02010600030101010101" pitchFamily="2" charset="-122"/>
                    <a:cs typeface="Times New Roman" panose="02020603050405020304" pitchFamily="18" charset="0"/>
                  </a:rPr>
                  <a:t>是运动适配器，</a:t>
                </a:r>
                <a:r>
                  <a:rPr lang="en-US" altLang="zh-CN" sz="1800" kern="1200">
                    <a:solidFill>
                      <a:srgbClr val="000000"/>
                    </a:solidFill>
                    <a:effectLst/>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r>
                          <a:rPr lang="en-US" altLang="zh-CN" sz="1800" b="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𝑁𝐶𝐶</m:t>
                        </m:r>
                      </m:e>
                      <m:sub>
                        <m:r>
                          <a:rPr lang="en-US" altLang="zh-CN" sz="1800" b="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𝑑𝑟𝑣</m:t>
                        </m:r>
                      </m:sub>
                    </m:sSub>
                    <m:r>
                      <a:rPr lang="zh-CN"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和</m:t>
                    </m:r>
                    <m:sSub>
                      <m:sSubPr>
                        <m:ctrlP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𝑃𝑁𝐶𝐶</m:t>
                        </m:r>
                      </m:e>
                      <m:sub>
                        <m:r>
                          <a:rPr lang="en-US" altLang="zh-CN" sz="1800" b="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𝑠𝑟𝑐</m:t>
                        </m:r>
                      </m:sub>
                    </m:sSub>
                  </m:oMath>
                </a14:m>
                <a:r>
                  <a:rPr lang="zh-CN" altLang="en-US" sz="2200">
                    <a:latin typeface="Times New Roman" panose="02020603050405020304" pitchFamily="18" charset="0"/>
                    <a:ea typeface="宋体" panose="02010600030101010101" pitchFamily="2" charset="-122"/>
                    <a:cs typeface="Times New Roman" panose="02020603050405020304" pitchFamily="18" charset="0"/>
                  </a:rPr>
                  <a:t>分别是驱动和源图像的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PNCC</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6" name="文本框 15">
                <a:extLst>
                  <a:ext uri="{FF2B5EF4-FFF2-40B4-BE49-F238E27FC236}">
                    <a16:creationId xmlns:a16="http://schemas.microsoft.com/office/drawing/2014/main" id="{27026B62-D7B5-BDDD-2577-B1BE36CB6832}"/>
                  </a:ext>
                </a:extLst>
              </p:cNvPr>
              <p:cNvSpPr txBox="1">
                <a:spLocks noRot="1" noChangeAspect="1" noMove="1" noResize="1" noEditPoints="1" noAdjustHandles="1" noChangeArrowheads="1" noChangeShapeType="1" noTextEdit="1"/>
              </p:cNvSpPr>
              <p:nvPr/>
            </p:nvSpPr>
            <p:spPr>
              <a:xfrm>
                <a:off x="925286" y="5173942"/>
                <a:ext cx="8655725" cy="1107996"/>
              </a:xfrm>
              <a:prstGeom prst="rect">
                <a:avLst/>
              </a:prstGeom>
              <a:blipFill>
                <a:blip r:embed="rId7"/>
                <a:stretch>
                  <a:fillRect l="-915" t="-5495" b="-1044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E625BE1-DEAA-86D0-3B06-96584E416F6D}"/>
              </a:ext>
            </a:extLst>
          </p:cNvPr>
          <p:cNvPicPr>
            <a:picLocks noChangeAspect="1"/>
          </p:cNvPicPr>
          <p:nvPr/>
        </p:nvPicPr>
        <p:blipFill>
          <a:blip r:embed="rId8"/>
          <a:stretch>
            <a:fillRect/>
          </a:stretch>
        </p:blipFill>
        <p:spPr>
          <a:xfrm>
            <a:off x="2803522" y="4068048"/>
            <a:ext cx="4495800" cy="495300"/>
          </a:xfrm>
          <a:prstGeom prst="rect">
            <a:avLst/>
          </a:prstGeom>
        </p:spPr>
      </p:pic>
      <p:pic>
        <p:nvPicPr>
          <p:cNvPr id="11" name="图片 10">
            <a:extLst>
              <a:ext uri="{FF2B5EF4-FFF2-40B4-BE49-F238E27FC236}">
                <a16:creationId xmlns:a16="http://schemas.microsoft.com/office/drawing/2014/main" id="{1E1D7224-DC5C-F6BB-6BD5-F596F7687E84}"/>
              </a:ext>
            </a:extLst>
          </p:cNvPr>
          <p:cNvPicPr>
            <a:picLocks noChangeAspect="1"/>
          </p:cNvPicPr>
          <p:nvPr/>
        </p:nvPicPr>
        <p:blipFill>
          <a:blip r:embed="rId9"/>
          <a:stretch>
            <a:fillRect/>
          </a:stretch>
        </p:blipFill>
        <p:spPr>
          <a:xfrm>
            <a:off x="1764830" y="4679728"/>
            <a:ext cx="7219950" cy="457200"/>
          </a:xfrm>
          <a:prstGeom prst="rect">
            <a:avLst/>
          </a:prstGeom>
        </p:spPr>
      </p:pic>
    </p:spTree>
    <p:extLst>
      <p:ext uri="{BB962C8B-B14F-4D97-AF65-F5344CB8AC3E}">
        <p14:creationId xmlns:p14="http://schemas.microsoft.com/office/powerpoint/2010/main" val="337025751"/>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747666"/>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82978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MOTION ADAPTER FOR 3D FACE ANIMATION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C245318-9D4F-8A91-6CA1-D113978F54F1}"/>
                  </a:ext>
                </a:extLst>
              </p:cNvPr>
              <p:cNvSpPr txBox="1"/>
              <p:nvPr/>
            </p:nvSpPr>
            <p:spPr>
              <a:xfrm>
                <a:off x="293056" y="1195557"/>
                <a:ext cx="11884654" cy="1093504"/>
              </a:xfrm>
              <a:prstGeom prst="rect">
                <a:avLst/>
              </a:prstGeom>
              <a:noFill/>
            </p:spPr>
            <p:txBody>
              <a:bodyPr wrap="square">
                <a:spAutoFit/>
              </a:bodyPr>
              <a:lstStyle/>
              <a:p>
                <a:pPr marL="342900" indent="-342900">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Training Process</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从视频中随机选择两帧，定义为源图像</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𝑠𝑟𝑐</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和目标图像</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𝑡𝑔𝑡</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，并使用面部解析模型提取头部部分。源头部图像输入</a:t>
                </a:r>
                <a:r>
                  <a:rPr lang="en-US" altLang="zh-CN" sz="2000">
                    <a:latin typeface="Times New Roman" panose="02020603050405020304" pitchFamily="18" charset="0"/>
                    <a:ea typeface="宋体" panose="02010600030101010101" pitchFamily="2" charset="-122"/>
                    <a:cs typeface="Times New Roman" panose="02020603050405020304" pitchFamily="18" charset="0"/>
                  </a:rPr>
                  <a:t>I2P</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模型，重建标准三平面</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𝑐𝑎𝑛𝑜</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，目标图像的</a:t>
                </a:r>
                <a14:m>
                  <m:oMath xmlns:m="http://schemas.openxmlformats.org/officeDocument/2006/math">
                    <m:sSub>
                      <m:sSubPr>
                        <m:ctrlP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𝑃𝑁𝐶𝐶</m:t>
                        </m:r>
                      </m:e>
                      <m:sub>
                        <m:r>
                          <a:rPr lang="en-US" altLang="zh-CN" sz="2000"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𝑡𝑔𝑡</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输入运动适配器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a:t>
                </a:r>
                <a:r>
                  <a:rPr lang="zh-CN" altLang="en-US" sz="2000">
                    <a:latin typeface="Times New Roman" panose="02020603050405020304" pitchFamily="18" charset="0"/>
                    <a:ea typeface="宋体" panose="02010600030101010101" pitchFamily="2" charset="-122"/>
                    <a:cs typeface="Times New Roman" panose="02020603050405020304" pitchFamily="18" charset="0"/>
                  </a:rPr>
                  <a:t>，获得残差运动差平面</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𝑑𝑖𝑓𝑓</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，然后获取预测图像</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𝑡𝑔𝑡</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3" name="文本框 12">
                <a:extLst>
                  <a:ext uri="{FF2B5EF4-FFF2-40B4-BE49-F238E27FC236}">
                    <a16:creationId xmlns:a16="http://schemas.microsoft.com/office/drawing/2014/main" id="{2C245318-9D4F-8A91-6CA1-D113978F54F1}"/>
                  </a:ext>
                </a:extLst>
              </p:cNvPr>
              <p:cNvSpPr txBox="1">
                <a:spLocks noRot="1" noChangeAspect="1" noMove="1" noResize="1" noEditPoints="1" noAdjustHandles="1" noChangeArrowheads="1" noChangeShapeType="1" noTextEdit="1"/>
              </p:cNvSpPr>
              <p:nvPr/>
            </p:nvSpPr>
            <p:spPr>
              <a:xfrm>
                <a:off x="293056" y="1195557"/>
                <a:ext cx="11884654" cy="1093504"/>
              </a:xfrm>
              <a:prstGeom prst="rect">
                <a:avLst/>
              </a:prstGeom>
              <a:blipFill>
                <a:blip r:embed="rId5"/>
                <a:stretch>
                  <a:fillRect l="-462" t="-4444" b="-666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E12ED76C-4482-7883-909D-9FDD844325AC}"/>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Zhong T, Ren Y, et al. Real3d-portrait: One-shot realistic 3d talking portrait synthesis[J]. arXiv preprint arXiv:2401.08503,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40F72862-AF42-1E60-A2AB-4A0C35F7B00A}"/>
              </a:ext>
            </a:extLst>
          </p:cNvPr>
          <p:cNvPicPr>
            <a:picLocks noChangeAspect="1"/>
          </p:cNvPicPr>
          <p:nvPr/>
        </p:nvPicPr>
        <p:blipFill>
          <a:blip r:embed="rId6"/>
          <a:stretch>
            <a:fillRect/>
          </a:stretch>
        </p:blipFill>
        <p:spPr>
          <a:xfrm>
            <a:off x="849252" y="2897204"/>
            <a:ext cx="10479205" cy="3434572"/>
          </a:xfrm>
          <a:prstGeom prst="rect">
            <a:avLst/>
          </a:prstGeom>
        </p:spPr>
      </p:pic>
      <p:sp>
        <p:nvSpPr>
          <p:cNvPr id="15" name="文本框 14">
            <a:extLst>
              <a:ext uri="{FF2B5EF4-FFF2-40B4-BE49-F238E27FC236}">
                <a16:creationId xmlns:a16="http://schemas.microsoft.com/office/drawing/2014/main" id="{BFCEC9D7-F4DF-C97D-DE17-BC0FC2E8B329}"/>
              </a:ext>
            </a:extLst>
          </p:cNvPr>
          <p:cNvSpPr txBox="1"/>
          <p:nvPr/>
        </p:nvSpPr>
        <p:spPr>
          <a:xfrm>
            <a:off x="8816356" y="9742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7" name="图片 16">
            <a:extLst>
              <a:ext uri="{FF2B5EF4-FFF2-40B4-BE49-F238E27FC236}">
                <a16:creationId xmlns:a16="http://schemas.microsoft.com/office/drawing/2014/main" id="{0F124EFF-9C62-6CC7-B781-BA84FA3906AD}"/>
              </a:ext>
            </a:extLst>
          </p:cNvPr>
          <p:cNvPicPr>
            <a:picLocks noChangeAspect="1"/>
          </p:cNvPicPr>
          <p:nvPr/>
        </p:nvPicPr>
        <p:blipFill>
          <a:blip r:embed="rId7"/>
          <a:stretch>
            <a:fillRect/>
          </a:stretch>
        </p:blipFill>
        <p:spPr>
          <a:xfrm>
            <a:off x="174174" y="2271441"/>
            <a:ext cx="6021010" cy="471939"/>
          </a:xfrm>
          <a:prstGeom prst="rect">
            <a:avLst/>
          </a:prstGeom>
        </p:spPr>
      </p:pic>
      <p:pic>
        <p:nvPicPr>
          <p:cNvPr id="19" name="图片 18">
            <a:extLst>
              <a:ext uri="{FF2B5EF4-FFF2-40B4-BE49-F238E27FC236}">
                <a16:creationId xmlns:a16="http://schemas.microsoft.com/office/drawing/2014/main" id="{59C857D9-1B03-E11A-A8DD-8FDC28EBD35A}"/>
              </a:ext>
            </a:extLst>
          </p:cNvPr>
          <p:cNvPicPr>
            <a:picLocks noChangeAspect="1"/>
          </p:cNvPicPr>
          <p:nvPr/>
        </p:nvPicPr>
        <p:blipFill>
          <a:blip r:embed="rId8"/>
          <a:stretch>
            <a:fillRect/>
          </a:stretch>
        </p:blipFill>
        <p:spPr>
          <a:xfrm>
            <a:off x="6290371" y="2306839"/>
            <a:ext cx="5782744" cy="436541"/>
          </a:xfrm>
          <a:prstGeom prst="rect">
            <a:avLst/>
          </a:prstGeom>
        </p:spPr>
      </p:pic>
    </p:spTree>
    <p:extLst>
      <p:ext uri="{BB962C8B-B14F-4D97-AF65-F5344CB8AC3E}">
        <p14:creationId xmlns:p14="http://schemas.microsoft.com/office/powerpoint/2010/main" val="1970170051"/>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71302"/>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HEAD-TORSO-BACKGROUND SUPER-RESOLUTION MODEL</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6" name="文本框 25">
            <a:extLst>
              <a:ext uri="{FF2B5EF4-FFF2-40B4-BE49-F238E27FC236}">
                <a16:creationId xmlns:a16="http://schemas.microsoft.com/office/drawing/2014/main" id="{5953EAC1-8E5D-852D-A644-71FDD417AC45}"/>
              </a:ext>
            </a:extLst>
          </p:cNvPr>
          <p:cNvSpPr txBox="1"/>
          <p:nvPr/>
        </p:nvSpPr>
        <p:spPr>
          <a:xfrm>
            <a:off x="238277" y="1409215"/>
            <a:ext cx="9266244" cy="400110"/>
          </a:xfrm>
          <a:prstGeom prst="rect">
            <a:avLst/>
          </a:prstGeom>
          <a:noFill/>
        </p:spPr>
        <p:txBody>
          <a:bodyPr wrap="square">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超分辨率分支（</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SR Branch</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使用预训练好的模型</a:t>
            </a:r>
          </a:p>
        </p:txBody>
      </p:sp>
      <p:sp>
        <p:nvSpPr>
          <p:cNvPr id="9" name="文本框 8">
            <a:extLst>
              <a:ext uri="{FF2B5EF4-FFF2-40B4-BE49-F238E27FC236}">
                <a16:creationId xmlns:a16="http://schemas.microsoft.com/office/drawing/2014/main" id="{E12ED76C-4482-7883-909D-9FDD844325AC}"/>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Zhong T, Ren Y, et al. Real3d-portrait: One-shot realistic 3d talking portrait synthesis[J]. arXiv preprint arXiv:2401.08503,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CA02355F-C205-6013-80AB-71DFF4F556BD}"/>
              </a:ext>
            </a:extLst>
          </p:cNvPr>
          <p:cNvSpPr txBox="1"/>
          <p:nvPr/>
        </p:nvSpPr>
        <p:spPr>
          <a:xfrm>
            <a:off x="303221" y="3366939"/>
            <a:ext cx="8973710" cy="1015663"/>
          </a:xfrm>
          <a:prstGeom prst="rect">
            <a:avLst/>
          </a:prstGeom>
          <a:noFill/>
        </p:spPr>
        <p:txBody>
          <a:bodyPr wrap="square">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背景分支（</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Background Branch</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主要挑战是填充源图像中被前景（即人物）占据的像素。首先采用基于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近邻的图像修补方法对源图像的背景部分进行预处理，然后使用浅层卷积层从修补后的背景中提取纹理特征</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562261A4-303F-B9DE-DE1A-26DEDE7DE3EA}"/>
              </a:ext>
            </a:extLst>
          </p:cNvPr>
          <p:cNvPicPr>
            <a:picLocks noChangeAspect="1"/>
          </p:cNvPicPr>
          <p:nvPr/>
        </p:nvPicPr>
        <p:blipFill>
          <a:blip r:embed="rId5"/>
          <a:stretch>
            <a:fillRect/>
          </a:stretch>
        </p:blipFill>
        <p:spPr>
          <a:xfrm>
            <a:off x="9358310" y="1395683"/>
            <a:ext cx="2819400" cy="4791075"/>
          </a:xfrm>
          <a:prstGeom prst="rect">
            <a:avLst/>
          </a:prstGeom>
        </p:spPr>
      </p:pic>
      <p:sp>
        <p:nvSpPr>
          <p:cNvPr id="15" name="文本框 14">
            <a:extLst>
              <a:ext uri="{FF2B5EF4-FFF2-40B4-BE49-F238E27FC236}">
                <a16:creationId xmlns:a16="http://schemas.microsoft.com/office/drawing/2014/main" id="{BFCEC9D7-F4DF-C97D-DE17-BC0FC2E8B329}"/>
              </a:ext>
            </a:extLst>
          </p:cNvPr>
          <p:cNvSpPr txBox="1"/>
          <p:nvPr/>
        </p:nvSpPr>
        <p:spPr>
          <a:xfrm>
            <a:off x="11638871" y="15383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21A4495A-1FF1-9505-6A6D-F3C938245F56}"/>
              </a:ext>
            </a:extLst>
          </p:cNvPr>
          <p:cNvSpPr txBox="1"/>
          <p:nvPr/>
        </p:nvSpPr>
        <p:spPr>
          <a:xfrm>
            <a:off x="238277" y="1821097"/>
            <a:ext cx="9266244" cy="1631216"/>
          </a:xfrm>
          <a:prstGeom prst="rect">
            <a:avLst/>
          </a:prstGeom>
          <a:noFill/>
        </p:spPr>
        <p:txBody>
          <a:bodyPr wrap="square">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躯干分支（</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Torso Branch</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由于躯干的运动幅度小且通常为平移运动，因此采用稳健且效率高的基于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变形的渲染器。躯干部分通过预定义关键点的密集流变形来预测目标图像的躯干特征图。与无监督学习隐式关键点不同，作者选择在重建的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面部顶点中选取几个关键点作为躯干分支的驱动条件，从而提高预测躯干的时间稳定性。</a:t>
            </a:r>
          </a:p>
        </p:txBody>
      </p:sp>
      <p:sp>
        <p:nvSpPr>
          <p:cNvPr id="11" name="文本框 10">
            <a:extLst>
              <a:ext uri="{FF2B5EF4-FFF2-40B4-BE49-F238E27FC236}">
                <a16:creationId xmlns:a16="http://schemas.microsoft.com/office/drawing/2014/main" id="{8BCE5CB4-4FAE-9D47-1C20-024D76B3DBB0}"/>
              </a:ext>
            </a:extLst>
          </p:cNvPr>
          <p:cNvSpPr txBox="1"/>
          <p:nvPr/>
        </p:nvSpPr>
        <p:spPr>
          <a:xfrm>
            <a:off x="238277" y="4295120"/>
            <a:ext cx="8973710" cy="1015663"/>
          </a:xfrm>
          <a:prstGeom prst="rect">
            <a:avLst/>
          </a:prstGeom>
          <a:noFill/>
        </p:spPr>
        <p:txBody>
          <a:bodyPr wrap="square">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融合机制：</a:t>
            </a:r>
            <a:r>
              <a:rPr lang="zh-CN" altLang="en-US" sz="2000">
                <a:latin typeface="Times New Roman" panose="02020603050405020304" pitchFamily="18" charset="0"/>
                <a:ea typeface="宋体" panose="02010600030101010101" pitchFamily="2" charset="-122"/>
                <a:cs typeface="Times New Roman" panose="02020603050405020304" pitchFamily="18" charset="0"/>
              </a:rPr>
              <a:t>直接进行通道级的特征图连接会导致边界区域出现空洞伪影和模糊结果。为解决这个问题，采用了类似</a:t>
            </a:r>
            <a:r>
              <a:rPr lang="en-US" altLang="zh-CN" sz="2000">
                <a:latin typeface="Times New Roman" panose="02020603050405020304" pitchFamily="18" charset="0"/>
                <a:ea typeface="宋体" panose="02010600030101010101" pitchFamily="2" charset="-122"/>
                <a:cs typeface="Times New Roman" panose="02020603050405020304" pitchFamily="18" charset="0"/>
              </a:rPr>
              <a:t>alpha</a:t>
            </a:r>
            <a:r>
              <a:rPr lang="zh-CN" altLang="en-US" sz="2000">
                <a:latin typeface="Times New Roman" panose="02020603050405020304" pitchFamily="18" charset="0"/>
                <a:ea typeface="宋体" panose="02010600030101010101" pitchFamily="2" charset="-122"/>
                <a:cs typeface="Times New Roman" panose="02020603050405020304" pitchFamily="18" charset="0"/>
              </a:rPr>
              <a:t>混合的融合机制。具体地，首先获得头部掩码𝑀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𝑒𝑎𝑑</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和躯干掩码𝑀</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𝑡𝑜𝑟𝑠𝑜</a:t>
            </a:r>
            <a:r>
              <a:rPr lang="zh-CN" altLang="en-US" sz="2000">
                <a:latin typeface="Times New Roman" panose="02020603050405020304" pitchFamily="18" charset="0"/>
                <a:ea typeface="宋体" panose="02010600030101010101" pitchFamily="2" charset="-122"/>
                <a:cs typeface="Times New Roman" panose="02020603050405020304" pitchFamily="18" charset="0"/>
              </a:rPr>
              <a:t>，然后在融合时考虑遮挡关系：</a:t>
            </a:r>
          </a:p>
        </p:txBody>
      </p:sp>
      <p:pic>
        <p:nvPicPr>
          <p:cNvPr id="18" name="图片 17">
            <a:extLst>
              <a:ext uri="{FF2B5EF4-FFF2-40B4-BE49-F238E27FC236}">
                <a16:creationId xmlns:a16="http://schemas.microsoft.com/office/drawing/2014/main" id="{990AB612-6C8C-35D9-E580-16F0EEC4F37E}"/>
              </a:ext>
            </a:extLst>
          </p:cNvPr>
          <p:cNvPicPr>
            <a:picLocks noChangeAspect="1"/>
          </p:cNvPicPr>
          <p:nvPr/>
        </p:nvPicPr>
        <p:blipFill>
          <a:blip r:embed="rId6"/>
          <a:stretch>
            <a:fillRect/>
          </a:stretch>
        </p:blipFill>
        <p:spPr>
          <a:xfrm>
            <a:off x="465365" y="5323690"/>
            <a:ext cx="9067800" cy="476250"/>
          </a:xfrm>
          <a:prstGeom prst="rect">
            <a:avLst/>
          </a:prstGeom>
        </p:spPr>
      </p:pic>
      <p:sp>
        <p:nvSpPr>
          <p:cNvPr id="19" name="文本框 18">
            <a:extLst>
              <a:ext uri="{FF2B5EF4-FFF2-40B4-BE49-F238E27FC236}">
                <a16:creationId xmlns:a16="http://schemas.microsoft.com/office/drawing/2014/main" id="{6617CC7F-440C-32FF-9F00-24DE12EA96CA}"/>
              </a:ext>
            </a:extLst>
          </p:cNvPr>
          <p:cNvSpPr txBox="1"/>
          <p:nvPr/>
        </p:nvSpPr>
        <p:spPr>
          <a:xfrm>
            <a:off x="521448" y="5794968"/>
            <a:ext cx="10482943" cy="400110"/>
          </a:xfrm>
          <a:prstGeom prst="rect">
            <a:avLst/>
          </a:prstGeom>
          <a:noFill/>
        </p:spPr>
        <p:txBody>
          <a:bodyPr wrap="square">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其中，𝐹表示提取的特征图，𝑀</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𝑝𝑒𝑟𝑠𝑜𝑛</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是通过对 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𝑒𝑎𝑑</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𝑀</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𝑡𝑜𝑟𝑠𝑜</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进行按位或操作得到的人物掩码。</a:t>
            </a:r>
          </a:p>
        </p:txBody>
      </p:sp>
    </p:spTree>
    <p:extLst>
      <p:ext uri="{BB962C8B-B14F-4D97-AF65-F5344CB8AC3E}">
        <p14:creationId xmlns:p14="http://schemas.microsoft.com/office/powerpoint/2010/main" val="4234454199"/>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747666"/>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82978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GENERIC AUDIO-TO-MOTION MODEL</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A2M</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模型）</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3" name="文本框 12">
            <a:extLst>
              <a:ext uri="{FF2B5EF4-FFF2-40B4-BE49-F238E27FC236}">
                <a16:creationId xmlns:a16="http://schemas.microsoft.com/office/drawing/2014/main" id="{2C245318-9D4F-8A91-6CA1-D113978F54F1}"/>
              </a:ext>
            </a:extLst>
          </p:cNvPr>
          <p:cNvSpPr txBox="1"/>
          <p:nvPr/>
        </p:nvSpPr>
        <p:spPr>
          <a:xfrm>
            <a:off x="293056" y="1195557"/>
            <a:ext cx="11884654" cy="1015663"/>
          </a:xfrm>
          <a:prstGeom prst="rect">
            <a:avLst/>
          </a:prstGeom>
          <a:noFill/>
        </p:spPr>
        <p:txBody>
          <a:bodyPr wrap="square">
            <a:spAutoFit/>
          </a:bodyPr>
          <a:lstStyle/>
          <a:p>
            <a:pPr marL="342900" indent="-342900">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为了学习准确且富有表现力的音频到运动映射，采用了流增强的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VAE</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。选择预测</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表情参数而不是直接预测</a:t>
            </a:r>
            <a:r>
              <a:rPr lang="en-US" altLang="zh-CN" sz="2000">
                <a:latin typeface="Times New Roman" panose="02020603050405020304" pitchFamily="18" charset="0"/>
                <a:ea typeface="宋体" panose="02010600030101010101" pitchFamily="2" charset="-122"/>
                <a:cs typeface="Times New Roman" panose="02020603050405020304" pitchFamily="18" charset="0"/>
              </a:rPr>
              <a:t>PNCC</a:t>
            </a:r>
            <a:r>
              <a:rPr lang="zh-CN" altLang="en-US" sz="2000">
                <a:latin typeface="Times New Roman" panose="02020603050405020304" pitchFamily="18" charset="0"/>
                <a:ea typeface="宋体" panose="02010600030101010101" pitchFamily="2" charset="-122"/>
                <a:cs typeface="Times New Roman" panose="02020603050405020304" pitchFamily="18" charset="0"/>
              </a:rPr>
              <a:t>，因为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000">
                <a:latin typeface="Times New Roman" panose="02020603050405020304" pitchFamily="18" charset="0"/>
                <a:ea typeface="宋体" panose="02010600030101010101" pitchFamily="2" charset="-122"/>
                <a:cs typeface="Times New Roman" panose="02020603050405020304" pitchFamily="18" charset="0"/>
              </a:rPr>
              <a:t>具有强几何先验，可以显著提高训练的稳定性和音频与嘴唇同步的准确性。</a:t>
            </a:r>
          </a:p>
        </p:txBody>
      </p:sp>
      <p:sp>
        <p:nvSpPr>
          <p:cNvPr id="9" name="文本框 8">
            <a:extLst>
              <a:ext uri="{FF2B5EF4-FFF2-40B4-BE49-F238E27FC236}">
                <a16:creationId xmlns:a16="http://schemas.microsoft.com/office/drawing/2014/main" id="{E12ED76C-4482-7883-909D-9FDD844325AC}"/>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Zhong T, Ren Y, et al. Real3d-portrait: One-shot realistic 3d talking portrait synthesis[J]. arXiv preprint arXiv:2401.08503,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335091" y="416950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A9362D0D-1384-1530-EBAC-54E41A4E8530}"/>
              </a:ext>
            </a:extLst>
          </p:cNvPr>
          <p:cNvPicPr>
            <a:picLocks noChangeAspect="1"/>
          </p:cNvPicPr>
          <p:nvPr/>
        </p:nvPicPr>
        <p:blipFill>
          <a:blip r:embed="rId5"/>
          <a:stretch>
            <a:fillRect/>
          </a:stretch>
        </p:blipFill>
        <p:spPr>
          <a:xfrm>
            <a:off x="1926399" y="2842981"/>
            <a:ext cx="8727943" cy="3525786"/>
          </a:xfrm>
          <a:prstGeom prst="rect">
            <a:avLst/>
          </a:prstGeom>
        </p:spPr>
      </p:pic>
      <p:pic>
        <p:nvPicPr>
          <p:cNvPr id="10" name="图片 9">
            <a:extLst>
              <a:ext uri="{FF2B5EF4-FFF2-40B4-BE49-F238E27FC236}">
                <a16:creationId xmlns:a16="http://schemas.microsoft.com/office/drawing/2014/main" id="{58666187-3EC1-C141-C75F-27D9BA15A441}"/>
              </a:ext>
            </a:extLst>
          </p:cNvPr>
          <p:cNvPicPr>
            <a:picLocks noChangeAspect="1"/>
          </p:cNvPicPr>
          <p:nvPr/>
        </p:nvPicPr>
        <p:blipFill>
          <a:blip r:embed="rId6"/>
          <a:stretch>
            <a:fillRect/>
          </a:stretch>
        </p:blipFill>
        <p:spPr>
          <a:xfrm>
            <a:off x="2456299" y="1995745"/>
            <a:ext cx="6380545" cy="584775"/>
          </a:xfrm>
          <a:prstGeom prst="rect">
            <a:avLst/>
          </a:prstGeom>
        </p:spPr>
      </p:pic>
    </p:spTree>
    <p:extLst>
      <p:ext uri="{BB962C8B-B14F-4D97-AF65-F5344CB8AC3E}">
        <p14:creationId xmlns:p14="http://schemas.microsoft.com/office/powerpoint/2010/main" val="3294337591"/>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6" y="245668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8" y="1426661"/>
            <a:ext cx="10580232" cy="2554545"/>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：为了预训练</a:t>
            </a:r>
            <a:r>
              <a:rPr lang="en-US" altLang="zh-CN" sz="2000">
                <a:latin typeface="Times New Roman" panose="02020603050405020304" pitchFamily="18" charset="0"/>
                <a:ea typeface="宋体" panose="02010600030101010101" pitchFamily="2" charset="-122"/>
                <a:cs typeface="Times New Roman" panose="02020603050405020304" pitchFamily="18" charset="0"/>
              </a:rPr>
              <a:t>I2P</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模型，采用了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面部生成模型（</a:t>
            </a:r>
            <a:r>
              <a:rPr lang="en-US" altLang="zh-CN" sz="2000">
                <a:latin typeface="Times New Roman" panose="02020603050405020304" pitchFamily="18" charset="0"/>
                <a:ea typeface="宋体" panose="02010600030101010101" pitchFamily="2" charset="-122"/>
                <a:cs typeface="Times New Roman" panose="02020603050405020304" pitchFamily="18" charset="0"/>
              </a:rPr>
              <a:t>Chan et al., 2022</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）在线生成多视角图像对。训练运动适配器和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HTB-SR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模型时，使用了高保真说话面部视频数据集</a:t>
            </a:r>
            <a:r>
              <a:rPr lang="en-US" altLang="zh-CN" sz="2000">
                <a:latin typeface="Times New Roman" panose="02020603050405020304" pitchFamily="18" charset="0"/>
                <a:ea typeface="宋体" panose="02010600030101010101" pitchFamily="2" charset="-122"/>
                <a:cs typeface="Times New Roman" panose="02020603050405020304" pitchFamily="18" charset="0"/>
              </a:rPr>
              <a:t>CelebV-HQ</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Zhu et al., 2022</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），该数据集约</a:t>
            </a:r>
            <a:r>
              <a:rPr lang="en-US" altLang="zh-CN" sz="2000">
                <a:latin typeface="Times New Roman" panose="02020603050405020304" pitchFamily="18" charset="0"/>
                <a:ea typeface="宋体" panose="02010600030101010101" pitchFamily="2" charset="-122"/>
                <a:cs typeface="Times New Roman" panose="02020603050405020304" pitchFamily="18" charset="0"/>
              </a:rPr>
              <a:t>65</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小时长，包含</a:t>
            </a:r>
            <a:r>
              <a:rPr lang="en-US" altLang="zh-CN" sz="2000">
                <a:latin typeface="Times New Roman" panose="02020603050405020304" pitchFamily="18" charset="0"/>
                <a:ea typeface="宋体" panose="02010600030101010101" pitchFamily="2" charset="-122"/>
                <a:cs typeface="Times New Roman" panose="02020603050405020304" pitchFamily="18" charset="0"/>
              </a:rPr>
              <a:t>35,666</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个分辨率为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512×512</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的视频片段，涉及</a:t>
            </a:r>
            <a:r>
              <a:rPr lang="en-US" altLang="zh-CN" sz="2000">
                <a:latin typeface="Times New Roman" panose="02020603050405020304" pitchFamily="18" charset="0"/>
                <a:ea typeface="宋体" panose="02010600030101010101" pitchFamily="2" charset="-122"/>
                <a:cs typeface="Times New Roman" panose="02020603050405020304" pitchFamily="18" charset="0"/>
              </a:rPr>
              <a:t>15,653</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个身份。训练</a:t>
            </a:r>
            <a:r>
              <a:rPr lang="en-US" altLang="zh-CN" sz="2000">
                <a:latin typeface="Times New Roman" panose="02020603050405020304" pitchFamily="18" charset="0"/>
                <a:ea typeface="宋体" panose="02010600030101010101" pitchFamily="2" charset="-122"/>
                <a:cs typeface="Times New Roman" panose="02020603050405020304" pitchFamily="18" charset="0"/>
              </a:rPr>
              <a:t>A2M</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模型时，采用了大规模唇读数据集</a:t>
            </a:r>
            <a:r>
              <a:rPr lang="en-US" altLang="zh-CN" sz="2000">
                <a:latin typeface="Times New Roman" panose="02020603050405020304" pitchFamily="18" charset="0"/>
                <a:ea typeface="宋体" panose="02010600030101010101" pitchFamily="2" charset="-122"/>
                <a:cs typeface="Times New Roman" panose="02020603050405020304" pitchFamily="18" charset="0"/>
              </a:rPr>
              <a:t>VoxCeleb2</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Chung et al., 2018</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），该数据集时长</a:t>
            </a:r>
            <a:r>
              <a:rPr lang="en-US" altLang="zh-CN" sz="2000">
                <a:latin typeface="Times New Roman" panose="02020603050405020304" pitchFamily="18" charset="0"/>
                <a:ea typeface="宋体" panose="02010600030101010101" pitchFamily="2" charset="-122"/>
                <a:cs typeface="Times New Roman" panose="02020603050405020304" pitchFamily="18" charset="0"/>
              </a:rPr>
              <a:t>2,000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小时，保证了音频到运动映射的泛化能力。预处理步骤包括使用现成的标志提取器和面部解析器（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Lugaresi et al., 2019</a:t>
            </a:r>
            <a:r>
              <a:rPr lang="zh-CN" altLang="en-US" sz="2000">
                <a:latin typeface="Times New Roman" panose="02020603050405020304" pitchFamily="18" charset="0"/>
                <a:ea typeface="宋体" panose="02010600030101010101" pitchFamily="2" charset="-122"/>
                <a:cs typeface="Times New Roman" panose="02020603050405020304" pitchFamily="18" charset="0"/>
              </a:rPr>
              <a:t>）处理视频帧，基于投影标志误差拟合</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参数，并从音频轨中提取</a:t>
            </a:r>
            <a:r>
              <a:rPr lang="en-US" altLang="zh-CN" sz="2000">
                <a:latin typeface="Times New Roman" panose="02020603050405020304" pitchFamily="18" charset="0"/>
                <a:ea typeface="宋体" panose="02010600030101010101" pitchFamily="2" charset="-122"/>
                <a:cs typeface="Times New Roman" panose="02020603050405020304" pitchFamily="18" charset="0"/>
              </a:rPr>
              <a:t>HuBERT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特征（</a:t>
            </a:r>
            <a:r>
              <a:rPr lang="en-US" altLang="zh-CN" sz="2000">
                <a:latin typeface="Times New Roman" panose="02020603050405020304" pitchFamily="18" charset="0"/>
                <a:ea typeface="宋体" panose="02010600030101010101" pitchFamily="2" charset="-122"/>
                <a:cs typeface="Times New Roman" panose="02020603050405020304" pitchFamily="18" charset="0"/>
              </a:rPr>
              <a:t>Hsu et al., 2021</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）和音调轮廓。通过这些步骤，确保了各模型的泛化能力和训练效果。</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6700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483244" y="3831859"/>
            <a:ext cx="10580232" cy="2554545"/>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Compared Baselines</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Face-vid2vid (Wang et al., 2021)</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是一种广泛使用的基于变形的视频驱动说话面部系统；</a:t>
            </a:r>
            <a:r>
              <a:rPr lang="en-US" altLang="zh-CN" sz="2000">
                <a:latin typeface="Times New Roman" panose="02020603050405020304" pitchFamily="18" charset="0"/>
                <a:ea typeface="宋体" panose="02010600030101010101" pitchFamily="2" charset="-122"/>
                <a:cs typeface="Times New Roman" panose="02020603050405020304" pitchFamily="18" charset="0"/>
              </a:rPr>
              <a:t>OT-Avatar (Ma et al., 2023)</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是一种最近的单次视频驱动方法，利用预训练的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 GAN</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生成</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说话视频；</a:t>
            </a:r>
            <a:r>
              <a:rPr lang="en-US" altLang="zh-CN" sz="2000">
                <a:latin typeface="Times New Roman" panose="02020603050405020304" pitchFamily="18" charset="0"/>
                <a:ea typeface="宋体" panose="02010600030101010101" pitchFamily="2" charset="-122"/>
                <a:cs typeface="Times New Roman" panose="02020603050405020304" pitchFamily="18" charset="0"/>
              </a:rPr>
              <a:t>HiDe-NeRF (Li et al., 2023a)</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是一种最新的单次</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说话面部系统，使用变形场进行面部动画；</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MakeItTalk (Zhou et al., 2020)</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PC-AVS (Zhou et al., 2021)</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是两种单次音频驱动的说话面部方法，实现了良好的音频</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嘴唇同步；</a:t>
            </a:r>
            <a:r>
              <a:rPr lang="en-US" altLang="zh-CN" sz="2000">
                <a:latin typeface="Times New Roman" panose="02020603050405020304" pitchFamily="18" charset="0"/>
                <a:ea typeface="宋体" panose="02010600030101010101" pitchFamily="2" charset="-122"/>
                <a:cs typeface="Times New Roman" panose="02020603050405020304" pitchFamily="18" charset="0"/>
              </a:rPr>
              <a:t>RAD-NeRF (Tang et al., 2022)</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是一种基于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NeRF</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的方法，通过对目标人物视频进行过拟合，达到高真实感质量。尽管将</a:t>
            </a:r>
            <a:r>
              <a:rPr lang="en-US" altLang="zh-CN" sz="2000">
                <a:latin typeface="Times New Roman" panose="02020603050405020304" pitchFamily="18" charset="0"/>
                <a:ea typeface="宋体" panose="02010600030101010101" pitchFamily="2" charset="-122"/>
                <a:cs typeface="Times New Roman" panose="02020603050405020304" pitchFamily="18" charset="0"/>
              </a:rPr>
              <a:t>RAD-NeRF</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与其他单次方法进行比较并不公平，但作者将其纳入比较，以展示与最新的特定人物方法性能的差距。</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AF3ACF4-AB81-90C6-B1FF-D0E05CD55FFA}"/>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Zhong T, Ren Y, et al. Real3d-portrait: One-shot realistic 3d talking portrait synthesis[J]. arXiv preprint arXiv:2401.08503,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6" name="图片 5">
            <a:extLst>
              <a:ext uri="{FF2B5EF4-FFF2-40B4-BE49-F238E27FC236}">
                <a16:creationId xmlns:a16="http://schemas.microsoft.com/office/drawing/2014/main" id="{9D1BBA21-0779-24C8-C4BA-3FAD8B958245}"/>
              </a:ext>
            </a:extLst>
          </p:cNvPr>
          <p:cNvPicPr>
            <a:picLocks noChangeAspect="1"/>
          </p:cNvPicPr>
          <p:nvPr/>
        </p:nvPicPr>
        <p:blipFill>
          <a:blip r:embed="rId5"/>
          <a:stretch>
            <a:fillRect/>
          </a:stretch>
        </p:blipFill>
        <p:spPr>
          <a:xfrm>
            <a:off x="9525" y="2525495"/>
            <a:ext cx="12171784" cy="2493731"/>
          </a:xfrm>
          <a:prstGeom prst="rect">
            <a:avLst/>
          </a:prstGeom>
        </p:spPr>
      </p:pic>
      <p:sp>
        <p:nvSpPr>
          <p:cNvPr id="11" name="文本框 10">
            <a:extLst>
              <a:ext uri="{FF2B5EF4-FFF2-40B4-BE49-F238E27FC236}">
                <a16:creationId xmlns:a16="http://schemas.microsoft.com/office/drawing/2014/main" id="{700FA345-A502-6190-8C9B-4138EDA26693}"/>
              </a:ext>
            </a:extLst>
          </p:cNvPr>
          <p:cNvSpPr txBox="1"/>
          <p:nvPr/>
        </p:nvSpPr>
        <p:spPr>
          <a:xfrm>
            <a:off x="11612000" y="279196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B1CDE853-84A6-DB22-51EE-201A525C2CE7}"/>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Zhong T, Ren Y, et al. Real3d-portrait: One-shot realistic 3d talking portrait synthesis[J]. arXiv preprint arXiv:2401.08503,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18607" y="36843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B115F60A-21EB-B239-4905-DD000D2DBA45}"/>
              </a:ext>
            </a:extLst>
          </p:cNvPr>
          <p:cNvPicPr>
            <a:picLocks noChangeAspect="1"/>
          </p:cNvPicPr>
          <p:nvPr/>
        </p:nvPicPr>
        <p:blipFill>
          <a:blip r:embed="rId5"/>
          <a:stretch>
            <a:fillRect/>
          </a:stretch>
        </p:blipFill>
        <p:spPr>
          <a:xfrm>
            <a:off x="1600746" y="2176307"/>
            <a:ext cx="8608169" cy="3385426"/>
          </a:xfrm>
          <a:prstGeom prst="rect">
            <a:avLst/>
          </a:prstGeom>
        </p:spPr>
      </p:pic>
      <p:sp>
        <p:nvSpPr>
          <p:cNvPr id="9" name="文本框 8">
            <a:extLst>
              <a:ext uri="{FF2B5EF4-FFF2-40B4-BE49-F238E27FC236}">
                <a16:creationId xmlns:a16="http://schemas.microsoft.com/office/drawing/2014/main" id="{41FE4384-1DB3-C920-49BC-A6DD5313E41A}"/>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Zhong T, Ren Y, et al. Real3d-portrait: One-shot realistic 3d talking portrait synthesis[J]. arXiv preprint arXiv:2401.08503,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30824162"/>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User Study</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41FE4384-1DB3-C920-49BC-A6DD5313E41A}"/>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Zhong T, Ren Y, et al. Real3d-portrait: One-shot realistic 3d talking portrait synthesis[J]. arXiv preprint arXiv:2401.08503,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7B159953-DD03-9B1D-6E89-01B74D9662E6}"/>
              </a:ext>
            </a:extLst>
          </p:cNvPr>
          <p:cNvPicPr>
            <a:picLocks noChangeAspect="1"/>
          </p:cNvPicPr>
          <p:nvPr/>
        </p:nvPicPr>
        <p:blipFill>
          <a:blip r:embed="rId5"/>
          <a:stretch>
            <a:fillRect/>
          </a:stretch>
        </p:blipFill>
        <p:spPr>
          <a:xfrm>
            <a:off x="46732" y="2480566"/>
            <a:ext cx="12084246" cy="2322991"/>
          </a:xfrm>
          <a:prstGeom prst="rect">
            <a:avLst/>
          </a:prstGeom>
        </p:spPr>
      </p:pic>
      <p:sp>
        <p:nvSpPr>
          <p:cNvPr id="11" name="文本框 10">
            <a:extLst>
              <a:ext uri="{FF2B5EF4-FFF2-40B4-BE49-F238E27FC236}">
                <a16:creationId xmlns:a16="http://schemas.microsoft.com/office/drawing/2014/main" id="{700FA345-A502-6190-8C9B-4138EDA26693}"/>
              </a:ext>
            </a:extLst>
          </p:cNvPr>
          <p:cNvSpPr txBox="1"/>
          <p:nvPr/>
        </p:nvSpPr>
        <p:spPr>
          <a:xfrm>
            <a:off x="11530847" y="26073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41495290"/>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40883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DBF83FDD-ADAE-EA63-D714-BCEC096A5669}"/>
              </a:ext>
            </a:extLst>
          </p:cNvPr>
          <p:cNvPicPr>
            <a:picLocks noChangeAspect="1"/>
          </p:cNvPicPr>
          <p:nvPr/>
        </p:nvPicPr>
        <p:blipFill>
          <a:blip r:embed="rId5"/>
          <a:stretch>
            <a:fillRect/>
          </a:stretch>
        </p:blipFill>
        <p:spPr>
          <a:xfrm>
            <a:off x="2928723" y="1561279"/>
            <a:ext cx="6375560" cy="4325380"/>
          </a:xfrm>
          <a:prstGeom prst="rect">
            <a:avLst/>
          </a:prstGeom>
        </p:spPr>
      </p:pic>
      <p:sp>
        <p:nvSpPr>
          <p:cNvPr id="8" name="文本框 7">
            <a:extLst>
              <a:ext uri="{FF2B5EF4-FFF2-40B4-BE49-F238E27FC236}">
                <a16:creationId xmlns:a16="http://schemas.microsoft.com/office/drawing/2014/main" id="{785F9A52-12C1-FE69-CCAB-8406492907E1}"/>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Zhong T, Ren Y, et al. Real3d-portrait: One-shot realistic 3d talking portrait synthesis[J]. arXiv preprint arXiv:2401.08503,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9987482" cy="1379545"/>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提出了一个</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说话头部合成框架，名为</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Real3D-Portrait</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。该方法通过设计预训练的大型图像到平面模型和</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PNCC</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条件的运动适配器，实现了准确的</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头像重建和动画。</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730605"/>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提出了</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HTB-SR</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模型，使得该方法成为第一个能够生成具有自然躯干运动和可切换背景的单次</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728622"/>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通过引入通用的音频到运动模型，该方法是第一个支持视频</a:t>
            </a:r>
            <a:r>
              <a:rPr lang="en-US" altLang="zh-CN" sz="2400" kern="10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a:latin typeface="宋体" panose="02010600030101010101" pitchFamily="2" charset="-122"/>
                <a:ea typeface="宋体" panose="02010600030101010101" pitchFamily="2" charset="-122"/>
                <a:cs typeface="Times New Roman" panose="02020603050405020304" pitchFamily="18" charset="0"/>
              </a:rPr>
              <a:t>音频驱动应用的工作。</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710159"/>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大量实验表明，该方法在身份保留、视觉质量和音频</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嘴唇同步方面超越了最先进的基准方法。</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CLTalk: Speech-Driven 3D Facial Animation with Contrastive Learning</a:t>
            </a:r>
          </a:p>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ICMR2024</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2024.08.01</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zh-CN" altLang="en-US" sz="1600">
                <a:latin typeface="微软雅黑 Light" panose="020B0502040204020203" pitchFamily="34" charset="-122"/>
                <a:ea typeface="微软雅黑 Light" panose="020B0502040204020203" pitchFamily="34" charset="-122"/>
              </a:rPr>
              <a:t>：</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Zhang X, Wu S. </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07172060"/>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135191655"/>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364571867"/>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10709" y="638296"/>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973891" y="1513419"/>
            <a:ext cx="10244217" cy="4038734"/>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在通过语音驱动的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面部动画领域。这一领域已经取得了显著的进展，但现有的方法在实现个性化和逼真的说话风格模仿方面仍然存在困难 。特别是在高质量</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头像在游戏、虚拟现实和交互应用等多个领域的应用中，用户对个性化和真实感的需求日益增加 。</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传统方法中，语音信号与面部表情（尤其是唇部动作）密切相关，因此语音信号可以用来驱动面部动画。然而，这种跨模态映射问题由于标注数据的稀缺性和现有方法将其视为回归任务的倾向（</a:t>
            </a:r>
            <a:r>
              <a:rPr lang="zh-CN" altLang="en-US" sz="2400">
                <a:solidFill>
                  <a:srgbClr val="3F3F3F"/>
                </a:solidFill>
                <a:latin typeface="Times New Roman" panose="02020603050405020304" pitchFamily="18" charset="0"/>
                <a:ea typeface="宋体" panose="02010600030101010101" pitchFamily="2" charset="-122"/>
                <a:cs typeface="Times New Roman" panose="02020603050405020304" pitchFamily="18" charset="0"/>
              </a:rPr>
              <a:t>如</a:t>
            </a:r>
            <a:r>
              <a:rPr lang="en-US" altLang="zh-CN" sz="2400">
                <a:solidFill>
                  <a:srgbClr val="3F3F3F"/>
                </a:solidFill>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a:solidFill>
                  <a:srgbClr val="3F3F3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a:solidFill>
                  <a:srgbClr val="3F3F3F"/>
                </a:solidFill>
                <a:latin typeface="Times New Roman" panose="02020603050405020304" pitchFamily="18" charset="0"/>
                <a:ea typeface="宋体" panose="02010600030101010101" pitchFamily="2" charset="-122"/>
                <a:cs typeface="Times New Roman" panose="02020603050405020304" pitchFamily="18" charset="0"/>
              </a:rPr>
              <a:t>codeTalker</a:t>
            </a:r>
            <a:r>
              <a:rPr lang="zh-CN" altLang="en-US" sz="2400">
                <a:solidFill>
                  <a:srgbClr val="3F3F3F"/>
                </a:solidFill>
                <a:latin typeface="Times New Roman" panose="02020603050405020304" pitchFamily="18" charset="0"/>
                <a:ea typeface="宋体" panose="02010600030101010101" pitchFamily="2" charset="-122"/>
                <a:cs typeface="Times New Roman" panose="02020603050405020304" pitchFamily="18" charset="0"/>
              </a:rPr>
              <a:t>等</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），这导致了学习到的语音特征区分性不足，特别是在唇部动作方面。这通常会导致生成的面部动画过于平滑，缺乏真实感。</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956511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975640968"/>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979545"/>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669859"/>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设计了一种时域对比学习策略，通过在不同的音频帧中学习区分特征，避免生成的面部动画过于平滑，特别是在唇部动作方面。</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821372"/>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提出了一种相关性学习方法，通过约束音频特征与面部动画标签帧间相似度矩阵之间的一致性，确保音频特征与面部动画在各自域中的分布一致，减小音频和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面部动画之间的域差异。</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480717"/>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为进一步提高生成唇部的准确性，提出了嘴巴开合角度约束方法，通过优化嘴角角度，使得生成的唇部动作更加精确。</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46611897"/>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98524235"/>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256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3" name="图片 2">
            <a:extLst>
              <a:ext uri="{FF2B5EF4-FFF2-40B4-BE49-F238E27FC236}">
                <a16:creationId xmlns:a16="http://schemas.microsoft.com/office/drawing/2014/main" id="{1805DB1C-6C67-D8D5-7D58-02C2D51AEE68}"/>
              </a:ext>
            </a:extLst>
          </p:cNvPr>
          <p:cNvPicPr>
            <a:picLocks noChangeAspect="1"/>
          </p:cNvPicPr>
          <p:nvPr/>
        </p:nvPicPr>
        <p:blipFill>
          <a:blip r:embed="rId5"/>
          <a:stretch>
            <a:fillRect/>
          </a:stretch>
        </p:blipFill>
        <p:spPr>
          <a:xfrm>
            <a:off x="1581681" y="972711"/>
            <a:ext cx="8912148" cy="5427398"/>
          </a:xfrm>
          <a:prstGeom prst="rect">
            <a:avLst/>
          </a:prstGeom>
        </p:spPr>
      </p:pic>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整体框架</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8" name="文本框 7">
            <a:extLst>
              <a:ext uri="{FF2B5EF4-FFF2-40B4-BE49-F238E27FC236}">
                <a16:creationId xmlns:a16="http://schemas.microsoft.com/office/drawing/2014/main" id="{3538B99F-B6DB-E380-852D-B99869F1B0D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X, Wu S. CLTalk: Speech-Driven 3D Facial Animation with Contrastive Learning[C]//Proceedings of the 2024 International Conference on Multimedia Retrieval. 2024: 1175-1179.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55394592"/>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16918" y="250973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513397"/>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目标：</a:t>
            </a:r>
            <a:r>
              <a:rPr lang="zh-CN" altLang="en-US" sz="2200">
                <a:latin typeface="Times New Roman" panose="02020603050405020304" pitchFamily="18" charset="0"/>
                <a:ea typeface="宋体" panose="02010600030101010101" pitchFamily="2" charset="-122"/>
                <a:cs typeface="Times New Roman" panose="02020603050405020304" pitchFamily="18" charset="0"/>
              </a:rPr>
              <a:t>用于在不同的音频帧中学习区分性特征，旨在防止生成的面部动画过于平滑</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Temporal Domain Contrastive Learning</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6764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矩形 16">
            <a:extLst>
              <a:ext uri="{FF2B5EF4-FFF2-40B4-BE49-F238E27FC236}">
                <a16:creationId xmlns:a16="http://schemas.microsoft.com/office/drawing/2014/main" id="{F541C5F0-5D3D-6DFA-B6A8-B985A8FEC05E}"/>
              </a:ext>
            </a:extLst>
          </p:cNvPr>
          <p:cNvSpPr/>
          <p:nvPr/>
        </p:nvSpPr>
        <p:spPr>
          <a:xfrm>
            <a:off x="384111" y="4147715"/>
            <a:ext cx="891186" cy="39132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1A5A3CC-2F6C-E6F9-B6B6-51FA893A083F}"/>
                  </a:ext>
                </a:extLst>
              </p:cNvPr>
              <p:cNvSpPr txBox="1"/>
              <p:nvPr/>
            </p:nvSpPr>
            <p:spPr>
              <a:xfrm>
                <a:off x="293057" y="2094234"/>
                <a:ext cx="11250830" cy="178510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实现方法：</a:t>
                </a:r>
                <a:r>
                  <a:rPr lang="zh-CN" altLang="en-US" sz="2200">
                    <a:latin typeface="Times New Roman" panose="02020603050405020304" pitchFamily="18" charset="0"/>
                    <a:ea typeface="宋体" panose="02010600030101010101" pitchFamily="2" charset="-122"/>
                    <a:cs typeface="Times New Roman" panose="02020603050405020304" pitchFamily="18" charset="0"/>
                  </a:rPr>
                  <a:t>使用对比学习策略，定义音频编码器</a:t>
                </a:r>
                <a14:m>
                  <m:oMath xmlns:m="http://schemas.openxmlformats.org/officeDocument/2006/math">
                    <m:sSub>
                      <m:sSubPr>
                        <m:ctrlPr>
                          <a:rPr lang="en-US" altLang="zh-CN" sz="22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𝐸𝑛</m:t>
                        </m:r>
                      </m:sub>
                    </m:sSub>
                  </m:oMath>
                </a14:m>
                <a:r>
                  <a:rPr lang="zh-CN" altLang="en-US" sz="2200">
                    <a:latin typeface="Times New Roman" panose="02020603050405020304" pitchFamily="18" charset="0"/>
                    <a:ea typeface="宋体" panose="02010600030101010101" pitchFamily="2" charset="-122"/>
                    <a:cs typeface="Times New Roman" panose="02020603050405020304" pitchFamily="18" charset="0"/>
                  </a:rPr>
                  <a:t>提取的每一帧特征</a:t>
                </a:r>
                <a14:m>
                  <m:oMath xmlns:m="http://schemas.openxmlformats.org/officeDocument/2006/math">
                    <m:sSub>
                      <m:sSubPr>
                        <m:ctrlPr>
                          <a:rPr lang="en-US" altLang="zh-CN" sz="22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200">
                    <a:latin typeface="Times New Roman" panose="02020603050405020304" pitchFamily="18" charset="0"/>
                    <a:ea typeface="宋体" panose="02010600030101010101" pitchFamily="2" charset="-122"/>
                    <a:cs typeface="Times New Roman" panose="02020603050405020304" pitchFamily="18" charset="0"/>
                  </a:rPr>
                  <a:t>为锚点。当选择一个帧作为锚点时，锚点对应的真实面部特征被视为正样本。因为主要关注解决唇部运动过于平滑的问题，因此选择对应于唇部的真实面部特征</a:t>
                </a:r>
                <a14:m>
                  <m:oMath xmlns:m="http://schemas.openxmlformats.org/officeDocument/2006/math">
                    <m:sSub>
                      <m:sSubPr>
                        <m:ctrlPr>
                          <a:rPr lang="en-US" altLang="zh-CN" sz="2200" i="1"/>
                        </m:ctrlPr>
                      </m:sSubPr>
                      <m:e>
                        <m:r>
                          <a:rPr lang="en-US" altLang="zh-CN" sz="2200" b="0" i="1" smtClean="0">
                            <a:latin typeface="Cambria Math" panose="02040503050406030204" pitchFamily="18" charset="0"/>
                          </a:rPr>
                          <m:t>𝐿</m:t>
                        </m:r>
                      </m:e>
                      <m:sub>
                        <m:r>
                          <a:rPr lang="en-US" altLang="zh-CN" sz="2200" b="0" i="1" smtClean="0">
                            <a:latin typeface="Cambria Math" panose="02040503050406030204" pitchFamily="18" charset="0"/>
                          </a:rPr>
                          <m:t>𝑖</m:t>
                        </m:r>
                      </m:sub>
                    </m:sSub>
                  </m:oMath>
                </a14:m>
                <a:r>
                  <a:rPr lang="zh-CN" altLang="en-US" sz="2200">
                    <a:latin typeface="Times New Roman" panose="02020603050405020304" pitchFamily="18" charset="0"/>
                    <a:ea typeface="宋体" panose="02010600030101010101" pitchFamily="2" charset="-122"/>
                    <a:cs typeface="Times New Roman" panose="02020603050405020304" pitchFamily="18" charset="0"/>
                  </a:rPr>
                  <a:t>作为正样本。其他帧的音频特征及其对应的真实面部特征被视为负样本。通过最小化对比学习损失函数，拉近锚点与正样本的距离，推远锚点与负样本的距离，从而学习到区分性的特征：</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F1A5A3CC-2F6C-E6F9-B6B6-51FA893A083F}"/>
                  </a:ext>
                </a:extLst>
              </p:cNvPr>
              <p:cNvSpPr txBox="1">
                <a:spLocks noRot="1" noChangeAspect="1" noMove="1" noResize="1" noEditPoints="1" noAdjustHandles="1" noChangeArrowheads="1" noChangeShapeType="1" noTextEdit="1"/>
              </p:cNvSpPr>
              <p:nvPr/>
            </p:nvSpPr>
            <p:spPr>
              <a:xfrm>
                <a:off x="293057" y="2094234"/>
                <a:ext cx="11250830" cy="1785104"/>
              </a:xfrm>
              <a:prstGeom prst="rect">
                <a:avLst/>
              </a:prstGeom>
              <a:blipFill>
                <a:blip r:embed="rId5"/>
                <a:stretch>
                  <a:fillRect l="-596" t="-3425" r="-488" b="-51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CE45FA8D-37D5-A767-9F49-1212EAB56881}"/>
                  </a:ext>
                </a:extLst>
              </p:cNvPr>
              <p:cNvSpPr txBox="1"/>
              <p:nvPr/>
            </p:nvSpPr>
            <p:spPr>
              <a:xfrm>
                <a:off x="672389" y="5097681"/>
                <a:ext cx="10958986" cy="769441"/>
              </a:xfrm>
              <a:prstGeom prst="rect">
                <a:avLst/>
              </a:prstGeom>
              <a:noFill/>
            </p:spPr>
            <p:txBody>
              <a:bodyPr wrap="square" rtlCol="0">
                <a:spAutoFit/>
              </a:bodyPr>
              <a:lstStyle/>
              <a:p>
                <a:r>
                  <a:rPr lang="zh-CN" altLang="en-US" sz="220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20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2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200">
                    <a:latin typeface="Times New Roman" panose="02020603050405020304" pitchFamily="18" charset="0"/>
                    <a:ea typeface="宋体" panose="02010600030101010101" pitchFamily="2" charset="-122"/>
                    <a:cs typeface="Times New Roman" panose="02020603050405020304" pitchFamily="18" charset="0"/>
                  </a:rPr>
                  <a:t>是潜在特征序列之一，</a:t>
                </a:r>
                <a:r>
                  <a:rPr lang="en-US" altLang="zh-CN" sz="220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2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𝑘</m:t>
                        </m:r>
                      </m:e>
                      <m:sub>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m:t>
                        </m:r>
                      </m:sub>
                    </m:sSub>
                  </m:oMath>
                </a14:m>
                <a:r>
                  <a:rPr lang="zh-CN" altLang="en-US" sz="2200">
                    <a:latin typeface="Times New Roman" panose="02020603050405020304" pitchFamily="18" charset="0"/>
                    <a:ea typeface="宋体" panose="02010600030101010101" pitchFamily="2" charset="-122"/>
                    <a:cs typeface="Times New Roman" panose="02020603050405020304" pitchFamily="18" charset="0"/>
                  </a:rPr>
                  <a:t>是定义的正样本，</a:t>
                </a:r>
                <a:r>
                  <a:rPr lang="en-US" altLang="zh-CN" sz="220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2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𝑘</m:t>
                        </m:r>
                      </m:e>
                      <m:sub>
                        <m:r>
                          <a:rPr lang="en-US" altLang="zh-CN" sz="22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200">
                    <a:latin typeface="Times New Roman" panose="02020603050405020304" pitchFamily="18" charset="0"/>
                    <a:ea typeface="宋体" panose="02010600030101010101" pitchFamily="2" charset="-122"/>
                    <a:cs typeface="Times New Roman" panose="02020603050405020304" pitchFamily="18" charset="0"/>
                  </a:rPr>
                  <a:t>表示当前帧对应的所有正负样本集。</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CE45FA8D-37D5-A767-9F49-1212EAB56881}"/>
                  </a:ext>
                </a:extLst>
              </p:cNvPr>
              <p:cNvSpPr txBox="1">
                <a:spLocks noRot="1" noChangeAspect="1" noMove="1" noResize="1" noEditPoints="1" noAdjustHandles="1" noChangeArrowheads="1" noChangeShapeType="1" noTextEdit="1"/>
              </p:cNvSpPr>
              <p:nvPr/>
            </p:nvSpPr>
            <p:spPr>
              <a:xfrm>
                <a:off x="672389" y="5097681"/>
                <a:ext cx="10958986" cy="769441"/>
              </a:xfrm>
              <a:prstGeom prst="rect">
                <a:avLst/>
              </a:prstGeom>
              <a:blipFill>
                <a:blip r:embed="rId6"/>
                <a:stretch>
                  <a:fillRect l="-723" t="-8730" r="-723" b="-13492"/>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B61B088C-23F8-3E89-3A5A-3615468963AF}"/>
              </a:ext>
            </a:extLst>
          </p:cNvPr>
          <p:cNvPicPr>
            <a:picLocks noChangeAspect="1"/>
          </p:cNvPicPr>
          <p:nvPr/>
        </p:nvPicPr>
        <p:blipFill>
          <a:blip r:embed="rId7"/>
          <a:stretch>
            <a:fillRect/>
          </a:stretch>
        </p:blipFill>
        <p:spPr>
          <a:xfrm>
            <a:off x="3773317" y="3946811"/>
            <a:ext cx="4448175" cy="1104900"/>
          </a:xfrm>
          <a:prstGeom prst="rect">
            <a:avLst/>
          </a:prstGeom>
        </p:spPr>
      </p:pic>
      <p:sp>
        <p:nvSpPr>
          <p:cNvPr id="13" name="文本框 12">
            <a:extLst>
              <a:ext uri="{FF2B5EF4-FFF2-40B4-BE49-F238E27FC236}">
                <a16:creationId xmlns:a16="http://schemas.microsoft.com/office/drawing/2014/main" id="{56477709-B30B-E67B-5095-18054649448A}"/>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X, Wu S. CLTalk: Speech-Driven 3D Facial Animation with Contrastive Learning[C]//Proceedings of the 2024 International Conference on Multimedia Retrieval. 2024: 1175-1179.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484090975"/>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16918" y="28036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513397"/>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目标：</a:t>
            </a:r>
            <a:r>
              <a:rPr lang="zh-CN" altLang="en-US" sz="2200">
                <a:latin typeface="Times New Roman" panose="02020603050405020304" pitchFamily="18" charset="0"/>
                <a:ea typeface="宋体" panose="02010600030101010101" pitchFamily="2" charset="-122"/>
                <a:cs typeface="Times New Roman" panose="02020603050405020304" pitchFamily="18" charset="0"/>
              </a:rPr>
              <a:t>减少音频和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面部动画之间的域差异</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Correlation Learning Method</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9812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矩形 16">
            <a:extLst>
              <a:ext uri="{FF2B5EF4-FFF2-40B4-BE49-F238E27FC236}">
                <a16:creationId xmlns:a16="http://schemas.microsoft.com/office/drawing/2014/main" id="{F541C5F0-5D3D-6DFA-B6A8-B985A8FEC05E}"/>
              </a:ext>
            </a:extLst>
          </p:cNvPr>
          <p:cNvSpPr/>
          <p:nvPr/>
        </p:nvSpPr>
        <p:spPr>
          <a:xfrm>
            <a:off x="384111" y="4147715"/>
            <a:ext cx="891186" cy="39132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1A5A3CC-2F6C-E6F9-B6B6-51FA893A083F}"/>
                  </a:ext>
                </a:extLst>
              </p:cNvPr>
              <p:cNvSpPr txBox="1"/>
              <p:nvPr/>
            </p:nvSpPr>
            <p:spPr>
              <a:xfrm>
                <a:off x="293057" y="2094234"/>
                <a:ext cx="11250830" cy="132453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实现方法：</a:t>
                </a:r>
                <a:r>
                  <a:rPr lang="zh-CN" altLang="en-US" sz="2200">
                    <a:latin typeface="Times New Roman" panose="02020603050405020304" pitchFamily="18" charset="0"/>
                    <a:ea typeface="宋体" panose="02010600030101010101" pitchFamily="2" charset="-122"/>
                    <a:cs typeface="Times New Roman" panose="02020603050405020304" pitchFamily="18" charset="0"/>
                  </a:rPr>
                  <a:t>首先将音频特征通过线性层和层归一化（</a:t>
                </a:r>
                <a:r>
                  <a:rPr lang="en-US" altLang="zh-CN" sz="2200">
                    <a:latin typeface="Times New Roman" panose="02020603050405020304" pitchFamily="18" charset="0"/>
                    <a:ea typeface="宋体" panose="02010600030101010101" pitchFamily="2" charset="-122"/>
                    <a:cs typeface="Times New Roman" panose="02020603050405020304" pitchFamily="18" charset="0"/>
                  </a:rPr>
                  <a:t>LN</a:t>
                </a:r>
                <a:r>
                  <a:rPr lang="zh-CN" altLang="en-US" sz="2200">
                    <a:latin typeface="Times New Roman" panose="02020603050405020304" pitchFamily="18" charset="0"/>
                    <a:ea typeface="宋体" panose="02010600030101010101" pitchFamily="2" charset="-122"/>
                    <a:cs typeface="Times New Roman" panose="02020603050405020304" pitchFamily="18" charset="0"/>
                  </a:rPr>
                  <a:t>）映射到归一化空间中得到标准化特征</a:t>
                </a:r>
                <a14:m>
                  <m:oMath xmlns:m="http://schemas.openxmlformats.org/officeDocument/2006/math">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𝐿𝑁</m:t>
                    </m:r>
                    <m:d>
                      <m:dPr>
                        <m:ctrlP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𝐿𝑖𝑛𝑒𝑎𝑟</m:t>
                        </m:r>
                        <m:d>
                          <m:dPr>
                            <m:ctrlP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𝑖</m:t>
                                </m:r>
                              </m:sub>
                            </m:sSub>
                          </m:e>
                        </m:d>
                      </m:e>
                    </m:d>
                  </m:oMath>
                </a14:m>
                <a:r>
                  <a:rPr lang="zh-CN" altLang="en-US" sz="2200">
                    <a:latin typeface="Times New Roman" panose="02020603050405020304" pitchFamily="18" charset="0"/>
                    <a:ea typeface="宋体" panose="02010600030101010101" pitchFamily="2" charset="-122"/>
                    <a:cs typeface="Times New Roman" panose="02020603050405020304" pitchFamily="18" charset="0"/>
                  </a:rPr>
                  <a:t>，然后，</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通过计算帧间</a:t>
                </a:r>
                <a:r>
                  <a:rPr lang="zh-CN" altLang="en-US" sz="2200">
                    <a:latin typeface="Times New Roman" panose="02020603050405020304" pitchFamily="18" charset="0"/>
                    <a:ea typeface="宋体" panose="02010600030101010101" pitchFamily="2" charset="-122"/>
                    <a:cs typeface="Times New Roman" panose="02020603050405020304" pitchFamily="18" charset="0"/>
                  </a:rPr>
                  <a:t>相似度矩阵：</a:t>
                </a:r>
                <a:endParaRPr lang="en-US" altLang="zh-CN" sz="2200" i="1">
                  <a:latin typeface="Cambria Math" panose="02040503050406030204" pitchFamily="18" charset="0"/>
                  <a:ea typeface="宋体" panose="02010600030101010101" pitchFamily="2"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altLang="zh-CN" sz="22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2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𝐶</m:t>
                              </m:r>
                            </m:e>
                          </m:acc>
                        </m:e>
                        <m:sub>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𝑠𝑜𝑓𝑡𝑚𝑎𝑥</m:t>
                      </m:r>
                      <m:d>
                        <m:dPr>
                          <m:ctrlP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200" i="1">
                              <a:latin typeface="Cambria Math" panose="02040503050406030204" pitchFamily="18" charset="0"/>
                              <a:ea typeface="宋体" panose="02010600030101010101" pitchFamily="2" charset="-122"/>
                              <a:cs typeface="Times New Roman" panose="02020603050405020304" pitchFamily="18" charset="0"/>
                            </a:rPr>
                            <m:t>𝐿𝑁</m:t>
                          </m:r>
                          <m:d>
                            <m:dPr>
                              <m:ctrlPr>
                                <a:rPr lang="en-US" altLang="zh-CN" sz="22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200" i="1">
                                  <a:latin typeface="Cambria Math" panose="02040503050406030204" pitchFamily="18" charset="0"/>
                                  <a:ea typeface="宋体" panose="02010600030101010101" pitchFamily="2" charset="-122"/>
                                  <a:cs typeface="Times New Roman" panose="02020603050405020304" pitchFamily="18" charset="0"/>
                                </a:rPr>
                                <m:t>𝐿𝑖𝑛𝑒𝑎𝑟</m:t>
                              </m:r>
                              <m:d>
                                <m:dPr>
                                  <m:ctrlPr>
                                    <a:rPr lang="en-US" altLang="zh-CN" sz="22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2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200" i="1">
                                          <a:latin typeface="Cambria Math" panose="02040503050406030204" pitchFamily="18" charset="0"/>
                                          <a:ea typeface="宋体" panose="02010600030101010101" pitchFamily="2" charset="-122"/>
                                          <a:cs typeface="Times New Roman" panose="02020603050405020304" pitchFamily="18" charset="0"/>
                                        </a:rPr>
                                        <m:t>𝑖</m:t>
                                      </m:r>
                                    </m:sub>
                                  </m:sSub>
                                </m:e>
                              </m:d>
                            </m:e>
                          </m:d>
                          <m:r>
                            <a:rPr lang="en-US" altLang="zh-CN" sz="22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2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ea typeface="宋体" panose="02010600030101010101" pitchFamily="2" charset="-122"/>
                                  <a:cs typeface="Times New Roman" panose="02020603050405020304" pitchFamily="18" charset="0"/>
                                </a:rPr>
                                <m:t>𝐿𝑁</m:t>
                              </m:r>
                              <m:d>
                                <m:dPr>
                                  <m:ctrlPr>
                                    <a:rPr lang="en-US" altLang="zh-CN" sz="22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200" i="1">
                                      <a:latin typeface="Cambria Math" panose="02040503050406030204" pitchFamily="18" charset="0"/>
                                      <a:ea typeface="宋体" panose="02010600030101010101" pitchFamily="2" charset="-122"/>
                                      <a:cs typeface="Times New Roman" panose="02020603050405020304" pitchFamily="18" charset="0"/>
                                    </a:rPr>
                                    <m:t>𝐿𝑖𝑛𝑒𝑎𝑟</m:t>
                                  </m:r>
                                  <m:d>
                                    <m:dPr>
                                      <m:ctrlPr>
                                        <a:rPr lang="en-US" altLang="zh-CN" sz="22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2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200" i="1">
                                              <a:latin typeface="Cambria Math" panose="02040503050406030204" pitchFamily="18" charset="0"/>
                                              <a:ea typeface="宋体" panose="02010600030101010101" pitchFamily="2" charset="-122"/>
                                              <a:cs typeface="Times New Roman" panose="02020603050405020304" pitchFamily="18" charset="0"/>
                                            </a:rPr>
                                            <m:t>𝑖</m:t>
                                          </m:r>
                                        </m:sub>
                                      </m:sSub>
                                    </m:e>
                                  </m:d>
                                </m:e>
                              </m:d>
                            </m:e>
                            <m:sup>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𝑇</m:t>
                              </m:r>
                            </m:sup>
                          </m:sSup>
                        </m:e>
                      </m:d>
                    </m:oMath>
                  </m:oMathPara>
                </a14:m>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F1A5A3CC-2F6C-E6F9-B6B6-51FA893A083F}"/>
                  </a:ext>
                </a:extLst>
              </p:cNvPr>
              <p:cNvSpPr txBox="1">
                <a:spLocks noRot="1" noChangeAspect="1" noMove="1" noResize="1" noEditPoints="1" noAdjustHandles="1" noChangeArrowheads="1" noChangeShapeType="1" noTextEdit="1"/>
              </p:cNvSpPr>
              <p:nvPr/>
            </p:nvSpPr>
            <p:spPr>
              <a:xfrm>
                <a:off x="293057" y="2094234"/>
                <a:ext cx="11250830" cy="1324530"/>
              </a:xfrm>
              <a:prstGeom prst="rect">
                <a:avLst/>
              </a:prstGeom>
              <a:blipFill>
                <a:blip r:embed="rId5"/>
                <a:stretch>
                  <a:fillRect l="-596" t="-4608" r="-650"/>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D1572F92-80B6-CE72-E53C-393CE3BC2B64}"/>
              </a:ext>
            </a:extLst>
          </p:cNvPr>
          <p:cNvPicPr>
            <a:picLocks noChangeAspect="1"/>
          </p:cNvPicPr>
          <p:nvPr/>
        </p:nvPicPr>
        <p:blipFill>
          <a:blip r:embed="rId6"/>
          <a:stretch>
            <a:fillRect/>
          </a:stretch>
        </p:blipFill>
        <p:spPr>
          <a:xfrm>
            <a:off x="4510454" y="4869126"/>
            <a:ext cx="2686050" cy="923925"/>
          </a:xfrm>
          <a:prstGeom prst="rect">
            <a:avLst/>
          </a:prstGeom>
        </p:spPr>
      </p:pic>
      <p:sp>
        <p:nvSpPr>
          <p:cNvPr id="13" name="文本框 12">
            <a:extLst>
              <a:ext uri="{FF2B5EF4-FFF2-40B4-BE49-F238E27FC236}">
                <a16:creationId xmlns:a16="http://schemas.microsoft.com/office/drawing/2014/main" id="{61EE0F00-36B9-946C-1BF0-9421D6D4A567}"/>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X, Wu S. CLTalk: Speech-Driven 3D Facial Animation with Contrastive Learning[C]//Proceedings of the 2024 International Conference on Multimedia Retrieval. 2024: 1175-1179.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6C1406C9-C64B-DF74-05F7-30600702E9EB}"/>
                  </a:ext>
                </a:extLst>
              </p:cNvPr>
              <p:cNvSpPr txBox="1"/>
              <p:nvPr/>
            </p:nvSpPr>
            <p:spPr>
              <a:xfrm>
                <a:off x="655241" y="3460755"/>
                <a:ext cx="10888646" cy="1446550"/>
              </a:xfrm>
              <a:prstGeom prst="rect">
                <a:avLst/>
              </a:prstGeom>
              <a:noFill/>
            </p:spPr>
            <p:txBody>
              <a:bodyPr wrap="square">
                <a:spAutoFit/>
              </a:bodyPr>
              <a:lstStyle/>
              <a:p>
                <a:r>
                  <a:rPr lang="zh-CN" altLang="en-US" sz="2200">
                    <a:latin typeface="Times New Roman" panose="02020603050405020304" pitchFamily="18" charset="0"/>
                    <a:ea typeface="宋体" panose="02010600030101010101" pitchFamily="2" charset="-122"/>
                    <a:cs typeface="Times New Roman" panose="02020603050405020304" pitchFamily="18" charset="0"/>
                  </a:rPr>
                  <a:t>对于唇部的真实面部特征也进行相同的处理，得到相似度矩阵</a:t>
                </a:r>
                <a14:m>
                  <m:oMath xmlns:m="http://schemas.openxmlformats.org/officeDocument/2006/math">
                    <m:sSub>
                      <m:sSubPr>
                        <m:ctrlP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2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。两者通过均方误差（</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MSE</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）损失进行优化，以确保音频特征和唇部动作在各自域中的帧间相似度一致，从而对齐音频特征与面部动画特征。这种对齐有助于减小音频和</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面部动画之间的域</a:t>
                </a:r>
                <a:r>
                  <a:rPr lang="zh-CN" altLang="en-US" sz="2200">
                    <a:latin typeface="Times New Roman" panose="02020603050405020304" pitchFamily="18" charset="0"/>
                    <a:ea typeface="宋体" panose="02010600030101010101" pitchFamily="2" charset="-122"/>
                    <a:cs typeface="Times New Roman" panose="02020603050405020304" pitchFamily="18" charset="0"/>
                  </a:rPr>
                  <a:t>差异。具体的损失函数公式如下：</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8" name="文本框 17">
                <a:extLst>
                  <a:ext uri="{FF2B5EF4-FFF2-40B4-BE49-F238E27FC236}">
                    <a16:creationId xmlns:a16="http://schemas.microsoft.com/office/drawing/2014/main" id="{6C1406C9-C64B-DF74-05F7-30600702E9EB}"/>
                  </a:ext>
                </a:extLst>
              </p:cNvPr>
              <p:cNvSpPr txBox="1">
                <a:spLocks noRot="1" noChangeAspect="1" noMove="1" noResize="1" noEditPoints="1" noAdjustHandles="1" noChangeArrowheads="1" noChangeShapeType="1" noTextEdit="1"/>
              </p:cNvSpPr>
              <p:nvPr/>
            </p:nvSpPr>
            <p:spPr>
              <a:xfrm>
                <a:off x="655241" y="3460755"/>
                <a:ext cx="10888646" cy="1446550"/>
              </a:xfrm>
              <a:prstGeom prst="rect">
                <a:avLst/>
              </a:prstGeom>
              <a:blipFill>
                <a:blip r:embed="rId7"/>
                <a:stretch>
                  <a:fillRect l="-727" t="-4219" r="-2966" b="-63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5265499"/>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16918" y="28036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371883"/>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目标：</a:t>
            </a:r>
            <a:r>
              <a:rPr lang="zh-CN" altLang="en-US" sz="2200">
                <a:latin typeface="Times New Roman" panose="02020603050405020304" pitchFamily="18" charset="0"/>
                <a:ea typeface="宋体" panose="02010600030101010101" pitchFamily="2" charset="-122"/>
                <a:cs typeface="Times New Roman" panose="02020603050405020304" pitchFamily="18" charset="0"/>
              </a:rPr>
              <a:t>进一步提高生成唇部的准确性</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Mouth Opening Angle Constraint Method</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9812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矩形 16">
            <a:extLst>
              <a:ext uri="{FF2B5EF4-FFF2-40B4-BE49-F238E27FC236}">
                <a16:creationId xmlns:a16="http://schemas.microsoft.com/office/drawing/2014/main" id="{F541C5F0-5D3D-6DFA-B6A8-B985A8FEC05E}"/>
              </a:ext>
            </a:extLst>
          </p:cNvPr>
          <p:cNvSpPr/>
          <p:nvPr/>
        </p:nvSpPr>
        <p:spPr>
          <a:xfrm>
            <a:off x="384111" y="4147715"/>
            <a:ext cx="891186" cy="39132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1EE0F00-36B9-946C-1BF0-9421D6D4A567}"/>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X, Wu S. CLTalk: Speech-Driven 3D Facial Animation with Contrastive Learning[C]//Proceedings of the 2024 International Conference on Multimedia Retrieval. 2024: 1175-1179.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8" name="文本框 17">
            <a:extLst>
              <a:ext uri="{FF2B5EF4-FFF2-40B4-BE49-F238E27FC236}">
                <a16:creationId xmlns:a16="http://schemas.microsoft.com/office/drawing/2014/main" id="{6C1406C9-C64B-DF74-05F7-30600702E9EB}"/>
              </a:ext>
            </a:extLst>
          </p:cNvPr>
          <p:cNvSpPr txBox="1"/>
          <p:nvPr/>
        </p:nvSpPr>
        <p:spPr>
          <a:xfrm>
            <a:off x="651677" y="3550489"/>
            <a:ext cx="10888646" cy="769441"/>
          </a:xfrm>
          <a:prstGeom prst="rect">
            <a:avLst/>
          </a:prstGeom>
          <a:noFill/>
        </p:spPr>
        <p:txBody>
          <a:bodyPr wrap="square">
            <a:spAutoFit/>
          </a:bodyPr>
          <a:lstStyle/>
          <a:p>
            <a:r>
              <a:rPr lang="zh-CN" altLang="en-US" sz="2200">
                <a:latin typeface="Times New Roman" panose="02020603050405020304" pitchFamily="18" charset="0"/>
                <a:ea typeface="宋体" panose="02010600030101010101" pitchFamily="2" charset="-122"/>
                <a:cs typeface="Times New Roman" panose="02020603050405020304" pitchFamily="18" charset="0"/>
              </a:rPr>
              <a:t>这些角度被用作优化目标，通过优化嘴角角度，进一步提高唇部生成的准确性。具体的损失函数公式如下：</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6" name="组合 15">
            <a:extLst>
              <a:ext uri="{FF2B5EF4-FFF2-40B4-BE49-F238E27FC236}">
                <a16:creationId xmlns:a16="http://schemas.microsoft.com/office/drawing/2014/main" id="{E15F70E1-3755-F5B9-09DF-FCFC67B16A3D}"/>
              </a:ext>
            </a:extLst>
          </p:cNvPr>
          <p:cNvGrpSpPr/>
          <p:nvPr/>
        </p:nvGrpSpPr>
        <p:grpSpPr>
          <a:xfrm>
            <a:off x="289493" y="1825366"/>
            <a:ext cx="11250830" cy="1672383"/>
            <a:chOff x="293057" y="2094234"/>
            <a:chExt cx="11250830" cy="1672383"/>
          </a:xfrm>
        </p:grpSpPr>
        <p:pic>
          <p:nvPicPr>
            <p:cNvPr id="6" name="图片 5">
              <a:extLst>
                <a:ext uri="{FF2B5EF4-FFF2-40B4-BE49-F238E27FC236}">
                  <a16:creationId xmlns:a16="http://schemas.microsoft.com/office/drawing/2014/main" id="{21AEBF99-5AC2-8630-F63A-79EE31FD8CB4}"/>
                </a:ext>
              </a:extLst>
            </p:cNvPr>
            <p:cNvPicPr>
              <a:picLocks noChangeAspect="1"/>
            </p:cNvPicPr>
            <p:nvPr/>
          </p:nvPicPr>
          <p:blipFill>
            <a:blip r:embed="rId5"/>
            <a:stretch>
              <a:fillRect/>
            </a:stretch>
          </p:blipFill>
          <p:spPr>
            <a:xfrm>
              <a:off x="3078350" y="2752169"/>
              <a:ext cx="6021010" cy="490646"/>
            </a:xfrm>
            <a:prstGeom prst="rect">
              <a:avLst/>
            </a:prstGeom>
          </p:spPr>
        </p:pic>
        <p:sp>
          <p:nvSpPr>
            <p:cNvPr id="5" name="文本框 4">
              <a:extLst>
                <a:ext uri="{FF2B5EF4-FFF2-40B4-BE49-F238E27FC236}">
                  <a16:creationId xmlns:a16="http://schemas.microsoft.com/office/drawing/2014/main" id="{F1A5A3CC-2F6C-E6F9-B6B6-51FA893A083F}"/>
                </a:ext>
              </a:extLst>
            </p:cNvPr>
            <p:cNvSpPr txBox="1"/>
            <p:nvPr/>
          </p:nvSpPr>
          <p:spPr>
            <a:xfrm>
              <a:off x="293057" y="2094234"/>
              <a:ext cx="11250830" cy="78098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实现方法：</a:t>
              </a:r>
              <a:r>
                <a:rPr lang="zh-CN" altLang="en-US" sz="2200">
                  <a:latin typeface="Times New Roman" panose="02020603050405020304" pitchFamily="18" charset="0"/>
                  <a:ea typeface="宋体" panose="02010600030101010101" pitchFamily="2" charset="-122"/>
                  <a:cs typeface="Times New Roman" panose="02020603050405020304" pitchFamily="18" charset="0"/>
                </a:rPr>
                <a:t>通过计算左、右嘴角的开合角度作为优化目标。这种选择基于嘴巴开合程度对唇部运动准确性的直观表示：</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0F9340A0-737F-3F34-B3C1-2BEF24C266BF}"/>
                </a:ext>
              </a:extLst>
            </p:cNvPr>
            <p:cNvPicPr>
              <a:picLocks noChangeAspect="1"/>
            </p:cNvPicPr>
            <p:nvPr/>
          </p:nvPicPr>
          <p:blipFill>
            <a:blip r:embed="rId6"/>
            <a:stretch>
              <a:fillRect/>
            </a:stretch>
          </p:blipFill>
          <p:spPr>
            <a:xfrm>
              <a:off x="3078350" y="3336514"/>
              <a:ext cx="6125906" cy="430103"/>
            </a:xfrm>
            <a:prstGeom prst="rect">
              <a:avLst/>
            </a:prstGeom>
          </p:spPr>
        </p:pic>
      </p:grpSp>
      <p:pic>
        <p:nvPicPr>
          <p:cNvPr id="20" name="图片 19">
            <a:extLst>
              <a:ext uri="{FF2B5EF4-FFF2-40B4-BE49-F238E27FC236}">
                <a16:creationId xmlns:a16="http://schemas.microsoft.com/office/drawing/2014/main" id="{438C2FD5-FA3A-6A0C-E3A8-1D9E34495F72}"/>
              </a:ext>
            </a:extLst>
          </p:cNvPr>
          <p:cNvPicPr>
            <a:picLocks noChangeAspect="1"/>
          </p:cNvPicPr>
          <p:nvPr/>
        </p:nvPicPr>
        <p:blipFill>
          <a:blip r:embed="rId7"/>
          <a:stretch>
            <a:fillRect/>
          </a:stretch>
        </p:blipFill>
        <p:spPr>
          <a:xfrm>
            <a:off x="3201268" y="3966484"/>
            <a:ext cx="6279524" cy="1362456"/>
          </a:xfrm>
          <a:prstGeom prst="rect">
            <a:avLst/>
          </a:prstGeom>
        </p:spPr>
      </p:pic>
      <p:sp>
        <p:nvSpPr>
          <p:cNvPr id="21" name="文本框 20">
            <a:extLst>
              <a:ext uri="{FF2B5EF4-FFF2-40B4-BE49-F238E27FC236}">
                <a16:creationId xmlns:a16="http://schemas.microsoft.com/office/drawing/2014/main" id="{7D56A0A6-FC43-FE68-4C28-23FF91ACB5D0}"/>
              </a:ext>
            </a:extLst>
          </p:cNvPr>
          <p:cNvSpPr txBox="1"/>
          <p:nvPr/>
        </p:nvSpPr>
        <p:spPr>
          <a:xfrm>
            <a:off x="651677" y="5267736"/>
            <a:ext cx="10888646" cy="769441"/>
          </a:xfrm>
          <a:prstGeom prst="rect">
            <a:avLst/>
          </a:prstGeom>
          <a:noFill/>
        </p:spPr>
        <p:txBody>
          <a:bodyPr wrap="square">
            <a:spAutoFit/>
          </a:bodyPr>
          <a:lstStyle/>
          <a:p>
            <a:r>
              <a:rPr lang="zh-CN" altLang="en-US" sz="2200">
                <a:latin typeface="Times New Roman" panose="02020603050405020304" pitchFamily="18" charset="0"/>
                <a:ea typeface="宋体" panose="02010600030101010101" pitchFamily="2" charset="-122"/>
                <a:cs typeface="Times New Roman" panose="02020603050405020304" pitchFamily="18" charset="0"/>
              </a:rPr>
              <a:t>在这里，损失函数应用于关节角度，采用了</a:t>
            </a:r>
            <a:r>
              <a:rPr lang="en-US" altLang="zh-CN" sz="2200">
                <a:latin typeface="Times New Roman" panose="02020603050405020304" pitchFamily="18" charset="0"/>
                <a:ea typeface="宋体" panose="02010600030101010101" pitchFamily="2" charset="-122"/>
                <a:cs typeface="Times New Roman" panose="02020603050405020304" pitchFamily="18" charset="0"/>
              </a:rPr>
              <a:t>Huber</a:t>
            </a:r>
            <a:r>
              <a:rPr lang="zh-CN" altLang="en-US" sz="2200">
                <a:latin typeface="Times New Roman" panose="02020603050405020304" pitchFamily="18" charset="0"/>
                <a:ea typeface="宋体" panose="02010600030101010101" pitchFamily="2" charset="-122"/>
                <a:cs typeface="Times New Roman" panose="02020603050405020304" pitchFamily="18" charset="0"/>
              </a:rPr>
              <a:t>损失的形式，结合了</a:t>
            </a:r>
            <a:r>
              <a:rPr lang="en-US" altLang="zh-CN" sz="2200">
                <a:latin typeface="Times New Roman" panose="02020603050405020304" pitchFamily="18" charset="0"/>
                <a:ea typeface="宋体" panose="02010600030101010101" pitchFamily="2" charset="-122"/>
                <a:cs typeface="Times New Roman" panose="02020603050405020304" pitchFamily="18" charset="0"/>
              </a:rPr>
              <a:t>MAE</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MSE</a:t>
            </a:r>
            <a:r>
              <a:rPr lang="zh-CN" altLang="en-US" sz="2200">
                <a:latin typeface="Times New Roman" panose="02020603050405020304" pitchFamily="18" charset="0"/>
                <a:ea typeface="宋体" panose="02010600030101010101" pitchFamily="2" charset="-122"/>
                <a:cs typeface="Times New Roman" panose="02020603050405020304" pitchFamily="18" charset="0"/>
              </a:rPr>
              <a:t>损失函数的优点，同时减轻了它们各自的缺点。在整个实验过程中，𝜎的值始终保持在</a:t>
            </a:r>
            <a:r>
              <a:rPr lang="en-US" altLang="zh-CN" sz="2200">
                <a:latin typeface="Times New Roman" panose="02020603050405020304" pitchFamily="18" charset="0"/>
                <a:ea typeface="宋体" panose="02010600030101010101" pitchFamily="2" charset="-122"/>
                <a:cs typeface="Times New Roman" panose="02020603050405020304" pitchFamily="18" charset="0"/>
              </a:rPr>
              <a:t>0.6</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53621652"/>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16917" y="193712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483244" y="1771699"/>
            <a:ext cx="11250830" cy="40633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6" y="1448083"/>
            <a:ext cx="11323859"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重建损失</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L</a:t>
            </a:r>
            <a:r>
              <a:rPr lang="en-US" altLang="zh-CN" sz="2000" b="1" baseline="-25000">
                <a:latin typeface="Times New Roman" panose="02020603050405020304" pitchFamily="18" charset="0"/>
                <a:ea typeface="宋体" panose="02010600030101010101" pitchFamily="2" charset="-122"/>
                <a:cs typeface="Times New Roman" panose="02020603050405020304" pitchFamily="18" charset="0"/>
              </a:rPr>
              <a:t>rec</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重建损失用于确保生成的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面部动画与目标动画尽可能接近。它通常使用均方误差（</a:t>
            </a:r>
            <a:r>
              <a:rPr lang="en-US" altLang="zh-CN" sz="2000">
                <a:latin typeface="Times New Roman" panose="02020603050405020304" pitchFamily="18" charset="0"/>
                <a:ea typeface="宋体" panose="02010600030101010101" pitchFamily="2" charset="-122"/>
                <a:cs typeface="Times New Roman" panose="02020603050405020304" pitchFamily="18" charset="0"/>
              </a:rPr>
              <a:t>MSE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）来计算生成动画和真实动画之间的差异。</a:t>
            </a: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Loss Function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43419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6" y="330810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5630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E1BA2D11-1159-A6FB-7529-C2AD5A439548}"/>
              </a:ext>
            </a:extLst>
          </p:cNvPr>
          <p:cNvSpPr txBox="1"/>
          <p:nvPr/>
        </p:nvSpPr>
        <p:spPr>
          <a:xfrm>
            <a:off x="293057" y="2162612"/>
            <a:ext cx="11441016" cy="60529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自损失 𝐿</a:t>
            </a:r>
            <a:r>
              <a:rPr lang="zh-CN" altLang="en-US" sz="2000" b="1" baseline="-25000">
                <a:latin typeface="Times New Roman" panose="02020603050405020304" pitchFamily="18" charset="0"/>
                <a:ea typeface="宋体" panose="02010600030101010101" pitchFamily="2" charset="-122"/>
                <a:cs typeface="Times New Roman" panose="02020603050405020304" pitchFamily="18" charset="0"/>
              </a:rPr>
              <a:t>𝑠𝑒𝑙𝑓</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用于在自监督学习过程中进行约束，确保模型在无监督数据上也能有效训练。</a:t>
            </a:r>
          </a:p>
          <a:p>
            <a:pPr marL="342900" indent="-342900">
              <a:buFont typeface="Wingdings" panose="05000000000000000000" pitchFamily="2" charset="2"/>
              <a:buChar char="Ø"/>
            </a:pPr>
            <a:endPar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E082D57-6A56-E7CB-A947-7732EA89A2FD}"/>
              </a:ext>
            </a:extLst>
          </p:cNvPr>
          <p:cNvSpPr txBox="1"/>
          <p:nvPr/>
        </p:nvSpPr>
        <p:spPr>
          <a:xfrm>
            <a:off x="293056" y="2688672"/>
            <a:ext cx="11441017"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时域对比损失 𝐿</a:t>
            </a:r>
            <a:r>
              <a:rPr lang="zh-CN" altLang="en-US" sz="2000" b="1" baseline="-25000">
                <a:latin typeface="Times New Roman" panose="02020603050405020304" pitchFamily="18" charset="0"/>
                <a:ea typeface="宋体" panose="02010600030101010101" pitchFamily="2" charset="-122"/>
                <a:cs typeface="Times New Roman" panose="02020603050405020304" pitchFamily="18" charset="0"/>
              </a:rPr>
              <a:t>𝑐𝑡𝑠</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用于鼓励模型在不同的音频帧中学习区分性特征，防止生成的面部动画过于平滑。</a:t>
            </a:r>
          </a:p>
        </p:txBody>
      </p:sp>
      <p:sp>
        <p:nvSpPr>
          <p:cNvPr id="12" name="文本框 11">
            <a:extLst>
              <a:ext uri="{FF2B5EF4-FFF2-40B4-BE49-F238E27FC236}">
                <a16:creationId xmlns:a16="http://schemas.microsoft.com/office/drawing/2014/main" id="{29BDDFD3-9689-E3F0-18E3-38397C74ADD1}"/>
              </a:ext>
            </a:extLst>
          </p:cNvPr>
          <p:cNvSpPr txBox="1"/>
          <p:nvPr/>
        </p:nvSpPr>
        <p:spPr>
          <a:xfrm>
            <a:off x="326861" y="3396558"/>
            <a:ext cx="11250830"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相关性损失 𝐿</a:t>
            </a:r>
            <a:r>
              <a:rPr lang="zh-CN" altLang="en-US" sz="2000" b="1" baseline="-25000">
                <a:latin typeface="Times New Roman" panose="02020603050405020304" pitchFamily="18" charset="0"/>
                <a:ea typeface="宋体" panose="02010600030101010101" pitchFamily="2" charset="-122"/>
                <a:cs typeface="Times New Roman" panose="02020603050405020304" pitchFamily="18" charset="0"/>
              </a:rPr>
              <a:t>𝑐𝑜𝑟</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这个损失用于确保音频特征与面部动画特征在各自域中的帧间相似度一致，减小音频和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面部动画之间的域差异。</a:t>
            </a:r>
          </a:p>
        </p:txBody>
      </p:sp>
      <p:sp>
        <p:nvSpPr>
          <p:cNvPr id="16" name="文本框 15">
            <a:extLst>
              <a:ext uri="{FF2B5EF4-FFF2-40B4-BE49-F238E27FC236}">
                <a16:creationId xmlns:a16="http://schemas.microsoft.com/office/drawing/2014/main" id="{83B98C2B-FA4C-21D8-1728-B0F3CF19FFBA}"/>
              </a:ext>
            </a:extLst>
          </p:cNvPr>
          <p:cNvSpPr txBox="1"/>
          <p:nvPr/>
        </p:nvSpPr>
        <p:spPr>
          <a:xfrm>
            <a:off x="293057" y="4158564"/>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嘴巴开合角度损失 𝐿</a:t>
            </a:r>
            <a:r>
              <a:rPr lang="zh-CN" altLang="en-US" sz="2000" b="1" baseline="-25000">
                <a:latin typeface="Times New Roman" panose="02020603050405020304" pitchFamily="18" charset="0"/>
                <a:ea typeface="宋体" panose="02010600030101010101" pitchFamily="2" charset="-122"/>
                <a:cs typeface="Times New Roman" panose="02020603050405020304" pitchFamily="18" charset="0"/>
              </a:rPr>
              <a:t>𝑎𝑔𝑙</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用于优化嘴角角度，提高生成唇部动作的准确性。</a:t>
            </a:r>
          </a:p>
        </p:txBody>
      </p:sp>
      <p:pic>
        <p:nvPicPr>
          <p:cNvPr id="24" name="图片 23">
            <a:extLst>
              <a:ext uri="{FF2B5EF4-FFF2-40B4-BE49-F238E27FC236}">
                <a16:creationId xmlns:a16="http://schemas.microsoft.com/office/drawing/2014/main" id="{76AB37C8-9C4C-6635-824C-7F0D0304C0E8}"/>
              </a:ext>
            </a:extLst>
          </p:cNvPr>
          <p:cNvPicPr>
            <a:picLocks noChangeAspect="1"/>
          </p:cNvPicPr>
          <p:nvPr/>
        </p:nvPicPr>
        <p:blipFill>
          <a:blip r:embed="rId5"/>
          <a:stretch>
            <a:fillRect/>
          </a:stretch>
        </p:blipFill>
        <p:spPr>
          <a:xfrm>
            <a:off x="1470139" y="4656810"/>
            <a:ext cx="9086850" cy="1571625"/>
          </a:xfrm>
          <a:prstGeom prst="rect">
            <a:avLst/>
          </a:prstGeom>
        </p:spPr>
      </p:pic>
      <p:sp>
        <p:nvSpPr>
          <p:cNvPr id="17" name="文本框 16">
            <a:extLst>
              <a:ext uri="{FF2B5EF4-FFF2-40B4-BE49-F238E27FC236}">
                <a16:creationId xmlns:a16="http://schemas.microsoft.com/office/drawing/2014/main" id="{972205B3-FF8E-DD54-8C8E-02DE63ED94AB}"/>
              </a:ext>
            </a:extLst>
          </p:cNvPr>
          <p:cNvSpPr txBox="1"/>
          <p:nvPr/>
        </p:nvSpPr>
        <p:spPr>
          <a:xfrm>
            <a:off x="293056" y="4695884"/>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t>完全损失函数：</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35D14FBA-D04D-994C-0393-28EB91A87066}"/>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X, Wu S. CLTalk: Speech-Driven 3D Facial Animation with Contrastive Learning[C]//Proceedings of the 2024 International Conference on Multimedia Retrieval. 2024: 1175-1179.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684909258"/>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153830907"/>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7" y="247333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293057" y="1900514"/>
            <a:ext cx="10969448" cy="156966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：作者的实验使用两个公开的</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数据集：</a:t>
            </a:r>
            <a:r>
              <a:rPr lang="en-US" altLang="zh-CN" sz="240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a:latin typeface="Times New Roman" panose="02020603050405020304" pitchFamily="18" charset="0"/>
                <a:ea typeface="宋体" panose="02010600030101010101" pitchFamily="2" charset="-122"/>
                <a:cs typeface="Times New Roman" panose="02020603050405020304" pitchFamily="18" charset="0"/>
              </a:rPr>
              <a:t>BIWI</a:t>
            </a:r>
            <a:r>
              <a:rPr lang="zh-CN" altLang="en-US" sz="2400">
                <a:latin typeface="Times New Roman" panose="02020603050405020304" pitchFamily="18" charset="0"/>
                <a:ea typeface="宋体" panose="02010600030101010101" pitchFamily="2" charset="-122"/>
                <a:cs typeface="Times New Roman" panose="02020603050405020304" pitchFamily="18" charset="0"/>
              </a:rPr>
              <a:t>。 这两个数据集都包括</a:t>
            </a:r>
            <a:r>
              <a:rPr lang="en-US" altLang="zh-CN" sz="2400">
                <a:latin typeface="Times New Roman" panose="02020603050405020304" pitchFamily="18" charset="0"/>
                <a:ea typeface="宋体" panose="02010600030101010101" pitchFamily="2" charset="-122"/>
                <a:cs typeface="Times New Roman" panose="02020603050405020304" pitchFamily="18" charset="0"/>
              </a:rPr>
              <a:t>audio3D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扫描对，显示英语语音发音。</a:t>
            </a:r>
            <a:r>
              <a:rPr lang="en-US" altLang="zh-CN" sz="240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有</a:t>
            </a:r>
            <a:r>
              <a:rPr lang="en-US" altLang="zh-CN" sz="2400">
                <a:latin typeface="Times New Roman" panose="02020603050405020304" pitchFamily="18" charset="0"/>
                <a:ea typeface="宋体" panose="02010600030101010101" pitchFamily="2" charset="-122"/>
                <a:cs typeface="Times New Roman" panose="02020603050405020304" pitchFamily="18" charset="0"/>
              </a:rPr>
              <a:t>255</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个独特的句子，其中一些在说话者之间共享。相比之下，</a:t>
            </a:r>
            <a:r>
              <a:rPr lang="en-US" altLang="zh-CN" sz="2400">
                <a:latin typeface="Times New Roman" panose="02020603050405020304" pitchFamily="18" charset="0"/>
                <a:ea typeface="宋体" panose="02010600030101010101" pitchFamily="2" charset="-122"/>
                <a:cs typeface="Times New Roman" panose="02020603050405020304" pitchFamily="18" charset="0"/>
              </a:rPr>
              <a:t>BIWI</a:t>
            </a:r>
            <a:r>
              <a:rPr lang="zh-CN" altLang="en-US" sz="2400">
                <a:latin typeface="Times New Roman" panose="02020603050405020304" pitchFamily="18" charset="0"/>
                <a:ea typeface="宋体" panose="02010600030101010101" pitchFamily="2" charset="-122"/>
                <a:cs typeface="Times New Roman" panose="02020603050405020304" pitchFamily="18" charset="0"/>
              </a:rPr>
              <a:t>包含所有说话者共享的</a:t>
            </a:r>
            <a:r>
              <a:rPr lang="en-US" altLang="zh-CN" sz="2400">
                <a:latin typeface="Times New Roman" panose="02020603050405020304" pitchFamily="18" charset="0"/>
                <a:ea typeface="宋体" panose="02010600030101010101" pitchFamily="2" charset="-122"/>
                <a:cs typeface="Times New Roman" panose="02020603050405020304" pitchFamily="18" charset="0"/>
              </a:rPr>
              <a:t>40</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个独特句子，由于提供的音位信息较少，使得任务更具挑战性。</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2926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293057" y="3867299"/>
            <a:ext cx="10665942" cy="156966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400">
                <a:latin typeface="Times New Roman" panose="02020603050405020304" pitchFamily="18" charset="0"/>
                <a:ea typeface="宋体" panose="02010600030101010101" pitchFamily="2" charset="-122"/>
                <a:cs typeface="Times New Roman" panose="02020603050405020304" pitchFamily="18" charset="0"/>
              </a:rPr>
              <a:t>：作者参考</a:t>
            </a:r>
            <a:r>
              <a:rPr lang="en-US" altLang="zh-CN" sz="2400">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a:latin typeface="Times New Roman" panose="02020603050405020304" pitchFamily="18" charset="0"/>
                <a:ea typeface="宋体" panose="02010600030101010101" pitchFamily="2" charset="-122"/>
                <a:cs typeface="Times New Roman" panose="02020603050405020304" pitchFamily="18" charset="0"/>
              </a:rPr>
              <a:t>CodeTalker</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与其他方法进行比较，选择以下指标作为评价方法：唇顶点误差</a:t>
            </a:r>
            <a:r>
              <a:rPr lang="en-US" altLang="zh-CN" sz="2400">
                <a:latin typeface="Times New Roman" panose="02020603050405020304" pitchFamily="18" charset="0"/>
                <a:ea typeface="宋体" panose="02010600030101010101" pitchFamily="2" charset="-122"/>
                <a:cs typeface="Times New Roman" panose="02020603050405020304" pitchFamily="18" charset="0"/>
              </a:rPr>
              <a:t>(LVE)</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，上脸动态偏差</a:t>
            </a:r>
            <a:r>
              <a:rPr lang="en-US" altLang="zh-CN" sz="2400">
                <a:latin typeface="Times New Roman" panose="02020603050405020304" pitchFamily="18" charset="0"/>
                <a:ea typeface="宋体" panose="02010600030101010101" pitchFamily="2" charset="-122"/>
                <a:cs typeface="Times New Roman" panose="02020603050405020304" pitchFamily="18" charset="0"/>
              </a:rPr>
              <a:t>(FDD)</a:t>
            </a:r>
            <a:r>
              <a:rPr lang="zh-CN" altLang="en-US" sz="2400">
                <a:latin typeface="Times New Roman" panose="02020603050405020304" pitchFamily="18" charset="0"/>
                <a:ea typeface="宋体" panose="02010600030101010101" pitchFamily="2" charset="-122"/>
                <a:cs typeface="Times New Roman" panose="02020603050405020304" pitchFamily="18" charset="0"/>
              </a:rPr>
              <a:t>。这些指标确保作者能够准确评估生成的面部动画在嘴部同步和整体面部动态上的效果。</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F6023261-3A20-47A5-69DD-E2EF15774E95}"/>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X, Wu S. CLTalk: Speech-Driven 3D Facial Animation with Contrastive Learning[C]//Proceedings of the 2024 International Conference on Multimedia Retrieval. 2024: 1175-1179.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4688769"/>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45082" y="35579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B3BB5B8C-3CEF-11C7-E87B-26E3393DE8D3}"/>
              </a:ext>
            </a:extLst>
          </p:cNvPr>
          <p:cNvPicPr>
            <a:picLocks noChangeAspect="1"/>
          </p:cNvPicPr>
          <p:nvPr/>
        </p:nvPicPr>
        <p:blipFill>
          <a:blip r:embed="rId5"/>
          <a:stretch>
            <a:fillRect/>
          </a:stretch>
        </p:blipFill>
        <p:spPr>
          <a:xfrm>
            <a:off x="605332" y="2052237"/>
            <a:ext cx="5178597" cy="3122114"/>
          </a:xfrm>
          <a:prstGeom prst="rect">
            <a:avLst/>
          </a:prstGeom>
        </p:spPr>
      </p:pic>
      <p:sp>
        <p:nvSpPr>
          <p:cNvPr id="8" name="文本框 7">
            <a:extLst>
              <a:ext uri="{FF2B5EF4-FFF2-40B4-BE49-F238E27FC236}">
                <a16:creationId xmlns:a16="http://schemas.microsoft.com/office/drawing/2014/main" id="{917217EF-455E-557F-4880-B37622DF2535}"/>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X, Wu S. CLTalk: Speech-Driven 3D Facial Animation with Contrastive Learning[C]//Proceedings of the 2024 International Conference on Multimedia Retrieval. 2024: 1175-1179.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2" name="图片 11">
            <a:extLst>
              <a:ext uri="{FF2B5EF4-FFF2-40B4-BE49-F238E27FC236}">
                <a16:creationId xmlns:a16="http://schemas.microsoft.com/office/drawing/2014/main" id="{11315D77-50B4-6490-8229-3BD9BF39E074}"/>
              </a:ext>
            </a:extLst>
          </p:cNvPr>
          <p:cNvPicPr>
            <a:picLocks noChangeAspect="1"/>
          </p:cNvPicPr>
          <p:nvPr/>
        </p:nvPicPr>
        <p:blipFill>
          <a:blip r:embed="rId6"/>
          <a:stretch>
            <a:fillRect/>
          </a:stretch>
        </p:blipFill>
        <p:spPr>
          <a:xfrm>
            <a:off x="5976474" y="2065454"/>
            <a:ext cx="5268060" cy="3153215"/>
          </a:xfrm>
          <a:prstGeom prst="rect">
            <a:avLst/>
          </a:prstGeom>
        </p:spPr>
      </p:pic>
    </p:spTree>
    <p:extLst>
      <p:ext uri="{BB962C8B-B14F-4D97-AF65-F5344CB8AC3E}">
        <p14:creationId xmlns:p14="http://schemas.microsoft.com/office/powerpoint/2010/main" val="659071831"/>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1C262AFA-7165-BF60-A529-41EACA79C335}"/>
              </a:ext>
            </a:extLst>
          </p:cNvPr>
          <p:cNvPicPr>
            <a:picLocks noChangeAspect="1"/>
          </p:cNvPicPr>
          <p:nvPr/>
        </p:nvPicPr>
        <p:blipFill>
          <a:blip r:embed="rId5"/>
          <a:stretch>
            <a:fillRect/>
          </a:stretch>
        </p:blipFill>
        <p:spPr>
          <a:xfrm>
            <a:off x="2429523" y="1493042"/>
            <a:ext cx="7826130" cy="4393617"/>
          </a:xfrm>
          <a:prstGeom prst="rect">
            <a:avLst/>
          </a:prstGeom>
        </p:spPr>
      </p:pic>
      <p:sp>
        <p:nvSpPr>
          <p:cNvPr id="9" name="文本框 8">
            <a:extLst>
              <a:ext uri="{FF2B5EF4-FFF2-40B4-BE49-F238E27FC236}">
                <a16:creationId xmlns:a16="http://schemas.microsoft.com/office/drawing/2014/main" id="{338F561B-4AA5-02D9-7675-C1A672235C80}"/>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X, Wu S. CLTalk: Speech-Driven 3D Facial Animation with Contrastive Learning[C]//Proceedings of the 2024 International Conference on Multimedia Retrieval. 2024: 1175-1179.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682628273"/>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406513"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E74F5E0E-752E-8D75-EB5A-6B0F064C10B1}"/>
              </a:ext>
            </a:extLst>
          </p:cNvPr>
          <p:cNvPicPr>
            <a:picLocks noChangeAspect="1"/>
          </p:cNvPicPr>
          <p:nvPr/>
        </p:nvPicPr>
        <p:blipFill>
          <a:blip r:embed="rId5"/>
          <a:stretch>
            <a:fillRect/>
          </a:stretch>
        </p:blipFill>
        <p:spPr>
          <a:xfrm>
            <a:off x="1449560" y="2334281"/>
            <a:ext cx="8322185" cy="2906951"/>
          </a:xfrm>
          <a:prstGeom prst="rect">
            <a:avLst/>
          </a:prstGeom>
        </p:spPr>
      </p:pic>
      <p:sp>
        <p:nvSpPr>
          <p:cNvPr id="6" name="文本框 5">
            <a:extLst>
              <a:ext uri="{FF2B5EF4-FFF2-40B4-BE49-F238E27FC236}">
                <a16:creationId xmlns:a16="http://schemas.microsoft.com/office/drawing/2014/main" id="{7991A04E-B3A3-3266-4ED7-5E5B48FDDF2E}"/>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X, Wu S. CLTalk: Speech-Driven 3D Facial Animation with Contrastive Learning[C]//Proceedings of the 2024 International Conference on Multimedia Retrieval. 2024: 1175-1179.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064690910"/>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556714" y="623782"/>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968585" y="1192710"/>
            <a:ext cx="10254831" cy="4925131"/>
          </a:xfrm>
          <a:prstGeom prst="rect">
            <a:avLst/>
          </a:prstGeom>
          <a:noFill/>
        </p:spPr>
        <p:txBody>
          <a:bodyPr wrap="square">
            <a:spAutoFit/>
          </a:bodyPr>
          <a:lstStyle/>
          <a:p>
            <a:pPr indent="457200">
              <a:lnSpc>
                <a:spcPct val="120000"/>
              </a:lnSpc>
            </a:pP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 </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说话头像生成旨在通过输入的运动序列（例如视频或音频）生成一个逼真的说话头像视频。该任务在计算机图形学和计算机视觉领域具有重要意义，应用广泛，如视频会议和视觉聊天机器人。然而，现有的方法在实现准确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头像重建和稳定的面部动画方面仍存在不足。此外，现有研究主要关注头部的合成，而忽略了生成自然的躯干和背景部分以实现更逼真的说话头像视频。</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2D </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方法依赖生成对抗网络（</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GAN</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），虽然可以生成高质量的照片级逼真视频，但由于缺乏显式的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建模，在头部大幅度移动时会出现扭曲和伪影。近年来，基于神经辐射场（</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 </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方法逐渐流行，因为它们能够保持逼真的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几何形状并保留丰富的纹理细节。然而，这些方法通常需要针对每个新的身份进行昂贵的单独训练，难以推广到新身份。</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93122669"/>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通过对比学习策略，</a:t>
            </a:r>
            <a:r>
              <a:rPr lang="en-US" altLang="zh-CN" sz="2400" kern="100">
                <a:latin typeface="宋体" panose="02010600030101010101" pitchFamily="2" charset="-122"/>
                <a:ea typeface="宋体" panose="02010600030101010101" pitchFamily="2" charset="-122"/>
                <a:cs typeface="Times New Roman" panose="02020603050405020304" pitchFamily="18" charset="0"/>
              </a:rPr>
              <a:t>CLTalk</a:t>
            </a:r>
            <a:r>
              <a:rPr lang="zh-CN" altLang="en-US" sz="2400" kern="100">
                <a:latin typeface="宋体" panose="02010600030101010101" pitchFamily="2" charset="-122"/>
                <a:ea typeface="宋体" panose="02010600030101010101" pitchFamily="2" charset="-122"/>
                <a:cs typeface="Times New Roman" panose="02020603050405020304" pitchFamily="18" charset="0"/>
              </a:rPr>
              <a:t>在不同的音频帧中学习区分性特征，确保生成的面部动画具有丰富的细节和高准确性。</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468378"/>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通过计算音频特征与面部动画特征在各自域中的帧间相似度矩阵，并优化这些矩阵的一致性，减小音频和</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面部动画之间的域差异。</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663846"/>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通过优化嘴角开合角度，进一步提高唇部动作的准确性，生成更加逼真的面部动画。</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842835"/>
            <a:ext cx="9987482" cy="137954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在两个标准基准数据集上进行了广泛的实验，结果显示了该方法的有效性。未来，作者将重点研究语音语调在语音驱动面部动画生成任务中的影响。</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4614828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2024.08.01</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124543" y="943262"/>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63029"/>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提出了一种大规模的图像到平面模型（</a:t>
            </a:r>
            <a:r>
              <a:rPr lang="en-US" altLang="zh-CN" sz="2200">
                <a:latin typeface="Times New Roman" panose="02020603050405020304" pitchFamily="18" charset="0"/>
                <a:ea typeface="宋体" panose="02010600030101010101" pitchFamily="2" charset="-122"/>
                <a:cs typeface="Times New Roman" panose="02020603050405020304" pitchFamily="18" charset="0"/>
              </a:rPr>
              <a:t>I2P</a:t>
            </a:r>
            <a:r>
              <a:rPr lang="zh-CN" altLang="en-US" sz="2200">
                <a:latin typeface="Times New Roman" panose="02020603050405020304" pitchFamily="18" charset="0"/>
                <a:ea typeface="宋体" panose="02010600030101010101" pitchFamily="2" charset="-122"/>
                <a:cs typeface="Times New Roman" panose="02020603050405020304" pitchFamily="18" charset="0"/>
              </a:rPr>
              <a:t>），通过从预训练的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面部生成模型中提取</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先验知识来提高</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重建能力。</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471067"/>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设计了一种高效的面部运动适配器，用于根据输入条件对预测的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表示进行变形。该适配器使用投影标准化坐标代码（</a:t>
            </a:r>
            <a:r>
              <a:rPr lang="en-US" altLang="zh-CN" sz="2200">
                <a:latin typeface="Times New Roman" panose="02020603050405020304" pitchFamily="18" charset="0"/>
                <a:ea typeface="宋体" panose="02010600030101010101" pitchFamily="2" charset="-122"/>
                <a:cs typeface="Times New Roman" panose="02020603050405020304" pitchFamily="18" charset="0"/>
              </a:rPr>
              <a:t>PNCC</a:t>
            </a:r>
            <a:r>
              <a:rPr lang="zh-CN" altLang="en-US" sz="2200">
                <a:latin typeface="Times New Roman" panose="02020603050405020304" pitchFamily="18" charset="0"/>
                <a:ea typeface="宋体" panose="02010600030101010101" pitchFamily="2" charset="-122"/>
                <a:cs typeface="Times New Roman" panose="02020603050405020304" pitchFamily="18" charset="0"/>
              </a:rPr>
              <a:t>）作为输入，通过元素级加法预测残差运动差平面，从而实现面部动画。</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3936305"/>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提出了一个头部</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躯干</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背景超分辨率模型（</a:t>
            </a:r>
            <a:r>
              <a:rPr lang="en-US" altLang="zh-CN" sz="2200">
                <a:latin typeface="Times New Roman" panose="02020603050405020304" pitchFamily="18" charset="0"/>
                <a:ea typeface="宋体" panose="02010600030101010101" pitchFamily="2" charset="-122"/>
                <a:cs typeface="Times New Roman" panose="02020603050405020304" pitchFamily="18" charset="0"/>
              </a:rPr>
              <a:t>HTB-SR</a:t>
            </a:r>
            <a:r>
              <a:rPr lang="zh-CN" altLang="en-US" sz="2200">
                <a:latin typeface="Times New Roman" panose="02020603050405020304" pitchFamily="18" charset="0"/>
                <a:ea typeface="宋体" panose="02010600030101010101" pitchFamily="2" charset="-122"/>
                <a:cs typeface="Times New Roman" panose="02020603050405020304" pitchFamily="18" charset="0"/>
              </a:rPr>
              <a:t>），包括一个超分辨率分支用于上采样低分辨率的头部图像，一个基于扭曲的躯干分支用于建模单独的躯干运动，以及一个背景分支实现可切换的背景渲染。</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31CE2DB-2F0D-3C79-62D2-561B943232C7}"/>
              </a:ext>
            </a:extLst>
          </p:cNvPr>
          <p:cNvSpPr txBox="1"/>
          <p:nvPr/>
        </p:nvSpPr>
        <p:spPr>
          <a:xfrm>
            <a:off x="979527" y="5443875"/>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设计了一种通用的音频到运动模型，将音频信号转换为运动表示。该模型能够泛化到未见过的身份，并支持显式的眼睛眨动和嘴巴幅度控制。</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8" name="文本框 7">
            <a:extLst>
              <a:ext uri="{FF2B5EF4-FFF2-40B4-BE49-F238E27FC236}">
                <a16:creationId xmlns:a16="http://schemas.microsoft.com/office/drawing/2014/main" id="{3538B99F-B6DB-E380-852D-B99869F1B0D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Zhong T, Ren Y, et al. Real3d-portrait: One-shot realistic 3d talking portrait synthesis[J]. arXiv preprint arXiv:2401.08503,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7C1E8445-899C-3EC1-AB71-7ECB8CCBBE54}"/>
              </a:ext>
            </a:extLst>
          </p:cNvPr>
          <p:cNvPicPr>
            <a:picLocks noChangeAspect="1"/>
          </p:cNvPicPr>
          <p:nvPr/>
        </p:nvPicPr>
        <p:blipFill>
          <a:blip r:embed="rId5"/>
          <a:stretch>
            <a:fillRect/>
          </a:stretch>
        </p:blipFill>
        <p:spPr>
          <a:xfrm>
            <a:off x="102870" y="2070171"/>
            <a:ext cx="12074840" cy="3634527"/>
          </a:xfrm>
          <a:prstGeom prst="rect">
            <a:avLst/>
          </a:prstGeom>
        </p:spPr>
      </p:pic>
      <p:sp>
        <p:nvSpPr>
          <p:cNvPr id="13" name="文本框 12">
            <a:extLst>
              <a:ext uri="{FF2B5EF4-FFF2-40B4-BE49-F238E27FC236}">
                <a16:creationId xmlns:a16="http://schemas.microsoft.com/office/drawing/2014/main" id="{4D4DD556-A812-AC48-9CFA-FBB070E83526}"/>
              </a:ext>
            </a:extLst>
          </p:cNvPr>
          <p:cNvSpPr txBox="1"/>
          <p:nvPr/>
        </p:nvSpPr>
        <p:spPr>
          <a:xfrm>
            <a:off x="10551469" y="26073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8485EE53-4462-E3E1-AB58-80D20FEAC5E0}"/>
              </a:ext>
            </a:extLst>
          </p:cNvPr>
          <p:cNvPicPr>
            <a:picLocks noChangeAspect="1"/>
          </p:cNvPicPr>
          <p:nvPr/>
        </p:nvPicPr>
        <p:blipFill>
          <a:blip r:embed="rId5"/>
          <a:stretch>
            <a:fillRect/>
          </a:stretch>
        </p:blipFill>
        <p:spPr>
          <a:xfrm>
            <a:off x="7545674" y="1278576"/>
            <a:ext cx="4655065" cy="5204066"/>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269018" y="90308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IMAGE-TO-PLANE MODEL FOR 3D FACE RECONSTRUCTION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3" name="文本框 12">
            <a:extLst>
              <a:ext uri="{FF2B5EF4-FFF2-40B4-BE49-F238E27FC236}">
                <a16:creationId xmlns:a16="http://schemas.microsoft.com/office/drawing/2014/main" id="{2C245318-9D4F-8A91-6CA1-D113978F54F1}"/>
              </a:ext>
            </a:extLst>
          </p:cNvPr>
          <p:cNvSpPr txBox="1"/>
          <p:nvPr/>
        </p:nvSpPr>
        <p:spPr>
          <a:xfrm>
            <a:off x="293057" y="1478586"/>
            <a:ext cx="7370486" cy="1446550"/>
          </a:xfrm>
          <a:prstGeom prst="rect">
            <a:avLst/>
          </a:prstGeom>
          <a:noFill/>
        </p:spPr>
        <p:txBody>
          <a:bodyPr wrap="square">
            <a:spAutoFit/>
          </a:bodyPr>
          <a:lstStyle/>
          <a:p>
            <a:pPr marL="342900" indent="-342900">
              <a:buFont typeface="Wingdings" panose="05000000000000000000" pitchFamily="2" charset="2"/>
              <a:buChar char="l"/>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ViT</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分支</a:t>
            </a:r>
            <a:r>
              <a:rPr lang="zh-CN" altLang="en-US" sz="2200">
                <a:latin typeface="Times New Roman" panose="02020603050405020304" pitchFamily="18" charset="0"/>
                <a:ea typeface="宋体" panose="02010600030101010101" pitchFamily="2" charset="-122"/>
                <a:cs typeface="Times New Roman" panose="02020603050405020304" pitchFamily="18" charset="0"/>
              </a:rPr>
              <a:t>：该分支由一堆</a:t>
            </a:r>
            <a:r>
              <a:rPr lang="en-US" altLang="zh-CN" sz="2200">
                <a:latin typeface="Times New Roman" panose="02020603050405020304" pitchFamily="18" charset="0"/>
                <a:ea typeface="宋体" panose="02010600030101010101" pitchFamily="2" charset="-122"/>
                <a:cs typeface="Times New Roman" panose="02020603050405020304" pitchFamily="18" charset="0"/>
              </a:rPr>
              <a:t>SegFormer</a:t>
            </a:r>
            <a:r>
              <a:rPr lang="zh-CN" altLang="en-US" sz="2200">
                <a:latin typeface="Times New Roman" panose="02020603050405020304" pitchFamily="18" charset="0"/>
                <a:ea typeface="宋体" panose="02010600030101010101" pitchFamily="2" charset="-122"/>
                <a:cs typeface="Times New Roman" panose="02020603050405020304" pitchFamily="18" charset="0"/>
              </a:rPr>
              <a:t>块组成，这些块在图像块之间执行注意力机制，能够有效处理像素到三维空间的标准化过程。但是，</a:t>
            </a:r>
            <a:r>
              <a:rPr lang="en-US" altLang="zh-CN" sz="2200">
                <a:latin typeface="Times New Roman" panose="02020603050405020304" pitchFamily="18" charset="0"/>
                <a:ea typeface="宋体" panose="02010600030101010101" pitchFamily="2" charset="-122"/>
                <a:cs typeface="Times New Roman" panose="02020603050405020304" pitchFamily="18" charset="0"/>
              </a:rPr>
              <a:t>ViT</a:t>
            </a:r>
            <a:r>
              <a:rPr lang="zh-CN" altLang="en-US" sz="2200">
                <a:latin typeface="Times New Roman" panose="02020603050405020304" pitchFamily="18" charset="0"/>
                <a:ea typeface="宋体" panose="02010600030101010101" pitchFamily="2" charset="-122"/>
                <a:cs typeface="Times New Roman" panose="02020603050405020304" pitchFamily="18" charset="0"/>
              </a:rPr>
              <a:t>在执行块嵌入操作时无法保持高频纹理，因此需要其他方法来补充。</a:t>
            </a:r>
          </a:p>
        </p:txBody>
      </p:sp>
      <p:sp>
        <p:nvSpPr>
          <p:cNvPr id="26" name="文本框 25">
            <a:extLst>
              <a:ext uri="{FF2B5EF4-FFF2-40B4-BE49-F238E27FC236}">
                <a16:creationId xmlns:a16="http://schemas.microsoft.com/office/drawing/2014/main" id="{5953EAC1-8E5D-852D-A644-71FDD417AC45}"/>
              </a:ext>
            </a:extLst>
          </p:cNvPr>
          <p:cNvSpPr txBox="1"/>
          <p:nvPr/>
        </p:nvSpPr>
        <p:spPr>
          <a:xfrm>
            <a:off x="293057" y="3041369"/>
            <a:ext cx="7370486" cy="1107996"/>
          </a:xfrm>
          <a:prstGeom prst="rect">
            <a:avLst/>
          </a:prstGeom>
          <a:noFill/>
        </p:spPr>
        <p:txBody>
          <a:bodyPr wrap="square">
            <a:spAutoFit/>
          </a:bodyPr>
          <a:lstStyle/>
          <a:p>
            <a:pPr marL="342900" indent="-342900">
              <a:buFont typeface="Wingdings" panose="05000000000000000000" pitchFamily="2" charset="2"/>
              <a:buChar char="l"/>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VGG</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分支：</a:t>
            </a:r>
            <a:r>
              <a:rPr lang="en-US" altLang="zh-CN" sz="2200">
                <a:latin typeface="Times New Roman" panose="02020603050405020304" pitchFamily="18" charset="0"/>
                <a:ea typeface="宋体" panose="02010600030101010101" pitchFamily="2" charset="-122"/>
                <a:cs typeface="Times New Roman" panose="02020603050405020304" pitchFamily="18" charset="0"/>
              </a:rPr>
              <a:t>VGG</a:t>
            </a:r>
            <a:r>
              <a:rPr lang="zh-CN" altLang="en-US" sz="2200">
                <a:latin typeface="Times New Roman" panose="02020603050405020304" pitchFamily="18" charset="0"/>
                <a:ea typeface="宋体" panose="02010600030101010101" pitchFamily="2" charset="-122"/>
                <a:cs typeface="Times New Roman" panose="02020603050405020304" pitchFamily="18" charset="0"/>
              </a:rPr>
              <a:t>分支则由一堆卷积层组成，专门用于提取高频外观特征。该分支的所有隐藏层中都去除了归一化操作，以保持特定身份的外观相关偏差。</a:t>
            </a:r>
          </a:p>
        </p:txBody>
      </p:sp>
      <p:sp>
        <p:nvSpPr>
          <p:cNvPr id="6" name="文本框 5">
            <a:extLst>
              <a:ext uri="{FF2B5EF4-FFF2-40B4-BE49-F238E27FC236}">
                <a16:creationId xmlns:a16="http://schemas.microsoft.com/office/drawing/2014/main" id="{13C677C0-8C5A-116A-AA12-BFEF6356EEFB}"/>
              </a:ext>
            </a:extLst>
          </p:cNvPr>
          <p:cNvSpPr txBox="1"/>
          <p:nvPr/>
        </p:nvSpPr>
        <p:spPr>
          <a:xfrm>
            <a:off x="293057" y="4265598"/>
            <a:ext cx="7370486" cy="1785104"/>
          </a:xfrm>
          <a:prstGeom prst="rect">
            <a:avLst/>
          </a:prstGeom>
          <a:noFill/>
        </p:spPr>
        <p:txBody>
          <a:bodyPr wrap="square">
            <a:spAutoFit/>
          </a:bodyPr>
          <a:lstStyle/>
          <a:p>
            <a:pPr marL="342900" indent="-342900">
              <a:buFont typeface="Wingdings" panose="05000000000000000000" pitchFamily="2" charset="2"/>
              <a:buChar char="l"/>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信息融合：</a:t>
            </a:r>
            <a:r>
              <a:rPr lang="zh-CN" altLang="en-US" sz="2200">
                <a:latin typeface="Times New Roman" panose="02020603050405020304" pitchFamily="18" charset="0"/>
                <a:ea typeface="宋体" panose="02010600030101010101" pitchFamily="2" charset="-122"/>
                <a:cs typeface="Times New Roman" panose="02020603050405020304" pitchFamily="18" charset="0"/>
              </a:rPr>
              <a:t>这两个分支的输出信息通过</a:t>
            </a:r>
            <a:r>
              <a:rPr lang="en-US" altLang="zh-CN" sz="2200">
                <a:latin typeface="Times New Roman" panose="02020603050405020304" pitchFamily="18" charset="0"/>
                <a:ea typeface="宋体" panose="02010600030101010101" pitchFamily="2" charset="-122"/>
                <a:cs typeface="Times New Roman" panose="02020603050405020304" pitchFamily="18" charset="0"/>
              </a:rPr>
              <a:t>Concat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操作融合在一起，之后通过浅层卷积层进一步处理，以生成最终的三平面表示。这样设计的网络结构能够同时处理像素到世界坐标的变换并提取高质量的外观特征，从而提高</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重建的精度和渲染图像的保真度。</a:t>
            </a:r>
          </a:p>
        </p:txBody>
      </p:sp>
      <p:sp>
        <p:nvSpPr>
          <p:cNvPr id="8" name="文本框 7">
            <a:extLst>
              <a:ext uri="{FF2B5EF4-FFF2-40B4-BE49-F238E27FC236}">
                <a16:creationId xmlns:a16="http://schemas.microsoft.com/office/drawing/2014/main" id="{8F88097B-F537-BA3E-5D20-9CEE272815A5}"/>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Zhong T, Ren Y, et al. Real3d-portrait: One-shot realistic 3d talking portrait synthesis[J]. arXiv preprint arXiv:2401.08503,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3200840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22386</TotalTime>
  <Words>4453</Words>
  <Application>Microsoft Office PowerPoint</Application>
  <PresentationFormat>宽屏</PresentationFormat>
  <Paragraphs>314</Paragraphs>
  <Slides>42</Slides>
  <Notes>42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42</vt:i4>
      </vt:variant>
    </vt:vector>
  </HeadingPairs>
  <TitlesOfParts>
    <vt:vector size="55" baseType="lpstr">
      <vt:lpstr>-apple-system</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1134</cp:revision>
  <dcterms:created xsi:type="dcterms:W3CDTF">2021-06-12T07:20:00Z</dcterms:created>
  <dcterms:modified xsi:type="dcterms:W3CDTF">2024-07-29T10:23:50Z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