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custDataLst>
    <p:tags r:id="rId12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54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684213" y="1412875"/>
            <a:ext cx="7772400" cy="1470025"/>
          </a:xfrm>
          <a:ln/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zh-CN" altLang="zh-CN" sz="2800" kern="1200" baseline="0">
                <a:latin typeface="+mj-lt"/>
                <a:ea typeface="+mj-ea"/>
                <a:cs typeface="+mj-cs"/>
              </a:rPr>
              <a:t>GaussianTalker: Real-Time High-Fidelity Talking Head Synthesis</a:t>
            </a:r>
            <a:endParaRPr lang="zh-CN" altLang="zh-CN" sz="2800" kern="1200" baseline="0">
              <a:latin typeface="+mj-lt"/>
              <a:ea typeface="+mj-ea"/>
              <a:cs typeface="+mj-cs"/>
            </a:endParaRPr>
          </a:p>
          <a:p>
            <a:pPr defTabSz="914400">
              <a:buClrTx/>
              <a:buSzTx/>
              <a:buFontTx/>
              <a:buNone/>
            </a:pPr>
            <a:r>
              <a:rPr lang="zh-CN" altLang="zh-CN" sz="2800" kern="1200" baseline="0">
                <a:latin typeface="+mj-lt"/>
                <a:ea typeface="+mj-ea"/>
                <a:cs typeface="+mj-cs"/>
              </a:rPr>
              <a:t>with Audio-Driven 3D Gaussian Splatting</a:t>
            </a:r>
            <a:endParaRPr lang="zh-CN" altLang="zh-CN" sz="28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502025"/>
            <a:ext cx="6400800" cy="1752600"/>
          </a:xfrm>
          <a:ln/>
        </p:spPr>
        <p:txBody>
          <a:bodyPr anchor="t" anchorCtr="0"/>
          <a:p>
            <a:pPr defTabSz="914400">
              <a:buClrTx/>
              <a:buSzTx/>
              <a:buFontTx/>
            </a:pPr>
            <a:r>
              <a:rPr lang="en-US" altLang="zh-CN" sz="2800" kern="1200" baseline="0">
                <a:latin typeface="+mn-lt"/>
                <a:ea typeface="+mn-ea"/>
                <a:cs typeface="+mn-cs"/>
              </a:rPr>
              <a:t>2024</a:t>
            </a:r>
            <a:r>
              <a:rPr lang="zh-CN" altLang="en-US" sz="2800" kern="1200" baseline="0">
                <a:latin typeface="+mn-lt"/>
                <a:ea typeface="+mn-ea"/>
                <a:cs typeface="+mn-cs"/>
              </a:rPr>
              <a:t>年</a:t>
            </a:r>
            <a:r>
              <a:rPr lang="en-US" altLang="zh-CN" sz="2800" kern="1200" baseline="0">
                <a:latin typeface="+mn-lt"/>
                <a:ea typeface="+mn-ea"/>
                <a:cs typeface="+mn-cs"/>
              </a:rPr>
              <a:t>10</a:t>
            </a:r>
            <a:r>
              <a:rPr lang="zh-CN" altLang="en-US" sz="2800" kern="1200" baseline="0">
                <a:latin typeface="+mn-lt"/>
                <a:ea typeface="+mn-ea"/>
                <a:cs typeface="+mn-cs"/>
              </a:rPr>
              <a:t>月</a:t>
            </a:r>
            <a:r>
              <a:rPr lang="en-US" altLang="zh-CN" sz="2800" kern="1200" baseline="0">
                <a:latin typeface="+mn-lt"/>
                <a:ea typeface="+mn-ea"/>
                <a:cs typeface="+mn-cs"/>
              </a:rPr>
              <a:t>24</a:t>
            </a:r>
            <a:r>
              <a:rPr lang="zh-CN" altLang="en-US" sz="2800" kern="1200" baseline="0">
                <a:latin typeface="+mn-lt"/>
                <a:ea typeface="+mn-ea"/>
                <a:cs typeface="+mn-cs"/>
              </a:rPr>
              <a:t>日</a:t>
            </a:r>
            <a:endParaRPr lang="zh-CN" altLang="en-US" sz="2800" kern="1200" baseline="0"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r>
              <a:rPr lang="zh-CN" altLang="en-US" sz="2800" kern="1200" baseline="0">
                <a:latin typeface="+mn-lt"/>
                <a:ea typeface="+mn-ea"/>
                <a:cs typeface="+mn-cs"/>
              </a:rPr>
              <a:t>陈志伟</a:t>
            </a:r>
            <a:endParaRPr lang="zh-CN" altLang="en-US" sz="28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1"/>
          <p:cNvSpPr>
            <a:spLocks noGrp="1"/>
          </p:cNvSpPr>
          <p:nvPr>
            <p:ph type="title"/>
          </p:nvPr>
        </p:nvSpPr>
        <p:spPr>
          <a:xfrm>
            <a:off x="457200" y="331788"/>
            <a:ext cx="8229600" cy="1143000"/>
          </a:xfrm>
          <a:ln/>
        </p:spPr>
        <p:txBody>
          <a:bodyPr anchor="ctr" anchorCtr="0"/>
          <a:p>
            <a:r>
              <a:rPr lang="zh-CN" altLang="en-US"/>
              <a:t>研究现状</a:t>
            </a:r>
            <a:endParaRPr lang="zh-CN" altLang="en-US"/>
          </a:p>
        </p:txBody>
      </p:sp>
      <p:pic>
        <p:nvPicPr>
          <p:cNvPr id="307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1700" y="1701800"/>
            <a:ext cx="4800600" cy="3171825"/>
          </a:xfrm>
          <a:ln w="12700">
            <a:solidFill>
              <a:srgbClr val="89A4A7"/>
            </a:solidFill>
            <a:miter/>
          </a:ln>
        </p:spPr>
      </p:pic>
      <p:sp>
        <p:nvSpPr>
          <p:cNvPr id="3075" name="文本框 4"/>
          <p:cNvSpPr txBox="1"/>
          <p:nvPr/>
        </p:nvSpPr>
        <p:spPr>
          <a:xfrm>
            <a:off x="1547813" y="5302250"/>
            <a:ext cx="57658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圆形的大小代表渲染所需的平均时间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466725" y="547688"/>
            <a:ext cx="8229600" cy="1143000"/>
          </a:xfrm>
          <a:ln/>
        </p:spPr>
        <p:txBody>
          <a:bodyPr anchor="ctr" anchorCtr="0"/>
          <a:p>
            <a:r>
              <a:rPr lang="zh-CN" altLang="en-US" sz="2800"/>
              <a:t>方法创新</a:t>
            </a:r>
            <a:endParaRPr lang="zh-CN" altLang="en-US" sz="2800"/>
          </a:p>
        </p:txBody>
      </p:sp>
      <p:pic>
        <p:nvPicPr>
          <p:cNvPr id="4098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288" y="1844675"/>
            <a:ext cx="8229600" cy="3362325"/>
          </a:xfrm>
          <a:ln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内容占位符 2"/>
          <p:cNvSpPr>
            <a:spLocks noGrp="1"/>
          </p:cNvSpPr>
          <p:nvPr>
            <p:ph idx="1"/>
          </p:nvPr>
        </p:nvSpPr>
        <p:spPr>
          <a:xfrm>
            <a:off x="466725" y="620713"/>
            <a:ext cx="8229600" cy="4525962"/>
          </a:xfrm>
          <a:ln/>
        </p:spPr>
        <p:txBody>
          <a:bodyPr anchor="t" anchorCtr="0"/>
          <a:p>
            <a:pPr marL="0" indent="0" algn="ctr">
              <a:buNone/>
            </a:pPr>
            <a:r>
              <a:rPr lang="zh-CN" altLang="en-US" sz="2400">
                <a:latin typeface="宋体" panose="02010600030101010101" pitchFamily="2" charset="-122"/>
              </a:rPr>
              <a:t>代码</a:t>
            </a:r>
            <a:r>
              <a:rPr lang="zh-CN" altLang="en-US" sz="2400">
                <a:latin typeface="宋体" panose="02010600030101010101" pitchFamily="2" charset="-122"/>
              </a:rPr>
              <a:t>解析</a:t>
            </a:r>
            <a:endParaRPr lang="zh-CN" altLang="en-US" sz="2400"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1484630"/>
            <a:ext cx="7888605" cy="42056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 sz="2800"/>
              <a:t>关键步骤概述</a:t>
            </a:r>
            <a:endParaRPr lang="zh-CN" altLang="en-US" sz="2800"/>
          </a:p>
        </p:txBody>
      </p:sp>
      <p:sp>
        <p:nvSpPr>
          <p:cNvPr id="614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pPr marL="0" indent="0">
              <a:buNone/>
            </a:pPr>
            <a:r>
              <a:rPr lang="zh-CN" altLang="en-US" sz="2000"/>
              <a:t>这段代码实现了一个空间音频注意力机制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enc_dec_attention: 多头注意力机制,用于处理编码器-解码器之间的注意力。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norm1 和 norm2: 层归一化,用于稳定网络训练。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dropout1 和 dropout2: Dropout 层,用于防止过拟合。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ffn: 位置前馈网络,用于增加模型的非线性能力。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首先,输入 x 和 enc_source 通过多头注意力机制。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然后应用残差连接(Add)和层归一化(Norm)。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接着通过位置前馈网络。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最后再次应用残差连接和层归一化。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返回处理后的 x 和注意力权重 att</a:t>
            </a:r>
            <a:endParaRPr lang="zh-C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 sz="2800"/>
              <a:t>空间</a:t>
            </a:r>
            <a:r>
              <a:rPr lang="en-US" altLang="zh-CN" sz="2800"/>
              <a:t>-</a:t>
            </a:r>
            <a:r>
              <a:rPr lang="zh-CN" altLang="en-US" sz="2800"/>
              <a:t>音频交叉注意力机制</a:t>
            </a:r>
            <a:endParaRPr lang="zh-CN" altLang="en-US" sz="2800"/>
          </a:p>
        </p:txBody>
      </p:sp>
      <p:pic>
        <p:nvPicPr>
          <p:cNvPr id="2" name="内容占位符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1505" y="2997200"/>
            <a:ext cx="8229600" cy="2847340"/>
          </a:xfrm>
          <a:prstGeom prst="rect">
            <a:avLst/>
          </a:prstGeom>
          <a:ln/>
        </p:spPr>
      </p:pic>
      <p:sp>
        <p:nvSpPr>
          <p:cNvPr id="6" name="文本框 5"/>
          <p:cNvSpPr txBox="1"/>
          <p:nvPr/>
        </p:nvSpPr>
        <p:spPr>
          <a:xfrm>
            <a:off x="1475740" y="1844675"/>
            <a:ext cx="6110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这个类将多个 Spatial_Audio_Attention_Layer 堆叠在一起,形成一个完整的空间音频注意力模块。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GViZjE0OTU3OGFkNjdlNTBlYzg1MGE3NjM0NjZiZmU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WPS 演示</Application>
  <PresentationFormat/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Arial Unicode MS</vt:lpstr>
      <vt:lpstr>Calibri</vt:lpstr>
      <vt:lpstr>等线 Light</vt:lpstr>
      <vt:lpstr>等线</vt:lpstr>
      <vt:lpstr>Microsoft JhengHei UI</vt:lpstr>
      <vt:lpstr>MS PGothic</vt:lpstr>
      <vt:lpstr>Trebuchet MS</vt:lpstr>
      <vt:lpstr>Sitka Banner</vt:lpstr>
      <vt:lpstr>Segoe UI Light</vt:lpstr>
      <vt:lpstr>Segoe UI Black</vt:lpstr>
      <vt:lpstr>Segoe Script</vt:lpstr>
      <vt:lpstr>Nirmala UI Semilight</vt:lpstr>
      <vt:lpstr>MV Boli</vt:lpstr>
      <vt:lpstr>Microsoft Sans Serif</vt:lpstr>
      <vt:lpstr>Yu Gothic</vt:lpstr>
      <vt:lpstr>黑体</vt:lpstr>
      <vt:lpstr>仿宋</vt:lpstr>
      <vt:lpstr>BatangChe</vt:lpstr>
      <vt:lpstr>Segoe Print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GaussianTalker: Real-Time High-Fidelity Talking Head Synthesiswith Audio-Driven 3D Gaussian Splatting</dc:title>
  <dc:creator>Administrator</dc:creator>
  <cp:lastModifiedBy>陈志伟</cp:lastModifiedBy>
  <cp:revision>6</cp:revision>
  <dcterms:created xsi:type="dcterms:W3CDTF">2024-08-07T16:53:59Z</dcterms:created>
  <dcterms:modified xsi:type="dcterms:W3CDTF">2024-10-24T07:37:15Z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971A85E1529C4D2689A7FA68AADD3612_13</vt:lpwstr>
  </property>
</Properties>
</file>