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9" r:id="rId3"/>
    <p:sldId id="268" r:id="rId4"/>
    <p:sldId id="267" r:id="rId5"/>
    <p:sldId id="266" r:id="rId6"/>
    <p:sldId id="265" r:id="rId7"/>
    <p:sldId id="290" r:id="rId8"/>
    <p:sldId id="300" r:id="rId9"/>
    <p:sldId id="291" r:id="rId10"/>
    <p:sldId id="301" r:id="rId11"/>
    <p:sldId id="264" r:id="rId12"/>
    <p:sldId id="262" r:id="rId13"/>
  </p:sldIdLst>
  <p:sldSz cx="9144000" cy="6858000" type="screen4x3"/>
  <p:notesSz cx="6858000" cy="9144000"/>
  <p:custDataLst>
    <p:tags r:id="rId17"/>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9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467360" y="1484630"/>
            <a:ext cx="8229600" cy="4525963"/>
          </a:xfrm>
        </p:spPr>
        <p:txBody>
          <a:bodyPr/>
          <a:p>
            <a:pPr marL="0" indent="0" algn="ctr">
              <a:buNone/>
            </a:pPr>
            <a:r>
              <a:rPr lang="zh-CN" altLang="en-US"/>
              <a:t>AVI-Talking: Learning Audio-Visual Instructions for</a:t>
            </a:r>
            <a:endParaRPr lang="zh-CN" altLang="en-US"/>
          </a:p>
          <a:p>
            <a:pPr marL="0" indent="0" algn="ctr">
              <a:buNone/>
            </a:pPr>
            <a:r>
              <a:rPr lang="zh-CN" altLang="en-US"/>
              <a:t>Expressive 3D Talking Face Generation</a:t>
            </a:r>
            <a:endParaRPr lang="zh-CN" altLang="en-US"/>
          </a:p>
          <a:p>
            <a:pPr marL="0" indent="0" algn="ctr">
              <a:buNone/>
            </a:pPr>
            <a:r>
              <a:rPr lang="zh-CN" altLang="en-US"/>
              <a:t>汇报人：</a:t>
            </a:r>
            <a:r>
              <a:rPr lang="zh-CN" altLang="en-US"/>
              <a:t>陈志伟</a:t>
            </a:r>
            <a:endParaRPr lang="zh-CN" altLang="en-US"/>
          </a:p>
          <a:p>
            <a:pPr marL="0" indent="0" algn="ctr">
              <a:buNone/>
            </a:pPr>
            <a:r>
              <a:rPr lang="en-US" altLang="zh-CN"/>
              <a:t>2024</a:t>
            </a:r>
            <a:r>
              <a:rPr lang="zh-CN" altLang="en-US"/>
              <a:t>年</a:t>
            </a:r>
            <a:r>
              <a:rPr lang="en-US" altLang="zh-CN"/>
              <a:t>10</a:t>
            </a:r>
            <a:r>
              <a:rPr lang="zh-CN" altLang="en-US"/>
              <a:t>月</a:t>
            </a:r>
            <a:r>
              <a:rPr lang="en-US" altLang="zh-CN"/>
              <a:t>17</a:t>
            </a:r>
            <a:r>
              <a:rPr lang="zh-CN" altLang="en-US"/>
              <a:t>日</a:t>
            </a:r>
            <a:endParaRPr lang="zh-CN" altLang="en-US"/>
          </a:p>
        </p:txBody>
      </p:sp>
      <p:sp>
        <p:nvSpPr>
          <p:cNvPr id="4" name="文本框 3"/>
          <p:cNvSpPr txBox="1"/>
          <p:nvPr/>
        </p:nvSpPr>
        <p:spPr>
          <a:xfrm>
            <a:off x="290830" y="5301615"/>
            <a:ext cx="7953375" cy="368300"/>
          </a:xfrm>
          <a:prstGeom prst="rect">
            <a:avLst/>
          </a:prstGeom>
          <a:noFill/>
        </p:spPr>
        <p:txBody>
          <a:bodyPr wrap="square" rtlCol="0">
            <a:spAutoFit/>
          </a:bodyPr>
          <a:p>
            <a:r>
              <a:rPr lang="en-US" altLang="zh-CN"/>
              <a:t>东京理工学院</a:t>
            </a:r>
            <a:r>
              <a:rPr lang="zh-CN" altLang="en-US"/>
              <a:t>、百度、悉尼大学发表于</a:t>
            </a:r>
            <a:r>
              <a:rPr lang="en-US" altLang="zh-CN"/>
              <a:t>IEEE</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57200" y="274955"/>
            <a:ext cx="8229600" cy="943610"/>
          </a:xfrm>
        </p:spPr>
        <p:txBody>
          <a:bodyPr/>
          <a:p>
            <a:r>
              <a:rPr lang="zh-CN" altLang="en-US" sz="3200"/>
              <a:t>扩散先验网络：逐步生成更自然的面部表情</a:t>
            </a:r>
            <a:endParaRPr lang="zh-CN" altLang="en-US" sz="3200"/>
          </a:p>
        </p:txBody>
      </p:sp>
      <p:sp>
        <p:nvSpPr>
          <p:cNvPr id="3" name="内容占位符 2"/>
          <p:cNvSpPr>
            <a:spLocks noGrp="1"/>
          </p:cNvSpPr>
          <p:nvPr>
            <p:ph idx="1"/>
          </p:nvPr>
        </p:nvSpPr>
        <p:spPr>
          <a:xfrm>
            <a:off x="457200" y="1124585"/>
            <a:ext cx="8229600" cy="4829175"/>
          </a:xfrm>
        </p:spPr>
        <p:txBody>
          <a:bodyPr/>
          <a:p>
            <a:pPr marL="0" indent="0">
              <a:buNone/>
            </a:pPr>
            <a:r>
              <a:rPr lang="zh-CN" altLang="en-US" sz="1800"/>
              <a:t>输入：</a:t>
            </a:r>
            <a:endParaRPr lang="zh-CN" altLang="en-US" sz="1800"/>
          </a:p>
          <a:p>
            <a:pPr marL="0" indent="0">
              <a:buNone/>
            </a:pPr>
            <a:r>
              <a:rPr lang="zh-CN" altLang="en-US" sz="1800"/>
              <a:t>文本指令嵌入：描述说话者的情感状态，如“这个人感觉很生气”。</a:t>
            </a:r>
            <a:endParaRPr lang="zh-CN" altLang="en-US" sz="1800"/>
          </a:p>
          <a:p>
            <a:pPr marL="0" indent="0">
              <a:buNone/>
            </a:pPr>
            <a:r>
              <a:rPr lang="zh-CN" altLang="en-US" sz="1800"/>
              <a:t>风格嵌入：从参考图像或视频中提取的面部表情风格信息。</a:t>
            </a:r>
            <a:endParaRPr lang="zh-CN" altLang="en-US" sz="1800"/>
          </a:p>
          <a:p>
            <a:pPr marL="0" indent="0">
              <a:buNone/>
            </a:pPr>
            <a:r>
              <a:rPr lang="zh-CN" altLang="en-US" sz="1800"/>
              <a:t>输出：</a:t>
            </a:r>
            <a:endParaRPr lang="zh-CN" altLang="en-US" sz="1800"/>
          </a:p>
          <a:p>
            <a:pPr marL="0" indent="0">
              <a:buNone/>
            </a:pPr>
            <a:r>
              <a:rPr lang="zh-CN" altLang="en-US" sz="1800"/>
              <a:t>生成的视觉特征：这些特征用于控制3D面部模型的表情，使其与输入指令中的情感状态相匹配。</a:t>
            </a:r>
            <a:endParaRPr lang="zh-CN" altLang="en-US" sz="1800"/>
          </a:p>
          <a:p>
            <a:pPr marL="0" indent="0">
              <a:buNone/>
            </a:pPr>
            <a:endParaRPr lang="zh-CN" altLang="en-US" sz="1800"/>
          </a:p>
        </p:txBody>
      </p:sp>
      <p:pic>
        <p:nvPicPr>
          <p:cNvPr id="5" name="图片 4"/>
          <p:cNvPicPr>
            <a:picLocks noChangeAspect="1"/>
          </p:cNvPicPr>
          <p:nvPr/>
        </p:nvPicPr>
        <p:blipFill>
          <a:blip r:embed="rId2"/>
          <a:stretch>
            <a:fillRect/>
          </a:stretch>
        </p:blipFill>
        <p:spPr>
          <a:xfrm>
            <a:off x="1187450" y="3284855"/>
            <a:ext cx="6438900" cy="2752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23215" y="1412875"/>
            <a:ext cx="8344535" cy="4946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文章创新点</a:t>
            </a:r>
            <a:endParaRPr lang="zh-CN" altLang="en-US" sz="3200"/>
          </a:p>
        </p:txBody>
      </p:sp>
      <p:sp>
        <p:nvSpPr>
          <p:cNvPr id="3" name="内容占位符 2"/>
          <p:cNvSpPr>
            <a:spLocks noGrp="1"/>
          </p:cNvSpPr>
          <p:nvPr>
            <p:ph idx="1"/>
          </p:nvPr>
        </p:nvSpPr>
        <p:spPr>
          <a:xfrm>
            <a:off x="467360" y="1341120"/>
            <a:ext cx="8229600" cy="4525963"/>
          </a:xfrm>
        </p:spPr>
        <p:txBody>
          <a:bodyPr/>
          <a:p>
            <a:pPr marL="0" indent="0">
              <a:buNone/>
            </a:pPr>
            <a:r>
              <a:rPr lang="zh-CN" altLang="en-US" sz="1800"/>
              <a:t>1. 音视频指令生成与大语言模型（LLMs）的结合</a:t>
            </a:r>
            <a:endParaRPr lang="zh-CN" altLang="en-US" sz="1800"/>
          </a:p>
          <a:p>
            <a:pPr marL="0" indent="0">
              <a:buNone/>
            </a:pPr>
            <a:r>
              <a:rPr lang="zh-CN" altLang="en-US" sz="1800"/>
              <a:t>提出了通过大语言模型（如 LLaMA-7b）生成音频驱动的面部表情指令的方法。通过 LLMs 的上下文理解能力，将语音中的情感和风格转化为详细的文本指令，描述面部表情和动作。</a:t>
            </a:r>
            <a:endParaRPr lang="zh-CN" altLang="en-US" sz="1800"/>
          </a:p>
          <a:p>
            <a:pPr marL="0" indent="0">
              <a:buNone/>
            </a:pPr>
            <a:r>
              <a:rPr lang="zh-CN" altLang="en-US" sz="1800"/>
              <a:t>这一创新使得系统在生成3D面部时可以更好地捕捉说话者的情感状态，从而使面部表情更生动、更贴合语音内容。</a:t>
            </a:r>
            <a:endParaRPr lang="zh-CN" altLang="en-US" sz="1800"/>
          </a:p>
          <a:p>
            <a:pPr marL="0" indent="0">
              <a:buNone/>
            </a:pPr>
            <a:r>
              <a:rPr lang="zh-CN" altLang="en-US" sz="1800"/>
              <a:t>2. 解耦语音内容与面部表情的生成</a:t>
            </a:r>
            <a:endParaRPr lang="zh-CN" altLang="en-US" sz="1800"/>
          </a:p>
          <a:p>
            <a:pPr marL="0" indent="0">
              <a:buNone/>
            </a:pPr>
            <a:r>
              <a:rPr lang="zh-CN" altLang="en-US" sz="1800"/>
              <a:t>通过将生成过程解耦为语音内容空间（如嘴部动作）和内容无关空间（如情感表情），系统可以更好地同时处理语音的内容和情感。这种解耦方式使得系统能够更自然地生成嘴部动作与面部表情的同步变化。</a:t>
            </a:r>
            <a:endParaRPr lang="zh-CN" altLang="en-US" sz="1800"/>
          </a:p>
          <a:p>
            <a:pPr marL="0" indent="0">
              <a:buNone/>
            </a:pPr>
            <a:r>
              <a:rPr lang="en-US" altLang="zh-CN" sz="1800"/>
              <a:t>3.扩散先验网络的应用，增强生成多样性和一致性</a:t>
            </a:r>
            <a:endParaRPr lang="en-US" altLang="zh-CN" sz="1800"/>
          </a:p>
          <a:p>
            <a:pPr marL="0" indent="0">
              <a:buNone/>
            </a:pPr>
            <a:r>
              <a:rPr lang="en-US" altLang="zh-CN" sz="1800"/>
              <a:t>使用扩散先验网络（Diffusion Prior Network）来逐步生成符合文本描述的面部特征，从而使得生成的3D面部动画具有更高的自然性和多样性。</a:t>
            </a:r>
            <a:endParaRPr lang="en-US" altLang="zh-CN" sz="1800"/>
          </a:p>
          <a:p>
            <a:pPr marL="0" indent="0">
              <a:buNone/>
            </a:pPr>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研究方法</a:t>
            </a:r>
            <a:endParaRPr lang="zh-CN" altLang="en-US"/>
          </a:p>
        </p:txBody>
      </p:sp>
      <p:pic>
        <p:nvPicPr>
          <p:cNvPr id="3" name="图片 2"/>
          <p:cNvPicPr>
            <a:picLocks noChangeAspect="1"/>
          </p:cNvPicPr>
          <p:nvPr/>
        </p:nvPicPr>
        <p:blipFill>
          <a:blip r:embed="rId2"/>
          <a:stretch>
            <a:fillRect/>
          </a:stretch>
        </p:blipFill>
        <p:spPr>
          <a:xfrm>
            <a:off x="107950" y="1917065"/>
            <a:ext cx="8934450" cy="3743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参数化 3D 人脸模型</a:t>
            </a:r>
            <a:endParaRPr lang="zh-CN" altLang="en-US" sz="3200"/>
          </a:p>
        </p:txBody>
      </p:sp>
      <p:sp>
        <p:nvSpPr>
          <p:cNvPr id="3" name="内容占位符 2"/>
          <p:cNvSpPr/>
          <p:nvPr>
            <p:ph idx="1"/>
          </p:nvPr>
        </p:nvSpPr>
        <p:spPr/>
        <p:txBody>
          <a:bodyPr/>
          <a:p>
            <a:pPr marL="0" indent="0">
              <a:buNone/>
            </a:pPr>
            <a:r>
              <a:rPr lang="zh-CN" altLang="en-US" sz="2400"/>
              <a:t>采用</a:t>
            </a:r>
            <a:r>
              <a:rPr lang="en-US" altLang="zh-CN" sz="2400"/>
              <a:t>FLAME</a:t>
            </a:r>
            <a:r>
              <a:rPr lang="zh-CN" altLang="en-US" sz="2400"/>
              <a:t>作为模板网格。</a:t>
            </a:r>
            <a:r>
              <a:rPr lang="en-US" altLang="zh-CN" sz="2400"/>
              <a:t>FLAME</a:t>
            </a:r>
            <a:r>
              <a:rPr lang="zh-CN" altLang="en-US" sz="2400"/>
              <a:t>模型是一个参数三维头部模型，表示为函数M（β，θ，ψ）→（V，F），其中参数包括身份形状β∈R |β|，面部表情ψ∈R |ψ|和姿态θ∈R 3k+3涉及旋转R∈所以(3)和平移t∈R3。转换后，输出一个顶点。</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扩散模型</a:t>
            </a:r>
            <a:endParaRPr lang="zh-CN" altLang="en-US" sz="3200"/>
          </a:p>
        </p:txBody>
      </p:sp>
      <p:sp>
        <p:nvSpPr>
          <p:cNvPr id="3" name="内容占位符 2"/>
          <p:cNvSpPr>
            <a:spLocks noGrp="1"/>
          </p:cNvSpPr>
          <p:nvPr>
            <p:ph idx="1"/>
          </p:nvPr>
        </p:nvSpPr>
        <p:spPr>
          <a:xfrm>
            <a:off x="252095" y="1484630"/>
            <a:ext cx="4392295" cy="4526280"/>
          </a:xfrm>
        </p:spPr>
        <p:txBody>
          <a:bodyPr/>
          <a:p>
            <a:pPr marL="0" indent="0">
              <a:buNone/>
            </a:pPr>
            <a:r>
              <a:rPr lang="zh-CN" altLang="en-US" sz="2000"/>
              <a:t>扩散模型概述：通过正向过程（添加噪声）和反向过程（去噪）生成数据。</a:t>
            </a:r>
            <a:endParaRPr lang="zh-CN" altLang="en-US" sz="2000"/>
          </a:p>
          <a:p>
            <a:pPr marL="0" indent="0">
              <a:buNone/>
            </a:pPr>
            <a:endParaRPr lang="zh-CN" altLang="en-US" sz="2000"/>
          </a:p>
          <a:p>
            <a:pPr marL="0" indent="0">
              <a:buNone/>
            </a:pPr>
            <a:r>
              <a:rPr lang="zh-CN" altLang="en-US" sz="2000"/>
              <a:t>正向过程：从真实数据逐步添加噪声，直到变成高斯噪声。</a:t>
            </a:r>
            <a:endParaRPr lang="zh-CN" altLang="en-US" sz="2000"/>
          </a:p>
          <a:p>
            <a:pPr marL="0" indent="0">
              <a:buNone/>
            </a:pPr>
            <a:endParaRPr lang="zh-CN" altLang="en-US" sz="2000"/>
          </a:p>
          <a:p>
            <a:pPr marL="0" indent="0">
              <a:buNone/>
            </a:pPr>
            <a:endParaRPr lang="zh-CN" altLang="en-US" sz="2000"/>
          </a:p>
          <a:p>
            <a:pPr marL="0" indent="0">
              <a:buNone/>
            </a:pPr>
            <a:r>
              <a:rPr lang="zh-CN" altLang="en-US" sz="2000"/>
              <a:t>反向过程：从噪声中一步步去除噪声，还原出真实数据。</a:t>
            </a:r>
            <a:endParaRPr lang="zh-CN" altLang="en-US" sz="2000"/>
          </a:p>
        </p:txBody>
      </p:sp>
      <p:pic>
        <p:nvPicPr>
          <p:cNvPr id="5" name="图片 4"/>
          <p:cNvPicPr>
            <a:picLocks noChangeAspect="1"/>
          </p:cNvPicPr>
          <p:nvPr/>
        </p:nvPicPr>
        <p:blipFill>
          <a:blip r:embed="rId2"/>
          <a:stretch>
            <a:fillRect/>
          </a:stretch>
        </p:blipFill>
        <p:spPr>
          <a:xfrm>
            <a:off x="4860290" y="2204720"/>
            <a:ext cx="3905250" cy="1009650"/>
          </a:xfrm>
          <a:prstGeom prst="rect">
            <a:avLst/>
          </a:prstGeom>
        </p:spPr>
      </p:pic>
      <p:pic>
        <p:nvPicPr>
          <p:cNvPr id="6" name="图片 5"/>
          <p:cNvPicPr>
            <a:picLocks noChangeAspect="1"/>
          </p:cNvPicPr>
          <p:nvPr/>
        </p:nvPicPr>
        <p:blipFill>
          <a:blip r:embed="rId3"/>
          <a:stretch>
            <a:fillRect/>
          </a:stretch>
        </p:blipFill>
        <p:spPr>
          <a:xfrm>
            <a:off x="4716145" y="3789045"/>
            <a:ext cx="4133850" cy="923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467360" y="188595"/>
            <a:ext cx="8229600" cy="1024255"/>
          </a:xfrm>
        </p:spPr>
        <p:txBody>
          <a:bodyPr/>
          <a:p>
            <a:r>
              <a:rPr lang="zh-CN" altLang="en-US" sz="3200"/>
              <a:t>音视频指令生成 via LLMs</a:t>
            </a:r>
            <a:endParaRPr lang="zh-CN" altLang="en-US" sz="3200"/>
          </a:p>
        </p:txBody>
      </p:sp>
      <p:sp>
        <p:nvSpPr>
          <p:cNvPr id="3" name="内容占位符 2"/>
          <p:cNvSpPr>
            <a:spLocks noGrp="1"/>
          </p:cNvSpPr>
          <p:nvPr>
            <p:ph idx="1"/>
          </p:nvPr>
        </p:nvSpPr>
        <p:spPr>
          <a:xfrm>
            <a:off x="467360" y="1212850"/>
            <a:ext cx="8229600" cy="4525963"/>
          </a:xfrm>
        </p:spPr>
        <p:txBody>
          <a:bodyPr/>
          <a:p>
            <a:pPr marL="0" indent="0">
              <a:buNone/>
            </a:pPr>
            <a:r>
              <a:rPr lang="zh-CN" altLang="en-US" sz="1800"/>
              <a:t>HuBERT 模型：提取语音特征</a:t>
            </a:r>
            <a:endParaRPr lang="zh-CN" altLang="en-US" sz="1800"/>
          </a:p>
          <a:p>
            <a:pPr marL="0" indent="0">
              <a:buNone/>
            </a:pPr>
            <a:r>
              <a:rPr lang="zh-CN" altLang="en-US" sz="1800"/>
              <a:t>从输入语音中提取出有用的特征，这些特征包括情感信息和语音内容。</a:t>
            </a:r>
            <a:endParaRPr lang="zh-CN" altLang="en-US" sz="1800"/>
          </a:p>
          <a:p>
            <a:pPr marL="0" indent="0">
              <a:buNone/>
            </a:pPr>
            <a:r>
              <a:rPr lang="zh-CN" altLang="en-US" sz="1800"/>
              <a:t>HuBERT：是一种基于自监督学习的语音模型，可以在没有配对文本的情况下学习到音频特征。</a:t>
            </a:r>
            <a:endParaRPr lang="zh-CN" altLang="en-US" sz="1800"/>
          </a:p>
          <a:p>
            <a:pPr marL="0" indent="0">
              <a:buNone/>
            </a:pPr>
            <a:r>
              <a:rPr lang="zh-CN" altLang="en-US" sz="1800"/>
              <a:t>提取的特征：如语速、音调、语音节奏等，这些特征能帮助下游的模型理解语音中传达的情感。</a:t>
            </a:r>
            <a:endParaRPr lang="zh-CN" altLang="en-US" sz="1800"/>
          </a:p>
          <a:p>
            <a:pPr marL="0" indent="0">
              <a:buNone/>
            </a:pPr>
            <a:endParaRPr lang="zh-CN" altLang="en-US" sz="1800"/>
          </a:p>
          <a:p>
            <a:pPr marL="0" indent="0">
              <a:buNone/>
            </a:pPr>
            <a:r>
              <a:rPr lang="zh-CN" altLang="en-US" sz="1800"/>
              <a:t>Q-Former：从语音中提取动作相关信息</a:t>
            </a:r>
            <a:endParaRPr lang="zh-CN" altLang="en-US" sz="1800"/>
          </a:p>
          <a:p>
            <a:pPr marL="0" indent="0">
              <a:buNone/>
            </a:pPr>
            <a:r>
              <a:rPr lang="zh-CN" altLang="en-US" sz="1800"/>
              <a:t>将 HuBERT 提取的语音特征进一步加工，提取与面部表情相关的细节信息。</a:t>
            </a:r>
            <a:endParaRPr lang="zh-CN" altLang="en-US" sz="1800"/>
          </a:p>
          <a:p>
            <a:pPr marL="0" indent="0">
              <a:buNone/>
            </a:pPr>
            <a:r>
              <a:rPr lang="zh-CN" altLang="en-US" sz="1800"/>
              <a:t>Q-Former 使用自注意力机制，从 HuBERT 提取的特征中筛选出与面部表情、情感相关的信息。</a:t>
            </a:r>
            <a:endParaRPr lang="zh-CN" altLang="en-US" sz="1800"/>
          </a:p>
          <a:p>
            <a:pPr marL="0" indent="0">
              <a:buNone/>
            </a:pPr>
            <a:endParaRPr lang="zh-CN" altLang="en-US" sz="1800"/>
          </a:p>
          <a:p>
            <a:pPr marL="0" indent="0">
              <a:buNone/>
            </a:pPr>
            <a:r>
              <a:rPr lang="zh-CN" altLang="en-US" sz="1800"/>
              <a:t>LLaMA-7b 语言模型：生成面部指令</a:t>
            </a:r>
            <a:endParaRPr lang="zh-CN" altLang="en-US" sz="1800"/>
          </a:p>
          <a:p>
            <a:pPr marL="0" indent="0">
              <a:buNone/>
            </a:pPr>
            <a:r>
              <a:rPr lang="zh-CN" altLang="en-US" sz="1800"/>
              <a:t>将经过 Q-Former 处理的语音特征转化为文本指令，描述面部表情和动作。</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88085" y="548640"/>
            <a:ext cx="7129780" cy="460375"/>
          </a:xfrm>
          <a:prstGeom prst="rect">
            <a:avLst/>
          </a:prstGeom>
          <a:noFill/>
        </p:spPr>
        <p:txBody>
          <a:bodyPr wrap="square" rtlCol="0">
            <a:spAutoFit/>
          </a:bodyPr>
          <a:p>
            <a:pPr algn="ctr"/>
            <a:r>
              <a:rPr lang="en-US" altLang="zh-CN" sz="2400"/>
              <a:t>Q-F</a:t>
            </a:r>
            <a:r>
              <a:rPr lang="en-US" altLang="zh-CN" sz="2400"/>
              <a:t>ormer</a:t>
            </a:r>
            <a:endParaRPr lang="en-US" altLang="zh-CN" sz="2400"/>
          </a:p>
        </p:txBody>
      </p:sp>
      <p:sp>
        <p:nvSpPr>
          <p:cNvPr id="6" name="文本框 5"/>
          <p:cNvSpPr txBox="1"/>
          <p:nvPr/>
        </p:nvSpPr>
        <p:spPr>
          <a:xfrm>
            <a:off x="971550" y="1052830"/>
            <a:ext cx="7328535" cy="4674870"/>
          </a:xfrm>
          <a:prstGeom prst="rect">
            <a:avLst/>
          </a:prstGeom>
          <a:noFill/>
        </p:spPr>
        <p:txBody>
          <a:bodyPr wrap="square" rtlCol="0">
            <a:noAutofit/>
          </a:bodyPr>
          <a:p>
            <a:pPr algn="l"/>
            <a:r>
              <a:rPr lang="en-US" altLang="zh-CN"/>
              <a:t> Cross-Attn（交叉注意力）：</a:t>
            </a:r>
            <a:endParaRPr lang="en-US" altLang="zh-CN"/>
          </a:p>
          <a:p>
            <a:pPr algn="l"/>
            <a:r>
              <a:rPr lang="en-US" altLang="zh-CN"/>
              <a:t>作用：交叉注意力机制将音频特征 ，与查询向量（𝑞）交互，生成加权后的音频特征。</a:t>
            </a:r>
            <a:endParaRPr lang="en-US" altLang="zh-CN"/>
          </a:p>
          <a:p>
            <a:pPr algn="l"/>
            <a:r>
              <a:rPr lang="en-US" altLang="zh-CN"/>
              <a:t>这个过程可以看作是 Q-Former 在音频特征中寻找与面部表情相关的模式。</a:t>
            </a:r>
            <a:endParaRPr lang="en-US" altLang="zh-CN"/>
          </a:p>
          <a:p>
            <a:pPr algn="l"/>
            <a:r>
              <a:rPr lang="en-US" altLang="zh-CN"/>
              <a:t>输出：得到经过筛选后的特征表示，这些特征与音频中情感表达、语气变化等信息相关。</a:t>
            </a:r>
            <a:endParaRPr lang="en-US" altLang="zh-CN"/>
          </a:p>
          <a:p>
            <a:pPr algn="l"/>
            <a:r>
              <a:rPr lang="en-US" altLang="zh-CN"/>
              <a:t>Self-Attn（自注意力）：</a:t>
            </a:r>
            <a:endParaRPr lang="en-US" altLang="zh-CN"/>
          </a:p>
          <a:p>
            <a:pPr algn="l"/>
            <a:r>
              <a:rPr lang="en-US" altLang="zh-CN"/>
              <a:t>作用：在音频和指令特征各自的上下文中，调整和强化特征表示。</a:t>
            </a:r>
            <a:endParaRPr lang="en-US" altLang="zh-CN"/>
          </a:p>
          <a:p>
            <a:pPr algn="l"/>
            <a:r>
              <a:rPr lang="en-US" altLang="zh-CN"/>
              <a:t>在 A-Embed 和 I-Embed 各自内部，通过自注意力机制让每一个特征点可以与其他特征点相互作用，从而捕捉到更丰富的上下文信息。</a:t>
            </a:r>
            <a:endParaRPr lang="en-US" altLang="zh-CN"/>
          </a:p>
          <a:p>
            <a:pPr algn="l"/>
            <a:endParaRPr lang="en-US" altLang="zh-CN"/>
          </a:p>
        </p:txBody>
      </p:sp>
      <p:pic>
        <p:nvPicPr>
          <p:cNvPr id="7" name="图片 6"/>
          <p:cNvPicPr>
            <a:picLocks noChangeAspect="1"/>
          </p:cNvPicPr>
          <p:nvPr/>
        </p:nvPicPr>
        <p:blipFill>
          <a:blip r:embed="rId1"/>
          <a:stretch>
            <a:fillRect/>
          </a:stretch>
        </p:blipFill>
        <p:spPr>
          <a:xfrm>
            <a:off x="2123440" y="4149090"/>
            <a:ext cx="4581525" cy="2219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指令驱动的说话人脸合成</a:t>
            </a:r>
            <a:endParaRPr lang="zh-CN" altLang="en-US" sz="3200"/>
          </a:p>
        </p:txBody>
      </p:sp>
      <p:pic>
        <p:nvPicPr>
          <p:cNvPr id="5" name="图片 4"/>
          <p:cNvPicPr>
            <a:picLocks noChangeAspect="1"/>
          </p:cNvPicPr>
          <p:nvPr/>
        </p:nvPicPr>
        <p:blipFill>
          <a:blip r:embed="rId2"/>
          <a:stretch>
            <a:fillRect/>
          </a:stretch>
        </p:blipFill>
        <p:spPr>
          <a:xfrm>
            <a:off x="539750" y="1052830"/>
            <a:ext cx="5287645" cy="3428365"/>
          </a:xfrm>
          <a:prstGeom prst="rect">
            <a:avLst/>
          </a:prstGeom>
        </p:spPr>
      </p:pic>
      <p:pic>
        <p:nvPicPr>
          <p:cNvPr id="6" name="图片 5"/>
          <p:cNvPicPr>
            <a:picLocks noChangeAspect="1"/>
          </p:cNvPicPr>
          <p:nvPr/>
        </p:nvPicPr>
        <p:blipFill>
          <a:blip r:embed="rId3"/>
          <a:stretch>
            <a:fillRect/>
          </a:stretch>
        </p:blipFill>
        <p:spPr>
          <a:xfrm>
            <a:off x="5003800" y="4364990"/>
            <a:ext cx="3862705" cy="22440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3200"/>
              <a:t>指令驱动的说话人脸合成</a:t>
            </a:r>
            <a:endParaRPr lang="zh-CN" altLang="en-US" sz="3200"/>
          </a:p>
        </p:txBody>
      </p:sp>
      <p:sp>
        <p:nvSpPr>
          <p:cNvPr id="3" name="内容占位符 2"/>
          <p:cNvSpPr>
            <a:spLocks noGrp="1"/>
          </p:cNvSpPr>
          <p:nvPr>
            <p:ph idx="1"/>
          </p:nvPr>
        </p:nvSpPr>
        <p:spPr>
          <a:xfrm>
            <a:off x="395605" y="1412875"/>
            <a:ext cx="8229600" cy="4525963"/>
          </a:xfrm>
        </p:spPr>
        <p:txBody>
          <a:bodyPr/>
          <a:p>
            <a:pPr marL="0" indent="0">
              <a:buNone/>
            </a:pPr>
            <a:r>
              <a:rPr lang="en-US" altLang="zh-CN" sz="1600"/>
              <a:t>1.</a:t>
            </a:r>
            <a:r>
              <a:rPr lang="zh-CN" altLang="en-US" sz="1600"/>
              <a:t>解耦的表达运动先验</a:t>
            </a:r>
            <a:endParaRPr lang="zh-CN" altLang="en-US" sz="1600"/>
          </a:p>
          <a:p>
            <a:pPr marL="0" indent="0">
              <a:buNone/>
            </a:pPr>
            <a:r>
              <a:rPr lang="zh-CN" altLang="en-US" sz="1600"/>
              <a:t>目的：将生成过程解耦为两个独立的空间，使得模型可以更好地分别处理语音内容和面部表情。</a:t>
            </a:r>
            <a:endParaRPr lang="zh-CN" altLang="en-US" sz="1600"/>
          </a:p>
          <a:p>
            <a:pPr marL="0" indent="0">
              <a:buNone/>
            </a:pPr>
            <a:r>
              <a:rPr lang="zh-CN" altLang="en-US" sz="1600"/>
              <a:t>语音内容空间（Speech Content Space）：</a:t>
            </a:r>
            <a:endParaRPr lang="zh-CN" altLang="en-US" sz="1600"/>
          </a:p>
          <a:p>
            <a:pPr marL="0" indent="0">
              <a:buNone/>
            </a:pPr>
            <a:r>
              <a:rPr lang="zh-CN" altLang="en-US" sz="1600"/>
              <a:t>Wav2Vec 2.0：从语音中提取出用于控制嘴部动作的内容特征，如口型和语音同步信息。</a:t>
            </a:r>
            <a:endParaRPr lang="zh-CN" altLang="en-US" sz="1600"/>
          </a:p>
          <a:p>
            <a:pPr marL="0" indent="0">
              <a:buNone/>
            </a:pPr>
            <a:r>
              <a:rPr lang="zh-CN" altLang="en-US" sz="1600"/>
              <a:t>作用：确保生成的面部动画在嘴部动作上与输入语音严格对齐。</a:t>
            </a:r>
            <a:endParaRPr lang="zh-CN" altLang="en-US" sz="1600"/>
          </a:p>
          <a:p>
            <a:pPr marL="0" indent="0">
              <a:buNone/>
            </a:pPr>
            <a:r>
              <a:rPr lang="zh-CN" altLang="en-US" sz="1600"/>
              <a:t>内容无关空间（Content Irrelevant Space）：</a:t>
            </a:r>
            <a:endParaRPr lang="zh-CN" altLang="en-US" sz="1600"/>
          </a:p>
          <a:p>
            <a:pPr marL="0" indent="0">
              <a:buNone/>
            </a:pPr>
            <a:r>
              <a:rPr lang="zh-CN" altLang="en-US" sz="1600"/>
              <a:t>输入：来自 LLaMA 的面部表情指令。</a:t>
            </a:r>
            <a:endParaRPr lang="zh-CN" altLang="en-US" sz="1600"/>
          </a:p>
          <a:p>
            <a:pPr marL="0" indent="0">
              <a:buNone/>
            </a:pPr>
            <a:r>
              <a:rPr lang="zh-CN" altLang="en-US" sz="1600"/>
              <a:t>作用：用于生成与语音情感状态相关的面部表情，如愤怒、微笑等，不直接受语音内容的影响。</a:t>
            </a:r>
            <a:endParaRPr lang="zh-CN" altLang="en-US" sz="1600"/>
          </a:p>
          <a:p>
            <a:pPr marL="0" indent="0">
              <a:buNone/>
            </a:pPr>
            <a:r>
              <a:rPr lang="zh-CN" altLang="en-US" sz="1600"/>
              <a:t>图示：展示两个空间的独立处理流程，并标明它们各自的输入和输出。</a:t>
            </a:r>
            <a:endParaRPr lang="zh-CN" altLang="en-US" sz="1600"/>
          </a:p>
          <a:p>
            <a:pPr marL="0" indent="0">
              <a:buNone/>
            </a:pPr>
            <a:r>
              <a:rPr lang="en-US" altLang="zh-CN" sz="1600"/>
              <a:t>2.</a:t>
            </a:r>
            <a:r>
              <a:rPr lang="zh-CN" altLang="en-US" sz="1600"/>
              <a:t>对比学习用于指令-风格对齐</a:t>
            </a:r>
            <a:endParaRPr lang="zh-CN" altLang="en-US" sz="1600"/>
          </a:p>
          <a:p>
            <a:pPr marL="0" indent="0">
              <a:buNone/>
            </a:pPr>
            <a:r>
              <a:rPr lang="zh-CN" altLang="en-US" sz="1600"/>
              <a:t>目的：通过对比学习，使得文本指令和视觉风格能够在高维空间中更好地对齐，从而生成更符合预期的面部动作。</a:t>
            </a:r>
            <a:endParaRPr lang="zh-CN" altLang="en-US" sz="1600"/>
          </a:p>
          <a:p>
            <a:pPr marL="0" indent="0">
              <a:buNone/>
            </a:pPr>
            <a:r>
              <a:rPr lang="zh-CN" altLang="en-US" sz="1600"/>
              <a:t>工作原理：</a:t>
            </a:r>
            <a:endParaRPr lang="zh-CN" altLang="en-US" sz="1600"/>
          </a:p>
          <a:p>
            <a:pPr marL="0" indent="0">
              <a:buNone/>
            </a:pPr>
            <a:r>
              <a:rPr lang="zh-CN" altLang="en-US" sz="1600"/>
              <a:t>对比学习（Contrastive Learning）：在训练过程中，模型学会将同一情感状态下的文本指令与对应的视觉风格（如“生气”的描述和生气的面部表情）聚集在一起。</a:t>
            </a:r>
            <a:endParaRPr lang="zh-CN" altLang="en-US" sz="1600"/>
          </a:p>
          <a:p>
            <a:pPr marL="0" indent="0">
              <a:buNone/>
            </a:pPr>
            <a:r>
              <a:rPr lang="zh-CN" altLang="en-US" sz="1600"/>
              <a:t>结果：文本描述和视觉风格在高维空间中距离更近，模型生成的面部动作更贴合文本描述。</a:t>
            </a:r>
            <a:endParaRPr lang="zh-CN" altLang="en-US" sz="1600"/>
          </a:p>
        </p:txBody>
      </p:sp>
    </p:spTree>
  </p:cSld>
  <p:clrMapOvr>
    <a:masterClrMapping/>
  </p:clrMapOvr>
</p:sld>
</file>

<file path=ppt/tags/tag1.xml><?xml version="1.0" encoding="utf-8"?>
<p:tagLst xmlns:p="http://schemas.openxmlformats.org/presentationml/2006/main">
  <p:tag name="commondata" val="eyJoZGlkIjoiYzk5ODk4OTU5NTEyOGI4YmYwOGRmYzkzY2Q1MTZjZDg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1919</Words>
  <Application>WPS 演示</Application>
  <PresentationFormat/>
  <Paragraphs>86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Arial Unicode MS</vt:lpstr>
      <vt:lpstr>Calibri</vt:lpstr>
      <vt:lpstr>BatangChe</vt:lpstr>
      <vt:lpstr>Segoe Print</vt:lpstr>
      <vt:lpstr>1_默认设计模板</vt:lpstr>
      <vt:lpstr>PowerPoint 演示文稿</vt:lpstr>
      <vt:lpstr>文章创新点</vt:lpstr>
      <vt:lpstr>研究方法</vt:lpstr>
      <vt:lpstr>与情绪无关的预训练</vt:lpstr>
      <vt:lpstr>增强潜在表征</vt:lpstr>
      <vt:lpstr>Audio-to-Expression Transformer</vt:lpstr>
      <vt:lpstr>PowerPoint 演示文稿</vt:lpstr>
      <vt:lpstr>音频-视觉特征提取</vt:lpstr>
      <vt:lpstr>指令驱动的说话人脸合成</vt:lpstr>
      <vt:lpstr>情感自适应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 model of facial shape and expression from 4D scans</dc:title>
  <dc:creator>Administrator</dc:creator>
  <cp:lastModifiedBy>honest-</cp:lastModifiedBy>
  <cp:revision>12</cp:revision>
  <dcterms:created xsi:type="dcterms:W3CDTF">2024-08-29T05:49:00Z</dcterms:created>
  <dcterms:modified xsi:type="dcterms:W3CDTF">2024-10-17T06:59:12Z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E4B61989BB8048128910D8B6C574449F_13</vt:lpwstr>
  </property>
</Properties>
</file>