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3.svg" ContentType="image/svg+xml"/>
  <Override PartName="/ppt/media/image1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8"/>
  </p:handoutMasterIdLst>
  <p:sldIdLst>
    <p:sldId id="11090172" r:id="rId3"/>
    <p:sldId id="274" r:id="rId4"/>
    <p:sldId id="11090208" r:id="rId5"/>
    <p:sldId id="11090209" r:id="rId6"/>
    <p:sldId id="11089795" r:id="rId7"/>
    <p:sldId id="11090000" r:id="rId8"/>
    <p:sldId id="11090046" r:id="rId10"/>
    <p:sldId id="11090210" r:id="rId11"/>
    <p:sldId id="11090211" r:id="rId12"/>
    <p:sldId id="11089803" r:id="rId13"/>
    <p:sldId id="11089811" r:id="rId14"/>
    <p:sldId id="11090212" r:id="rId15"/>
    <p:sldId id="11090213" r:id="rId16"/>
    <p:sldId id="267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7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1E19"/>
    <a:srgbClr val="FCFCFC"/>
    <a:srgbClr val="BE1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1384" y="680"/>
      </p:cViewPr>
      <p:guideLst>
        <p:guide orient="horz" pos="2057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17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F3FDB-0CD6-4DC1-BE85-140460813F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722FF-BEFC-446F-9501-C38678969F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image" Target="../media/image1.png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image" Target="../media/image3.png"/><Relationship Id="rId11" Type="http://schemas.openxmlformats.org/officeDocument/2006/relationships/tags" Target="../tags/tag8.xml"/><Relationship Id="rId10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image" Target="../media/image3.png"/><Relationship Id="rId6" Type="http://schemas.openxmlformats.org/officeDocument/2006/relationships/tags" Target="../tags/tag60.xml"/><Relationship Id="rId5" Type="http://schemas.openxmlformats.org/officeDocument/2006/relationships/image" Target="../media/image2.png"/><Relationship Id="rId4" Type="http://schemas.openxmlformats.org/officeDocument/2006/relationships/tags" Target="../tags/tag59.xml"/><Relationship Id="rId3" Type="http://schemas.openxmlformats.org/officeDocument/2006/relationships/image" Target="../media/image1.png"/><Relationship Id="rId2" Type="http://schemas.openxmlformats.org/officeDocument/2006/relationships/tags" Target="../tags/tag58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15896\AppData\Local\Temp\FocoSlide\cache\img\PicChange\transparent_1691418406.png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../media/image6.png"/><Relationship Id="rId6" Type="http://schemas.openxmlformats.org/officeDocument/2006/relationships/tags" Target="../tags/tag16.xml"/><Relationship Id="rId5" Type="http://schemas.openxmlformats.org/officeDocument/2006/relationships/image" Target="../media/image5.png"/><Relationship Id="rId4" Type="http://schemas.openxmlformats.org/officeDocument/2006/relationships/tags" Target="../tags/tag15.xml"/><Relationship Id="rId3" Type="http://schemas.openxmlformats.org/officeDocument/2006/relationships/image" Target="../media/image4.png"/><Relationship Id="rId2" Type="http://schemas.openxmlformats.org/officeDocument/2006/relationships/tags" Target="../tags/tag14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image" Target="../media/image7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711200" y="1316351"/>
            <a:ext cx="8737600" cy="2359348"/>
          </a:xfrm>
        </p:spPr>
        <p:txBody>
          <a:bodyPr vert="horz" wrap="square" lIns="101600" tIns="38100" rIns="76200" bIns="38100" rtlCol="0" anchor="b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kumimoji="0" lang="zh-CN" altLang="en-US" sz="8800" b="1" i="0" u="none" strike="noStrike" cap="none" spc="0" normalizeH="0" baseline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+mn-cs"/>
              </a:defRPr>
            </a:lvl1pPr>
          </a:lstStyle>
          <a:p>
            <a:pPr marL="0" marR="0" lvl="0" algn="ctr" fontAlgn="auto">
              <a:lnSpc>
                <a:spcPct val="83000"/>
              </a:lnSpc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711200" y="3812222"/>
            <a:ext cx="8737600" cy="1162423"/>
          </a:xfrm>
        </p:spPr>
        <p:txBody>
          <a:bodyPr vert="horz" wrap="square" lIns="101600" tIns="38100" rIns="76200" bIns="38100" rtlCol="0"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kumimoji="0" lang="zh-CN" altLang="en-US" sz="4400" b="0" i="0" u="none" strike="noStrike" cap="none" spc="0" normalizeH="0" baseline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</a:defRPr>
            </a:lvl1pPr>
          </a:lstStyle>
          <a:p>
            <a:pPr marL="342900" marR="0" lvl="0" indent="-571500" algn="ctr" fontAlgn="auto">
              <a:lnSpc>
                <a:spcPct val="83000"/>
              </a:lnSpc>
              <a:spcBef>
                <a:spcPct val="0"/>
              </a:spcBef>
              <a:buClrTx/>
              <a:buSzTx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未标题-10"/>
          <p:cNvPicPr/>
          <p:nvPr>
            <p:custDataLst>
              <p:tags r:id="rId7"/>
            </p:custDataLst>
          </p:nvPr>
        </p:nvPicPr>
        <p:blipFill>
          <a:blip r:embed="rId8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 l="23006" t="11414"/>
          <a:stretch>
            <a:fillRect/>
          </a:stretch>
        </p:blipFill>
        <p:spPr>
          <a:xfrm>
            <a:off x="0" y="0"/>
            <a:ext cx="2240280" cy="2050943"/>
          </a:xfrm>
          <a:prstGeom prst="rect">
            <a:avLst/>
          </a:prstGeom>
        </p:spPr>
      </p:pic>
      <p:pic>
        <p:nvPicPr>
          <p:cNvPr id="13" name="图片 12" descr="未标题-3"/>
          <p:cNvPicPr/>
          <p:nvPr>
            <p:custDataLst>
              <p:tags r:id="rId9"/>
            </p:custDataLst>
          </p:nvPr>
        </p:nvPicPr>
        <p:blipFill>
          <a:blip r:embed="rId10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 l="40561" b="32975"/>
          <a:stretch>
            <a:fillRect/>
          </a:stretch>
        </p:blipFill>
        <p:spPr>
          <a:xfrm>
            <a:off x="0" y="4974646"/>
            <a:ext cx="1683534" cy="1883354"/>
          </a:xfrm>
          <a:prstGeom prst="rect">
            <a:avLst/>
          </a:prstGeom>
        </p:spPr>
      </p:pic>
      <p:pic>
        <p:nvPicPr>
          <p:cNvPr id="15" name="图片 14" descr="未标题-4"/>
          <p:cNvPicPr/>
          <p:nvPr>
            <p:custDataLst>
              <p:tags r:id="rId11"/>
            </p:custDataLst>
          </p:nvPr>
        </p:nvPicPr>
        <p:blipFill>
          <a:blip r:embed="rId12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 r="60807"/>
          <a:stretch>
            <a:fillRect/>
          </a:stretch>
        </p:blipFill>
        <p:spPr>
          <a:xfrm>
            <a:off x="9658350" y="0"/>
            <a:ext cx="253365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 wrap="square">
            <a:normAutofit/>
          </a:bodyPr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未标题-10"/>
          <p:cNvPicPr/>
          <p:nvPr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23006" t="11414"/>
          <a:stretch>
            <a:fillRect/>
          </a:stretch>
        </p:blipFill>
        <p:spPr>
          <a:xfrm>
            <a:off x="0" y="0"/>
            <a:ext cx="2240280" cy="2050943"/>
          </a:xfrm>
          <a:prstGeom prst="rect">
            <a:avLst/>
          </a:prstGeom>
        </p:spPr>
      </p:pic>
      <p:pic>
        <p:nvPicPr>
          <p:cNvPr id="13" name="图片 12" descr="未标题-3"/>
          <p:cNvPicPr/>
          <p:nvPr>
            <p:custDataLst>
              <p:tags r:id="rId4"/>
            </p:custDataLst>
          </p:nvPr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40561" b="32975"/>
          <a:stretch>
            <a:fillRect/>
          </a:stretch>
        </p:blipFill>
        <p:spPr>
          <a:xfrm>
            <a:off x="0" y="4974646"/>
            <a:ext cx="1683534" cy="1883354"/>
          </a:xfrm>
          <a:prstGeom prst="rect">
            <a:avLst/>
          </a:prstGeom>
        </p:spPr>
      </p:pic>
      <p:pic>
        <p:nvPicPr>
          <p:cNvPr id="15" name="图片 14" descr="未标题-4"/>
          <p:cNvPicPr/>
          <p:nvPr>
            <p:custDataLst>
              <p:tags r:id="rId6"/>
            </p:custDataLst>
          </p:nvPr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</a:blip>
          <a:srcRect r="60807"/>
          <a:stretch>
            <a:fillRect/>
          </a:stretch>
        </p:blipFill>
        <p:spPr>
          <a:xfrm>
            <a:off x="9658350" y="0"/>
            <a:ext cx="253365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8"/>
            </p:custDataLst>
          </p:nvPr>
        </p:nvSpPr>
        <p:spPr>
          <a:xfrm>
            <a:off x="2926715" y="1316351"/>
            <a:ext cx="6731635" cy="231743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zh-CN" altLang="en-US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algn="l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日期时间占位符 7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5267268" y="3871913"/>
            <a:ext cx="4391082" cy="122260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</a:lstStyle>
          <a:p>
            <a:pPr marL="0" lvl="0"/>
            <a:r>
              <a:rPr lang="zh-CN" altLang="en-US" dirty="0"/>
              <a:t>日期时间</a:t>
            </a:r>
            <a:endParaRPr lang="zh-CN" alt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2926715" y="3871913"/>
            <a:ext cx="2125980" cy="122260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</a:lstStyle>
          <a:p>
            <a:pPr marL="0"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9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11"/>
          <p:cNvPicPr/>
          <p:nvPr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 t="-3445" b="20177"/>
          <a:stretch>
            <a:fillRect/>
          </a:stretch>
        </p:blipFill>
        <p:spPr>
          <a:xfrm>
            <a:off x="0" y="5240655"/>
            <a:ext cx="1796345" cy="1617345"/>
          </a:xfrm>
          <a:prstGeom prst="rect">
            <a:avLst/>
          </a:prstGeom>
        </p:spPr>
      </p:pic>
      <p:pic>
        <p:nvPicPr>
          <p:cNvPr id="11" name="图片 10" descr="未标题-7"/>
          <p:cNvPicPr/>
          <p:nvPr>
            <p:custDataLst>
              <p:tags r:id="rId4"/>
            </p:custDataLst>
          </p:nvPr>
        </p:nvPicPr>
        <p:blipFill>
          <a:blip r:embed="rId5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 l="-11864" t="10672" r="37940" b="18379"/>
          <a:stretch>
            <a:fillRect/>
          </a:stretch>
        </p:blipFill>
        <p:spPr>
          <a:xfrm>
            <a:off x="10393046" y="0"/>
            <a:ext cx="1798955" cy="1136716"/>
          </a:xfrm>
          <a:prstGeom prst="rect">
            <a:avLst/>
          </a:prstGeom>
        </p:spPr>
      </p:pic>
      <p:pic>
        <p:nvPicPr>
          <p:cNvPr id="12" name="图片 11" descr="未标题-6"/>
          <p:cNvPicPr/>
          <p:nvPr>
            <p:custDataLst>
              <p:tags r:id="rId6"/>
            </p:custDataLst>
          </p:nvPr>
        </p:nvPicPr>
        <p:blipFill>
          <a:blip r:embed="rId7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 l="42766" t="76391" r="22938"/>
          <a:stretch>
            <a:fillRect/>
          </a:stretch>
        </p:blipFill>
        <p:spPr>
          <a:xfrm>
            <a:off x="0" y="0"/>
            <a:ext cx="1367281" cy="9785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653143" y="1349275"/>
            <a:ext cx="2492965" cy="914400"/>
          </a:xfrm>
        </p:spPr>
        <p:txBody>
          <a:bodyPr vert="horz" wrap="square" lIns="0" rtlCol="0" anchor="b" anchorCtr="0">
            <a:normAutofit/>
          </a:bodyPr>
          <a:lstStyle>
            <a:lvl1pPr algn="r">
              <a:defRPr lang="zh-CN" altLang="en-US" spc="505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algn="r"/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未标题-12"/>
          <p:cNvPicPr/>
          <p:nvPr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 l="1888" r="-1416" b="57778"/>
          <a:stretch>
            <a:fillRect/>
          </a:stretch>
        </p:blipFill>
        <p:spPr>
          <a:xfrm>
            <a:off x="0" y="3811904"/>
            <a:ext cx="12192000" cy="30378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966935" y="837386"/>
            <a:ext cx="5029235" cy="1471931"/>
          </a:xfrm>
          <a:noFill/>
          <a:ln>
            <a:noFill/>
          </a:ln>
        </p:spPr>
        <p:txBody>
          <a:bodyPr vert="horz" wrap="square" lIns="101600" tIns="38100" rIns="63500" bIns="38100" rtlCol="0"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kumimoji="0" lang="zh-CN" altLang="en-US" sz="4200" i="0" u="none" strike="noStrike" cap="none" spc="4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+mn-cs"/>
              </a:defRPr>
            </a:lvl1pPr>
          </a:lstStyle>
          <a:p>
            <a:pPr marL="0" marR="0" lvl="0" fontAlgn="auto"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4965917" y="2439945"/>
            <a:ext cx="4923210" cy="983343"/>
          </a:xfrm>
          <a:noFill/>
        </p:spPr>
        <p:txBody>
          <a:bodyPr vert="horz" wrap="square" lIns="101600" tIns="0" rIns="82550" bIns="0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kumimoji="0" lang="zh-CN" altLang="en-US" sz="2000" b="0" i="0" u="none" strike="noStrike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</a:defRPr>
            </a:lvl1pPr>
          </a:lstStyle>
          <a:p>
            <a:pPr marL="1143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节编号 3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130628" y="607517"/>
            <a:ext cx="4792581" cy="3031198"/>
          </a:xfrm>
        </p:spPr>
        <p:txBody>
          <a:bodyPr wrap="square" anchor="ctr">
            <a:noAutofit/>
          </a:bodyPr>
          <a:lstStyle>
            <a:lvl1pPr marL="0" indent="0" algn="r">
              <a:buNone/>
              <a:defRPr sz="13200"/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tags" Target="../tags/tag74.xml"/><Relationship Id="rId21" Type="http://schemas.openxmlformats.org/officeDocument/2006/relationships/tags" Target="../tags/tag73.xml"/><Relationship Id="rId20" Type="http://schemas.openxmlformats.org/officeDocument/2006/relationships/tags" Target="../tags/tag72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71.xml"/><Relationship Id="rId18" Type="http://schemas.openxmlformats.org/officeDocument/2006/relationships/tags" Target="../tags/tag70.xml"/><Relationship Id="rId17" Type="http://schemas.openxmlformats.org/officeDocument/2006/relationships/tags" Target="../tags/tag69.xml"/><Relationship Id="rId16" Type="http://schemas.openxmlformats.org/officeDocument/2006/relationships/image" Target="../media/image10.png"/><Relationship Id="rId15" Type="http://schemas.openxmlformats.org/officeDocument/2006/relationships/tags" Target="../tags/tag68.xml"/><Relationship Id="rId14" Type="http://schemas.openxmlformats.org/officeDocument/2006/relationships/image" Target="../media/image9.png"/><Relationship Id="rId13" Type="http://schemas.openxmlformats.org/officeDocument/2006/relationships/tags" Target="../tags/tag6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未标题-9"/>
          <p:cNvPicPr/>
          <p:nvPr>
            <p:custDataLst>
              <p:tags r:id="rId13"/>
            </p:custDataLst>
          </p:nvPr>
        </p:nvPicPr>
        <p:blipFill>
          <a:blip r:embed="rId14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 t="28676" r="-50664" b="-47523"/>
          <a:stretch>
            <a:fillRect/>
          </a:stretch>
        </p:blipFill>
        <p:spPr>
          <a:xfrm>
            <a:off x="2540" y="0"/>
            <a:ext cx="2199918" cy="2010058"/>
          </a:xfrm>
          <a:prstGeom prst="rect">
            <a:avLst/>
          </a:prstGeom>
        </p:spPr>
      </p:pic>
      <p:pic>
        <p:nvPicPr>
          <p:cNvPr id="10" name="图片 9" descr="未标题-8"/>
          <p:cNvPicPr/>
          <p:nvPr>
            <p:custDataLst>
              <p:tags r:id="rId15"/>
            </p:custDataLst>
          </p:nvPr>
        </p:nvPicPr>
        <p:blipFill>
          <a:blip r:embed="rId16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 l="46578" t="-39552" r="-43873" b="44974"/>
          <a:stretch>
            <a:fillRect/>
          </a:stretch>
        </p:blipFill>
        <p:spPr>
          <a:xfrm flipH="1">
            <a:off x="9951720" y="4859615"/>
            <a:ext cx="2214245" cy="1991931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9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0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1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5.xml"/><Relationship Id="rId1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08.xml"/><Relationship Id="rId4" Type="http://schemas.openxmlformats.org/officeDocument/2006/relationships/image" Target="../media/image29.png"/><Relationship Id="rId3" Type="http://schemas.openxmlformats.org/officeDocument/2006/relationships/image" Target="../media/image11.png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11.xml"/><Relationship Id="rId4" Type="http://schemas.openxmlformats.org/officeDocument/2006/relationships/image" Target="../media/image30.png"/><Relationship Id="rId3" Type="http://schemas.openxmlformats.org/officeDocument/2006/relationships/image" Target="../media/image11.png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14.xml"/><Relationship Id="rId4" Type="http://schemas.openxmlformats.org/officeDocument/2006/relationships/image" Target="../media/image31.png"/><Relationship Id="rId3" Type="http://schemas.openxmlformats.org/officeDocument/2006/relationships/image" Target="../media/image11.png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tags" Target="../tags/tag8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tags" Target="../tags/tag81.xml"/><Relationship Id="rId3" Type="http://schemas.openxmlformats.org/officeDocument/2006/relationships/image" Target="../media/image11.png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tags" Target="../tags/tag8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tags" Target="../tags/tag85.xml"/><Relationship Id="rId3" Type="http://schemas.openxmlformats.org/officeDocument/2006/relationships/image" Target="../media/image11.png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2.xml"/><Relationship Id="rId6" Type="http://schemas.openxmlformats.org/officeDocument/2006/relationships/tags" Target="../tags/tag93.xml"/><Relationship Id="rId5" Type="http://schemas.openxmlformats.org/officeDocument/2006/relationships/image" Target="../media/image16.png"/><Relationship Id="rId4" Type="http://schemas.openxmlformats.org/officeDocument/2006/relationships/tags" Target="../tags/tag92.xml"/><Relationship Id="rId3" Type="http://schemas.openxmlformats.org/officeDocument/2006/relationships/image" Target="../media/image11.png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1.png"/><Relationship Id="rId2" Type="http://schemas.openxmlformats.org/officeDocument/2006/relationships/tags" Target="../tags/tag95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12.xml"/><Relationship Id="rId1" Type="http://schemas.openxmlformats.org/officeDocument/2006/relationships/tags" Target="../tags/tag9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11.png"/><Relationship Id="rId2" Type="http://schemas.openxmlformats.org/officeDocument/2006/relationships/tags" Target="../tags/tag98.xml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12.xml"/><Relationship Id="rId1" Type="http://schemas.openxmlformats.org/officeDocument/2006/relationships/tags" Target="../tags/tag9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2.xml"/><Relationship Id="rId6" Type="http://schemas.openxmlformats.org/officeDocument/2006/relationships/tags" Target="../tags/tag10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11.png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66570" y="1417320"/>
            <a:ext cx="8661400" cy="74549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marL="0" indent="0" algn="ctr">
              <a:buNone/>
            </a:pPr>
            <a:endParaRPr lang="en-US" altLang="zh-CN" sz="2800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21605" y="2910840"/>
            <a:ext cx="1422400" cy="2457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汇报人：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杨子恒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23790" y="3606800"/>
            <a:ext cx="2146300" cy="2457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汇报时间：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2024-06-20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1857121" y="1182656"/>
            <a:ext cx="86620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微信图片_202311161149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58300" y="5800090"/>
            <a:ext cx="2933700" cy="8686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160" y="635"/>
            <a:ext cx="12181205" cy="36836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0" indent="0" algn="ctr">
              <a:buNone/>
            </a:pPr>
            <a:r>
              <a:rPr lang="en-US" altLang="zh-CN" sz="4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4d gaussian splatting for real-time dynamic scene rendering</a:t>
            </a:r>
            <a:endParaRPr lang="en-US" altLang="zh-CN" sz="4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94175" y="43688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</a:t>
            </a:r>
            <a:r>
              <a:rPr lang="zh-CN" altLang="en-US"/>
              <a:t>汇报人：</a:t>
            </a:r>
            <a:r>
              <a:rPr lang="zh-CN" altLang="en-US"/>
              <a:t>杨子恒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086350" y="52533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2024.11.19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42875" y="6582410"/>
            <a:ext cx="117081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Li J, Zhang J, Bai X, et al. TalkingGaussian: Structure-Persistent 3D Talking Head Synthesis via Gaussian Splatting[J]. 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ECCV 2024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200" dirty="0"/>
              <a:t>实验结果分析</a:t>
            </a:r>
            <a:endParaRPr lang="zh-CN" altLang="en-US" sz="4200" dirty="0"/>
          </a:p>
        </p:txBody>
      </p:sp>
      <p:sp>
        <p:nvSpPr>
          <p:cNvPr id="12" name="文本占位符 7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30628" y="607517"/>
            <a:ext cx="4792581" cy="303119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r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None/>
            </a:pPr>
            <a:r>
              <a:rPr lang="en-US" altLang="zh-CN"/>
              <a:t>03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630410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9865" y="1755140"/>
            <a:ext cx="11576685" cy="4497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5335" y="1006475"/>
            <a:ext cx="105898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</a:rPr>
              <a:t>质量评估</a:t>
            </a:r>
            <a:endParaRPr lang="zh-CN" altLang="en-US" sz="320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48" y="2031699"/>
            <a:ext cx="10567606" cy="3530469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630410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9865" y="1755140"/>
            <a:ext cx="11576685" cy="4497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5335" y="1006475"/>
            <a:ext cx="105898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</a:rPr>
              <a:t>质量评估</a:t>
            </a:r>
            <a:endParaRPr lang="zh-CN" altLang="en-US" sz="320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280" y="1747520"/>
            <a:ext cx="7176135" cy="45713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630410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4815" y="1746885"/>
            <a:ext cx="5033645" cy="2590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5335" y="1006475"/>
            <a:ext cx="105898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320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80" y="2160956"/>
            <a:ext cx="11193445" cy="3060256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729865" y="1316351"/>
            <a:ext cx="6731635" cy="2317438"/>
          </a:xfrm>
        </p:spPr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6600" dirty="0"/>
              <a:t>       Thanks</a:t>
            </a:r>
            <a:endParaRPr lang="en-US" altLang="zh-CN" sz="660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t>研究背景</a:t>
            </a:r>
          </a:p>
        </p:txBody>
      </p:sp>
      <p:sp>
        <p:nvSpPr>
          <p:cNvPr id="22" name="文本占位符 7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30628" y="607517"/>
            <a:ext cx="4792581" cy="303119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r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01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0168" y="148380"/>
            <a:ext cx="8482681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研究背景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21920" y="2367280"/>
            <a:ext cx="11667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08305" y="6305550"/>
            <a:ext cx="11381105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1200"/>
          </a:p>
        </p:txBody>
      </p:sp>
      <p:sp>
        <p:nvSpPr>
          <p:cNvPr id="2" name="文本框 1"/>
          <p:cNvSpPr txBox="1"/>
          <p:nvPr/>
        </p:nvSpPr>
        <p:spPr>
          <a:xfrm>
            <a:off x="1299210" y="2114550"/>
            <a:ext cx="9312910" cy="3915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表示和呈现动态场景一直是一项重要而具有挑战性的任务。特别是，为了准确地建模复杂的运动，通常很难保证高效率。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NeRF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(Neural Radiance Fields) 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使用隐式函数来表示场景，在合成新视角图像方面取得了巨大成功。但是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NeRF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方法训练和渲染成本很高。</a:t>
            </a:r>
            <a:endParaRPr lang="zh-CN" altLang="en-US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最近的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3D-GS (3D Gaussian Splatting) 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通过将场景表示为三维高斯显著提高了渲染速度，使其达到实时水平。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3D-GS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不仅具有实时渲染速度，而且能够更明确地表示场景，从而更容易操作场景表示。然而，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3D-GS 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专注于静态场景。将其扩展到动态场景作为 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4D 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表示是一个合理、重要但困难的主题。关键挑战在于如何从稀疏输入中建模复杂的点运动。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 descr="大于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475" y="1024890"/>
            <a:ext cx="914400" cy="914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39875" y="1267460"/>
            <a:ext cx="3324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黑体" panose="02010609060101010101" charset="-122"/>
                <a:ea typeface="黑体" panose="02010609060101010101" charset="-122"/>
                <a:cs typeface="宋体" panose="02010600030101010101" pitchFamily="2" charset="-122"/>
              </a:rPr>
              <a:t>存在的问题</a:t>
            </a:r>
            <a:endParaRPr lang="zh-CN" sz="2800">
              <a:latin typeface="黑体" panose="02010609060101010101" charset="-122"/>
              <a:ea typeface="黑体" panose="02010609060101010101" charset="-122"/>
              <a:cs typeface="宋体" panose="02010600030101010101" pitchFamily="2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0168" y="148380"/>
            <a:ext cx="8482681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研究背景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21920" y="2367280"/>
            <a:ext cx="11667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08305" y="6305550"/>
            <a:ext cx="11381105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1200"/>
          </a:p>
        </p:txBody>
      </p:sp>
      <p:sp>
        <p:nvSpPr>
          <p:cNvPr id="2" name="文本框 1"/>
          <p:cNvSpPr txBox="1"/>
          <p:nvPr/>
        </p:nvSpPr>
        <p:spPr>
          <a:xfrm>
            <a:off x="1299210" y="2353310"/>
            <a:ext cx="93129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通过对高斯运动和高斯形状随时间的变化进行建模，提出了一种具有有效高斯变形场的4D-GS (4D Gaussian splatting)框架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ClrTx/>
              <a:buSzTx/>
              <a:buFontTx/>
            </a:pPr>
            <a:endParaRPr 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FontTx/>
            </a:pPr>
            <a:endParaRPr 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FontTx/>
            </a:pP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提出了一种多分辨率的编码方法，通过高效的时空结构编码器连接邻近的三维高斯分布，构建丰富的三维高斯特征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ClrTx/>
              <a:buSzTx/>
              <a:buFontTx/>
            </a:pPr>
            <a:endParaRPr 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FontTx/>
            </a:pPr>
            <a:endParaRPr 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FontTx/>
            </a:pP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该方法可以在动态场景中实现实时渲染，合成数据集分辨率为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800×800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时高达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82 FPS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，真实数据集分辨率为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1352×1014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时高达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30 FPS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，同时保持与以前最先进的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(SOTA)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方法相当或更好的性能，并显示出在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场景中编辑和跟踪的潜力</a:t>
            </a:r>
            <a:endParaRPr 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 descr="大于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475" y="1024890"/>
            <a:ext cx="914400" cy="914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39875" y="1267460"/>
            <a:ext cx="4324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本文采用的解决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策略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>
                <a:sym typeface="+mn-ea"/>
              </a:rPr>
              <a:t>模型架构</a:t>
            </a:r>
            <a:endParaRPr lang="zh-CN" altLang="en-US" sz="4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文本占位符 7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30628" y="607517"/>
            <a:ext cx="4792581" cy="303119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r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None/>
            </a:pPr>
            <a:r>
              <a:rPr lang="en-US" altLang="zh-CN"/>
              <a:t>02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943465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模型架构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348615" y="6181725"/>
            <a:ext cx="11381105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1200"/>
          </a:p>
        </p:txBody>
      </p:sp>
      <p:sp>
        <p:nvSpPr>
          <p:cNvPr id="13" name="文本框 12"/>
          <p:cNvSpPr txBox="1"/>
          <p:nvPr/>
        </p:nvSpPr>
        <p:spPr>
          <a:xfrm>
            <a:off x="558165" y="5536565"/>
            <a:ext cx="1070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023" y="1918303"/>
            <a:ext cx="11325638" cy="3816427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943465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 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0" y="148590"/>
            <a:ext cx="4946650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模型架构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453390" y="5307965"/>
                <a:ext cx="9200515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最后，使用小型</a:t>
                </a:r>
                <a:r>
                  <a:rPr lang="en-US" altLang="zh-CN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MLP</a:t>
                </a:r>
                <a:r>
                  <a:rPr lang="el-GR" altLang="zh-CN" dirty="0">
                    <a:ea typeface="Cambria Math" panose="020405030504060302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将所有特征合并，得到最终的特征表示</a:t>
                </a: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ϕ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90" y="5307965"/>
                <a:ext cx="9200515" cy="6451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761365" y="1331595"/>
                <a:ext cx="8631555" cy="92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问题及改进：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邻近的三维高斯总是共享相似的空间和时间信息。为了有效地建模三维高斯特征，引入了一个高效的时空结构编码器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ℋ</m:t>
                    </m:r>
                  </m:oMath>
                </a14:m>
                <a:endParaRPr lang="zh-CN" altLang="en-US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/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65" y="1331595"/>
                <a:ext cx="8631555" cy="9220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61365" y="2339340"/>
                <a:ext cx="9311005" cy="775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>
                  <a:lnSpc>
                    <a:spcPct val="110000"/>
                  </a:lnSpc>
                  <a:spcBef>
                    <a:spcPts val="500"/>
                  </a:spcBef>
                  <a:spcAft>
                    <a:spcPts val="300"/>
                  </a:spcAft>
                  <a:buFont typeface="Wingdings" panose="05000000000000000000" pitchFamily="2" charset="2"/>
                  <a:buNone/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时空结构编码器组成：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包括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6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个多分辨率平面模块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和一个小型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MLP</a:t>
                </a:r>
                <a:r>
                  <a:rPr lang="en-US" altLang="zh-CN" dirty="0"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ϕ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，即</a:t>
                </a:r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5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ℋ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65" y="2339340"/>
                <a:ext cx="9311005" cy="77597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53390" y="3418840"/>
                <a:ext cx="8939530" cy="946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编码器的实现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：将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3D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高斯的位置</a:t>
                </a: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作为输入，每个体素模块定义为</a:t>
                </a: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r>
                  <a:rPr lang="zh-CN" altLang="en-US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其中，</a:t>
                </a:r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ℎ</m:t>
                      </m:r>
                    </m:oMath>
                  </m:oMathPara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表示特征的隐藏维度，</a:t>
                </a:r>
                <a:r>
                  <a:rPr lang="en-US" altLang="zh-CN" dirty="0">
                    <a:sym typeface="+mn-ea"/>
                  </a:rPr>
                  <a:t> </a:t>
                </a: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r>
                  <a:rPr lang="zh-CN" altLang="en-US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代表体素网格的基本分辨率，</a:t>
                </a:r>
                <a:r>
                  <a:rPr lang="en-US" altLang="zh-CN" dirty="0">
                    <a:sym typeface="+mn-ea"/>
                  </a:rPr>
                  <a:t> </a:t>
                </a: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r>
                  <a:rPr lang="zh-CN" altLang="en-US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表示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上采样规模，使用双线性插值方法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interp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计算网格顶点处的体素特征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(</a:t>
                </a: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ℎ</m:t>
                          </m:r>
                        </m:sub>
                      </m:sSub>
                    </m:oMath>
                  </m:oMathPara>
                </a14:m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，公式如下：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90" y="3418840"/>
                <a:ext cx="8939530" cy="946785"/>
              </a:xfrm>
              <a:prstGeom prst="rect">
                <a:avLst/>
              </a:prstGeom>
              <a:blipFill rotWithShape="1">
                <a:blip r:embed="rId7"/>
                <a:stretch>
                  <a:fillRect r="-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8475" y="4479290"/>
            <a:ext cx="6309360" cy="59436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943465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 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0" y="148590"/>
            <a:ext cx="4946650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模型架构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58800" y="5472430"/>
            <a:ext cx="10775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  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41325" y="1063625"/>
            <a:ext cx="55251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Multi-head Gaussian Deformation Decoder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82650" y="1640205"/>
            <a:ext cx="938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作用：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多头高斯变形解码器（</a:t>
            </a:r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）用于解码从时空结构编码器 </a:t>
            </a:r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+mn-ea"/>
              </a:rPr>
              <a:t>H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处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得到的特征，并预测每个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高斯的变形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82650" y="2720340"/>
                <a:ext cx="9012555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多头高斯变形解码器组成：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解码器由多个独立的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MLP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组成，即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l-G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l-G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/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50" y="2720340"/>
                <a:ext cx="9012555" cy="6451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976630" y="3430905"/>
                <a:ext cx="9156065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变形的</a:t>
                </a: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3D</a:t>
                </a: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高斯的实现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：首先通过解码器的多个独立的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MLP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计算</a:t>
                </a:r>
                <a:r>
                  <a:rPr lang="zh-CN" altLang="en-US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Söhne"/>
                    <a:sym typeface="+mn-ea"/>
                  </a:rPr>
                  <a:t>计算位置变形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l-GR" altLang="zh-CN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US" altLang="zh-CN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altLang="zh-CN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Söhne"/>
                    <a:sym typeface="+mn-ea"/>
                  </a:rPr>
                  <a:t>旋转变形</a:t>
                </a: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l-GR" altLang="zh-CN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a:rPr lang="en-US" altLang="zh-CN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altLang="zh-CN" i="1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en-US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Söhne"/>
                    <a:sym typeface="+mn-ea"/>
                  </a:rPr>
                  <a:t>和缩放变形</a:t>
                </a: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l-GR" altLang="zh-CN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a:rPr lang="en-US" altLang="zh-CN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altLang="zh-CN" i="1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en-US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，之后，变形后的特征就可以表示为：</a:t>
                </a:r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630" y="3430905"/>
                <a:ext cx="9156065" cy="6451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9958" y="4338963"/>
            <a:ext cx="5289131" cy="6215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2242820" y="5236210"/>
                <a:ext cx="639889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最后，就可以获得变形后的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3D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高斯</a:t>
                </a: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820" y="5236210"/>
                <a:ext cx="6398895" cy="3683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0465" y="5221418"/>
            <a:ext cx="1829055" cy="371527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943465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 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0" y="148590"/>
            <a:ext cx="4946650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模型架构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58800" y="5472430"/>
            <a:ext cx="10775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  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44625" y="120269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zh-CN" altLang="en-US" sz="28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44625" y="2146300"/>
            <a:ext cx="8486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dirty="0"/>
              <a:t>     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68655" y="1875155"/>
                <a:ext cx="4064000" cy="2922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3D Gaussian Initialization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：静态的三维高斯溅射表明三维高斯函数可以通过</a:t>
                </a:r>
                <a:r>
                  <a:rPr lang="en-US" altLang="zh-CN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SfM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 (structure from motion)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点云初始化从而得到很好的训练效果。同样地，本文的四维高斯也应该在适当的三维高斯初始化中进行微调。于是，作者在初始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3000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次迭代中优化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3D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高斯函数进行预热，然后用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3D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高斯函数</a:t>
                </a: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zh-CN" altLang="en-US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渲染图像，而非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4D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高斯函数</a:t>
                </a: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zh-CN" alt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55" y="1875155"/>
                <a:ext cx="4064000" cy="29229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8060" y="1724598"/>
            <a:ext cx="5306207" cy="3172278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39_7*a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104.xml><?xml version="1.0" encoding="utf-8"?>
<p:tagLst xmlns:p="http://schemas.openxmlformats.org/presentationml/2006/main">
  <p:tag name="KSO_WM_UNIT_NOCLEAR" val="0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1539_7*e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PRESET_TEXT" val="03"/>
</p:tagLst>
</file>

<file path=ppt/tags/tag105.xml><?xml version="1.0" encoding="utf-8"?>
<p:tagLst xmlns:p="http://schemas.openxmlformats.org/presentationml/2006/main">
  <p:tag name="KSO_WM_SLIDE_ID" val="custom20231539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1539"/>
  <p:tag name="KSO_WM_SLIDE_TYPE" val="sectionTitle"/>
  <p:tag name="KSO_WM_SLIDE_SUBTYPE" val="pureTxt"/>
  <p:tag name="KSO_WM_SLIDE_LAYOUT" val="a_b_e"/>
  <p:tag name="KSO_WM_SLIDE_LAYOUT_CNT" val="1_1_1"/>
  <p:tag name="KSO_WM_SLIDE_THEME_ID" val="3318731"/>
  <p:tag name="KSO_WM_SLIDE_THEME_NAME" val="冰蓝色六边形简约风主题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39_9*a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感谢观看"/>
</p:tagLst>
</file>

<file path=ppt/tags/tag116.xml><?xml version="1.0" encoding="utf-8"?>
<p:tagLst xmlns:p="http://schemas.openxmlformats.org/presentationml/2006/main">
  <p:tag name="KSO_WM_SLIDE_ID" val="custom20231539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1539"/>
  <p:tag name="KSO_WM_SLIDE_TYPE" val="endPage"/>
  <p:tag name="KSO_WM_SLIDE_SUBTYPE" val="pureTxt"/>
  <p:tag name="KSO_WM_SLIDE_LAYOUT" val="a_f"/>
  <p:tag name="KSO_WM_SLIDE_LAYOUT_CNT" val="1_2"/>
  <p:tag name="KSO_WM_SLIDE_THEME_ID" val="3318731"/>
  <p:tag name="KSO_WM_SLIDE_THEME_NAME" val="冰蓝色六边形简约风主题"/>
</p:tagLst>
</file>

<file path=ppt/tags/tag117.xml><?xml version="1.0" encoding="utf-8"?>
<p:tagLst xmlns:p="http://schemas.openxmlformats.org/presentationml/2006/main">
  <p:tag name="commondata" val="eyJoZGlkIjoiZWUwZTY0MzIyNjE0N2I2M2UxODJmZGVkZTg3OTllYTgifQ==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TYPE" val="i"/>
  <p:tag name="KSO_WM_UNIT_INDEX" val="1"/>
  <p:tag name="KSO_WM_UNIT_ID" val="_3*i*1"/>
  <p:tag name="KSO_WM_BEAUTIFY_FLAG" val="#wm#"/>
  <p:tag name="KSO_WM_TAG_VERSION" val="3.0"/>
  <p:tag name="KSO_WM_CHIP_GROUPID" val="62f0bf03295c1bf6da6e0c3c"/>
  <p:tag name="KSO_WM_CHIP_XID" val="62f0bf0d295c1bf6da6e0c44"/>
  <p:tag name="KSO_WM_UNIT_DEC_AREA_ID" val="c15997b59b294e8382f136c9c1e422db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a8e20138b7242e3910356b87c3898e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.xml><?xml version="1.0" encoding="utf-8"?>
<p:tagLst xmlns:p="http://schemas.openxmlformats.org/presentationml/2006/main">
  <p:tag name="KSO_WM_UNIT_TYPE" val="i"/>
  <p:tag name="KSO_WM_UNIT_INDEX" val="2"/>
  <p:tag name="KSO_WM_UNIT_ID" val="_3*i*2"/>
  <p:tag name="KSO_WM_BEAUTIFY_FLAG" val="#wm#"/>
  <p:tag name="KSO_WM_TAG_VERSION" val="3.0"/>
  <p:tag name="KSO_WM_CHIP_GROUPID" val="62f0bf03295c1bf6da6e0c3c"/>
  <p:tag name="KSO_WM_CHIP_XID" val="62f0bf0d295c1bf6da6e0c43"/>
  <p:tag name="KSO_WM_UNIT_DEC_AREA_ID" val="2082c851ee3c4ca0937a22d08c379c80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0fe6b93acd6472d8142cf59b81ef7a3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.xml><?xml version="1.0" encoding="utf-8"?>
<p:tagLst xmlns:p="http://schemas.openxmlformats.org/presentationml/2006/main">
  <p:tag name="KSO_WM_UNIT_TYPE" val="i"/>
  <p:tag name="KSO_WM_UNIT_INDEX" val="3"/>
  <p:tag name="KSO_WM_UNIT_ID" val="_3*i*3"/>
  <p:tag name="KSO_WM_BEAUTIFY_FLAG" val="#wm#"/>
  <p:tag name="KSO_WM_TAG_VERSION" val="3.0"/>
  <p:tag name="KSO_WM_CHIP_GROUPID" val="62f0bf03295c1bf6da6e0c3c"/>
  <p:tag name="KSO_WM_CHIP_XID" val="62f0bf0d295c1bf6da6e0c42"/>
  <p:tag name="KSO_WM_UNIT_DEC_AREA_ID" val="f54cbffd23be4eecb12ef27632b5d169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c872be25aa743c59628c029426cd1e8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80"/>
  <p:tag name="KSO_WM_UNIT_TYPE" val="b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TYPE" val="i"/>
  <p:tag name="KSO_WM_UNIT_INDEX" val="1"/>
  <p:tag name="KSO_WM_UNIT_ID" val="_4*i*1"/>
  <p:tag name="KSO_WM_BEAUTIFY_FLAG" val="#wm#"/>
  <p:tag name="KSO_WM_TAG_VERSION" val="3.0"/>
  <p:tag name="KSO_WM_CHIP_GROUPID" val="62f0bf03295c1bf6da6e0c3c"/>
  <p:tag name="KSO_WM_CHIP_XID" val="62f0bf0d295c1bf6da6e0c4a"/>
  <p:tag name="KSO_WM_UNIT_DEC_AREA_ID" val="61e5d7ef8bb94ed68b66aaedb1467120"/>
  <p:tag name="KSO_WM_CHIP_FILLAREA_FILL_RULE" val="{&quot;fill_align&quot;:&quot;c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611ee706345249309a1d0f529a30be97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b*1"/>
  <p:tag name="KSO_WM_UNIT_LAYERLEVEL" val="1"/>
  <p:tag name="KSO_WM_TAG_VERSION" val="3.0"/>
  <p:tag name="KSO_WM_BEAUTIFY_FLAG" val="#wm#"/>
  <p:tag name="KSO_WM_UNIT_PRESET_TEXT" val="单击此处编辑副标题"/>
  <p:tag name="KSO_WM_UNIT_NOCLEAR" val="0"/>
  <p:tag name="KSO_WM_UNIT_TYPE" val="b"/>
  <p:tag name="KSO_WM_UNIT_INDEX" val="1"/>
  <p:tag name="KSO_WM_UNIT_ISCONTENTSTITLE" val="0"/>
  <p:tag name="KSO_WM_UNIT_ISNUMDGMTITLE" val="0"/>
  <p:tag name="KSO_WM_UNIT_VALUE" val="60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UNIT_VALUE" val="160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  <p:tag name="KSO_WM_UNIT_VALUE" val="160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TYPE" val="i"/>
  <p:tag name="KSO_WM_UNIT_INDEX" val="1"/>
  <p:tag name="KSO_WM_UNIT_ID" val="_11*i*1"/>
  <p:tag name="KSO_WM_BEAUTIFY_FLAG" val="#wm#"/>
  <p:tag name="KSO_WM_TAG_VERSION" val="3.0"/>
  <p:tag name="KSO_WM_CHIP_GROUPID" val="62f0bf03295c1bf6da6e0c3c"/>
  <p:tag name="KSO_WM_CHIP_XID" val="62f0bf0d295c1bf6da6e0c4f"/>
  <p:tag name="KSO_WM_UNIT_DEC_AREA_ID" val="d3e65f2638394805a58ca95411e90060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1b1802939824792a099afad295ee78a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9.xml><?xml version="1.0" encoding="utf-8"?>
<p:tagLst xmlns:p="http://schemas.openxmlformats.org/presentationml/2006/main">
  <p:tag name="KSO_WM_UNIT_TYPE" val="i"/>
  <p:tag name="KSO_WM_UNIT_INDEX" val="2"/>
  <p:tag name="KSO_WM_UNIT_ID" val="_11*i*2"/>
  <p:tag name="KSO_WM_BEAUTIFY_FLAG" val="#wm#"/>
  <p:tag name="KSO_WM_TAG_VERSION" val="3.0"/>
  <p:tag name="KSO_WM_CHIP_GROUPID" val="62f0bf03295c1bf6da6e0c3c"/>
  <p:tag name="KSO_WM_CHIP_XID" val="62f0bf0d295c1bf6da6e0c51"/>
  <p:tag name="KSO_WM_UNIT_DEC_AREA_ID" val="66deb9cf64d04f62b06644371e413fd6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d1a4f7793f1407eac375f4c794cb53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.xml><?xml version="1.0" encoding="utf-8"?>
<p:tagLst xmlns:p="http://schemas.openxmlformats.org/presentationml/2006/main">
  <p:tag name="KSO_WM_UNIT_TYPE" val="i"/>
  <p:tag name="KSO_WM_UNIT_INDEX" val="1"/>
  <p:tag name="KSO_WM_UNIT_ID" val="_1*i*1"/>
  <p:tag name="KSO_WM_BEAUTIFY_FLAG" val="#wm#"/>
  <p:tag name="KSO_WM_TAG_VERSION" val="3.0"/>
  <p:tag name="KSO_WM_CHIP_GROUPID" val="62f0bf03295c1bf6da6e0c3c"/>
  <p:tag name="KSO_WM_CHIP_XID" val="62f0bf0d295c1bf6da6e0c4f"/>
  <p:tag name="KSO_WM_UNIT_DEC_AREA_ID" val="d3e65f2638394805a58ca95411e90060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1b1802939824792a099afad295ee78a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.xml><?xml version="1.0" encoding="utf-8"?>
<p:tagLst xmlns:p="http://schemas.openxmlformats.org/presentationml/2006/main">
  <p:tag name="KSO_WM_UNIT_TYPE" val="i"/>
  <p:tag name="KSO_WM_UNIT_INDEX" val="3"/>
  <p:tag name="KSO_WM_UNIT_ID" val="_11*i*3"/>
  <p:tag name="KSO_WM_BEAUTIFY_FLAG" val="#wm#"/>
  <p:tag name="KSO_WM_TAG_VERSION" val="3.0"/>
  <p:tag name="KSO_WM_CHIP_GROUPID" val="62f0bf03295c1bf6da6e0c3c"/>
  <p:tag name="KSO_WM_CHIP_XID" val="62f0bf0d295c1bf6da6e0c50"/>
  <p:tag name="KSO_WM_UNIT_DEC_AREA_ID" val="fb785a5695c24cef9d8c82ba9a4c1139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8d3d6532f5b481e80ce43bb8c36b52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1"/>
  <p:tag name="KSO_WM_UNIT_LAYERLEVEL" val="1"/>
  <p:tag name="KSO_WM_TAG_VERSION" val="3.0"/>
  <p:tag name="KSO_WM_BEAUTIFY_FLAG" val="#wm#"/>
  <p:tag name="KSO_WM_UNIT_SUBTYPE" val="c"/>
  <p:tag name="KSO_WM_UNIT_PRESET_TEXT" val="日期时间占位符"/>
  <p:tag name="KSO_WM_UNIT_NOCLEAR" val="0"/>
  <p:tag name="KSO_WM_UNIT_VALUE" val="8"/>
  <p:tag name="KSO_WM_UNIT_TYPE" val="f"/>
  <p:tag name="KSO_WM_UNIT_INDEX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2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2"/>
</p:tagLst>
</file>

<file path=ppt/tags/tag67.xml><?xml version="1.0" encoding="utf-8"?>
<p:tagLst xmlns:p="http://schemas.openxmlformats.org/presentationml/2006/main">
  <p:tag name="KSO_WM_UNIT_TYPE" val="i"/>
  <p:tag name="KSO_WM_UNIT_INDEX" val="1"/>
  <p:tag name="KSO_WM_UNIT_ID" val="_0*i*1"/>
  <p:tag name="KSO_WM_BEAUTIFY_FLAG" val="#wm#"/>
  <p:tag name="KSO_WM_TAG_VERSION" val="3.0"/>
  <p:tag name="KSO_WM_CHIP_GROUPID" val="62f0bf03295c1bf6da6e0c3c"/>
  <p:tag name="KSO_WM_CHIP_XID" val="62f0bf0d295c1bf6da6e0c4c"/>
  <p:tag name="KSO_WM_UNIT_DEC_AREA_ID" val="079e3ac774194832ac2f675c7903abda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a38b92bdc213407a9b058d376c59b514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.xml><?xml version="1.0" encoding="utf-8"?>
<p:tagLst xmlns:p="http://schemas.openxmlformats.org/presentationml/2006/main">
  <p:tag name="KSO_WM_UNIT_TYPE" val="i"/>
  <p:tag name="KSO_WM_UNIT_INDEX" val="2"/>
  <p:tag name="KSO_WM_UNIT_ID" val="_0*i*2"/>
  <p:tag name="KSO_WM_BEAUTIFY_FLAG" val="#wm#"/>
  <p:tag name="KSO_WM_TAG_VERSION" val="3.0"/>
  <p:tag name="KSO_WM_CHIP_GROUPID" val="62f0bf03295c1bf6da6e0c3c"/>
  <p:tag name="KSO_WM_CHIP_XID" val="62f0bf0d295c1bf6da6e0c4d"/>
  <p:tag name="KSO_WM_UNIT_DEC_AREA_ID" val="1b423a62d65b410d883647c8885aee07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c16af196d6f4e21bfccd7c23d026d3e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UNIT_VALUE" val="20"/>
  <p:tag name="KSO_WM_TEMPLATE_CATEGORY" val="custom"/>
  <p:tag name="KSO_WM_TEMPLATE_INDEX" val="20231539"/>
</p:tagLst>
</file>

<file path=ppt/tags/tag7.xml><?xml version="1.0" encoding="utf-8"?>
<p:tagLst xmlns:p="http://schemas.openxmlformats.org/presentationml/2006/main">
  <p:tag name="KSO_WM_UNIT_TYPE" val="i"/>
  <p:tag name="KSO_WM_UNIT_INDEX" val="2"/>
  <p:tag name="KSO_WM_UNIT_ID" val="_1*i*2"/>
  <p:tag name="KSO_WM_BEAUTIFY_FLAG" val="#wm#"/>
  <p:tag name="KSO_WM_TAG_VERSION" val="3.0"/>
  <p:tag name="KSO_WM_CHIP_GROUPID" val="62f0bf03295c1bf6da6e0c3c"/>
  <p:tag name="KSO_WM_CHIP_XID" val="62f0bf0d295c1bf6da6e0c51"/>
  <p:tag name="KSO_WM_UNIT_DEC_AREA_ID" val="66deb9cf64d04f62b06644371e413fd6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d1a4f7793f1407eac375f4c794cb53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UNIT_VALUE" val="340"/>
  <p:tag name="KSO_WM_TEMPLATE_CATEGORY" val="custom"/>
  <p:tag name="KSO_WM_TEMPLATE_INDEX" val="20231539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1539"/>
  <p:tag name="KSO_WM_TEMPLATE_THUMBS_INDEX" val="1、9"/>
</p:tagLst>
</file>

<file path=ppt/tags/tag75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39_7*a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77.xml><?xml version="1.0" encoding="utf-8"?>
<p:tagLst xmlns:p="http://schemas.openxmlformats.org/presentationml/2006/main">
  <p:tag name="KSO_WM_UNIT_NOCLEAR" val="0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1539_7*e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PRESET_TEXT" val="01"/>
</p:tagLst>
</file>

<file path=ppt/tags/tag78.xml><?xml version="1.0" encoding="utf-8"?>
<p:tagLst xmlns:p="http://schemas.openxmlformats.org/presentationml/2006/main">
  <p:tag name="KSO_WM_SLIDE_ID" val="custom20231539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1539"/>
  <p:tag name="KSO_WM_SLIDE_TYPE" val="sectionTitle"/>
  <p:tag name="KSO_WM_SLIDE_SUBTYPE" val="pureTxt"/>
  <p:tag name="KSO_WM_SLIDE_LAYOUT" val="a_b_e"/>
  <p:tag name="KSO_WM_SLIDE_LAYOUT_CNT" val="1_1_1"/>
  <p:tag name="KSO_WM_SLIDE_THEME_ID" val="3318731"/>
  <p:tag name="KSO_WM_SLIDE_THEME_NAME" val="冰蓝色六边形简约风主题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TYPE" val="i"/>
  <p:tag name="KSO_WM_UNIT_INDEX" val="3"/>
  <p:tag name="KSO_WM_UNIT_ID" val="_1*i*3"/>
  <p:tag name="KSO_WM_BEAUTIFY_FLAG" val="#wm#"/>
  <p:tag name="KSO_WM_TAG_VERSION" val="3.0"/>
  <p:tag name="KSO_WM_CHIP_GROUPID" val="62f0bf03295c1bf6da6e0c3c"/>
  <p:tag name="KSO_WM_CHIP_XID" val="62f0bf0d295c1bf6da6e0c50"/>
  <p:tag name="KSO_WM_UNIT_DEC_AREA_ID" val="fb785a5695c24cef9d8c82ba9a4c1139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8d3d6532f5b481e80ce43bb8c36b52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39_7*a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88.xml><?xml version="1.0" encoding="utf-8"?>
<p:tagLst xmlns:p="http://schemas.openxmlformats.org/presentationml/2006/main">
  <p:tag name="KSO_WM_UNIT_NOCLEAR" val="0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1539_7*e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PRESET_TEXT" val="02"/>
</p:tagLst>
</file>

<file path=ppt/tags/tag89.xml><?xml version="1.0" encoding="utf-8"?>
<p:tagLst xmlns:p="http://schemas.openxmlformats.org/presentationml/2006/main">
  <p:tag name="KSO_WM_SLIDE_ID" val="custom20231539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1539"/>
  <p:tag name="KSO_WM_SLIDE_TYPE" val="sectionTitle"/>
  <p:tag name="KSO_WM_SLIDE_SUBTYPE" val="pureTxt"/>
  <p:tag name="KSO_WM_SLIDE_LAYOUT" val="a_b_e"/>
  <p:tag name="KSO_WM_SLIDE_LAYOUT_CNT" val="1_1_1"/>
  <p:tag name="KSO_WM_SLIDE_THEME_ID" val="3318731"/>
  <p:tag name="KSO_WM_SLIDE_THEME_NAME" val="冰蓝色六边形简约风主题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heme/theme1.xml><?xml version="1.0" encoding="utf-8"?>
<a:theme xmlns:a="http://schemas.openxmlformats.org/drawingml/2006/main" name="1_Office 主题​​">
  <a:themeElements>
    <a:clrScheme name="自定义 36">
      <a:dk1>
        <a:srgbClr val="000000"/>
      </a:dk1>
      <a:lt1>
        <a:srgbClr val="FFFFFF"/>
      </a:lt1>
      <a:dk2>
        <a:srgbClr val="056AFF"/>
      </a:dk2>
      <a:lt2>
        <a:srgbClr val="FFFFFF"/>
      </a:lt2>
      <a:accent1>
        <a:srgbClr val="91A4B7"/>
      </a:accent1>
      <a:accent2>
        <a:srgbClr val="A2B2C2"/>
      </a:accent2>
      <a:accent3>
        <a:srgbClr val="B3C1CD"/>
      </a:accent3>
      <a:accent4>
        <a:srgbClr val="B7C5C6"/>
      </a:accent4>
      <a:accent5>
        <a:srgbClr val="AEBEAB"/>
      </a:accent5>
      <a:accent6>
        <a:srgbClr val="A4B791"/>
      </a:accent6>
      <a:hlink>
        <a:srgbClr val="304FFE"/>
      </a:hlink>
      <a:folHlink>
        <a:srgbClr val="492067"/>
      </a:folHlink>
    </a:clrScheme>
    <a:fontScheme name="自定义 10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1830</Words>
  <Application>WPS 演示</Application>
  <PresentationFormat>宽屏</PresentationFormat>
  <Paragraphs>110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黑体</vt:lpstr>
      <vt:lpstr>Arial Unicode MS</vt:lpstr>
      <vt:lpstr>等线</vt:lpstr>
      <vt:lpstr>Calibri</vt:lpstr>
      <vt:lpstr>Times New Roman</vt:lpstr>
      <vt:lpstr>Cambria Math</vt:lpstr>
      <vt:lpstr>Söhne</vt:lpstr>
      <vt:lpstr>Segoe Print</vt:lpstr>
      <vt:lpstr>1_Office 主题​​</vt:lpstr>
      <vt:lpstr>PowerPoint 演示文稿</vt:lpstr>
      <vt:lpstr>研究背景</vt:lpstr>
      <vt:lpstr>PowerPoint 演示文稿</vt:lpstr>
      <vt:lpstr>PowerPoint 演示文稿</vt:lpstr>
      <vt:lpstr>模型架构</vt:lpstr>
      <vt:lpstr>PowerPoint 演示文稿</vt:lpstr>
      <vt:lpstr>PowerPoint 演示文稿</vt:lpstr>
      <vt:lpstr>PowerPoint 演示文稿</vt:lpstr>
      <vt:lpstr>PowerPoint 演示文稿</vt:lpstr>
      <vt:lpstr>实验结果分析</vt:lpstr>
      <vt:lpstr>PowerPoint 演示文稿</vt:lpstr>
      <vt:lpstr>PowerPoint 演示文稿</vt:lpstr>
      <vt:lpstr>PowerPoint 演示文稿</vt:lpstr>
      <vt:lpstr>       Thanks</vt:lpstr>
    </vt:vector>
  </TitlesOfParts>
  <Company>www.51pptmoban.com</Company>
  <LinksUpToDate>false</LinksUpToDate>
  <SharedDoc>false</SharedDoc>
  <HyperlinksChanged>false</HyperlinksChanged>
  <AppVersion>14.0000</AppVersion>
  <Manager>51PPT模板网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红色极简商务风工作汇报ppt模板</dc:title>
  <dc:creator>©初心</dc:creator>
  <cp:keywords>P界达人</cp:keywords>
  <dc:description>51PPT模板网，幻灯片演示模板及素材免费下载！
51PPT模板网 唯一访问网址：www.51pptmoban.com</dc:description>
  <cp:lastModifiedBy>yhrbf</cp:lastModifiedBy>
  <cp:revision>144</cp:revision>
  <dcterms:created xsi:type="dcterms:W3CDTF">2023-08-17T12:45:00Z</dcterms:created>
  <dcterms:modified xsi:type="dcterms:W3CDTF">2024-11-27T06:59:12Z</dcterms:modified>
  <cp:version>51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D4197AD95C694E0D8D377A3819CEA337_13</vt:lpwstr>
  </property>
  <property fmtid="{D5CDD505-2E9C-101B-9397-08002B2CF9AE}" pid="3" name="KSOProductBuildVer">
    <vt:lpwstr>2052-12.1.0.18912</vt:lpwstr>
  </property>
</Properties>
</file>