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4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4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5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06" r:id="rId2"/>
    <p:sldId id="2614" r:id="rId3"/>
    <p:sldId id="2595" r:id="rId4"/>
    <p:sldId id="2686" r:id="rId5"/>
    <p:sldId id="2687" r:id="rId6"/>
    <p:sldId id="2621" r:id="rId7"/>
    <p:sldId id="2688" r:id="rId8"/>
    <p:sldId id="2689" r:id="rId9"/>
    <p:sldId id="2740" r:id="rId10"/>
    <p:sldId id="2799" r:id="rId11"/>
    <p:sldId id="2800" r:id="rId12"/>
    <p:sldId id="2801" r:id="rId13"/>
    <p:sldId id="2802" r:id="rId14"/>
    <p:sldId id="2697" r:id="rId15"/>
    <p:sldId id="2703" r:id="rId16"/>
    <p:sldId id="2729" r:id="rId17"/>
    <p:sldId id="2803" r:id="rId18"/>
    <p:sldId id="2745" r:id="rId19"/>
    <p:sldId id="2711" r:id="rId20"/>
    <p:sldId id="2705" r:id="rId21"/>
    <p:sldId id="2706" r:id="rId22"/>
    <p:sldId id="2776" r:id="rId23"/>
    <p:sldId id="2777" r:id="rId24"/>
    <p:sldId id="2778" r:id="rId25"/>
    <p:sldId id="2779" r:id="rId26"/>
    <p:sldId id="2780" r:id="rId27"/>
    <p:sldId id="2781" r:id="rId28"/>
    <p:sldId id="2782" r:id="rId29"/>
    <p:sldId id="2783" r:id="rId30"/>
    <p:sldId id="2784" r:id="rId31"/>
    <p:sldId id="2804" r:id="rId32"/>
    <p:sldId id="2805" r:id="rId33"/>
    <p:sldId id="2806" r:id="rId34"/>
    <p:sldId id="2785" r:id="rId35"/>
    <p:sldId id="2787" r:id="rId36"/>
    <p:sldId id="2788" r:id="rId37"/>
    <p:sldId id="2789" r:id="rId38"/>
    <p:sldId id="2807" r:id="rId39"/>
    <p:sldId id="2808" r:id="rId40"/>
    <p:sldId id="2790" r:id="rId41"/>
    <p:sldId id="2791" r:id="rId42"/>
    <p:sldId id="2809" r:id="rId43"/>
    <p:sldId id="2792" r:id="rId44"/>
    <p:sldId id="2793" r:id="rId45"/>
    <p:sldId id="2794" r:id="rId46"/>
    <p:sldId id="2518"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0000"/>
    <a:srgbClr val="4472C4"/>
    <a:srgbClr val="2F5597"/>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8980" autoAdjust="0"/>
  </p:normalViewPr>
  <p:slideViewPr>
    <p:cSldViewPr snapToGrid="0" showGuides="1">
      <p:cViewPr varScale="1">
        <p:scale>
          <a:sx n="70" d="100"/>
          <a:sy n="70" d="100"/>
        </p:scale>
        <p:origin x="1138" y="-5"/>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3531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667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02992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97612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6730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22</a:t>
            </a:fld>
            <a:endParaRPr kumimoji="1" lang="zh-CN" altLang="en-US"/>
          </a:p>
        </p:txBody>
      </p:sp>
    </p:spTree>
    <p:extLst>
      <p:ext uri="{BB962C8B-B14F-4D97-AF65-F5344CB8AC3E}">
        <p14:creationId xmlns:p14="http://schemas.microsoft.com/office/powerpoint/2010/main" val="2664551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3615744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1494574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1234042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59043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4113181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7272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highlight>
                  <a:srgbClr val="FFFFFF"/>
                </a:highlight>
                <a:latin typeface="-apple-system"/>
              </a:rPr>
              <a:t>首先，使用预先训练的语音编码器对音频进行单独编码（图</a:t>
            </a:r>
            <a:r>
              <a:rPr lang="en-US" altLang="zh-CN" b="0" i="0">
                <a:effectLst/>
                <a:highlight>
                  <a:srgbClr val="FFFFFF"/>
                </a:highlight>
                <a:latin typeface="-apple-system"/>
              </a:rPr>
              <a:t>3-①</a:t>
            </a:r>
            <a:r>
              <a:rPr lang="zh-CN" altLang="en-US" b="0" i="0">
                <a:effectLst/>
                <a:highlight>
                  <a:srgbClr val="FFFFFF"/>
                </a:highlight>
                <a:latin typeface="-apple-system"/>
              </a:rPr>
              <a:t>）以获得语音流（图</a:t>
            </a:r>
            <a:r>
              <a:rPr lang="en-US" altLang="zh-CN" b="0" i="0">
                <a:effectLst/>
                <a:highlight>
                  <a:srgbClr val="FFFFFF"/>
                </a:highlight>
                <a:latin typeface="-apple-system"/>
              </a:rPr>
              <a:t>3-A</a:t>
            </a:r>
            <a:r>
              <a:rPr lang="zh-CN" altLang="en-US" b="0" i="0">
                <a:effectLst/>
                <a:highlight>
                  <a:srgbClr val="FFFFFF"/>
                </a:highlight>
                <a:latin typeface="-apple-system"/>
              </a:rPr>
              <a:t>），然后使用样式编码器（图</a:t>
            </a:r>
            <a:r>
              <a:rPr lang="en-US" altLang="zh-CN" b="0" i="0">
                <a:effectLst/>
                <a:highlight>
                  <a:srgbClr val="FFFFFF"/>
                </a:highlight>
                <a:latin typeface="-apple-system"/>
              </a:rPr>
              <a:t>3②</a:t>
            </a:r>
            <a:r>
              <a:rPr lang="zh-CN" altLang="en-US" b="0" i="0">
                <a:effectLst/>
                <a:highlight>
                  <a:srgbClr val="FFFFFF"/>
                </a:highlight>
                <a:latin typeface="-apple-system"/>
              </a:rPr>
              <a:t>），获得不同的风格流（图</a:t>
            </a:r>
            <a:r>
              <a:rPr lang="en-US" altLang="zh-CN" b="0" i="0">
                <a:effectLst/>
                <a:highlight>
                  <a:srgbClr val="FFFFFF"/>
                </a:highlight>
                <a:latin typeface="-apple-system"/>
              </a:rPr>
              <a:t>3-B</a:t>
            </a:r>
            <a:r>
              <a:rPr lang="zh-CN" altLang="en-US" b="0" i="0">
                <a:effectLst/>
                <a:highlight>
                  <a:srgbClr val="FFFFFF"/>
                </a:highlight>
                <a:latin typeface="-apple-system"/>
              </a:rPr>
              <a:t>），与从运动编码器获得的面部运动相结合（图</a:t>
            </a:r>
            <a:r>
              <a:rPr lang="en-US" altLang="zh-CN" b="0" i="0">
                <a:effectLst/>
                <a:highlight>
                  <a:srgbClr val="FFFFFF"/>
                </a:highlight>
                <a:latin typeface="-apple-system"/>
              </a:rPr>
              <a:t>3-③</a:t>
            </a:r>
            <a:r>
              <a:rPr lang="zh-CN" altLang="en-US" b="0" i="0">
                <a:effectLst/>
                <a:highlight>
                  <a:srgbClr val="FFFFFF"/>
                </a:highlight>
                <a:latin typeface="-apple-system"/>
              </a:rPr>
              <a:t>），得到动作流（图</a:t>
            </a:r>
            <a:r>
              <a:rPr lang="en-US" altLang="zh-CN" b="0" i="0">
                <a:effectLst/>
                <a:highlight>
                  <a:srgbClr val="FFFFFF"/>
                </a:highlight>
                <a:latin typeface="-apple-system"/>
              </a:rPr>
              <a:t>3-C</a:t>
            </a:r>
            <a:r>
              <a:rPr lang="zh-CN" altLang="en-US" b="0" i="0">
                <a:effectLst/>
                <a:highlight>
                  <a:srgbClr val="FFFFFF"/>
                </a:highlight>
                <a:latin typeface="-apple-system"/>
              </a:rPr>
              <a:t>），然后将风格化的动作和语音输入到风格化头像生成器中，以自回归方式生成面部动画。</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43143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549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08805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69558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16577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0179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1896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0732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37400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07452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5352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81807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85848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99000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61111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1653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45</a:t>
            </a:fld>
            <a:endParaRPr kumimoji="1" lang="zh-CN" altLang="en-US"/>
          </a:p>
        </p:txBody>
      </p:sp>
    </p:spTree>
    <p:extLst>
      <p:ext uri="{BB962C8B-B14F-4D97-AF65-F5344CB8AC3E}">
        <p14:creationId xmlns:p14="http://schemas.microsoft.com/office/powerpoint/2010/main" val="8519097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46</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FaceTalk </a:t>
            </a:r>
            <a:r>
              <a:rPr lang="zh-CN" altLang="en-US" b="0" i="0">
                <a:effectLst/>
                <a:highlight>
                  <a:srgbClr val="FFFFFF"/>
                </a:highlight>
                <a:latin typeface="-apple-system"/>
              </a:rPr>
              <a:t>使用冻结的 </a:t>
            </a:r>
            <a:r>
              <a:rPr lang="en-US" altLang="zh-CN" b="0" i="0">
                <a:effectLst/>
                <a:highlight>
                  <a:srgbClr val="FFFFFF"/>
                </a:highlight>
                <a:latin typeface="-apple-system"/>
              </a:rPr>
              <a:t>Wave2Vec 2.0 [6] </a:t>
            </a:r>
            <a:r>
              <a:rPr lang="zh-CN" altLang="en-US" b="0" i="0">
                <a:effectLst/>
                <a:highlight>
                  <a:srgbClr val="FFFFFF"/>
                </a:highlight>
                <a:latin typeface="-apple-system"/>
              </a:rPr>
              <a:t>从语音信号中提取音频嵌入。扩散时间戳使用时间戳嵌入器嵌入。表情解码器采用多头变压器解码器 </a:t>
            </a:r>
            <a:r>
              <a:rPr lang="en-US" altLang="zh-CN" b="0" i="0">
                <a:effectLst/>
                <a:highlight>
                  <a:srgbClr val="FFFFFF"/>
                </a:highlight>
                <a:latin typeface="-apple-system"/>
              </a:rPr>
              <a:t>[68]</a:t>
            </a:r>
            <a:r>
              <a:rPr lang="zh-CN" altLang="en-US" b="0" i="0">
                <a:effectLst/>
                <a:highlight>
                  <a:srgbClr val="FFFFFF"/>
                </a:highlight>
                <a:latin typeface="-apple-system"/>
              </a:rPr>
              <a:t>，带有 </a:t>
            </a:r>
            <a:r>
              <a:rPr lang="en-US" altLang="zh-CN" b="0" i="0">
                <a:effectLst/>
                <a:highlight>
                  <a:srgbClr val="FFFFFF"/>
                </a:highlight>
                <a:latin typeface="-apple-system"/>
              </a:rPr>
              <a:t>FiLM [45] </a:t>
            </a:r>
            <a:r>
              <a:rPr lang="zh-CN" altLang="en-US" b="0" i="0">
                <a:effectLst/>
                <a:highlight>
                  <a:srgbClr val="FFFFFF"/>
                </a:highlight>
                <a:latin typeface="-apple-system"/>
              </a:rPr>
              <a:t>层，在自我注意层、交叉注意层和前馈层之间交错，以纳入扩散时间戳。在训练过程中，</a:t>
            </a:r>
            <a:r>
              <a:rPr lang="en-US" altLang="zh-CN" b="0" i="0">
                <a:effectLst/>
                <a:highlight>
                  <a:srgbClr val="FFFFFF"/>
                </a:highlight>
                <a:latin typeface="-apple-system"/>
              </a:rPr>
              <a:t>FaceTalk </a:t>
            </a:r>
            <a:r>
              <a:rPr lang="zh-CN" altLang="en-US" b="0" i="0">
                <a:effectLst/>
                <a:highlight>
                  <a:srgbClr val="FFFFFF"/>
                </a:highlight>
                <a:latin typeface="-apple-system"/>
              </a:rPr>
              <a:t>会训练模型对时间戳 </a:t>
            </a:r>
            <a:r>
              <a:rPr lang="en-US" altLang="zh-CN" b="0" i="0">
                <a:effectLst/>
                <a:highlight>
                  <a:srgbClr val="FFFFFF"/>
                </a:highlight>
                <a:latin typeface="-apple-system"/>
              </a:rPr>
              <a:t>t </a:t>
            </a:r>
            <a:r>
              <a:rPr lang="zh-CN" altLang="en-US" b="0" i="0">
                <a:effectLst/>
                <a:highlight>
                  <a:srgbClr val="FFFFFF"/>
                </a:highlight>
                <a:latin typeface="-apple-system"/>
              </a:rPr>
              <a:t>开始的噪声表达序列进行去噪处理。在推理过程中，</a:t>
            </a:r>
            <a:r>
              <a:rPr lang="en-US" altLang="zh-CN" b="0" i="0">
                <a:effectLst/>
                <a:highlight>
                  <a:srgbClr val="FFFFFF"/>
                </a:highlight>
                <a:latin typeface="-apple-system"/>
              </a:rPr>
              <a:t>FaceTalk </a:t>
            </a:r>
            <a:r>
              <a:rPr lang="zh-CN" altLang="en-US" b="0" i="0">
                <a:effectLst/>
                <a:highlight>
                  <a:srgbClr val="FFFFFF"/>
                </a:highlight>
                <a:latin typeface="-apple-system"/>
              </a:rPr>
              <a:t>会对高斯噪声序列 </a:t>
            </a:r>
            <a:r>
              <a:rPr lang="en-US" altLang="zh-CN" b="0" i="0">
                <a:effectLst/>
                <a:highlight>
                  <a:srgbClr val="FFFFFF"/>
                </a:highlight>
                <a:latin typeface="-apple-system"/>
              </a:rPr>
              <a:t>θexp 1:N T ∼ N(0, I) </a:t>
            </a:r>
            <a:r>
              <a:rPr lang="zh-CN" altLang="en-US" b="0" i="0">
                <a:effectLst/>
                <a:highlight>
                  <a:srgbClr val="FFFFFF"/>
                </a:highlight>
                <a:latin typeface="-apple-system"/>
              </a:rPr>
              <a:t>进行迭代去噪处理，直到 </a:t>
            </a:r>
            <a:r>
              <a:rPr lang="en-US" altLang="zh-CN" b="0" i="0">
                <a:effectLst/>
                <a:highlight>
                  <a:srgbClr val="FFFFFF"/>
                </a:highlight>
                <a:latin typeface="-apple-system"/>
              </a:rPr>
              <a:t>t = 0</a:t>
            </a:r>
            <a:r>
              <a:rPr lang="zh-CN" altLang="en-US" b="0" i="0">
                <a:effectLst/>
                <a:highlight>
                  <a:srgbClr val="FFFFFF"/>
                </a:highlight>
                <a:latin typeface="-apple-system"/>
              </a:rPr>
              <a:t>，得到估计的最终序列 ˆ</a:t>
            </a:r>
            <a:r>
              <a:rPr lang="en-US" altLang="zh-CN" b="0" i="0">
                <a:effectLst/>
                <a:highlight>
                  <a:srgbClr val="FFFFFF"/>
                </a:highlight>
                <a:latin typeface="-apple-system"/>
              </a:rPr>
              <a:t>θexp 1:N </a:t>
            </a:r>
            <a:r>
              <a:rPr lang="zh-CN" altLang="en-US" b="0" i="0">
                <a:effectLst/>
                <a:highlight>
                  <a:srgbClr val="FFFFFF"/>
                </a:highlight>
                <a:latin typeface="-apple-system"/>
              </a:rPr>
              <a:t>。然后利用面部平滑将这些输入到冻结的 </a:t>
            </a:r>
            <a:r>
              <a:rPr lang="en-US" altLang="zh-CN" b="0" i="0">
                <a:effectLst/>
                <a:highlight>
                  <a:srgbClr val="FFFFFF"/>
                </a:highlight>
                <a:latin typeface="-apple-system"/>
              </a:rPr>
              <a:t>NPHM </a:t>
            </a:r>
            <a:r>
              <a:rPr lang="zh-CN" altLang="en-US" b="0" i="0">
                <a:effectLst/>
                <a:highlight>
                  <a:srgbClr val="FFFFFF"/>
                </a:highlight>
                <a:latin typeface="-apple-system"/>
              </a:rPr>
              <a:t>模型中，并使用 </a:t>
            </a:r>
            <a:r>
              <a:rPr lang="en-US" altLang="zh-CN" b="0" i="0">
                <a:effectLst/>
                <a:highlight>
                  <a:srgbClr val="FFFFFF"/>
                </a:highlight>
                <a:latin typeface="-apple-system"/>
              </a:rPr>
              <a:t>MC[42] </a:t>
            </a:r>
            <a:r>
              <a:rPr lang="zh-CN" altLang="en-US" b="0" i="0">
                <a:effectLst/>
                <a:highlight>
                  <a:srgbClr val="FFFFFF"/>
                </a:highlight>
                <a:latin typeface="-apple-system"/>
              </a:rPr>
              <a:t>提取网格序列。</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2024/7/25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1.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7.xml"/><Relationship Id="rId7" Type="http://schemas.openxmlformats.org/officeDocument/2006/relationships/image" Target="../media/image18.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notesSlide" Target="../notesSlides/notesSlide12.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4.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5.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6.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9.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0.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3.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34.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slideLayout" Target="../slideLayouts/slideLayout7.xml"/><Relationship Id="rId7" Type="http://schemas.openxmlformats.org/officeDocument/2006/relationships/image" Target="../media/image37.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notesSlide" Target="../notesSlides/notesSlide33.xml"/><Relationship Id="rId9"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43.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44.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45.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46.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47.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50.pn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FaceTalk: Audio-Driven Motion Diffusion for Neural Parametric Head Models</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2024.07.25</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zh-CN" altLang="en-US" sz="1600">
                <a:latin typeface="微软雅黑 Light" panose="020B0502040204020203" pitchFamily="34" charset="-122"/>
                <a:ea typeface="微软雅黑 Light" panose="020B0502040204020203" pitchFamily="34" charset="-122"/>
              </a:rPr>
              <a:t>：</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Aneja S, Thies J, Dai A, et al. </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7205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Expression Encoding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9514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0641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C245318-9D4F-8A91-6CA1-D113978F54F1}"/>
                  </a:ext>
                </a:extLst>
              </p:cNvPr>
              <p:cNvSpPr txBox="1"/>
              <p:nvPr/>
            </p:nvSpPr>
            <p:spPr>
              <a:xfrm>
                <a:off x="558218" y="1334573"/>
                <a:ext cx="10793269" cy="1385507"/>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训练一个基于扩散的堆叠多层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解码器网络，在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模型的潜在空间中合成面部表情。在训练过程中，遵循前向扩散公式，为随机抽样的扩散时间戳𝑡∼𝑈𝑛𝑖𝑓𝑜𝑟𝑚</a:t>
                </a:r>
                <a:r>
                  <a:rPr lang="en-US" altLang="zh-CN" sz="200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𝑇</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添加噪声，以创建噪声表情编码</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𝑒𝑥𝑝</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sup>
                    </m:sSubSup>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这些噪声表情编码通过线性层投射到模型的潜在空间，然后通过堆叠的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解码器块处理，再通过另一个线性层投射回原始</a:t>
                </a:r>
                <a:r>
                  <a:rPr lang="en-US" altLang="zh-CN" sz="20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000">
                    <a:latin typeface="Times New Roman" panose="02020603050405020304" pitchFamily="18" charset="0"/>
                    <a:ea typeface="宋体" panose="02010600030101010101" pitchFamily="2" charset="-122"/>
                    <a:cs typeface="Times New Roman" panose="02020603050405020304" pitchFamily="18" charset="0"/>
                  </a:rPr>
                  <a:t>空间。</a:t>
                </a:r>
              </a:p>
            </p:txBody>
          </p:sp>
        </mc:Choice>
        <mc:Fallback xmlns="">
          <p:sp>
            <p:nvSpPr>
              <p:cNvPr id="13" name="文本框 12">
                <a:extLst>
                  <a:ext uri="{FF2B5EF4-FFF2-40B4-BE49-F238E27FC236}">
                    <a16:creationId xmlns:a16="http://schemas.microsoft.com/office/drawing/2014/main" id="{2C245318-9D4F-8A91-6CA1-D113978F54F1}"/>
                  </a:ext>
                </a:extLst>
              </p:cNvPr>
              <p:cNvSpPr txBox="1">
                <a:spLocks noRot="1" noChangeAspect="1" noMove="1" noResize="1" noEditPoints="1" noAdjustHandles="1" noChangeArrowheads="1" noChangeShapeType="1" noTextEdit="1"/>
              </p:cNvSpPr>
              <p:nvPr/>
            </p:nvSpPr>
            <p:spPr>
              <a:xfrm>
                <a:off x="558218" y="1334573"/>
                <a:ext cx="10793269" cy="1385507"/>
              </a:xfrm>
              <a:prstGeom prst="rect">
                <a:avLst/>
              </a:prstGeom>
              <a:blipFill>
                <a:blip r:embed="rId5"/>
                <a:stretch>
                  <a:fillRect l="-508" t="-3524" r="-452" b="-7489"/>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B481442E-F641-0782-A90F-2660BD55E2A8}"/>
              </a:ext>
            </a:extLst>
          </p:cNvPr>
          <p:cNvGrpSpPr/>
          <p:nvPr/>
        </p:nvGrpSpPr>
        <p:grpSpPr>
          <a:xfrm>
            <a:off x="558218" y="2725733"/>
            <a:ext cx="10793269" cy="1966456"/>
            <a:chOff x="558218" y="2653868"/>
            <a:chExt cx="10793269" cy="1966456"/>
          </a:xfrm>
        </p:grpSpPr>
        <p:pic>
          <p:nvPicPr>
            <p:cNvPr id="5" name="图片 4">
              <a:extLst>
                <a:ext uri="{FF2B5EF4-FFF2-40B4-BE49-F238E27FC236}">
                  <a16:creationId xmlns:a16="http://schemas.microsoft.com/office/drawing/2014/main" id="{7B46DADD-78CB-27D0-1E87-6341DE065B41}"/>
                </a:ext>
              </a:extLst>
            </p:cNvPr>
            <p:cNvPicPr>
              <a:picLocks noChangeAspect="1"/>
            </p:cNvPicPr>
            <p:nvPr/>
          </p:nvPicPr>
          <p:blipFill>
            <a:blip r:embed="rId6"/>
            <a:stretch>
              <a:fillRect/>
            </a:stretch>
          </p:blipFill>
          <p:spPr>
            <a:xfrm>
              <a:off x="4510454" y="3867849"/>
              <a:ext cx="2219325" cy="752475"/>
            </a:xfrm>
            <a:prstGeom prst="rect">
              <a:avLst/>
            </a:prstGeom>
          </p:spPr>
        </p:pic>
        <p:sp>
          <p:nvSpPr>
            <p:cNvPr id="26" name="文本框 25">
              <a:extLst>
                <a:ext uri="{FF2B5EF4-FFF2-40B4-BE49-F238E27FC236}">
                  <a16:creationId xmlns:a16="http://schemas.microsoft.com/office/drawing/2014/main" id="{5953EAC1-8E5D-852D-A644-71FDD417AC45}"/>
                </a:ext>
              </a:extLst>
            </p:cNvPr>
            <p:cNvSpPr txBox="1"/>
            <p:nvPr/>
          </p:nvSpPr>
          <p:spPr>
            <a:xfrm>
              <a:off x="558218" y="2653868"/>
              <a:ext cx="10793269" cy="1323439"/>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为了将扩散时间戳嵌入到模型的潜在空间中，我们应用正弦嵌入，并通过一个三层的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进行处理。接下来，为了将扩散时间戳融合到模型中，我们在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解码器块的多头自注意力、多头交叉注意力和前馈层之间使用一个单层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FiLM</a:t>
              </a:r>
              <a:r>
                <a:rPr lang="zh-CN" altLang="en-US" sz="2000">
                  <a:latin typeface="Times New Roman" panose="02020603050405020304" pitchFamily="18" charset="0"/>
                  <a:ea typeface="宋体" panose="02010600030101010101" pitchFamily="2" charset="-122"/>
                  <a:cs typeface="Times New Roman" panose="02020603050405020304" pitchFamily="18" charset="0"/>
                </a:rPr>
                <a:t>（特征线性调制）网络。多头自注意力层中利用前瞻二进制目标掩码 𝑇∈𝑅</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𝑁</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𝑁</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，以防止模型窥视未来的表情编码：</a:t>
              </a:r>
            </a:p>
          </p:txBody>
        </p:sp>
      </p:grpSp>
      <p:grpSp>
        <p:nvGrpSpPr>
          <p:cNvPr id="12" name="组合 11">
            <a:extLst>
              <a:ext uri="{FF2B5EF4-FFF2-40B4-BE49-F238E27FC236}">
                <a16:creationId xmlns:a16="http://schemas.microsoft.com/office/drawing/2014/main" id="{857F8785-52A7-CF40-4CC2-42299354C489}"/>
              </a:ext>
            </a:extLst>
          </p:cNvPr>
          <p:cNvGrpSpPr/>
          <p:nvPr/>
        </p:nvGrpSpPr>
        <p:grpSpPr>
          <a:xfrm>
            <a:off x="558218" y="4697842"/>
            <a:ext cx="10793269" cy="1666032"/>
            <a:chOff x="672389" y="4233042"/>
            <a:chExt cx="10793269" cy="1666032"/>
          </a:xfrm>
        </p:grpSpPr>
        <p:sp>
          <p:nvSpPr>
            <p:cNvPr id="6" name="文本框 5">
              <a:extLst>
                <a:ext uri="{FF2B5EF4-FFF2-40B4-BE49-F238E27FC236}">
                  <a16:creationId xmlns:a16="http://schemas.microsoft.com/office/drawing/2014/main" id="{8F9063D4-1AA0-1BE5-06DD-3B27A47C13F4}"/>
                </a:ext>
              </a:extLst>
            </p:cNvPr>
            <p:cNvSpPr txBox="1"/>
            <p:nvPr/>
          </p:nvSpPr>
          <p:spPr>
            <a:xfrm>
              <a:off x="672389" y="4233042"/>
              <a:ext cx="10793269" cy="1015663"/>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音频特征𝐴</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𝑁</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通过多头交叉注意力层融合到网络中。我们利用表情</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音频对齐掩码 𝑀</a:t>
              </a:r>
              <a:r>
                <a:rPr lang="en-US" altLang="zh-CN" sz="2000">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将音频特征融合到网络中，以确保通过表情编码学习到的口型与语音信号一致。二进制掩码 𝑀∈𝑅</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𝑁</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𝑁</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是克罗内克三角函数 𝛿</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𝑖𝑗</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，表示𝑖个时间戳的音频特征仅在𝑖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𝑗时关注表情特征：</a:t>
              </a:r>
            </a:p>
          </p:txBody>
        </p:sp>
        <p:pic>
          <p:nvPicPr>
            <p:cNvPr id="11" name="图片 10">
              <a:extLst>
                <a:ext uri="{FF2B5EF4-FFF2-40B4-BE49-F238E27FC236}">
                  <a16:creationId xmlns:a16="http://schemas.microsoft.com/office/drawing/2014/main" id="{10A434D5-46B7-C680-2D3C-CF90763C8BD4}"/>
                </a:ext>
              </a:extLst>
            </p:cNvPr>
            <p:cNvPicPr>
              <a:picLocks noChangeAspect="1"/>
            </p:cNvPicPr>
            <p:nvPr/>
          </p:nvPicPr>
          <p:blipFill>
            <a:blip r:embed="rId7"/>
            <a:stretch>
              <a:fillRect/>
            </a:stretch>
          </p:blipFill>
          <p:spPr>
            <a:xfrm>
              <a:off x="4401928" y="5137074"/>
              <a:ext cx="2800350" cy="762000"/>
            </a:xfrm>
            <a:prstGeom prst="rect">
              <a:avLst/>
            </a:prstGeom>
          </p:spPr>
        </p:pic>
      </p:grpSp>
      <p:sp>
        <p:nvSpPr>
          <p:cNvPr id="18" name="文本框 17">
            <a:extLst>
              <a:ext uri="{FF2B5EF4-FFF2-40B4-BE49-F238E27FC236}">
                <a16:creationId xmlns:a16="http://schemas.microsoft.com/office/drawing/2014/main" id="{499E32B1-919C-158A-FB01-3F4200B50D7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Aneja S, Thies J, Dai A, et al. Facetalk: Audio-driven motion diffusion for neural parametric head models[C]//Proceedings of the IEEE/CVF Conference on Computer Vision and Pattern Recognition. 2024: 21263-21273.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2591443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7205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Expression Augmentation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9514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0641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2C245318-9D4F-8A91-6CA1-D113978F54F1}"/>
              </a:ext>
            </a:extLst>
          </p:cNvPr>
          <p:cNvSpPr txBox="1"/>
          <p:nvPr/>
        </p:nvSpPr>
        <p:spPr>
          <a:xfrm>
            <a:off x="558218" y="1334573"/>
            <a:ext cx="10793269" cy="707886"/>
          </a:xfrm>
          <a:prstGeom prst="rect">
            <a:avLst/>
          </a:prstGeom>
          <a:noFill/>
        </p:spPr>
        <p:txBody>
          <a:bodyPr wrap="square">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：与其他领域</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如文本到运动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不同，合成运动可能会发生巨大变化，语音驱动的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面部动画更受限制，需要精确的嘴部对准音频信号，使其容易过度拟合。</a:t>
            </a:r>
          </a:p>
        </p:txBody>
      </p:sp>
      <p:grpSp>
        <p:nvGrpSpPr>
          <p:cNvPr id="18" name="组合 17">
            <a:extLst>
              <a:ext uri="{FF2B5EF4-FFF2-40B4-BE49-F238E27FC236}">
                <a16:creationId xmlns:a16="http://schemas.microsoft.com/office/drawing/2014/main" id="{459F366E-A9F1-4E65-3A33-B551FEF9C320}"/>
              </a:ext>
            </a:extLst>
          </p:cNvPr>
          <p:cNvGrpSpPr/>
          <p:nvPr/>
        </p:nvGrpSpPr>
        <p:grpSpPr>
          <a:xfrm>
            <a:off x="558218" y="2004468"/>
            <a:ext cx="10793269" cy="1323439"/>
            <a:chOff x="558218" y="2004468"/>
            <a:chExt cx="10793269" cy="1323439"/>
          </a:xfrm>
        </p:grpSpPr>
        <p:sp>
          <p:nvSpPr>
            <p:cNvPr id="26" name="文本框 25">
              <a:extLst>
                <a:ext uri="{FF2B5EF4-FFF2-40B4-BE49-F238E27FC236}">
                  <a16:creationId xmlns:a16="http://schemas.microsoft.com/office/drawing/2014/main" id="{5953EAC1-8E5D-852D-A644-71FDD417AC45}"/>
                </a:ext>
              </a:extLst>
            </p:cNvPr>
            <p:cNvSpPr txBox="1"/>
            <p:nvPr/>
          </p:nvSpPr>
          <p:spPr>
            <a:xfrm>
              <a:off x="558218" y="2004468"/>
              <a:ext cx="10793269" cy="1323439"/>
            </a:xfrm>
            <a:prstGeom prst="rect">
              <a:avLst/>
            </a:prstGeom>
            <a:noFill/>
          </p:spPr>
          <p:txBody>
            <a:bodyPr wrap="square">
              <a:spAutoFit/>
            </a:bodyPr>
            <a:lstStyle/>
            <a:p>
              <a:pPr marL="342900" indent="-342900">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增强策略</a:t>
              </a:r>
              <a:r>
                <a:rPr lang="zh-CN" altLang="en-US" sz="2000">
                  <a:latin typeface="Times New Roman" panose="02020603050405020304" pitchFamily="18" charset="0"/>
                  <a:ea typeface="宋体" panose="02010600030101010101" pitchFamily="2" charset="-122"/>
                  <a:cs typeface="Times New Roman" panose="02020603050405020304" pitchFamily="18" charset="0"/>
                </a:rPr>
                <a:t>：提出了一种新的增强策略，能够为给定的音频信号产生多种表达。我们的关键见解是通过随机放大和抑制语音信号的幅度来增强数据集，从而为相同的语音信号生成不同的表达代码。具体来说，我们在边界</a:t>
              </a:r>
              <a:r>
                <a:rPr lang="en-US" altLang="zh-CN" sz="2000">
                  <a:latin typeface="Times New Roman" panose="02020603050405020304" pitchFamily="18" charset="0"/>
                  <a:ea typeface="宋体" panose="02010600030101010101" pitchFamily="2" charset="-122"/>
                  <a:cs typeface="Times New Roman" panose="02020603050405020304" pitchFamily="18" charset="0"/>
                </a:rPr>
                <a:t>[a, b]</a:t>
              </a:r>
              <a:r>
                <a:rPr lang="zh-CN" altLang="en-US" sz="2000">
                  <a:latin typeface="Times New Roman" panose="02020603050405020304" pitchFamily="18" charset="0"/>
                  <a:ea typeface="宋体" panose="02010600030101010101" pitchFamily="2" charset="-122"/>
                  <a:cs typeface="Times New Roman" panose="02020603050405020304" pitchFamily="18" charset="0"/>
                </a:rPr>
                <a:t>内随机采样调制因子</a:t>
              </a:r>
              <a:r>
                <a:rPr lang="en-US" altLang="zh-CN" sz="2000">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并将表达式代码缩放为：</a:t>
              </a:r>
            </a:p>
          </p:txBody>
        </p:sp>
        <p:pic>
          <p:nvPicPr>
            <p:cNvPr id="8" name="图片 7">
              <a:extLst>
                <a:ext uri="{FF2B5EF4-FFF2-40B4-BE49-F238E27FC236}">
                  <a16:creationId xmlns:a16="http://schemas.microsoft.com/office/drawing/2014/main" id="{62DDF243-D92D-9AF7-7BDD-E9733B65F100}"/>
                </a:ext>
              </a:extLst>
            </p:cNvPr>
            <p:cNvPicPr>
              <a:picLocks noChangeAspect="1"/>
            </p:cNvPicPr>
            <p:nvPr/>
          </p:nvPicPr>
          <p:blipFill>
            <a:blip r:embed="rId5"/>
            <a:stretch>
              <a:fillRect/>
            </a:stretch>
          </p:blipFill>
          <p:spPr>
            <a:xfrm>
              <a:off x="8081881" y="2670441"/>
              <a:ext cx="1895740" cy="333422"/>
            </a:xfrm>
            <a:prstGeom prst="rect">
              <a:avLst/>
            </a:prstGeom>
          </p:spPr>
        </p:pic>
      </p:grpSp>
      <p:pic>
        <p:nvPicPr>
          <p:cNvPr id="20" name="图片 19">
            <a:extLst>
              <a:ext uri="{FF2B5EF4-FFF2-40B4-BE49-F238E27FC236}">
                <a16:creationId xmlns:a16="http://schemas.microsoft.com/office/drawing/2014/main" id="{0AC3A846-97CB-6D13-8A16-A90D15B26C44}"/>
              </a:ext>
            </a:extLst>
          </p:cNvPr>
          <p:cNvPicPr>
            <a:picLocks noChangeAspect="1"/>
          </p:cNvPicPr>
          <p:nvPr/>
        </p:nvPicPr>
        <p:blipFill>
          <a:blip r:embed="rId6"/>
          <a:stretch>
            <a:fillRect/>
          </a:stretch>
        </p:blipFill>
        <p:spPr>
          <a:xfrm>
            <a:off x="2710192" y="2914908"/>
            <a:ext cx="1362075" cy="419100"/>
          </a:xfrm>
          <a:prstGeom prst="rect">
            <a:avLst/>
          </a:prstGeom>
        </p:spPr>
      </p:pic>
      <p:sp>
        <p:nvSpPr>
          <p:cNvPr id="21" name="文本框 20">
            <a:extLst>
              <a:ext uri="{FF2B5EF4-FFF2-40B4-BE49-F238E27FC236}">
                <a16:creationId xmlns:a16="http://schemas.microsoft.com/office/drawing/2014/main" id="{FCC81992-8D89-80B6-F89D-F23EC5B1567D}"/>
              </a:ext>
            </a:extLst>
          </p:cNvPr>
          <p:cNvSpPr txBox="1"/>
          <p:nvPr/>
        </p:nvSpPr>
        <p:spPr>
          <a:xfrm>
            <a:off x="293057" y="325197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Sampling</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6024EC77-E82E-5CF1-2F9D-9B85E9746C8F}"/>
              </a:ext>
            </a:extLst>
          </p:cNvPr>
          <p:cNvGrpSpPr/>
          <p:nvPr/>
        </p:nvGrpSpPr>
        <p:grpSpPr>
          <a:xfrm>
            <a:off x="672389" y="3497485"/>
            <a:ext cx="10793269" cy="1236573"/>
            <a:chOff x="672389" y="3704315"/>
            <a:chExt cx="10793269" cy="1236573"/>
          </a:xfrm>
        </p:grpSpPr>
        <p:pic>
          <p:nvPicPr>
            <p:cNvPr id="24" name="图片 23">
              <a:extLst>
                <a:ext uri="{FF2B5EF4-FFF2-40B4-BE49-F238E27FC236}">
                  <a16:creationId xmlns:a16="http://schemas.microsoft.com/office/drawing/2014/main" id="{9F39E35A-91FB-8EAF-D191-1C69FC94B1A8}"/>
                </a:ext>
              </a:extLst>
            </p:cNvPr>
            <p:cNvPicPr>
              <a:picLocks noChangeAspect="1"/>
            </p:cNvPicPr>
            <p:nvPr/>
          </p:nvPicPr>
          <p:blipFill>
            <a:blip r:embed="rId7"/>
            <a:stretch>
              <a:fillRect/>
            </a:stretch>
          </p:blipFill>
          <p:spPr>
            <a:xfrm>
              <a:off x="4072267" y="4397887"/>
              <a:ext cx="3915321" cy="543001"/>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F9063D4-1AA0-1BE5-06DD-3B27A47C13F4}"/>
                    </a:ext>
                  </a:extLst>
                </p:cNvPr>
                <p:cNvSpPr txBox="1"/>
                <p:nvPr/>
              </p:nvSpPr>
              <p:spPr>
                <a:xfrm>
                  <a:off x="672389" y="3704315"/>
                  <a:ext cx="10793269" cy="813877"/>
                </a:xfrm>
                <a:prstGeom prst="rect">
                  <a:avLst/>
                </a:prstGeom>
                <a:noFill/>
              </p:spPr>
              <p:txBody>
                <a:bodyPr wrap="square">
                  <a:spAutoFit/>
                </a:bodyPr>
                <a:lstStyle/>
                <a:p>
                  <a:pPr marL="342900" indent="-342900">
                    <a:buFont typeface="Wingdings" panose="05000000000000000000" pitchFamily="2" charset="2"/>
                    <a:buChar char="l"/>
                  </a:pPr>
                  <a:r>
                    <a:rPr lang="en-US" altLang="zh-CN" sz="2000">
                      <a:latin typeface="Times New Roman" panose="02020603050405020304" pitchFamily="18" charset="0"/>
                      <a:ea typeface="宋体" panose="02010600030101010101" pitchFamily="2" charset="-122"/>
                      <a:cs typeface="Times New Roman" panose="02020603050405020304" pitchFamily="18" charset="0"/>
                    </a:rPr>
                    <a:t>FaceTalk</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使用基于扩散的框架来学习合成</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帧的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表达序列</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𝑒𝑥𝑝</m:t>
                                  </m:r>
                                </m:sub>
                              </m:sSub>
                            </m:e>
                          </m:d>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sup>
                      </m:sSup>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𝑁</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×200</m:t>
                          </m:r>
                        </m:sup>
                      </m:sSup>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，在每个去噪时间步长</a:t>
                  </a:r>
                  <a:r>
                    <a:rPr lang="en-US" altLang="zh-CN" sz="200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处，</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FaceTalk</a:t>
                  </a:r>
                  <a:r>
                    <a:rPr lang="zh-CN" altLang="en-US" sz="2000">
                      <a:latin typeface="Times New Roman" panose="02020603050405020304" pitchFamily="18" charset="0"/>
                      <a:ea typeface="宋体" panose="02010600030101010101" pitchFamily="2" charset="-122"/>
                      <a:cs typeface="Times New Roman" panose="02020603050405020304" pitchFamily="18" charset="0"/>
                    </a:rPr>
                    <a:t>预测去噪后的样本，并将其噪声返回到时间戳</a:t>
                  </a:r>
                  <a:r>
                    <a:rPr lang="en-US" altLang="zh-CN" sz="2000">
                      <a:latin typeface="Times New Roman" panose="02020603050405020304" pitchFamily="18" charset="0"/>
                      <a:ea typeface="宋体" panose="02010600030101010101" pitchFamily="2" charset="-122"/>
                      <a:cs typeface="Times New Roman" panose="02020603050405020304" pitchFamily="18" charset="0"/>
                    </a:rPr>
                    <a:t>t−1: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8F9063D4-1AA0-1BE5-06DD-3B27A47C13F4}"/>
                    </a:ext>
                  </a:extLst>
                </p:cNvPr>
                <p:cNvSpPr txBox="1">
                  <a:spLocks noRot="1" noChangeAspect="1" noMove="1" noResize="1" noEditPoints="1" noAdjustHandles="1" noChangeArrowheads="1" noChangeShapeType="1" noTextEdit="1"/>
                </p:cNvSpPr>
                <p:nvPr/>
              </p:nvSpPr>
              <p:spPr>
                <a:xfrm>
                  <a:off x="672389" y="3704315"/>
                  <a:ext cx="10793269" cy="813877"/>
                </a:xfrm>
                <a:prstGeom prst="rect">
                  <a:avLst/>
                </a:prstGeom>
                <a:blipFill>
                  <a:blip r:embed="rId8"/>
                  <a:stretch>
                    <a:fillRect l="-508" r="-508" b="-13534"/>
                  </a:stretch>
                </a:blipFill>
              </p:spPr>
              <p:txBody>
                <a:bodyPr/>
                <a:lstStyle/>
                <a:p>
                  <a:r>
                    <a:rPr lang="zh-CN" altLang="en-US">
                      <a:noFill/>
                    </a:rPr>
                    <a:t> </a:t>
                  </a:r>
                </a:p>
              </p:txBody>
            </p:sp>
          </mc:Fallback>
        </mc:AlternateContent>
      </p:grpSp>
      <p:sp>
        <p:nvSpPr>
          <p:cNvPr id="29" name="文本框 28">
            <a:extLst>
              <a:ext uri="{FF2B5EF4-FFF2-40B4-BE49-F238E27FC236}">
                <a16:creationId xmlns:a16="http://schemas.microsoft.com/office/drawing/2014/main" id="{819E3724-8802-6263-EAA3-3E44B43B77A3}"/>
              </a:ext>
            </a:extLst>
          </p:cNvPr>
          <p:cNvSpPr txBox="1"/>
          <p:nvPr/>
        </p:nvSpPr>
        <p:spPr>
          <a:xfrm>
            <a:off x="672388" y="4656806"/>
            <a:ext cx="10793269" cy="1015663"/>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t = 0</a:t>
            </a:r>
            <a:r>
              <a:rPr lang="zh-CN" altLang="en-US" sz="2000">
                <a:latin typeface="Times New Roman" panose="02020603050405020304" pitchFamily="18" charset="0"/>
                <a:ea typeface="宋体" panose="02010600030101010101" pitchFamily="2" charset="-122"/>
                <a:cs typeface="Times New Roman" panose="02020603050405020304" pitchFamily="18" charset="0"/>
              </a:rPr>
              <a:t>时终止。我们使用无分类器训练我们的模型。通过在训练期间以</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的概率随机将音频替换为空条件</a:t>
            </a:r>
            <a:r>
              <a:rPr lang="en-US" altLang="zh-CN" sz="200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1:N</a:t>
            </a:r>
            <a:r>
              <a:rPr lang="en-US" altLang="zh-CN" sz="2000">
                <a:latin typeface="Times New Roman" panose="02020603050405020304" pitchFamily="18" charset="0"/>
                <a:ea typeface="宋体" panose="02010600030101010101" pitchFamily="2" charset="-122"/>
                <a:cs typeface="Times New Roman" panose="02020603050405020304" pitchFamily="18" charset="0"/>
              </a:rPr>
              <a:t>= Φ</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来实现无分类器指导。在推理时，我们可以使用条件生成样本和无条件生成样本的加权组合</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1" name="图片 30">
            <a:extLst>
              <a:ext uri="{FF2B5EF4-FFF2-40B4-BE49-F238E27FC236}">
                <a16:creationId xmlns:a16="http://schemas.microsoft.com/office/drawing/2014/main" id="{68262EE6-00AD-55E0-78CC-F837D2D76546}"/>
              </a:ext>
            </a:extLst>
          </p:cNvPr>
          <p:cNvPicPr>
            <a:picLocks noChangeAspect="1"/>
          </p:cNvPicPr>
          <p:nvPr/>
        </p:nvPicPr>
        <p:blipFill>
          <a:blip r:embed="rId9"/>
          <a:stretch>
            <a:fillRect/>
          </a:stretch>
        </p:blipFill>
        <p:spPr>
          <a:xfrm>
            <a:off x="3906959" y="5471315"/>
            <a:ext cx="4648849" cy="619211"/>
          </a:xfrm>
          <a:prstGeom prst="rect">
            <a:avLst/>
          </a:prstGeom>
        </p:spPr>
      </p:pic>
      <p:sp>
        <p:nvSpPr>
          <p:cNvPr id="32" name="文本框 31">
            <a:extLst>
              <a:ext uri="{FF2B5EF4-FFF2-40B4-BE49-F238E27FC236}">
                <a16:creationId xmlns:a16="http://schemas.microsoft.com/office/drawing/2014/main" id="{8B188DD3-CFB2-90CD-136F-3BB891CBE3E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Aneja S, Thies J, Dai A, et al. Facetalk: Audio-driven motion diffusion for neural parametric head models[C]//Proceedings of the IEEE/CVF Conference on Computer Vision and Pattern Recognition. 2024: 21263-21273.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79512630"/>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7205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Sequence Generation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9514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0641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C245318-9D4F-8A91-6CA1-D113978F54F1}"/>
                  </a:ext>
                </a:extLst>
              </p:cNvPr>
              <p:cNvSpPr txBox="1"/>
              <p:nvPr/>
            </p:nvSpPr>
            <p:spPr>
              <a:xfrm>
                <a:off x="558218" y="1334573"/>
                <a:ext cx="10793269" cy="1089978"/>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预测的表情编码</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𝜃</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𝑒𝑥𝑝</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sup>
                    </m:sSubSup>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被传递到预训练的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表情映射器𝐸，以获得表情变形</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𝑒𝑥𝑝</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sup>
                    </m:sSubSup>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。然后基于高斯核对这些变形进行平滑处理，以消除头部和颈部区域的不必要抖动，并确保生成的序列没有闪烁伪影。具体来说，首先在规范空间的嘴部区域定义一个控制中心𝐶：</a:t>
                </a:r>
              </a:p>
            </p:txBody>
          </p:sp>
        </mc:Choice>
        <mc:Fallback xmlns="">
          <p:sp>
            <p:nvSpPr>
              <p:cNvPr id="13" name="文本框 12">
                <a:extLst>
                  <a:ext uri="{FF2B5EF4-FFF2-40B4-BE49-F238E27FC236}">
                    <a16:creationId xmlns:a16="http://schemas.microsoft.com/office/drawing/2014/main" id="{2C245318-9D4F-8A91-6CA1-D113978F54F1}"/>
                  </a:ext>
                </a:extLst>
              </p:cNvPr>
              <p:cNvSpPr txBox="1">
                <a:spLocks noRot="1" noChangeAspect="1" noMove="1" noResize="1" noEditPoints="1" noAdjustHandles="1" noChangeArrowheads="1" noChangeShapeType="1" noTextEdit="1"/>
              </p:cNvSpPr>
              <p:nvPr/>
            </p:nvSpPr>
            <p:spPr>
              <a:xfrm>
                <a:off x="558218" y="1334573"/>
                <a:ext cx="10793269" cy="1089978"/>
              </a:xfrm>
              <a:prstGeom prst="rect">
                <a:avLst/>
              </a:prstGeom>
              <a:blipFill>
                <a:blip r:embed="rId5"/>
                <a:stretch>
                  <a:fillRect l="-508" t="-3352" r="-282" b="-614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0CE5110E-EB9F-7E38-6B4F-7794CD6A9233}"/>
              </a:ext>
            </a:extLst>
          </p:cNvPr>
          <p:cNvPicPr>
            <a:picLocks noChangeAspect="1"/>
          </p:cNvPicPr>
          <p:nvPr/>
        </p:nvPicPr>
        <p:blipFill>
          <a:blip r:embed="rId6"/>
          <a:stretch>
            <a:fillRect/>
          </a:stretch>
        </p:blipFill>
        <p:spPr>
          <a:xfrm>
            <a:off x="9393733" y="1977996"/>
            <a:ext cx="1682932" cy="429205"/>
          </a:xfrm>
          <a:prstGeom prst="rect">
            <a:avLst/>
          </a:prstGeom>
        </p:spPr>
      </p:pic>
      <p:pic>
        <p:nvPicPr>
          <p:cNvPr id="19" name="图片 18">
            <a:extLst>
              <a:ext uri="{FF2B5EF4-FFF2-40B4-BE49-F238E27FC236}">
                <a16:creationId xmlns:a16="http://schemas.microsoft.com/office/drawing/2014/main" id="{E2BD0D80-09E1-9328-C967-ACA84898D72E}"/>
              </a:ext>
            </a:extLst>
          </p:cNvPr>
          <p:cNvPicPr>
            <a:picLocks noChangeAspect="1"/>
          </p:cNvPicPr>
          <p:nvPr/>
        </p:nvPicPr>
        <p:blipFill>
          <a:blip r:embed="rId7"/>
          <a:stretch>
            <a:fillRect/>
          </a:stretch>
        </p:blipFill>
        <p:spPr>
          <a:xfrm>
            <a:off x="3150164" y="2956686"/>
            <a:ext cx="5272818" cy="1032820"/>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953EAC1-8E5D-852D-A644-71FDD417AC45}"/>
                  </a:ext>
                </a:extLst>
              </p:cNvPr>
              <p:cNvSpPr txBox="1"/>
              <p:nvPr/>
            </p:nvSpPr>
            <p:spPr>
              <a:xfrm>
                <a:off x="558217" y="2376573"/>
                <a:ext cx="10793269" cy="732060"/>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使用以</a:t>
                </a:r>
                <a:r>
                  <a:rPr lang="en-US" altLang="zh-CN" sz="2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为中心的标准差</a:t>
                </a:r>
                <a:r>
                  <a:rPr lang="en-US" altLang="zh-CN" sz="2000">
                    <a:latin typeface="Times New Roman" panose="02020603050405020304" pitchFamily="18" charset="0"/>
                    <a:ea typeface="宋体" panose="02010600030101010101" pitchFamily="2" charset="-122"/>
                    <a:cs typeface="Times New Roman" panose="02020603050405020304" pitchFamily="18" charset="0"/>
                  </a:rPr>
                  <a:t>Σ =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sub>
                    </m:sSub>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的三维高斯核，对于从三维网格</a:t>
                </a:r>
                <a:r>
                  <a:rPr lang="en-US" altLang="zh-CN" sz="2000">
                    <a:latin typeface="Times New Roman" panose="02020603050405020304" pitchFamily="18" charset="0"/>
                    <a:ea typeface="宋体" panose="02010600030101010101" pitchFamily="2" charset="-122"/>
                    <a:cs typeface="Times New Roman" panose="02020603050405020304" pitchFamily="18" charset="0"/>
                  </a:rPr>
                  <a:t>P∈R</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|X|×|Y|×|Z|</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中采样的每个点，</a:t>
                </a:r>
                <a:r>
                  <a:rPr lang="en-US" altLang="zh-CN" sz="200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xyz</a:t>
                </a:r>
                <a:r>
                  <a:rPr lang="en-US" altLang="zh-CN" sz="2000">
                    <a:latin typeface="Times New Roman" panose="02020603050405020304" pitchFamily="18" charset="0"/>
                    <a:ea typeface="宋体" panose="02010600030101010101" pitchFamily="2" charset="-122"/>
                    <a:cs typeface="Times New Roman" panose="02020603050405020304" pitchFamily="18" charset="0"/>
                  </a:rPr>
                  <a:t> = [p</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a:latin typeface="Times New Roman" panose="02020603050405020304" pitchFamily="18" charset="0"/>
                    <a:ea typeface="宋体" panose="02010600030101010101" pitchFamily="2" charset="-122"/>
                    <a:cs typeface="Times New Roman" panose="02020603050405020304" pitchFamily="18" charset="0"/>
                  </a:rPr>
                  <a:t>, p</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a:latin typeface="Times New Roman" panose="02020603050405020304" pitchFamily="18" charset="0"/>
                    <a:ea typeface="宋体" panose="02010600030101010101" pitchFamily="2" charset="-122"/>
                    <a:cs typeface="Times New Roman" panose="02020603050405020304" pitchFamily="18" charset="0"/>
                  </a:rPr>
                  <a:t>, p</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z</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，计算其到</a:t>
                </a:r>
                <a:r>
                  <a:rPr lang="en-US" altLang="zh-CN" sz="2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的距离为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5953EAC1-8E5D-852D-A644-71FDD417AC45}"/>
                  </a:ext>
                </a:extLst>
              </p:cNvPr>
              <p:cNvSpPr txBox="1">
                <a:spLocks noRot="1" noChangeAspect="1" noMove="1" noResize="1" noEditPoints="1" noAdjustHandles="1" noChangeArrowheads="1" noChangeShapeType="1" noTextEdit="1"/>
              </p:cNvSpPr>
              <p:nvPr/>
            </p:nvSpPr>
            <p:spPr>
              <a:xfrm>
                <a:off x="558217" y="2376573"/>
                <a:ext cx="10793269" cy="732060"/>
              </a:xfrm>
              <a:prstGeom prst="rect">
                <a:avLst/>
              </a:prstGeom>
              <a:blipFill>
                <a:blip r:embed="rId8"/>
                <a:stretch>
                  <a:fillRect l="-508" t="-7500" b="-1500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8F9063D4-1AA0-1BE5-06DD-3B27A47C13F4}"/>
              </a:ext>
            </a:extLst>
          </p:cNvPr>
          <p:cNvSpPr txBox="1"/>
          <p:nvPr/>
        </p:nvSpPr>
        <p:spPr>
          <a:xfrm>
            <a:off x="558216" y="3868806"/>
            <a:ext cx="10793269" cy="400110"/>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基于此距离，从最小</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最大归一化的高斯核得到平滑权值为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1" name="图片 20">
            <a:extLst>
              <a:ext uri="{FF2B5EF4-FFF2-40B4-BE49-F238E27FC236}">
                <a16:creationId xmlns:a16="http://schemas.microsoft.com/office/drawing/2014/main" id="{6A4783B5-31DD-493A-8C7E-9773D3FEB750}"/>
              </a:ext>
            </a:extLst>
          </p:cNvPr>
          <p:cNvPicPr>
            <a:picLocks noChangeAspect="1"/>
          </p:cNvPicPr>
          <p:nvPr/>
        </p:nvPicPr>
        <p:blipFill>
          <a:blip r:embed="rId9"/>
          <a:stretch>
            <a:fillRect/>
          </a:stretch>
        </p:blipFill>
        <p:spPr>
          <a:xfrm>
            <a:off x="2012326" y="4428860"/>
            <a:ext cx="3172268" cy="571580"/>
          </a:xfrm>
          <a:prstGeom prst="rect">
            <a:avLst/>
          </a:prstGeom>
        </p:spPr>
      </p:pic>
      <p:pic>
        <p:nvPicPr>
          <p:cNvPr id="24" name="图片 23">
            <a:extLst>
              <a:ext uri="{FF2B5EF4-FFF2-40B4-BE49-F238E27FC236}">
                <a16:creationId xmlns:a16="http://schemas.microsoft.com/office/drawing/2014/main" id="{D2B3DE8F-D45C-DDEC-878E-FADACEEA1E30}"/>
              </a:ext>
            </a:extLst>
          </p:cNvPr>
          <p:cNvPicPr>
            <a:picLocks noChangeAspect="1"/>
          </p:cNvPicPr>
          <p:nvPr/>
        </p:nvPicPr>
        <p:blipFill>
          <a:blip r:embed="rId10"/>
          <a:stretch>
            <a:fillRect/>
          </a:stretch>
        </p:blipFill>
        <p:spPr>
          <a:xfrm>
            <a:off x="5539807" y="4312100"/>
            <a:ext cx="3314700" cy="714375"/>
          </a:xfrm>
          <a:prstGeom prst="rect">
            <a:avLst/>
          </a:prstGeom>
        </p:spPr>
      </p:pic>
      <p:sp>
        <p:nvSpPr>
          <p:cNvPr id="25" name="文本框 24">
            <a:extLst>
              <a:ext uri="{FF2B5EF4-FFF2-40B4-BE49-F238E27FC236}">
                <a16:creationId xmlns:a16="http://schemas.microsoft.com/office/drawing/2014/main" id="{AAF63577-C77F-3CA9-A61C-03C458DBCDB5}"/>
              </a:ext>
            </a:extLst>
          </p:cNvPr>
          <p:cNvSpPr txBox="1"/>
          <p:nvPr/>
        </p:nvSpPr>
        <p:spPr>
          <a:xfrm>
            <a:off x="558215" y="5033338"/>
            <a:ext cx="10793269" cy="400110"/>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将获得的表情变形与这些平滑权重相乘，得到平滑后的表情变形：</a:t>
            </a:r>
          </a:p>
        </p:txBody>
      </p:sp>
      <p:pic>
        <p:nvPicPr>
          <p:cNvPr id="30" name="图片 29">
            <a:extLst>
              <a:ext uri="{FF2B5EF4-FFF2-40B4-BE49-F238E27FC236}">
                <a16:creationId xmlns:a16="http://schemas.microsoft.com/office/drawing/2014/main" id="{509A3479-CCA3-FF19-D301-2AB64FAF2B7E}"/>
              </a:ext>
            </a:extLst>
          </p:cNvPr>
          <p:cNvPicPr>
            <a:picLocks noChangeAspect="1"/>
          </p:cNvPicPr>
          <p:nvPr/>
        </p:nvPicPr>
        <p:blipFill>
          <a:blip r:embed="rId11"/>
          <a:stretch>
            <a:fillRect/>
          </a:stretch>
        </p:blipFill>
        <p:spPr>
          <a:xfrm>
            <a:off x="8265054" y="5033338"/>
            <a:ext cx="3209925" cy="447675"/>
          </a:xfrm>
          <a:prstGeom prst="rect">
            <a:avLst/>
          </a:prstGeom>
        </p:spPr>
      </p:pic>
      <p:sp>
        <p:nvSpPr>
          <p:cNvPr id="31" name="文本框 30">
            <a:extLst>
              <a:ext uri="{FF2B5EF4-FFF2-40B4-BE49-F238E27FC236}">
                <a16:creationId xmlns:a16="http://schemas.microsoft.com/office/drawing/2014/main" id="{ECEB4A4C-0516-D13A-AA8C-C6D82F3D7E38}"/>
              </a:ext>
            </a:extLst>
          </p:cNvPr>
          <p:cNvSpPr txBox="1"/>
          <p:nvPr/>
        </p:nvSpPr>
        <p:spPr>
          <a:xfrm>
            <a:off x="558215" y="5547898"/>
            <a:ext cx="10793269" cy="707886"/>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这些平滑后的表情变形、身份编码以及预测的表情被传递到</a:t>
            </a:r>
            <a:r>
              <a:rPr lang="en-US" altLang="zh-CN" sz="20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000">
                <a:latin typeface="Times New Roman" panose="02020603050405020304" pitchFamily="18" charset="0"/>
                <a:ea typeface="宋体" panose="02010600030101010101" pitchFamily="2" charset="-122"/>
                <a:cs typeface="Times New Roman" panose="02020603050405020304" pitchFamily="18" charset="0"/>
              </a:rPr>
              <a:t>身份</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 </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𝐼，以获得平滑的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SDF</a:t>
            </a:r>
            <a:r>
              <a:rPr lang="zh-CN" altLang="en-US" sz="2000">
                <a:latin typeface="Times New Roman" panose="02020603050405020304" pitchFamily="18" charset="0"/>
                <a:ea typeface="宋体" panose="02010600030101010101" pitchFamily="2" charset="-122"/>
                <a:cs typeface="Times New Roman" panose="02020603050405020304" pitchFamily="18" charset="0"/>
              </a:rPr>
              <a:t>，然后使用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Marching Cubes</a:t>
            </a:r>
            <a:r>
              <a:rPr lang="zh-CN" altLang="en-US" sz="2000">
                <a:latin typeface="Times New Roman" panose="02020603050405020304" pitchFamily="18" charset="0"/>
                <a:ea typeface="宋体" panose="02010600030101010101" pitchFamily="2" charset="-122"/>
                <a:cs typeface="Times New Roman" panose="02020603050405020304" pitchFamily="18" charset="0"/>
              </a:rPr>
              <a:t>算法提取网格。</a:t>
            </a:r>
          </a:p>
        </p:txBody>
      </p:sp>
      <p:sp>
        <p:nvSpPr>
          <p:cNvPr id="32" name="文本框 31">
            <a:extLst>
              <a:ext uri="{FF2B5EF4-FFF2-40B4-BE49-F238E27FC236}">
                <a16:creationId xmlns:a16="http://schemas.microsoft.com/office/drawing/2014/main" id="{30534DC4-C4FA-E406-5FA1-A535ECA95E2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Aneja S, Thies J, Dai A, et al. Facetalk: Audio-driven motion diffusion for neural parametric head models[C]//Proceedings of the IEEE/CVF Conference on Computer Vision and Pattern Recognition. 2024: 21263-21273.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7313182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Sequence Generation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0374285" y="36901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2" name="文本框 31">
            <a:extLst>
              <a:ext uri="{FF2B5EF4-FFF2-40B4-BE49-F238E27FC236}">
                <a16:creationId xmlns:a16="http://schemas.microsoft.com/office/drawing/2014/main" id="{30534DC4-C4FA-E406-5FA1-A535ECA95E2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Aneja S, Thies J, Dai A, et al. Facetalk: Audio-driven motion diffusion for neural parametric head models[C]//Proceedings of the IEEE/CVF Conference on Computer Vision and Pattern Recognition. 2024: 21263-21273.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B2F0EA0E-8393-2DBF-EDED-2C96F86B83C7}"/>
              </a:ext>
            </a:extLst>
          </p:cNvPr>
          <p:cNvPicPr>
            <a:picLocks noChangeAspect="1"/>
          </p:cNvPicPr>
          <p:nvPr/>
        </p:nvPicPr>
        <p:blipFill>
          <a:blip r:embed="rId5"/>
          <a:stretch>
            <a:fillRect/>
          </a:stretch>
        </p:blipFill>
        <p:spPr>
          <a:xfrm>
            <a:off x="2170082" y="1468099"/>
            <a:ext cx="7106849" cy="4813504"/>
          </a:xfrm>
          <a:prstGeom prst="rect">
            <a:avLst/>
          </a:prstGeom>
        </p:spPr>
      </p:pic>
    </p:spTree>
    <p:extLst>
      <p:ext uri="{BB962C8B-B14F-4D97-AF65-F5344CB8AC3E}">
        <p14:creationId xmlns:p14="http://schemas.microsoft.com/office/powerpoint/2010/main" val="80937013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6" y="24566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1528959"/>
            <a:ext cx="10580232" cy="1785104"/>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：为了训练我们的潜在扩散模型，我们需要暂时一致的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200">
                <a:latin typeface="Times New Roman" panose="02020603050405020304" pitchFamily="18" charset="0"/>
                <a:ea typeface="宋体" panose="02010600030101010101" pitchFamily="2" charset="-122"/>
                <a:cs typeface="Times New Roman" panose="02020603050405020304" pitchFamily="18" charset="0"/>
              </a:rPr>
              <a:t>表达代码以及它们对应的音频。为此，作者利用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NeRSemble</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的多视图记录，用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16</a:t>
            </a:r>
            <a:r>
              <a:rPr lang="zh-CN" altLang="en-US" sz="2200">
                <a:latin typeface="Times New Roman" panose="02020603050405020304" pitchFamily="18" charset="0"/>
                <a:ea typeface="宋体" panose="02010600030101010101" pitchFamily="2" charset="-122"/>
                <a:cs typeface="Times New Roman" panose="02020603050405020304" pitchFamily="18" charset="0"/>
              </a:rPr>
              <a:t>台相机捕捉到的说话的人脸与相应的音频信号配对。值得注意的是，这些序列是为已经存在于</a:t>
            </a:r>
            <a:r>
              <a:rPr lang="en-US" altLang="zh-CN" sz="22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200">
                <a:latin typeface="Times New Roman" panose="02020603050405020304" pitchFamily="18" charset="0"/>
                <a:ea typeface="宋体" panose="02010600030101010101" pitchFamily="2" charset="-122"/>
                <a:cs typeface="Times New Roman" panose="02020603050405020304" pitchFamily="18" charset="0"/>
              </a:rPr>
              <a:t>模型的身份空间中的人脸捕获的。因此，对于给定的主题，只需要估计与多视图序列相对应的表达代码。</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6700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483244" y="3169952"/>
            <a:ext cx="10580232" cy="3139321"/>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：与依赖</a:t>
            </a:r>
            <a:r>
              <a:rPr lang="en-US" altLang="zh-CN" sz="2200">
                <a:latin typeface="Times New Roman" panose="02020603050405020304" pitchFamily="18" charset="0"/>
                <a:ea typeface="宋体" panose="02010600030101010101" pitchFamily="2" charset="-122"/>
                <a:cs typeface="Times New Roman" panose="02020603050405020304" pitchFamily="18" charset="0"/>
              </a:rPr>
              <a:t>LVE (Lip Vertex Error)</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的基于模板的方法不同，我们的方法为每帧生成</a:t>
            </a:r>
            <a:r>
              <a:rPr lang="en-US" altLang="zh-CN" sz="2200">
                <a:latin typeface="Times New Roman" panose="02020603050405020304" pitchFamily="18" charset="0"/>
                <a:ea typeface="宋体" panose="02010600030101010101" pitchFamily="2" charset="-122"/>
                <a:cs typeface="Times New Roman" panose="02020603050405020304" pitchFamily="18" charset="0"/>
              </a:rPr>
              <a:t>sdf;</a:t>
            </a:r>
            <a:r>
              <a:rPr lang="zh-CN" altLang="en-US" sz="2200">
                <a:latin typeface="Times New Roman" panose="02020603050405020304" pitchFamily="18" charset="0"/>
                <a:ea typeface="宋体" panose="02010600030101010101" pitchFamily="2" charset="-122"/>
                <a:cs typeface="Times New Roman" panose="02020603050405020304" pitchFamily="18" charset="0"/>
              </a:rPr>
              <a:t>因此，提取的网格拓扑在不同帧之间变化，使得</a:t>
            </a:r>
            <a:r>
              <a:rPr lang="en-US" altLang="zh-CN" sz="2200">
                <a:latin typeface="Times New Roman" panose="02020603050405020304" pitchFamily="18" charset="0"/>
                <a:ea typeface="宋体" panose="02010600030101010101" pitchFamily="2" charset="-122"/>
                <a:cs typeface="Times New Roman" panose="02020603050405020304" pitchFamily="18" charset="0"/>
              </a:rPr>
              <a:t>LVE</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不适用于评估。因此，我们采用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LSE-D(</a:t>
            </a:r>
            <a:r>
              <a:rPr lang="zh-CN" altLang="en-US" sz="2200">
                <a:latin typeface="Times New Roman" panose="02020603050405020304" pitchFamily="18" charset="0"/>
                <a:ea typeface="宋体" panose="02010600030101010101" pitchFamily="2" charset="-122"/>
                <a:cs typeface="Times New Roman" panose="02020603050405020304" pitchFamily="18" charset="0"/>
              </a:rPr>
              <a:t>唇同步误差距离</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对唇同步进行定量评价。对于多样性，我们计算</a:t>
            </a:r>
            <a:r>
              <a:rPr lang="en-US" altLang="zh-CN" sz="2200">
                <a:latin typeface="Times New Roman" panose="02020603050405020304" pitchFamily="18" charset="0"/>
                <a:ea typeface="宋体" panose="02010600030101010101" pitchFamily="2" charset="-122"/>
                <a:cs typeface="Times New Roman" panose="02020603050405020304" pitchFamily="18" charset="0"/>
              </a:rPr>
              <a:t>FID</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KID</a:t>
            </a:r>
            <a:r>
              <a:rPr lang="zh-CN" altLang="en-US" sz="2200">
                <a:latin typeface="Times New Roman" panose="02020603050405020304" pitchFamily="18" charset="0"/>
                <a:ea typeface="宋体" panose="02010600030101010101" pitchFamily="2" charset="-122"/>
                <a:cs typeface="Times New Roman" panose="02020603050405020304" pitchFamily="18" charset="0"/>
              </a:rPr>
              <a:t>，以及多样性得分。由于</a:t>
            </a:r>
            <a:r>
              <a:rPr lang="en-US" altLang="zh-CN" sz="2200">
                <a:latin typeface="Times New Roman" panose="02020603050405020304" pitchFamily="18" charset="0"/>
                <a:ea typeface="宋体" panose="02010600030101010101" pitchFamily="2" charset="-122"/>
                <a:cs typeface="Times New Roman" panose="02020603050405020304" pitchFamily="18" charset="0"/>
              </a:rPr>
              <a:t>FID/KID</a:t>
            </a:r>
            <a:r>
              <a:rPr lang="zh-CN" altLang="en-US" sz="2200">
                <a:latin typeface="Times New Roman" panose="02020603050405020304" pitchFamily="18" charset="0"/>
                <a:ea typeface="宋体" panose="02010600030101010101" pitchFamily="2" charset="-122"/>
                <a:cs typeface="Times New Roman" panose="02020603050405020304" pitchFamily="18" charset="0"/>
              </a:rPr>
              <a:t>可能不能反映所有的质量考虑，当样本有限时，我们包括两个既定的质量指标</a:t>
            </a:r>
            <a:r>
              <a:rPr lang="en-US" altLang="zh-CN" sz="2200">
                <a:latin typeface="Times New Roman" panose="02020603050405020304" pitchFamily="18" charset="0"/>
                <a:ea typeface="宋体" panose="02010600030101010101" pitchFamily="2" charset="-122"/>
                <a:cs typeface="Times New Roman" panose="02020603050405020304" pitchFamily="18" charset="0"/>
              </a:rPr>
              <a:t>:(1)FIQA(</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面部图像质量评估</a:t>
            </a:r>
            <a:r>
              <a:rPr lang="en-US" altLang="zh-CN" sz="2200">
                <a:latin typeface="Times New Roman" panose="02020603050405020304" pitchFamily="18" charset="0"/>
                <a:ea typeface="宋体" panose="02010600030101010101" pitchFamily="2" charset="-122"/>
                <a:cs typeface="Times New Roman" panose="02020603050405020304" pitchFamily="18" charset="0"/>
              </a:rPr>
              <a:t>)(2)VQA(</a:t>
            </a:r>
            <a:r>
              <a:rPr lang="zh-CN" altLang="en-US" sz="2200">
                <a:latin typeface="Times New Roman" panose="02020603050405020304" pitchFamily="18" charset="0"/>
                <a:ea typeface="宋体" panose="02010600030101010101" pitchFamily="2" charset="-122"/>
                <a:cs typeface="Times New Roman" panose="02020603050405020304" pitchFamily="18" charset="0"/>
              </a:rPr>
              <a:t>视频质量评估</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a:latin typeface="Times New Roman" panose="02020603050405020304" pitchFamily="18" charset="0"/>
                <a:ea typeface="宋体" panose="02010600030101010101" pitchFamily="2" charset="-122"/>
                <a:cs typeface="Times New Roman" panose="02020603050405020304" pitchFamily="18" charset="0"/>
              </a:rPr>
              <a:t>FIQA</a:t>
            </a:r>
            <a:r>
              <a:rPr lang="zh-CN" altLang="en-US" sz="2200">
                <a:latin typeface="Times New Roman" panose="02020603050405020304" pitchFamily="18" charset="0"/>
                <a:ea typeface="宋体" panose="02010600030101010101" pitchFamily="2" charset="-122"/>
                <a:cs typeface="Times New Roman" panose="02020603050405020304" pitchFamily="18" charset="0"/>
              </a:rPr>
              <a:t>量化了人脸识别的图像质量和与野外真实人脸的相似性，</a:t>
            </a:r>
            <a:r>
              <a:rPr lang="en-US" altLang="zh-CN" sz="2200">
                <a:latin typeface="Times New Roman" panose="02020603050405020304" pitchFamily="18" charset="0"/>
                <a:ea typeface="宋体" panose="02010600030101010101" pitchFamily="2" charset="-122"/>
                <a:cs typeface="Times New Roman" panose="02020603050405020304" pitchFamily="18" charset="0"/>
              </a:rPr>
              <a:t>VQA</a:t>
            </a:r>
            <a:r>
              <a:rPr lang="zh-CN" altLang="en-US" sz="2200">
                <a:latin typeface="Times New Roman" panose="02020603050405020304" pitchFamily="18" charset="0"/>
                <a:ea typeface="宋体" panose="02010600030101010101" pitchFamily="2" charset="-122"/>
                <a:cs typeface="Times New Roman" panose="02020603050405020304" pitchFamily="18" charset="0"/>
              </a:rPr>
              <a:t>衡量了扭曲</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语义</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美学方面的整体视频质量。最后，为了进行感性评估，我们对</a:t>
            </a:r>
            <a:r>
              <a:rPr lang="en-US" altLang="zh-CN" sz="2200">
                <a:latin typeface="Times New Roman" panose="02020603050405020304" pitchFamily="18" charset="0"/>
                <a:ea typeface="宋体" panose="02010600030101010101" pitchFamily="2" charset="-122"/>
                <a:cs typeface="Times New Roman" panose="02020603050405020304" pitchFamily="18" charset="0"/>
              </a:rPr>
              <a:t>40</a:t>
            </a:r>
            <a:r>
              <a:rPr lang="zh-CN" altLang="en-US" sz="2200">
                <a:latin typeface="Times New Roman" panose="02020603050405020304" pitchFamily="18" charset="0"/>
                <a:ea typeface="宋体" panose="02010600030101010101" pitchFamily="2" charset="-122"/>
                <a:cs typeface="Times New Roman" panose="02020603050405020304" pitchFamily="18" charset="0"/>
              </a:rPr>
              <a:t>名参与者进行了一项用户研究，其中包括</a:t>
            </a:r>
            <a:r>
              <a:rPr lang="en-US" altLang="zh-CN" sz="2200">
                <a:latin typeface="Times New Roman" panose="02020603050405020304" pitchFamily="18" charset="0"/>
                <a:ea typeface="宋体" panose="02010600030101010101" pitchFamily="2" charset="-122"/>
                <a:cs typeface="Times New Roman" panose="02020603050405020304" pitchFamily="18" charset="0"/>
              </a:rPr>
              <a:t>15</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个未见过的音频剪辑。</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F0CA97F2-67AC-3AC4-B89B-408FCBDA4C4A}"/>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18607" y="36843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0AC1EFB9-4E6F-BF37-BA68-CEC2F7990DCE}"/>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CE35DB0F-9A65-9E0A-EA79-1BA5B02BCF6F}"/>
              </a:ext>
            </a:extLst>
          </p:cNvPr>
          <p:cNvPicPr>
            <a:picLocks noChangeAspect="1"/>
          </p:cNvPicPr>
          <p:nvPr/>
        </p:nvPicPr>
        <p:blipFill>
          <a:blip r:embed="rId5"/>
          <a:stretch>
            <a:fillRect/>
          </a:stretch>
        </p:blipFill>
        <p:spPr>
          <a:xfrm>
            <a:off x="1167966" y="1819334"/>
            <a:ext cx="9778801" cy="4117389"/>
          </a:xfrm>
          <a:prstGeom prst="rect">
            <a:avLst/>
          </a:prstGeom>
        </p:spPr>
      </p:pic>
    </p:spTree>
    <p:extLst>
      <p:ext uri="{BB962C8B-B14F-4D97-AF65-F5344CB8AC3E}">
        <p14:creationId xmlns:p14="http://schemas.microsoft.com/office/powerpoint/2010/main" val="2780110041"/>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18607" y="36843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0AC1EFB9-4E6F-BF37-BA68-CEC2F7990DCE}"/>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1968F749-8085-16FE-E17D-C16F8BAC529F}"/>
              </a:ext>
            </a:extLst>
          </p:cNvPr>
          <p:cNvPicPr>
            <a:picLocks noChangeAspect="1"/>
          </p:cNvPicPr>
          <p:nvPr/>
        </p:nvPicPr>
        <p:blipFill>
          <a:blip r:embed="rId5"/>
          <a:stretch>
            <a:fillRect/>
          </a:stretch>
        </p:blipFill>
        <p:spPr>
          <a:xfrm>
            <a:off x="2374141" y="1742231"/>
            <a:ext cx="6473024" cy="4409160"/>
          </a:xfrm>
          <a:prstGeom prst="rect">
            <a:avLst/>
          </a:prstGeom>
        </p:spPr>
      </p:pic>
    </p:spTree>
    <p:extLst>
      <p:ext uri="{BB962C8B-B14F-4D97-AF65-F5344CB8AC3E}">
        <p14:creationId xmlns:p14="http://schemas.microsoft.com/office/powerpoint/2010/main" val="253082416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AFA6258E-F69A-6101-0AAA-711C2381A65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2C4B3B51-1773-06AE-63D6-32FDC0CC3290}"/>
              </a:ext>
            </a:extLst>
          </p:cNvPr>
          <p:cNvPicPr>
            <a:picLocks noChangeAspect="1"/>
          </p:cNvPicPr>
          <p:nvPr/>
        </p:nvPicPr>
        <p:blipFill>
          <a:blip r:embed="rId5"/>
          <a:stretch>
            <a:fillRect/>
          </a:stretch>
        </p:blipFill>
        <p:spPr>
          <a:xfrm>
            <a:off x="2324053" y="1260910"/>
            <a:ext cx="8688012" cy="4963218"/>
          </a:xfrm>
          <a:prstGeom prst="rect">
            <a:avLst/>
          </a:prstGeom>
        </p:spPr>
      </p:pic>
    </p:spTree>
    <p:extLst>
      <p:ext uri="{BB962C8B-B14F-4D97-AF65-F5344CB8AC3E}">
        <p14:creationId xmlns:p14="http://schemas.microsoft.com/office/powerpoint/2010/main" val="1934066322"/>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77934" y="17805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D05D41EE-B1D8-36C8-449D-09407084A567}"/>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3ED01501-4DB0-6389-D895-AD44E2EE5B64}"/>
              </a:ext>
            </a:extLst>
          </p:cNvPr>
          <p:cNvPicPr>
            <a:picLocks noChangeAspect="1"/>
          </p:cNvPicPr>
          <p:nvPr/>
        </p:nvPicPr>
        <p:blipFill>
          <a:blip r:embed="rId5"/>
          <a:stretch>
            <a:fillRect/>
          </a:stretch>
        </p:blipFill>
        <p:spPr>
          <a:xfrm>
            <a:off x="239883" y="2000539"/>
            <a:ext cx="5889785" cy="4090488"/>
          </a:xfrm>
          <a:prstGeom prst="rect">
            <a:avLst/>
          </a:prstGeom>
        </p:spPr>
      </p:pic>
      <p:pic>
        <p:nvPicPr>
          <p:cNvPr id="9" name="图片 8">
            <a:extLst>
              <a:ext uri="{FF2B5EF4-FFF2-40B4-BE49-F238E27FC236}">
                <a16:creationId xmlns:a16="http://schemas.microsoft.com/office/drawing/2014/main" id="{4C32FD1B-4728-3ECF-EE9F-BB9FBC0EB159}"/>
              </a:ext>
            </a:extLst>
          </p:cNvPr>
          <p:cNvPicPr>
            <a:picLocks noChangeAspect="1"/>
          </p:cNvPicPr>
          <p:nvPr/>
        </p:nvPicPr>
        <p:blipFill>
          <a:blip r:embed="rId6"/>
          <a:stretch>
            <a:fillRect/>
          </a:stretch>
        </p:blipFill>
        <p:spPr>
          <a:xfrm>
            <a:off x="6174580" y="1474808"/>
            <a:ext cx="4525006" cy="4858428"/>
          </a:xfrm>
          <a:prstGeom prst="rect">
            <a:avLst/>
          </a:prstGeom>
        </p:spPr>
      </p:pic>
    </p:spTree>
    <p:extLst>
      <p:ext uri="{BB962C8B-B14F-4D97-AF65-F5344CB8AC3E}">
        <p14:creationId xmlns:p14="http://schemas.microsoft.com/office/powerpoint/2010/main" val="1105930762"/>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3634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本文提出了</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FaceTalk</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，这是一种从音频合成逼真的人体头部动画的新方法。</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35140"/>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为音频驱动的头部动画引入了第一个潜在扩散模型，产生了比现有方法更高的保真度结果。</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580890"/>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a:latin typeface="宋体" panose="02010600030101010101" pitchFamily="2" charset="-122"/>
                <a:ea typeface="宋体" panose="02010600030101010101" pitchFamily="2" charset="-122"/>
                <a:cs typeface="Times New Roman" panose="02020603050405020304" pitchFamily="18" charset="0"/>
              </a:rPr>
              <a:t>FaceTalk</a:t>
            </a:r>
            <a:r>
              <a:rPr lang="zh-CN" altLang="en-US" sz="2400" kern="100">
                <a:latin typeface="宋体" panose="02010600030101010101" pitchFamily="2" charset="-122"/>
                <a:ea typeface="宋体" panose="02010600030101010101" pitchFamily="2" charset="-122"/>
                <a:cs typeface="Times New Roman" panose="02020603050405020304" pitchFamily="18" charset="0"/>
              </a:rPr>
              <a:t>利用参数化头部模型生成体积头部表示，以生成富有表现力的细粒度动作，如眨眼，皮肤折痕等。</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710159"/>
            <a:ext cx="9987482" cy="137954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证明了我们的方法对其他条件反射信号</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如面部标志</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的适用性。我们相信这是实现高度详细的</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面部模型动画的重要的第一步，它可以为内容创作和数字化身提供许多新的可能性。</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TalkingStyle: Personalized Speech-Driven 3D Facial Animation with Style Preservation</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2024.07.25</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zh-CN" altLang="en-US" sz="1600">
                <a:latin typeface="微软雅黑 Light" panose="020B0502040204020203" pitchFamily="34" charset="-122"/>
                <a:ea typeface="微软雅黑 Light" panose="020B0502040204020203" pitchFamily="34" charset="-122"/>
              </a:rPr>
              <a:t>：</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Song W, Wang X, Zheng S, et al.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0717206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135191655"/>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364571867"/>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10709" y="638296"/>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73891" y="1513419"/>
            <a:ext cx="10244217" cy="4038734"/>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在通过语音驱动的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面部动画领域。这一领域已经取得了显著的进展，但现有的方法在实现个性化和逼真的说话风格模仿方面仍然存在困难 。特别是在高质量</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头像在游戏、虚拟现实和交互应用等多个领域的应用中，用户对个性化和真实感的需求日益增加 。</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现有的方法，如</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MeshTalk</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，虽然在区分与语音相关和不相关的面部信息以及在引入语音上下文方面取得了进展，但它们</a:t>
            </a:r>
            <a:r>
              <a:rPr lang="zh-CN" altLang="en-US" sz="2400" b="1"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在准确模仿个体独特的说话风格方面仍有不足 </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。本研究提出了一种新的方法，通过将样式编码从运动模式中解耦，来生成个性化的说话头像，同时保留人物的说话风格 。</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95651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975640968"/>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979545"/>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本研究通过引入独特的编码器设计来分别处理样式、语音和运动流，解决了语音驱动的面部动画中的多对多对应问题。这种精细的方法能够有效处理每个组件，确保保留样式并保持动画的一致性。</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93773"/>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创新地采用了一种跨模态聚合机制，有效地整合了样式、语音和运动流。这种机制在创建个性化的头像时起到了关键作用，确保了语音与动画的精确同步</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73887"/>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提出了一个简单但功能强大的样式条件</a:t>
            </a:r>
            <a:r>
              <a:rPr lang="en-US" altLang="zh-CN" sz="22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解码器，利用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的自注意力机制，将样式编码无缝整合到运动潜在空间中，从而实现了样式化动画的生成。这种解码器提供了更大的灵活性和控制力，标志着从固定或未明确控制的说话者样式的方法的转变​</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6611897"/>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98524235"/>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980454F6-1FE2-E321-B654-BDAD6873D190}"/>
              </a:ext>
            </a:extLst>
          </p:cNvPr>
          <p:cNvPicPr>
            <a:picLocks noChangeAspect="1"/>
          </p:cNvPicPr>
          <p:nvPr/>
        </p:nvPicPr>
        <p:blipFill>
          <a:blip r:embed="rId5"/>
          <a:stretch>
            <a:fillRect/>
          </a:stretch>
        </p:blipFill>
        <p:spPr>
          <a:xfrm>
            <a:off x="672389" y="1466807"/>
            <a:ext cx="10458488" cy="4831751"/>
          </a:xfrm>
          <a:prstGeom prst="rect">
            <a:avLst/>
          </a:prstGeom>
        </p:spPr>
      </p:pic>
    </p:spTree>
    <p:extLst>
      <p:ext uri="{BB962C8B-B14F-4D97-AF65-F5344CB8AC3E}">
        <p14:creationId xmlns:p14="http://schemas.microsoft.com/office/powerpoint/2010/main" val="1255394592"/>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8" y="25097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目标：</a:t>
            </a:r>
            <a:r>
              <a:rPr lang="en-US" altLang="zh-CN" sz="2000">
                <a:latin typeface="Times New Roman" panose="02020603050405020304" pitchFamily="18" charset="0"/>
                <a:ea typeface="宋体" panose="02010600030101010101" pitchFamily="2" charset="-122"/>
                <a:cs typeface="Times New Roman" panose="02020603050405020304" pitchFamily="18" charset="0"/>
              </a:rPr>
              <a:t>TalkingStyle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旨在整合多种模态的特征，包括风格、语音和动作。于是，为每个流程设计了一个特定的编码器，以无缝集成跨模式流程。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Unique Encoders for Multi-modal Flows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6764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283EB3E-2FB2-1634-C189-DB500A7F684B}"/>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F1A5A3CC-2F6C-E6F9-B6B6-51FA893A083F}"/>
              </a:ext>
            </a:extLst>
          </p:cNvPr>
          <p:cNvSpPr txBox="1"/>
          <p:nvPr/>
        </p:nvSpPr>
        <p:spPr>
          <a:xfrm>
            <a:off x="293057" y="2094234"/>
            <a:ext cx="11250830" cy="193899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Speech Encoder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提出了一种基于最先进的预训练语音模型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HuBERT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WAVENet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。在具体实现中，我们首先使用线性投影层和全连接操作对齐语音信号和动画，然后使用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HuBERT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编码音频特征。语音编码器由一个音频特征提取器和一个多层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编码器组成。在此基础上，我们加载了预训练的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HuBERT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权重。首先，音频特征提取器通过时间卷积网络（</a:t>
            </a:r>
            <a:r>
              <a:rPr lang="en-US" altLang="zh-CN" sz="2000">
                <a:latin typeface="Times New Roman" panose="02020603050405020304" pitchFamily="18" charset="0"/>
                <a:ea typeface="宋体" panose="02010600030101010101" pitchFamily="2" charset="-122"/>
                <a:cs typeface="Times New Roman" panose="02020603050405020304" pitchFamily="18" charset="0"/>
              </a:rPr>
              <a:t>TCN</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）将原始波形的音频</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a:t>
            </a:r>
            <a:r>
              <a:rPr lang="zh-CN" altLang="en-US" sz="2000">
                <a:latin typeface="Times New Roman" panose="02020603050405020304" pitchFamily="18" charset="0"/>
                <a:ea typeface="宋体" panose="02010600030101010101" pitchFamily="2" charset="-122"/>
                <a:cs typeface="Times New Roman" panose="02020603050405020304" pitchFamily="18" charset="0"/>
              </a:rPr>
              <a:t>转换为特征向量，然后使用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层对音频特征向量进行采样，以获得语音特征</a:t>
            </a:r>
            <a:r>
              <a:rPr lang="en-US" altLang="zh-CN" sz="2000">
                <a:latin typeface="Times New Roman" panose="02020603050405020304" pitchFamily="18" charset="0"/>
                <a:ea typeface="宋体" panose="02010600030101010101" pitchFamily="2" charset="-122"/>
                <a:cs typeface="Times New Roman" panose="02020603050405020304" pitchFamily="18" charset="0"/>
              </a:rPr>
              <a:t>FSpeech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。这个过程可以表述如下：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FB771A75-C846-5710-942C-326BC511C7AA}"/>
              </a:ext>
            </a:extLst>
          </p:cNvPr>
          <p:cNvPicPr>
            <a:picLocks noChangeAspect="1"/>
          </p:cNvPicPr>
          <p:nvPr/>
        </p:nvPicPr>
        <p:blipFill>
          <a:blip r:embed="rId5"/>
          <a:stretch>
            <a:fillRect/>
          </a:stretch>
        </p:blipFill>
        <p:spPr>
          <a:xfrm>
            <a:off x="3773317" y="3754342"/>
            <a:ext cx="4197749" cy="548936"/>
          </a:xfrm>
          <a:prstGeom prst="rect">
            <a:avLst/>
          </a:prstGeom>
        </p:spPr>
      </p:pic>
      <p:sp>
        <p:nvSpPr>
          <p:cNvPr id="9" name="文本框 8">
            <a:extLst>
              <a:ext uri="{FF2B5EF4-FFF2-40B4-BE49-F238E27FC236}">
                <a16:creationId xmlns:a16="http://schemas.microsoft.com/office/drawing/2014/main" id="{CE45FA8D-37D5-A767-9F49-1212EAB56881}"/>
              </a:ext>
            </a:extLst>
          </p:cNvPr>
          <p:cNvSpPr txBox="1"/>
          <p:nvPr/>
        </p:nvSpPr>
        <p:spPr>
          <a:xfrm>
            <a:off x="672389" y="4455424"/>
            <a:ext cx="10958986" cy="1323439"/>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a:latin typeface="Times New Roman" panose="02020603050405020304" pitchFamily="18" charset="0"/>
                <a:ea typeface="宋体" panose="02010600030101010101" pitchFamily="2" charset="-122"/>
                <a:cs typeface="Times New Roman" panose="02020603050405020304" pitchFamily="18" charset="0"/>
              </a:rPr>
              <a:t>TCN(·)</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表示时间卷积网络，</a:t>
            </a:r>
            <a:r>
              <a:rPr lang="en-US" altLang="zh-CN" sz="2000">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000">
                <a:latin typeface="Times New Roman" panose="02020603050405020304" pitchFamily="18" charset="0"/>
                <a:ea typeface="宋体" panose="02010600030101010101" pitchFamily="2" charset="-122"/>
                <a:cs typeface="Times New Roman" panose="02020603050405020304" pitchFamily="18" charset="0"/>
              </a:rPr>
              <a:t>WAVENet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，用于获取序列化的音频特征。由于不同数据集中面部运动的帧率不同（</a:t>
            </a:r>
            <a:r>
              <a:rPr lang="en-US" altLang="zh-CN" sz="20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30 fps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 fps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），我们设计了不同的步长来采样音频特征，以精确对齐面部运动。具体来说，</a:t>
            </a:r>
            <a:r>
              <a:rPr lang="en-US" altLang="zh-CN" sz="20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16000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19200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。这可以确保音频每秒的帧数与面部运动的帧数相对一致，可用于网络的后续训练。</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4090975"/>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153A0EA1-5523-8749-DB28-D4D34CB0C1C4}"/>
              </a:ext>
            </a:extLst>
          </p:cNvPr>
          <p:cNvPicPr>
            <a:picLocks noChangeAspect="1"/>
          </p:cNvPicPr>
          <p:nvPr/>
        </p:nvPicPr>
        <p:blipFill>
          <a:blip r:embed="rId5"/>
          <a:stretch>
            <a:fillRect/>
          </a:stretch>
        </p:blipFill>
        <p:spPr>
          <a:xfrm>
            <a:off x="6841861" y="2404728"/>
            <a:ext cx="5344271" cy="3734321"/>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2310" y="17411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Unique Encoders for Multi-modal Flows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777370" y="45390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283EB3E-2FB2-1634-C189-DB500A7F684B}"/>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F1A5A3CC-2F6C-E6F9-B6B6-51FA893A083F}"/>
              </a:ext>
            </a:extLst>
          </p:cNvPr>
          <p:cNvSpPr txBox="1"/>
          <p:nvPr/>
        </p:nvSpPr>
        <p:spPr>
          <a:xfrm>
            <a:off x="293057" y="1356425"/>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Style Encoder and Motion Encoder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以往的实现中，一般直接对一热编码的样式标签进行编码，以绑定样式。虽然这种方法可以获得良好的样式保留，但它不能很好地匹配未见过的面部运动。因此，重新设计了一个样式编码器，以在最大限度保留样式的同时，获得更准确的面部运动。</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2" name="组合 21">
            <a:extLst>
              <a:ext uri="{FF2B5EF4-FFF2-40B4-BE49-F238E27FC236}">
                <a16:creationId xmlns:a16="http://schemas.microsoft.com/office/drawing/2014/main" id="{455BF56F-27FA-DD58-1F74-46DD1F8994E2}"/>
              </a:ext>
            </a:extLst>
          </p:cNvPr>
          <p:cNvGrpSpPr/>
          <p:nvPr/>
        </p:nvGrpSpPr>
        <p:grpSpPr>
          <a:xfrm>
            <a:off x="605293" y="2287474"/>
            <a:ext cx="6552136" cy="2252722"/>
            <a:chOff x="605293" y="2483419"/>
            <a:chExt cx="6552136" cy="2252722"/>
          </a:xfrm>
        </p:grpSpPr>
        <p:sp>
          <p:nvSpPr>
            <p:cNvPr id="9" name="文本框 8">
              <a:extLst>
                <a:ext uri="{FF2B5EF4-FFF2-40B4-BE49-F238E27FC236}">
                  <a16:creationId xmlns:a16="http://schemas.microsoft.com/office/drawing/2014/main" id="{CE45FA8D-37D5-A767-9F49-1212EAB56881}"/>
                </a:ext>
              </a:extLst>
            </p:cNvPr>
            <p:cNvSpPr txBox="1"/>
            <p:nvPr/>
          </p:nvSpPr>
          <p:spPr>
            <a:xfrm>
              <a:off x="605293" y="2483419"/>
              <a:ext cx="6552136" cy="1938992"/>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具体来说，样式编码器的输入也以一热格式编码。我们首先使用线性层从一热中获取说话者的个性化样式</a:t>
              </a:r>
              <a:r>
                <a:rPr lang="en-US" altLang="zh-CN" sz="2000">
                  <a:latin typeface="Times New Roman" panose="02020603050405020304" pitchFamily="18" charset="0"/>
                  <a:ea typeface="宋体" panose="02010600030101010101" pitchFamily="2" charset="-122"/>
                  <a:cs typeface="Times New Roman" panose="02020603050405020304" pitchFamily="18" charset="0"/>
                </a:rPr>
                <a:t>Fs</a:t>
              </a:r>
              <a:r>
                <a:rPr lang="zh-CN" altLang="en-US" sz="2000">
                  <a:latin typeface="Times New Roman" panose="02020603050405020304" pitchFamily="18" charset="0"/>
                  <a:ea typeface="宋体" panose="02010600030101010101" pitchFamily="2" charset="-122"/>
                  <a:cs typeface="Times New Roman" panose="02020603050405020304" pitchFamily="18" charset="0"/>
                </a:rPr>
                <a:t>。同时，我们对一热进行</a:t>
              </a:r>
              <a:r>
                <a:rPr lang="en-US" altLang="zh-CN" sz="2000">
                  <a:latin typeface="Times New Roman" panose="02020603050405020304" pitchFamily="18" charset="0"/>
                  <a:ea typeface="宋体" panose="02010600030101010101" pitchFamily="2" charset="-122"/>
                  <a:cs typeface="Times New Roman" panose="02020603050405020304" pitchFamily="18" charset="0"/>
                </a:rPr>
                <a:t>argmax(·)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操作以获得位置信息。我们还对其进行嵌入操作</a:t>
              </a:r>
              <a:r>
                <a:rPr lang="en-US" altLang="zh-CN" sz="2000">
                  <a:latin typeface="Times New Roman" panose="02020603050405020304" pitchFamily="18" charset="0"/>
                  <a:ea typeface="宋体" panose="02010600030101010101" pitchFamily="2" charset="-122"/>
                  <a:cs typeface="Times New Roman" panose="02020603050405020304" pitchFamily="18" charset="0"/>
                </a:rPr>
                <a:t>E(·)</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，以自适应地聚类通用样式代码。最后，为了增强个性化样式，执行跳跃连接，将个性化样式作为样式编码器的输出</a:t>
              </a:r>
              <a:r>
                <a:rPr lang="en-US" altLang="zh-CN" sz="2000">
                  <a:latin typeface="Times New Roman" panose="02020603050405020304" pitchFamily="18" charset="0"/>
                  <a:ea typeface="宋体" panose="02010600030101010101" pitchFamily="2" charset="-122"/>
                  <a:cs typeface="Times New Roman" panose="02020603050405020304" pitchFamily="18" charset="0"/>
                </a:rPr>
                <a:t>FStyle</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。这个过程可以表述如下：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EA0DBDBE-BC7B-48E4-DB4E-EF0A87793CCF}"/>
                </a:ext>
              </a:extLst>
            </p:cNvPr>
            <p:cNvPicPr>
              <a:picLocks noChangeAspect="1"/>
            </p:cNvPicPr>
            <p:nvPr/>
          </p:nvPicPr>
          <p:blipFill>
            <a:blip r:embed="rId6"/>
            <a:stretch>
              <a:fillRect/>
            </a:stretch>
          </p:blipFill>
          <p:spPr>
            <a:xfrm>
              <a:off x="1919292" y="4341936"/>
              <a:ext cx="3971617" cy="394205"/>
            </a:xfrm>
            <a:prstGeom prst="rect">
              <a:avLst/>
            </a:prstGeom>
          </p:spPr>
        </p:pic>
      </p:grpSp>
      <p:grpSp>
        <p:nvGrpSpPr>
          <p:cNvPr id="21" name="组合 20">
            <a:extLst>
              <a:ext uri="{FF2B5EF4-FFF2-40B4-BE49-F238E27FC236}">
                <a16:creationId xmlns:a16="http://schemas.microsoft.com/office/drawing/2014/main" id="{4E2F6F1E-1DF2-01B2-40C2-FBDFBD6154CB}"/>
              </a:ext>
            </a:extLst>
          </p:cNvPr>
          <p:cNvGrpSpPr/>
          <p:nvPr/>
        </p:nvGrpSpPr>
        <p:grpSpPr>
          <a:xfrm>
            <a:off x="655241" y="4431843"/>
            <a:ext cx="6552136" cy="1352415"/>
            <a:chOff x="655241" y="4627784"/>
            <a:chExt cx="6552136" cy="1352415"/>
          </a:xfrm>
        </p:grpSpPr>
        <p:sp>
          <p:nvSpPr>
            <p:cNvPr id="18" name="文本框 17">
              <a:extLst>
                <a:ext uri="{FF2B5EF4-FFF2-40B4-BE49-F238E27FC236}">
                  <a16:creationId xmlns:a16="http://schemas.microsoft.com/office/drawing/2014/main" id="{5432D3B3-10DA-E113-62D7-633636CE752D}"/>
                </a:ext>
              </a:extLst>
            </p:cNvPr>
            <p:cNvSpPr txBox="1"/>
            <p:nvPr/>
          </p:nvSpPr>
          <p:spPr>
            <a:xfrm>
              <a:off x="655241" y="4627784"/>
              <a:ext cx="6552136" cy="1323439"/>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表示全连接层，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表示多头自注意力，‘</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表示元素相加操作。接下来，作者提出一个运动编码器来提取面部运动特征。运动编码器会将面部运动</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的维度降低到低纬度：</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78F6D248-5AF0-0ADC-5706-2ADF9CA776CD}"/>
                </a:ext>
              </a:extLst>
            </p:cNvPr>
            <p:cNvPicPr>
              <a:picLocks noChangeAspect="1"/>
            </p:cNvPicPr>
            <p:nvPr/>
          </p:nvPicPr>
          <p:blipFill>
            <a:blip r:embed="rId7"/>
            <a:stretch>
              <a:fillRect/>
            </a:stretch>
          </p:blipFill>
          <p:spPr>
            <a:xfrm>
              <a:off x="2141679" y="5551514"/>
              <a:ext cx="2343477" cy="428685"/>
            </a:xfrm>
            <a:prstGeom prst="rect">
              <a:avLst/>
            </a:prstGeom>
          </p:spPr>
        </p:pic>
      </p:grpSp>
      <p:sp>
        <p:nvSpPr>
          <p:cNvPr id="25" name="文本框 24">
            <a:extLst>
              <a:ext uri="{FF2B5EF4-FFF2-40B4-BE49-F238E27FC236}">
                <a16:creationId xmlns:a16="http://schemas.microsoft.com/office/drawing/2014/main" id="{1DA51E1A-0817-4F85-6C6D-353782C62140}"/>
              </a:ext>
            </a:extLst>
          </p:cNvPr>
          <p:cNvSpPr txBox="1"/>
          <p:nvPr/>
        </p:nvSpPr>
        <p:spPr>
          <a:xfrm>
            <a:off x="658775" y="5652055"/>
            <a:ext cx="7640844" cy="707886"/>
          </a:xfrm>
          <a:prstGeom prst="rect">
            <a:avLst/>
          </a:prstGeom>
          <a:noFill/>
        </p:spPr>
        <p:txBody>
          <a:bodyPr wrap="squar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a:latin typeface="Times New Roman" panose="02020603050405020304" pitchFamily="18" charset="0"/>
                <a:ea typeface="宋体" panose="02010600030101010101" pitchFamily="2" charset="-122"/>
                <a:cs typeface="Times New Roman" panose="02020603050405020304" pitchFamily="18" charset="0"/>
              </a:rPr>
              <a:t>(·, 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表示运动编码器将面部运动从</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维降低到</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a:latin typeface="Times New Roman" panose="02020603050405020304" pitchFamily="18" charset="0"/>
                <a:ea typeface="宋体" panose="02010600030101010101" pitchFamily="2" charset="-122"/>
                <a:cs typeface="Times New Roman" panose="02020603050405020304" pitchFamily="18" charset="0"/>
              </a:rPr>
              <a:t>维，</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Motion</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表示运动特征，用于降低网络计算的复杂性。</a:t>
            </a:r>
          </a:p>
        </p:txBody>
      </p:sp>
    </p:spTree>
    <p:extLst>
      <p:ext uri="{BB962C8B-B14F-4D97-AF65-F5344CB8AC3E}">
        <p14:creationId xmlns:p14="http://schemas.microsoft.com/office/powerpoint/2010/main" val="3513294168"/>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2310" y="15574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目标：</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创建个性化和富有表现力的说话脸动画，我们的方法结合了跨模态聚合和风格化化身生成器的机制。该集成框架将风格潜码嵌入到动作潜码中。它将其与语音潜在代码聚合在一起，确保生成具有个性化特征和增强表现力的虚拟人物。</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Cross-Modal Aggregation and Stylized Avatar Generation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96217" y="4559014"/>
            <a:ext cx="38707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283EB3E-2FB2-1634-C189-DB500A7F684B}"/>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F1A5A3CC-2F6C-E6F9-B6B6-51FA893A083F}"/>
              </a:ext>
            </a:extLst>
          </p:cNvPr>
          <p:cNvSpPr txBox="1"/>
          <p:nvPr/>
        </p:nvSpPr>
        <p:spPr>
          <a:xfrm>
            <a:off x="293057" y="2708968"/>
            <a:ext cx="11250830" cy="163121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Cross-Modal Aggregation</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在跨模态聚合机制中，引入了样式融合运动组件。通过将样式流</a:t>
            </a:r>
            <a:r>
              <a:rPr lang="en-US" altLang="zh-CN" sz="2000">
                <a:latin typeface="Times New Roman" panose="02020603050405020304" pitchFamily="18" charset="0"/>
                <a:ea typeface="宋体" panose="02010600030101010101" pitchFamily="2" charset="-122"/>
                <a:cs typeface="Times New Roman" panose="02020603050405020304" pitchFamily="18" charset="0"/>
              </a:rPr>
              <a:t>FStyle</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与运动流</a:t>
            </a:r>
            <a:r>
              <a:rPr lang="en-US" altLang="zh-CN" sz="2000">
                <a:latin typeface="Times New Roman" panose="02020603050405020304" pitchFamily="18" charset="0"/>
                <a:ea typeface="宋体" panose="02010600030101010101" pitchFamily="2" charset="-122"/>
                <a:cs typeface="Times New Roman" panose="02020603050405020304" pitchFamily="18" charset="0"/>
              </a:rPr>
              <a:t>FMotion</a:t>
            </a:r>
            <a:r>
              <a:rPr lang="zh-CN" altLang="en-US" sz="2000">
                <a:latin typeface="Times New Roman" panose="02020603050405020304" pitchFamily="18" charset="0"/>
                <a:ea typeface="宋体" panose="02010600030101010101" pitchFamily="2" charset="-122"/>
                <a:cs typeface="Times New Roman" panose="02020603050405020304" pitchFamily="18" charset="0"/>
              </a:rPr>
              <a:t>结合，捕捉到了说话者的独特样式和变化，从而丰富了面部动画，使其在语音样式建模上更加准确。为了在连续音频特征与样式化面部运动之间实现时间对齐和同步，我们引入了周期位置编码（</a:t>
            </a:r>
            <a:r>
              <a:rPr lang="en-US" altLang="zh-CN" sz="2000">
                <a:latin typeface="Times New Roman" panose="02020603050405020304" pitchFamily="18" charset="0"/>
                <a:ea typeface="宋体" panose="02010600030101010101" pitchFamily="2" charset="-122"/>
                <a:cs typeface="Times New Roman" panose="02020603050405020304" pitchFamily="18" charset="0"/>
              </a:rPr>
              <a:t>PPE</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PPE(·)</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。这种对齐对于确保生成的面部动画准确对应输入语音</a:t>
            </a:r>
            <a:r>
              <a:rPr lang="en-US" altLang="zh-CN" sz="2000">
                <a:latin typeface="Times New Roman" panose="02020603050405020304" pitchFamily="18" charset="0"/>
                <a:ea typeface="宋体" panose="02010600030101010101" pitchFamily="2" charset="-122"/>
                <a:cs typeface="Times New Roman" panose="02020603050405020304" pitchFamily="18" charset="0"/>
              </a:rPr>
              <a:t>FSpeech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至关重要，从而提高头像的连贯性和自然性。跨模态聚合过程可以表述如下：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CE45FA8D-37D5-A767-9F49-1212EAB56881}"/>
              </a:ext>
            </a:extLst>
          </p:cNvPr>
          <p:cNvSpPr txBox="1"/>
          <p:nvPr/>
        </p:nvSpPr>
        <p:spPr>
          <a:xfrm>
            <a:off x="672389" y="5274240"/>
            <a:ext cx="10958986" cy="707886"/>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a:latin typeface="Times New Roman" panose="02020603050405020304" pitchFamily="18" charset="0"/>
                <a:ea typeface="宋体" panose="02010600030101010101" pitchFamily="2" charset="-122"/>
                <a:cs typeface="Times New Roman" panose="02020603050405020304" pitchFamily="18" charset="0"/>
              </a:rPr>
              <a:t>CMA(·)</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表示跨模态聚合，‘</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是元素相加操作，</a:t>
            </a:r>
            <a:r>
              <a:rPr lang="en-US" altLang="zh-CN" sz="200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表示与音频对齐的面部运动，确保样式化面部运动与对应语音输入的准确对齐。</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A9B4341C-2ADC-82EF-FBAB-A5E9118C9644}"/>
              </a:ext>
            </a:extLst>
          </p:cNvPr>
          <p:cNvPicPr>
            <a:picLocks noChangeAspect="1"/>
          </p:cNvPicPr>
          <p:nvPr/>
        </p:nvPicPr>
        <p:blipFill>
          <a:blip r:embed="rId5"/>
          <a:stretch>
            <a:fillRect/>
          </a:stretch>
        </p:blipFill>
        <p:spPr>
          <a:xfrm>
            <a:off x="2778137" y="4383772"/>
            <a:ext cx="6655409" cy="666731"/>
          </a:xfrm>
          <a:prstGeom prst="rect">
            <a:avLst/>
          </a:prstGeom>
        </p:spPr>
      </p:pic>
    </p:spTree>
    <p:extLst>
      <p:ext uri="{BB962C8B-B14F-4D97-AF65-F5344CB8AC3E}">
        <p14:creationId xmlns:p14="http://schemas.microsoft.com/office/powerpoint/2010/main" val="3882036212"/>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8" name="图片 7">
            <a:extLst>
              <a:ext uri="{FF2B5EF4-FFF2-40B4-BE49-F238E27FC236}">
                <a16:creationId xmlns:a16="http://schemas.microsoft.com/office/drawing/2014/main" id="{DC5BC038-8670-E7E4-DEFA-00CD67C439E0}"/>
              </a:ext>
            </a:extLst>
          </p:cNvPr>
          <p:cNvPicPr>
            <a:picLocks noChangeAspect="1"/>
          </p:cNvPicPr>
          <p:nvPr/>
        </p:nvPicPr>
        <p:blipFill>
          <a:blip r:embed="rId5"/>
          <a:stretch>
            <a:fillRect/>
          </a:stretch>
        </p:blipFill>
        <p:spPr>
          <a:xfrm>
            <a:off x="7216979" y="2304507"/>
            <a:ext cx="4898094" cy="2854405"/>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54265" y="-5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2310" y="17411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Unique Encoders for Multi-modal Flows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711333" y="23623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283EB3E-2FB2-1634-C189-DB500A7F684B}"/>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F1A5A3CC-2F6C-E6F9-B6B6-51FA893A083F}"/>
              </a:ext>
            </a:extLst>
          </p:cNvPr>
          <p:cNvSpPr txBox="1"/>
          <p:nvPr/>
        </p:nvSpPr>
        <p:spPr>
          <a:xfrm>
            <a:off x="293057" y="1356425"/>
            <a:ext cx="11250830" cy="132343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Stylized Avatar Generator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样式化头像生成器进一步将样式与音频聚合以生成面部动画，包含一个样式化</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解码器和一个全连接结构的运动解码器。这个解码器由</a:t>
            </a:r>
            <a:r>
              <a:rPr lang="en-US" altLang="zh-CN" sz="2000">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a:latin typeface="Times New Roman" panose="02020603050405020304" pitchFamily="18" charset="0"/>
                <a:ea typeface="宋体" panose="02010600030101010101" pitchFamily="2" charset="-122"/>
                <a:cs typeface="Times New Roman" panose="02020603050405020304" pitchFamily="18" charset="0"/>
              </a:rPr>
              <a:t>层组成，每层有两个注意力层，建立音频和面部运动之间的对应关系，对于生成样式化动画至关重要。运动解码器然后将运动潜在空间解码为完整的面部运动。</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 name="组合 18">
            <a:extLst>
              <a:ext uri="{FF2B5EF4-FFF2-40B4-BE49-F238E27FC236}">
                <a16:creationId xmlns:a16="http://schemas.microsoft.com/office/drawing/2014/main" id="{3509417D-6314-145E-6361-BF88339ECB61}"/>
              </a:ext>
            </a:extLst>
          </p:cNvPr>
          <p:cNvGrpSpPr/>
          <p:nvPr/>
        </p:nvGrpSpPr>
        <p:grpSpPr>
          <a:xfrm>
            <a:off x="602205" y="2563994"/>
            <a:ext cx="6908937" cy="1655750"/>
            <a:chOff x="602205" y="2563994"/>
            <a:chExt cx="6908937" cy="1655750"/>
          </a:xfrm>
        </p:grpSpPr>
        <p:pic>
          <p:nvPicPr>
            <p:cNvPr id="13" name="图片 12">
              <a:extLst>
                <a:ext uri="{FF2B5EF4-FFF2-40B4-BE49-F238E27FC236}">
                  <a16:creationId xmlns:a16="http://schemas.microsoft.com/office/drawing/2014/main" id="{926ACD53-9E08-E361-4C77-C5B7731AAC40}"/>
                </a:ext>
              </a:extLst>
            </p:cNvPr>
            <p:cNvPicPr>
              <a:picLocks noChangeAspect="1"/>
            </p:cNvPicPr>
            <p:nvPr/>
          </p:nvPicPr>
          <p:blipFill>
            <a:blip r:embed="rId6"/>
            <a:stretch>
              <a:fillRect/>
            </a:stretch>
          </p:blipFill>
          <p:spPr>
            <a:xfrm>
              <a:off x="1033989" y="3781533"/>
              <a:ext cx="4067743" cy="438211"/>
            </a:xfrm>
            <a:prstGeom prst="rect">
              <a:avLst/>
            </a:prstGeom>
          </p:spPr>
        </p:pic>
        <p:sp>
          <p:nvSpPr>
            <p:cNvPr id="9" name="文本框 8">
              <a:extLst>
                <a:ext uri="{FF2B5EF4-FFF2-40B4-BE49-F238E27FC236}">
                  <a16:creationId xmlns:a16="http://schemas.microsoft.com/office/drawing/2014/main" id="{CE45FA8D-37D5-A767-9F49-1212EAB56881}"/>
                </a:ext>
              </a:extLst>
            </p:cNvPr>
            <p:cNvSpPr txBox="1"/>
            <p:nvPr/>
          </p:nvSpPr>
          <p:spPr>
            <a:xfrm>
              <a:off x="602205" y="2563994"/>
              <a:ext cx="6908937" cy="1631216"/>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跨模态聚合在训练期间获取语音</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运动对，然后样式化</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解码器对这些对进行自注意力计算，以捕捉运动关联。运动解码器然后解码这一整合了语音信息和内在运动模式的内容，以生成最终的面部运动。整个过程可以表述如下：</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1D823C33-7BF1-9CB1-DD4D-7F1FC4045E83}"/>
                  </a:ext>
                </a:extLst>
              </p:cNvPr>
              <p:cNvSpPr txBox="1"/>
              <p:nvPr/>
            </p:nvSpPr>
            <p:spPr>
              <a:xfrm>
                <a:off x="602205" y="4112175"/>
                <a:ext cx="6908937" cy="1052532"/>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表示预测的面部运动序列。由于偏置因果注意力</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a:latin typeface="Times New Roman" panose="02020603050405020304" pitchFamily="18" charset="0"/>
                    <a:ea typeface="宋体" panose="02010600030101010101" pitchFamily="2" charset="-122"/>
                    <a:cs typeface="Times New Roman" panose="02020603050405020304" pitchFamily="18" charset="0"/>
                  </a:rPr>
                  <a:t>有利于语言的更长序列泛化，我们基于它构建了我们的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ABC(·)</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BM</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BS</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表示注意力中的偏差。</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8" name="文本框 27">
                <a:extLst>
                  <a:ext uri="{FF2B5EF4-FFF2-40B4-BE49-F238E27FC236}">
                    <a16:creationId xmlns:a16="http://schemas.microsoft.com/office/drawing/2014/main" id="{1D823C33-7BF1-9CB1-DD4D-7F1FC4045E83}"/>
                  </a:ext>
                </a:extLst>
              </p:cNvPr>
              <p:cNvSpPr txBox="1">
                <a:spLocks noRot="1" noChangeAspect="1" noMove="1" noResize="1" noEditPoints="1" noAdjustHandles="1" noChangeArrowheads="1" noChangeShapeType="1" noTextEdit="1"/>
              </p:cNvSpPr>
              <p:nvPr/>
            </p:nvSpPr>
            <p:spPr>
              <a:xfrm>
                <a:off x="602205" y="4112175"/>
                <a:ext cx="6908937" cy="1052532"/>
              </a:xfrm>
              <a:prstGeom prst="rect">
                <a:avLst/>
              </a:prstGeom>
              <a:blipFill>
                <a:blip r:embed="rId7"/>
                <a:stretch>
                  <a:fillRect l="-971" t="-4070" b="-10465"/>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EA2E1278-C16A-126B-7D6B-92E4570CE778}"/>
              </a:ext>
            </a:extLst>
          </p:cNvPr>
          <p:cNvGrpSpPr/>
          <p:nvPr/>
        </p:nvGrpSpPr>
        <p:grpSpPr>
          <a:xfrm>
            <a:off x="602205" y="5052189"/>
            <a:ext cx="11052558" cy="707886"/>
            <a:chOff x="602205" y="5116187"/>
            <a:chExt cx="11052558" cy="707886"/>
          </a:xfrm>
        </p:grpSpPr>
        <p:pic>
          <p:nvPicPr>
            <p:cNvPr id="30" name="图片 29">
              <a:extLst>
                <a:ext uri="{FF2B5EF4-FFF2-40B4-BE49-F238E27FC236}">
                  <a16:creationId xmlns:a16="http://schemas.microsoft.com/office/drawing/2014/main" id="{F688C56B-49A8-A58D-3CD7-DBFBFAAE32D6}"/>
                </a:ext>
              </a:extLst>
            </p:cNvPr>
            <p:cNvPicPr>
              <a:picLocks noChangeAspect="1"/>
            </p:cNvPicPr>
            <p:nvPr/>
          </p:nvPicPr>
          <p:blipFill>
            <a:blip r:embed="rId8"/>
            <a:stretch>
              <a:fillRect/>
            </a:stretch>
          </p:blipFill>
          <p:spPr>
            <a:xfrm>
              <a:off x="4536409" y="5390737"/>
              <a:ext cx="4391638" cy="419158"/>
            </a:xfrm>
            <a:prstGeom prst="rect">
              <a:avLst/>
            </a:prstGeom>
          </p:spPr>
        </p:pic>
        <p:sp>
          <p:nvSpPr>
            <p:cNvPr id="25" name="文本框 24">
              <a:extLst>
                <a:ext uri="{FF2B5EF4-FFF2-40B4-BE49-F238E27FC236}">
                  <a16:creationId xmlns:a16="http://schemas.microsoft.com/office/drawing/2014/main" id="{1DA51E1A-0817-4F85-6C6D-353782C62140}"/>
                </a:ext>
              </a:extLst>
            </p:cNvPr>
            <p:cNvSpPr txBox="1"/>
            <p:nvPr/>
          </p:nvSpPr>
          <p:spPr>
            <a:xfrm>
              <a:off x="602205" y="5116187"/>
              <a:ext cx="11052558" cy="707886"/>
            </a:xfrm>
            <a:prstGeom prst="rect">
              <a:avLst/>
            </a:prstGeom>
            <a:noFill/>
          </p:spPr>
          <p:txBody>
            <a:bodyPr wrap="squar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在面部动作生成阶段，我们的模型采用自回归方法逐帧生成每个动作帧，增强动画的真实性和流畅性。这个顺序生成过程表述如下：</a:t>
              </a:r>
            </a:p>
          </p:txBody>
        </p:sp>
      </p:gr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97CCFB22-87D0-F016-E883-F614E1C45558}"/>
                  </a:ext>
                </a:extLst>
              </p:cNvPr>
              <p:cNvSpPr txBox="1"/>
              <p:nvPr/>
            </p:nvSpPr>
            <p:spPr>
              <a:xfrm>
                <a:off x="609752" y="5639446"/>
                <a:ext cx="11052558" cy="746999"/>
              </a:xfrm>
              <a:prstGeom prst="rect">
                <a:avLst/>
              </a:prstGeom>
              <a:noFill/>
            </p:spPr>
            <p:txBody>
              <a:bodyPr wrap="squar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是从第</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到第</a:t>
                </a:r>
                <a:r>
                  <a:rPr lang="en-US" altLang="zh-CN" sz="2000">
                    <a:latin typeface="Times New Roman" panose="02020603050405020304" pitchFamily="18" charset="0"/>
                    <a:ea typeface="宋体" panose="02010600030101010101" pitchFamily="2" charset="-122"/>
                    <a:cs typeface="Times New Roman" panose="02020603050405020304" pitchFamily="18" charset="0"/>
                  </a:rPr>
                  <a:t>p-1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帧生成的先前面部动作序列，</a:t>
                </a:r>
                <a:r>
                  <a:rPr lang="en-US" altLang="zh-CN" sz="20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是生成的第</a:t>
                </a:r>
                <a:r>
                  <a:rPr lang="en-US" altLang="zh-CN" sz="200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a:latin typeface="Times New Roman" panose="02020603050405020304" pitchFamily="18" charset="0"/>
                    <a:ea typeface="宋体" panose="02010600030101010101" pitchFamily="2" charset="-122"/>
                    <a:cs typeface="Times New Roman" panose="02020603050405020304" pitchFamily="18" charset="0"/>
                  </a:rPr>
                  <a:t>帧面部动作，每一帧动作都被预测并连接到输入序列，最终形成一个完整的面部运动序列。</a:t>
                </a:r>
              </a:p>
            </p:txBody>
          </p:sp>
        </mc:Choice>
        <mc:Fallback>
          <p:sp>
            <p:nvSpPr>
              <p:cNvPr id="31" name="文本框 30">
                <a:extLst>
                  <a:ext uri="{FF2B5EF4-FFF2-40B4-BE49-F238E27FC236}">
                    <a16:creationId xmlns:a16="http://schemas.microsoft.com/office/drawing/2014/main" id="{97CCFB22-87D0-F016-E883-F614E1C45558}"/>
                  </a:ext>
                </a:extLst>
              </p:cNvPr>
              <p:cNvSpPr txBox="1">
                <a:spLocks noRot="1" noChangeAspect="1" noMove="1" noResize="1" noEditPoints="1" noAdjustHandles="1" noChangeArrowheads="1" noChangeShapeType="1" noTextEdit="1"/>
              </p:cNvSpPr>
              <p:nvPr/>
            </p:nvSpPr>
            <p:spPr>
              <a:xfrm>
                <a:off x="609752" y="5639446"/>
                <a:ext cx="11052558" cy="746999"/>
              </a:xfrm>
              <a:prstGeom prst="rect">
                <a:avLst/>
              </a:prstGeom>
              <a:blipFill>
                <a:blip r:embed="rId9"/>
                <a:stretch>
                  <a:fillRect l="-552" t="-4878" b="-113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151984"/>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7" y="193712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2" name="组合 21">
            <a:extLst>
              <a:ext uri="{FF2B5EF4-FFF2-40B4-BE49-F238E27FC236}">
                <a16:creationId xmlns:a16="http://schemas.microsoft.com/office/drawing/2014/main" id="{5CF7A9B2-830A-125D-9132-62E42D013C98}"/>
              </a:ext>
            </a:extLst>
          </p:cNvPr>
          <p:cNvGrpSpPr/>
          <p:nvPr/>
        </p:nvGrpSpPr>
        <p:grpSpPr>
          <a:xfrm>
            <a:off x="293057" y="1448083"/>
            <a:ext cx="11441017" cy="1271480"/>
            <a:chOff x="293057" y="1415425"/>
            <a:chExt cx="11441017" cy="1271480"/>
          </a:xfrm>
        </p:grpSpPr>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7779BC2-A274-EA9A-227B-98CB0C6153CD}"/>
                    </a:ext>
                  </a:extLst>
                </p:cNvPr>
                <p:cNvSpPr txBox="1"/>
                <p:nvPr/>
              </p:nvSpPr>
              <p:spPr>
                <a:xfrm>
                  <a:off x="483244" y="1804356"/>
                  <a:ext cx="11250830" cy="88254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400">
                      <a:latin typeface="Times New Roman" panose="02020603050405020304" pitchFamily="18" charset="0"/>
                      <a:ea typeface="宋体" panose="02010600030101010101" pitchFamily="2" charset="-122"/>
                      <a:cs typeface="Times New Roman" panose="02020603050405020304" pitchFamily="18" charset="0"/>
                    </a:rPr>
                    <a:t>所有</a:t>
                  </a:r>
                  <a:r>
                    <a:rPr lang="en-US" altLang="zh-CN" sz="2400">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帧运动损失</a:t>
                  </a:r>
                  <a:r>
                    <a:rPr lang="en-US" altLang="zh-CN" sz="2400">
                      <a:latin typeface="Times New Roman" panose="02020603050405020304" pitchFamily="18" charset="0"/>
                      <a:ea typeface="宋体" panose="02010600030101010101" pitchFamily="2" charset="-122"/>
                      <a:cs typeface="Times New Roman" panose="02020603050405020304" pitchFamily="18" charset="0"/>
                    </a:rPr>
                    <a:t>L</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rPr>
                    <a:t>all</a:t>
                  </a:r>
                  <a:r>
                    <a:rPr lang="zh-CN" altLang="en-US" sz="2400">
                      <a:latin typeface="Times New Roman" panose="02020603050405020304" pitchFamily="18" charset="0"/>
                      <a:ea typeface="宋体" panose="02010600030101010101" pitchFamily="2" charset="-122"/>
                      <a:cs typeface="Times New Roman" panose="02020603050405020304" pitchFamily="18" charset="0"/>
                    </a:rPr>
                    <a:t>，衡量预测运动</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𝑇</m:t>
                          </m:r>
                        </m:sub>
                      </m:sSub>
                    </m:oMath>
                  </a14:m>
                  <a:r>
                    <a:rPr lang="zh-CN" altLang="en-US" sz="2400">
                      <a:latin typeface="Times New Roman" panose="02020603050405020304" pitchFamily="18" charset="0"/>
                      <a:ea typeface="宋体" panose="02010600030101010101" pitchFamily="2" charset="-122"/>
                      <a:cs typeface="Times New Roman" panose="02020603050405020304" pitchFamily="18" charset="0"/>
                    </a:rPr>
                    <a:t>与真实运动</a:t>
                  </a:r>
                  <a:r>
                    <a:rPr lang="en-US" altLang="zh-CN" sz="2400">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rPr>
                    <a:t>1:T</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的差值，对训练过程的稳定起重要作用。</a:t>
                  </a:r>
                </a:p>
              </p:txBody>
            </p:sp>
          </mc:Choice>
          <mc:Fallback>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483244" y="1804356"/>
                  <a:ext cx="11250830" cy="882549"/>
                </a:xfrm>
                <a:prstGeom prst="rect">
                  <a:avLst/>
                </a:prstGeom>
                <a:blipFill>
                  <a:blip r:embed="rId5"/>
                  <a:stretch>
                    <a:fillRect l="-704" t="-6207" b="-1241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运动损失</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L</a:t>
              </a:r>
              <a:r>
                <a:rPr lang="en-US" altLang="zh-CN" sz="2400" b="1" baseline="-25000">
                  <a:latin typeface="Times New Roman" panose="02020603050405020304" pitchFamily="18" charset="0"/>
                  <a:ea typeface="宋体" panose="02010600030101010101" pitchFamily="2" charset="-122"/>
                  <a:cs typeface="Times New Roman" panose="02020603050405020304" pitchFamily="18" charset="0"/>
                </a:rPr>
                <a:t>all</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Loss Function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3419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6" y="330810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5630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C2D2B32D-08B2-D7DB-ED49-AA9B1E0ECC8E}"/>
              </a:ext>
            </a:extLst>
          </p:cNvPr>
          <p:cNvGrpSpPr/>
          <p:nvPr/>
        </p:nvGrpSpPr>
        <p:grpSpPr>
          <a:xfrm>
            <a:off x="293057" y="2803796"/>
            <a:ext cx="11441017" cy="1273084"/>
            <a:chOff x="293057" y="2897216"/>
            <a:chExt cx="11441017" cy="1273084"/>
          </a:xfrm>
        </p:grpSpPr>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D24D32D-8E49-92BE-64E7-04B0C44605B5}"/>
                    </a:ext>
                  </a:extLst>
                </p:cNvPr>
                <p:cNvSpPr txBox="1"/>
                <p:nvPr/>
              </p:nvSpPr>
              <p:spPr>
                <a:xfrm>
                  <a:off x="483244" y="3286147"/>
                  <a:ext cx="11250830" cy="884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400">
                      <a:latin typeface="Times New Roman" panose="02020603050405020304" pitchFamily="18" charset="0"/>
                      <a:ea typeface="宋体" panose="02010600030101010101" pitchFamily="2" charset="-122"/>
                      <a:cs typeface="Times New Roman" panose="02020603050405020304" pitchFamily="18" charset="0"/>
                    </a:rPr>
                    <a:t>嘴部运动损失</a:t>
                  </a:r>
                  <a:r>
                    <a:rPr lang="en-US" altLang="zh-CN" sz="2400">
                      <a:latin typeface="Times New Roman" panose="02020603050405020304" pitchFamily="18" charset="0"/>
                      <a:ea typeface="宋体" panose="02010600030101010101" pitchFamily="2" charset="-122"/>
                      <a:cs typeface="Times New Roman" panose="02020603050405020304" pitchFamily="18" charset="0"/>
                    </a:rPr>
                    <a:t>L</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rPr>
                    <a:t>mou</a:t>
                  </a:r>
                  <a:r>
                    <a:rPr lang="zh-CN" altLang="en-US" sz="2400">
                      <a:latin typeface="Times New Roman" panose="02020603050405020304" pitchFamily="18" charset="0"/>
                      <a:ea typeface="宋体" panose="02010600030101010101" pitchFamily="2" charset="-122"/>
                      <a:cs typeface="Times New Roman" panose="02020603050405020304" pitchFamily="18" charset="0"/>
                    </a:rPr>
                    <a:t>，衡量预测的嘴部运动</a:t>
                  </a:r>
                  <a14:m>
                    <m:oMath xmlns:m="http://schemas.openxmlformats.org/officeDocument/2006/math">
                      <m:sSubSup>
                        <m:sSubSup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SupPr>
                        <m:e>
                          <m:acc>
                            <m:accPr>
                              <m:chr m:val="̂"/>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𝑇</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𝑚𝑜𝑢</m:t>
                          </m:r>
                        </m:sup>
                      </m:sSubSup>
                    </m:oMath>
                  </a14:m>
                  <a:r>
                    <a:rPr lang="zh-CN" altLang="en-US" sz="2400">
                      <a:latin typeface="Times New Roman" panose="02020603050405020304" pitchFamily="18" charset="0"/>
                      <a:ea typeface="宋体" panose="02010600030101010101" pitchFamily="2" charset="-122"/>
                      <a:cs typeface="Times New Roman" panose="02020603050405020304" pitchFamily="18" charset="0"/>
                    </a:rPr>
                    <a:t>与真实的嘴部运动</a:t>
                  </a:r>
                  <a14:m>
                    <m:oMath xmlns:m="http://schemas.openxmlformats.org/officeDocument/2006/math">
                      <m:sSubSup>
                        <m:sSubSup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𝑇</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𝑚𝑜𝑢</m:t>
                          </m:r>
                        </m:sup>
                      </m:sSubSup>
                    </m:oMath>
                  </a14:m>
                  <a:r>
                    <a:rPr lang="zh-CN" altLang="en-US" sz="2400">
                      <a:latin typeface="Times New Roman" panose="02020603050405020304" pitchFamily="18" charset="0"/>
                      <a:ea typeface="宋体" panose="02010600030101010101" pitchFamily="2" charset="-122"/>
                      <a:cs typeface="Times New Roman" panose="02020603050405020304" pitchFamily="18" charset="0"/>
                    </a:rPr>
                    <a:t>之间的差异，对嘴部同步很重要。</a:t>
                  </a:r>
                </a:p>
              </p:txBody>
            </p:sp>
          </mc:Choice>
          <mc:Fallback>
            <p:sp>
              <p:nvSpPr>
                <p:cNvPr id="9" name="文本框 8">
                  <a:extLst>
                    <a:ext uri="{FF2B5EF4-FFF2-40B4-BE49-F238E27FC236}">
                      <a16:creationId xmlns:a16="http://schemas.microsoft.com/office/drawing/2014/main" id="{2D24D32D-8E49-92BE-64E7-04B0C44605B5}"/>
                    </a:ext>
                  </a:extLst>
                </p:cNvPr>
                <p:cNvSpPr txBox="1">
                  <a:spLocks noRot="1" noChangeAspect="1" noMove="1" noResize="1" noEditPoints="1" noAdjustHandles="1" noChangeArrowheads="1" noChangeShapeType="1" noTextEdit="1"/>
                </p:cNvSpPr>
                <p:nvPr/>
              </p:nvSpPr>
              <p:spPr>
                <a:xfrm>
                  <a:off x="483244" y="3286147"/>
                  <a:ext cx="11250830" cy="884153"/>
                </a:xfrm>
                <a:prstGeom prst="rect">
                  <a:avLst/>
                </a:prstGeom>
                <a:blipFill>
                  <a:blip r:embed="rId6"/>
                  <a:stretch>
                    <a:fillRect l="-704" t="-6207" b="-13103"/>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1BA2D11-1159-A6FB-7529-C2AD5A439548}"/>
                </a:ext>
              </a:extLst>
            </p:cNvPr>
            <p:cNvSpPr txBox="1"/>
            <p:nvPr/>
          </p:nvSpPr>
          <p:spPr>
            <a:xfrm>
              <a:off x="293057" y="2897216"/>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嘴部运动损失</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L</a:t>
              </a:r>
              <a:r>
                <a:rPr lang="en-US" altLang="zh-CN" sz="2400" b="1" baseline="-25000">
                  <a:latin typeface="Times New Roman" panose="02020603050405020304" pitchFamily="18" charset="0"/>
                  <a:ea typeface="宋体" panose="02010600030101010101" pitchFamily="2" charset="-122"/>
                  <a:cs typeface="Times New Roman" panose="02020603050405020304" pitchFamily="18" charset="0"/>
                </a:rPr>
                <a:t>mou</a:t>
              </a:r>
              <a:endParaRPr lang="zh-CN" altLang="en-US" sz="2200" b="1" baseline="-250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7" name="文本框 16">
            <a:extLst>
              <a:ext uri="{FF2B5EF4-FFF2-40B4-BE49-F238E27FC236}">
                <a16:creationId xmlns:a16="http://schemas.microsoft.com/office/drawing/2014/main" id="{972205B3-FF8E-DD54-8C8E-02DE63ED94AB}"/>
              </a:ext>
            </a:extLst>
          </p:cNvPr>
          <p:cNvSpPr txBox="1"/>
          <p:nvPr/>
        </p:nvSpPr>
        <p:spPr>
          <a:xfrm>
            <a:off x="293057" y="4146589"/>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t>完全损失函数：</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9BE4955A-803B-A82E-CCED-49AA24D2ACA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8AA6A76F-3AE4-B638-9BFA-0A450B858E4B}"/>
              </a:ext>
            </a:extLst>
          </p:cNvPr>
          <p:cNvPicPr>
            <a:picLocks noChangeAspect="1"/>
          </p:cNvPicPr>
          <p:nvPr/>
        </p:nvPicPr>
        <p:blipFill>
          <a:blip r:embed="rId7"/>
          <a:stretch>
            <a:fillRect/>
          </a:stretch>
        </p:blipFill>
        <p:spPr>
          <a:xfrm>
            <a:off x="3095922" y="4135472"/>
            <a:ext cx="7552455" cy="1103168"/>
          </a:xfrm>
          <a:prstGeom prst="rect">
            <a:avLst/>
          </a:prstGeom>
        </p:spPr>
      </p:pic>
      <p:sp>
        <p:nvSpPr>
          <p:cNvPr id="25" name="文本框 24">
            <a:extLst>
              <a:ext uri="{FF2B5EF4-FFF2-40B4-BE49-F238E27FC236}">
                <a16:creationId xmlns:a16="http://schemas.microsoft.com/office/drawing/2014/main" id="{78C7DF60-F42B-86DF-8576-DEFC284AA0D4}"/>
              </a:ext>
            </a:extLst>
          </p:cNvPr>
          <p:cNvSpPr txBox="1"/>
          <p:nvPr/>
        </p:nvSpPr>
        <p:spPr>
          <a:xfrm>
            <a:off x="672389" y="5349515"/>
            <a:ext cx="10559775" cy="830997"/>
          </a:xfrm>
          <a:prstGeom prst="rect">
            <a:avLst/>
          </a:prstGeom>
          <a:noFill/>
        </p:spPr>
        <p:txBody>
          <a:bodyPr wrap="square">
            <a:spAutoFit/>
          </a:bodyPr>
          <a:lstStyle/>
          <a:p>
            <a:r>
              <a:rPr lang="zh-CN" altLang="en-US" sz="2400">
                <a:latin typeface="Times New Roman" panose="02020603050405020304" pitchFamily="18" charset="0"/>
                <a:ea typeface="宋体" panose="02010600030101010101" pitchFamily="2" charset="-122"/>
                <a:cs typeface="Times New Roman" panose="02020603050405020304" pitchFamily="18" charset="0"/>
              </a:rPr>
              <a:t>在选择嘴部顶点时，遵循</a:t>
            </a:r>
            <a:r>
              <a:rPr lang="en-US" altLang="zh-CN" sz="2400">
                <a:latin typeface="Times New Roman" panose="02020603050405020304" pitchFamily="18" charset="0"/>
                <a:ea typeface="宋体" panose="02010600030101010101" pitchFamily="2" charset="-122"/>
                <a:cs typeface="Times New Roman" panose="02020603050405020304" pitchFamily="18" charset="0"/>
              </a:rPr>
              <a:t>CodeTalker </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中提出的范围，</a:t>
            </a:r>
            <a:r>
              <a:rPr lang="en-US" altLang="zh-CN" sz="2400">
                <a:latin typeface="Times New Roman" panose="02020603050405020304" pitchFamily="18" charset="0"/>
                <a:ea typeface="宋体" panose="02010600030101010101" pitchFamily="2" charset="-122"/>
                <a:cs typeface="Times New Roman" panose="02020603050405020304" pitchFamily="18" charset="0"/>
              </a:rPr>
              <a:t>λ</a:t>
            </a:r>
            <a:r>
              <a:rPr lang="zh-CN" altLang="en-US" sz="2400">
                <a:latin typeface="Times New Roman" panose="02020603050405020304" pitchFamily="18" charset="0"/>
                <a:ea typeface="宋体" panose="02010600030101010101" pitchFamily="2" charset="-122"/>
                <a:cs typeface="Times New Roman" panose="02020603050405020304" pitchFamily="18" charset="0"/>
              </a:rPr>
              <a:t>表示嘴部顶点对整体的影响，设为</a:t>
            </a:r>
            <a:r>
              <a:rPr lang="en-US" altLang="zh-CN" sz="2400">
                <a:latin typeface="Times New Roman" panose="02020603050405020304" pitchFamily="18" charset="0"/>
                <a:ea typeface="宋体" panose="02010600030101010101" pitchFamily="2" charset="-122"/>
                <a:cs typeface="Times New Roman" panose="02020603050405020304" pitchFamily="18" charset="0"/>
              </a:rPr>
              <a:t>0.3</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684909258"/>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153830907"/>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102870" y="1585323"/>
            <a:ext cx="11424796" cy="317009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：我们的实验使用了两个常用的数据集</a:t>
            </a:r>
            <a:r>
              <a:rPr lang="en-US" altLang="zh-CN" sz="20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4D</a:t>
            </a:r>
            <a:r>
              <a:rPr lang="zh-CN" altLang="en-US" sz="2000">
                <a:latin typeface="Times New Roman" panose="02020603050405020304" pitchFamily="18" charset="0"/>
                <a:ea typeface="宋体" panose="02010600030101010101" pitchFamily="2" charset="-122"/>
                <a:cs typeface="Times New Roman" panose="02020603050405020304" pitchFamily="18" charset="0"/>
              </a:rPr>
              <a:t>人脸数据集，以</a:t>
            </a:r>
            <a:r>
              <a:rPr lang="en-US" altLang="zh-CN" sz="2000">
                <a:latin typeface="Times New Roman" panose="02020603050405020304" pitchFamily="18" charset="0"/>
                <a:ea typeface="宋体" panose="02010600030101010101" pitchFamily="2" charset="-122"/>
                <a:cs typeface="Times New Roman" panose="02020603050405020304" pitchFamily="18" charset="0"/>
              </a:rPr>
              <a:t>60 fps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的速度捕获约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29</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分钟的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4D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扫描和同步音频。该数据集有</a:t>
            </a:r>
            <a:r>
              <a:rPr lang="en-US" altLang="zh-CN" sz="2000">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个主题和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480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个序列，每个序列约为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3-4</a:t>
            </a:r>
            <a:r>
              <a:rPr lang="zh-CN" altLang="en-US" sz="2000">
                <a:latin typeface="Times New Roman" panose="02020603050405020304" pitchFamily="18" charset="0"/>
                <a:ea typeface="宋体" panose="02010600030101010101" pitchFamily="2" charset="-122"/>
                <a:cs typeface="Times New Roman" panose="02020603050405020304" pitchFamily="18" charset="0"/>
              </a:rPr>
              <a:t>秒，从一系列标准协议中选择句子，最大限度地提高语音多样性。每个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人脸网格是一个具有</a:t>
            </a:r>
            <a:r>
              <a:rPr lang="en-US" altLang="zh-CN" sz="2000">
                <a:latin typeface="Times New Roman" panose="02020603050405020304" pitchFamily="18" charset="0"/>
                <a:ea typeface="宋体" panose="02010600030101010101" pitchFamily="2" charset="-122"/>
                <a:cs typeface="Times New Roman" panose="02020603050405020304" pitchFamily="18" charset="0"/>
              </a:rPr>
              <a:t>5023</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个顶点的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FLAME[45]</a:t>
            </a:r>
            <a:r>
              <a:rPr lang="zh-CN" altLang="en-US" sz="2000">
                <a:latin typeface="Times New Roman" panose="02020603050405020304" pitchFamily="18" charset="0"/>
                <a:ea typeface="宋体" panose="02010600030101010101" pitchFamily="2" charset="-122"/>
                <a:cs typeface="Times New Roman" panose="02020603050405020304" pitchFamily="18" charset="0"/>
              </a:rPr>
              <a:t>拓扑。为了进行合理的比较，我们使用与</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FaceFormer[10]</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CodeTalker[12]</a:t>
            </a:r>
            <a:r>
              <a:rPr lang="zh-CN" altLang="en-US" sz="2000">
                <a:latin typeface="Times New Roman" panose="02020603050405020304" pitchFamily="18" charset="0"/>
                <a:ea typeface="宋体" panose="02010600030101010101" pitchFamily="2" charset="-122"/>
                <a:cs typeface="Times New Roman" panose="02020603050405020304" pitchFamily="18" charset="0"/>
              </a:rPr>
              <a:t>相同的数据集分区。</a:t>
            </a:r>
            <a:r>
              <a:rPr lang="en-US" altLang="zh-CN" sz="200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视听语料库，包含与</a:t>
            </a:r>
            <a:r>
              <a:rPr lang="en-US" altLang="zh-CN" sz="20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a:t>
            </a:r>
            <a:r>
              <a:rPr lang="en-US" altLang="zh-CN" sz="2000">
                <a:latin typeface="Times New Roman" panose="02020603050405020304" pitchFamily="18" charset="0"/>
                <a:ea typeface="宋体" panose="02010600030101010101" pitchFamily="2" charset="-122"/>
                <a:cs typeface="Times New Roman" panose="02020603050405020304" pitchFamily="18" charset="0"/>
              </a:rPr>
              <a:t>[46]</a:t>
            </a:r>
            <a:r>
              <a:rPr lang="zh-CN" altLang="en-US" sz="2000">
                <a:latin typeface="Times New Roman" panose="02020603050405020304" pitchFamily="18" charset="0"/>
                <a:ea typeface="宋体" panose="02010600030101010101" pitchFamily="2" charset="-122"/>
                <a:cs typeface="Times New Roman" panose="02020603050405020304" pitchFamily="18" charset="0"/>
              </a:rPr>
              <a:t>相同形式的情感语音和面部表情。它提出的目的是识别和模拟情绪状态。</a:t>
            </a:r>
            <a:r>
              <a:rPr lang="en-US" altLang="zh-CN" sz="200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数据集包含</a:t>
            </a:r>
            <a:r>
              <a:rPr lang="en-US" altLang="zh-CN" sz="2000">
                <a:latin typeface="Times New Roman" panose="02020603050405020304" pitchFamily="18" charset="0"/>
                <a:ea typeface="宋体" panose="02010600030101010101" pitchFamily="2" charset="-122"/>
                <a:cs typeface="Times New Roman" panose="02020603050405020304" pitchFamily="18" charset="0"/>
              </a:rPr>
              <a:t>14</a:t>
            </a:r>
            <a:r>
              <a:rPr lang="zh-CN" altLang="en-US" sz="2000">
                <a:latin typeface="Times New Roman" panose="02020603050405020304" pitchFamily="18" charset="0"/>
                <a:ea typeface="宋体" panose="02010600030101010101" pitchFamily="2" charset="-122"/>
                <a:cs typeface="Times New Roman" panose="02020603050405020304" pitchFamily="18" charset="0"/>
              </a:rPr>
              <a:t>名人类受试者阅读的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40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个英语句子，每个句子以中立或情感丰富的方式记录两次，</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面部几何形状以</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 fps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的速度捕获，每张脸有</a:t>
            </a:r>
            <a:r>
              <a:rPr lang="en-US" altLang="zh-CN" sz="2000">
                <a:latin typeface="Times New Roman" panose="02020603050405020304" pitchFamily="18" charset="0"/>
                <a:ea typeface="宋体" panose="02010600030101010101" pitchFamily="2" charset="-122"/>
                <a:cs typeface="Times New Roman" panose="02020603050405020304" pitchFamily="18" charset="0"/>
              </a:rPr>
              <a:t>23370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个顶点和注册的拓扑结构。对于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数据集，我们使用包含情绪的子集，并遵循与</a:t>
            </a:r>
            <a:r>
              <a:rPr lang="en-US" altLang="zh-CN" sz="20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数据集相同的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分区，以获得训练、评估和测试子集。</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154458" y="4762082"/>
            <a:ext cx="11373208"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：我们参考</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CodeTalker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与其他方法进行比较，选择以下指标作为评价方法：唇顶点误差</a:t>
            </a:r>
            <a:r>
              <a:rPr lang="en-US" altLang="zh-CN" sz="2000">
                <a:latin typeface="Times New Roman" panose="02020603050405020304" pitchFamily="18" charset="0"/>
                <a:ea typeface="宋体" panose="02010600030101010101" pitchFamily="2" charset="-122"/>
                <a:cs typeface="Times New Roman" panose="02020603050405020304" pitchFamily="18" charset="0"/>
              </a:rPr>
              <a:t>(LVE)</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，上脸动态偏差</a:t>
            </a:r>
            <a:r>
              <a:rPr lang="en-US" altLang="zh-CN" sz="2000">
                <a:latin typeface="Times New Roman" panose="02020603050405020304" pitchFamily="18" charset="0"/>
                <a:ea typeface="宋体" panose="02010600030101010101" pitchFamily="2" charset="-122"/>
                <a:cs typeface="Times New Roman" panose="02020603050405020304" pitchFamily="18" charset="0"/>
              </a:rPr>
              <a:t>(FDD)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。这些指标确保我们能够准确评估生成的面部动画在嘴部同步和整体面部动态上的效果。</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48C574A-E57D-2BC6-C884-369CC67DDDBD}"/>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Zhao Z, Bao Z, Li Q, et al. Psavatar: A point-based morphable shape model for real-time head avatar creation with 3d gaussian splatting[J]. arXiv preprint arXiv:2401.12900,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4688769"/>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45082" y="3557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FD44E5CC-1B90-0A7F-736E-16167EF7B962}"/>
              </a:ext>
            </a:extLst>
          </p:cNvPr>
          <p:cNvPicPr>
            <a:picLocks noChangeAspect="1"/>
          </p:cNvPicPr>
          <p:nvPr/>
        </p:nvPicPr>
        <p:blipFill>
          <a:blip r:embed="rId5"/>
          <a:stretch>
            <a:fillRect/>
          </a:stretch>
        </p:blipFill>
        <p:spPr>
          <a:xfrm>
            <a:off x="1619146" y="1912364"/>
            <a:ext cx="8589769" cy="3905750"/>
          </a:xfrm>
          <a:prstGeom prst="rect">
            <a:avLst/>
          </a:prstGeom>
        </p:spPr>
      </p:pic>
      <p:sp>
        <p:nvSpPr>
          <p:cNvPr id="9" name="文本框 8">
            <a:extLst>
              <a:ext uri="{FF2B5EF4-FFF2-40B4-BE49-F238E27FC236}">
                <a16:creationId xmlns:a16="http://schemas.microsoft.com/office/drawing/2014/main" id="{242B9F0A-D4A9-82D6-D32C-AF92DFBD9AF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59071831"/>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45082" y="3557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242B9F0A-D4A9-82D6-D32C-AF92DFBD9AF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0EDFD3BF-C1A6-9577-9847-DB79E5A11C1D}"/>
              </a:ext>
            </a:extLst>
          </p:cNvPr>
          <p:cNvPicPr>
            <a:picLocks noChangeAspect="1"/>
          </p:cNvPicPr>
          <p:nvPr/>
        </p:nvPicPr>
        <p:blipFill>
          <a:blip r:embed="rId5"/>
          <a:stretch>
            <a:fillRect/>
          </a:stretch>
        </p:blipFill>
        <p:spPr>
          <a:xfrm>
            <a:off x="1723330" y="1806865"/>
            <a:ext cx="8668073" cy="3871455"/>
          </a:xfrm>
          <a:prstGeom prst="rect">
            <a:avLst/>
          </a:prstGeom>
        </p:spPr>
      </p:pic>
    </p:spTree>
    <p:extLst>
      <p:ext uri="{BB962C8B-B14F-4D97-AF65-F5344CB8AC3E}">
        <p14:creationId xmlns:p14="http://schemas.microsoft.com/office/powerpoint/2010/main" val="4261630946"/>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45082" y="3557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242B9F0A-D4A9-82D6-D32C-AF92DFBD9AF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669669D4-A227-D998-8DA6-B8F75BD5C940}"/>
              </a:ext>
            </a:extLst>
          </p:cNvPr>
          <p:cNvPicPr>
            <a:picLocks noChangeAspect="1"/>
          </p:cNvPicPr>
          <p:nvPr/>
        </p:nvPicPr>
        <p:blipFill>
          <a:blip r:embed="rId5"/>
          <a:stretch>
            <a:fillRect/>
          </a:stretch>
        </p:blipFill>
        <p:spPr>
          <a:xfrm>
            <a:off x="1257919" y="2066985"/>
            <a:ext cx="9432904" cy="3720548"/>
          </a:xfrm>
          <a:prstGeom prst="rect">
            <a:avLst/>
          </a:prstGeom>
        </p:spPr>
      </p:pic>
    </p:spTree>
    <p:extLst>
      <p:ext uri="{BB962C8B-B14F-4D97-AF65-F5344CB8AC3E}">
        <p14:creationId xmlns:p14="http://schemas.microsoft.com/office/powerpoint/2010/main" val="320346291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556714" y="623782"/>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68585" y="1268911"/>
            <a:ext cx="10254831" cy="4179349"/>
          </a:xfrm>
          <a:prstGeom prst="rect">
            <a:avLst/>
          </a:prstGeom>
          <a:noFill/>
        </p:spPr>
        <p:txBody>
          <a:bodyPr wrap="square">
            <a:spAutoFit/>
          </a:bodyPr>
          <a:lstStyle/>
          <a:p>
            <a:pPr indent="457200">
              <a:lnSpc>
                <a:spcPct val="120000"/>
              </a:lnSpc>
            </a:pPr>
            <a:r>
              <a:rPr lang="zh-CN" altLang="en-US"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在数字媒体领域（如动画电影、电脑游戏、虚拟助手等）中，对高质量的</a:t>
            </a:r>
            <a:r>
              <a:rPr lang="en-US" altLang="zh-CN"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人类动画需求不断增加。</a:t>
            </a:r>
            <a:endParaRPr lang="en-US" altLang="zh-CN"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现有的基于</a:t>
            </a:r>
            <a:r>
              <a:rPr lang="en-US" altLang="zh-CN"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可变形模型（</a:t>
            </a:r>
            <a:r>
              <a:rPr lang="en-US" altLang="zh-CN"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3DMM</a:t>
            </a:r>
            <a:r>
              <a:rPr lang="zh-CN" altLang="en-US"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）的面部动画方法大多依赖于线性混合形状来表示头部运动和表情，虽然能够分离头部形状和运动，但在处理人脸几何的复杂细节方面（如头发、皮肤褶皱等）表现不足。</a:t>
            </a:r>
            <a:endParaRPr lang="en-US" altLang="zh-CN"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为了更好地表现复杂和不规则的面部表情，需要一种能够处理这些细节的灵活的表示方法。</a:t>
            </a:r>
            <a:endParaRPr lang="en-US" altLang="zh-CN" sz="28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9E0854DE-61F1-7B93-4B0D-3319D8A4B5CF}"/>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386632CC-150B-9568-5204-126D311F9CE5}"/>
              </a:ext>
            </a:extLst>
          </p:cNvPr>
          <p:cNvPicPr>
            <a:picLocks noChangeAspect="1"/>
          </p:cNvPicPr>
          <p:nvPr/>
        </p:nvPicPr>
        <p:blipFill>
          <a:blip r:embed="rId5"/>
          <a:stretch>
            <a:fillRect/>
          </a:stretch>
        </p:blipFill>
        <p:spPr>
          <a:xfrm>
            <a:off x="3164272" y="1160979"/>
            <a:ext cx="5614167" cy="5019834"/>
          </a:xfrm>
          <a:prstGeom prst="rect">
            <a:avLst/>
          </a:prstGeom>
        </p:spPr>
      </p:pic>
    </p:spTree>
    <p:extLst>
      <p:ext uri="{BB962C8B-B14F-4D97-AF65-F5344CB8AC3E}">
        <p14:creationId xmlns:p14="http://schemas.microsoft.com/office/powerpoint/2010/main" val="3682628273"/>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621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DC7ABE5B-CBB6-FCA0-8288-12EE26D41140}"/>
              </a:ext>
            </a:extLst>
          </p:cNvPr>
          <p:cNvPicPr>
            <a:picLocks noChangeAspect="1"/>
          </p:cNvPicPr>
          <p:nvPr/>
        </p:nvPicPr>
        <p:blipFill>
          <a:blip r:embed="rId5"/>
          <a:stretch>
            <a:fillRect/>
          </a:stretch>
        </p:blipFill>
        <p:spPr>
          <a:xfrm>
            <a:off x="923485" y="1614850"/>
            <a:ext cx="10374173" cy="4563112"/>
          </a:xfrm>
          <a:prstGeom prst="rect">
            <a:avLst/>
          </a:prstGeom>
        </p:spPr>
      </p:pic>
      <p:sp>
        <p:nvSpPr>
          <p:cNvPr id="8" name="文本框 7">
            <a:extLst>
              <a:ext uri="{FF2B5EF4-FFF2-40B4-BE49-F238E27FC236}">
                <a16:creationId xmlns:a16="http://schemas.microsoft.com/office/drawing/2014/main" id="{36B3F50B-815F-351E-8E38-485627287DF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12971281"/>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451973B-F2ED-266E-7C01-5B0ECD686121}"/>
              </a:ext>
            </a:extLst>
          </p:cNvPr>
          <p:cNvPicPr>
            <a:picLocks noChangeAspect="1"/>
          </p:cNvPicPr>
          <p:nvPr/>
        </p:nvPicPr>
        <p:blipFill>
          <a:blip r:embed="rId5"/>
          <a:stretch>
            <a:fillRect/>
          </a:stretch>
        </p:blipFill>
        <p:spPr>
          <a:xfrm>
            <a:off x="12509" y="1382991"/>
            <a:ext cx="7004831" cy="3045142"/>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621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36B3F50B-815F-351E-8E38-485627287DF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1" name="图片 10">
            <a:extLst>
              <a:ext uri="{FF2B5EF4-FFF2-40B4-BE49-F238E27FC236}">
                <a16:creationId xmlns:a16="http://schemas.microsoft.com/office/drawing/2014/main" id="{53767BD8-A62F-D10B-7DAC-9F6E2F8089F0}"/>
              </a:ext>
            </a:extLst>
          </p:cNvPr>
          <p:cNvPicPr>
            <a:picLocks noChangeAspect="1"/>
          </p:cNvPicPr>
          <p:nvPr/>
        </p:nvPicPr>
        <p:blipFill>
          <a:blip r:embed="rId6"/>
          <a:stretch>
            <a:fillRect/>
          </a:stretch>
        </p:blipFill>
        <p:spPr>
          <a:xfrm>
            <a:off x="6299937" y="3542790"/>
            <a:ext cx="5077534" cy="2734057"/>
          </a:xfrm>
          <a:prstGeom prst="rect">
            <a:avLst/>
          </a:prstGeom>
        </p:spPr>
      </p:pic>
    </p:spTree>
    <p:extLst>
      <p:ext uri="{BB962C8B-B14F-4D97-AF65-F5344CB8AC3E}">
        <p14:creationId xmlns:p14="http://schemas.microsoft.com/office/powerpoint/2010/main" val="937129694"/>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06513"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0E0B5C01-4739-F0B8-08C2-B9775A98C47B}"/>
              </a:ext>
            </a:extLst>
          </p:cNvPr>
          <p:cNvPicPr>
            <a:picLocks noChangeAspect="1"/>
          </p:cNvPicPr>
          <p:nvPr/>
        </p:nvPicPr>
        <p:blipFill>
          <a:blip r:embed="rId5"/>
          <a:stretch>
            <a:fillRect/>
          </a:stretch>
        </p:blipFill>
        <p:spPr>
          <a:xfrm>
            <a:off x="1440868" y="2040003"/>
            <a:ext cx="9232998" cy="3592308"/>
          </a:xfrm>
          <a:prstGeom prst="rect">
            <a:avLst/>
          </a:prstGeom>
        </p:spPr>
      </p:pic>
      <p:sp>
        <p:nvSpPr>
          <p:cNvPr id="9" name="文本框 8">
            <a:extLst>
              <a:ext uri="{FF2B5EF4-FFF2-40B4-BE49-F238E27FC236}">
                <a16:creationId xmlns:a16="http://schemas.microsoft.com/office/drawing/2014/main" id="{782ABB09-EE66-0AFF-B3E2-CC37BD7858A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Song W, Wang X, Zheng S, et al. TalkingStyle: Personalized Speech-Driven 3D Facial Animation with Style Preservation[J]. IEEE Transactions on Visualization and Computer Graphics,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64690910"/>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93122669"/>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使用自监督预训练语音模型</a:t>
            </a:r>
            <a:r>
              <a:rPr lang="en-US" altLang="zh-CN" sz="2400" kern="100">
                <a:latin typeface="宋体" panose="02010600030101010101" pitchFamily="2" charset="-122"/>
                <a:ea typeface="宋体" panose="02010600030101010101" pitchFamily="2" charset="-122"/>
                <a:cs typeface="Times New Roman" panose="02020603050405020304" pitchFamily="18" charset="0"/>
              </a:rPr>
              <a:t>HuBERT</a:t>
            </a:r>
            <a:r>
              <a:rPr lang="zh-CN" altLang="en-US" sz="2400" kern="100">
                <a:latin typeface="宋体" panose="02010600030101010101" pitchFamily="2" charset="-122"/>
                <a:ea typeface="宋体" panose="02010600030101010101" pitchFamily="2" charset="-122"/>
                <a:cs typeface="Times New Roman" panose="02020603050405020304" pitchFamily="18" charset="0"/>
              </a:rPr>
              <a:t>，可以显著改善</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语音驱动的面部动画任务。</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6837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它清楚地显示了编码器模型的重要性，同时使用了一个简单的解码器组件。</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663846"/>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使用基于大型语音模型的预训练语音表示可以消除面部动画中语音不相关因素的歧义，并解决同步视听数据集的稀缺性。</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作为未来的工作，探索使用自监督预训练语音模型来指导</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面部动画的可能性是一个有趣的研究方向。</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614828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2024.07.25</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124543" y="94326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首次引入神经参数化头部模型（</a:t>
            </a:r>
            <a:r>
              <a:rPr lang="en-US" altLang="zh-CN" sz="22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200">
                <a:latin typeface="Times New Roman" panose="02020603050405020304" pitchFamily="18" charset="0"/>
                <a:ea typeface="宋体" panose="02010600030101010101" pitchFamily="2" charset="-122"/>
                <a:cs typeface="Times New Roman" panose="02020603050405020304" pitchFamily="18" charset="0"/>
              </a:rPr>
              <a:t>）来表示</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头部动画，能够处理复杂和细致的面部表情（如眨眼、皮肤褶皱等），并包含头部、头发和耳朵的高保真形状空间。</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52067"/>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设计了首个基于</a:t>
            </a:r>
            <a:r>
              <a:rPr lang="en-US" altLang="zh-CN" sz="22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的潜在扩散模型，用于音频驱动的头部动画合成。该模型在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的表达空间中操作，生成与输入音频信号同步的时间一致的面部表情序列。</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41106"/>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通过优化对应于多视角视频录制的人物讲话，生成了时间优化的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200">
                <a:latin typeface="Times New Roman" panose="02020603050405020304" pitchFamily="18" charset="0"/>
                <a:ea typeface="宋体" panose="02010600030101010101" pitchFamily="2" charset="-122"/>
                <a:cs typeface="Times New Roman" panose="02020603050405020304" pitchFamily="18" charset="0"/>
              </a:rPr>
              <a:t>表达序列数据集，解决了没有音频</a:t>
            </a:r>
            <a:r>
              <a:rPr lang="en-US" altLang="zh-CN" sz="22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200">
                <a:latin typeface="Times New Roman" panose="02020603050405020304" pitchFamily="18" charset="0"/>
                <a:ea typeface="宋体" panose="02010600030101010101" pitchFamily="2" charset="-122"/>
                <a:cs typeface="Times New Roman" panose="02020603050405020304" pitchFamily="18" charset="0"/>
              </a:rPr>
              <a:t>配对数据集的问题。</a:t>
            </a:r>
            <a:r>
              <a:rPr lang="en-US" altLang="zh-CN" sz="2200">
                <a:latin typeface="Times New Roman" panose="02020603050405020304" pitchFamily="18" charset="0"/>
                <a:ea typeface="宋体" panose="02010600030101010101" pitchFamily="2" charset="-122"/>
                <a:cs typeface="Times New Roman" panose="02020603050405020304" pitchFamily="18" charset="0"/>
              </a:rPr>
              <a:t>FaceTalk</a:t>
            </a:r>
            <a:r>
              <a:rPr lang="zh-CN" altLang="en-US" sz="2200">
                <a:latin typeface="Times New Roman" panose="02020603050405020304" pitchFamily="18" charset="0"/>
                <a:ea typeface="宋体" panose="02010600030101010101" pitchFamily="2" charset="-122"/>
                <a:cs typeface="Times New Roman" panose="02020603050405020304" pitchFamily="18" charset="0"/>
              </a:rPr>
              <a:t>方法能够生成高质量的体积头部动画，表现出丰富的面部表情和样式，在用户感知研究中超越了现有方法。</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Aneja S, Thies J, Dai A, et al. Facetalk: Audio-driven motion diffusion for neural parametric head models[C]//Proceedings of the IEEE/CVF Conference on Computer Vision and Pattern Recognition. 2024: 21263-21273.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8EF0F3CF-EDA7-E8C6-AF8A-A6A50656F25A}"/>
              </a:ext>
            </a:extLst>
          </p:cNvPr>
          <p:cNvPicPr>
            <a:picLocks noChangeAspect="1"/>
          </p:cNvPicPr>
          <p:nvPr/>
        </p:nvPicPr>
        <p:blipFill>
          <a:blip r:embed="rId5"/>
          <a:stretch>
            <a:fillRect/>
          </a:stretch>
        </p:blipFill>
        <p:spPr>
          <a:xfrm>
            <a:off x="511189" y="1626318"/>
            <a:ext cx="11155332" cy="4296375"/>
          </a:xfrm>
          <a:prstGeom prst="rect">
            <a:avLst/>
          </a:prstGeom>
        </p:spPr>
      </p:pic>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7205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Neural Parametric Head Model (NPHM)</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9514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1512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0255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5" name="组合 24">
            <a:extLst>
              <a:ext uri="{FF2B5EF4-FFF2-40B4-BE49-F238E27FC236}">
                <a16:creationId xmlns:a16="http://schemas.microsoft.com/office/drawing/2014/main" id="{441A06F1-BB52-EEC1-8811-48B5E9616318}"/>
              </a:ext>
            </a:extLst>
          </p:cNvPr>
          <p:cNvGrpSpPr/>
          <p:nvPr/>
        </p:nvGrpSpPr>
        <p:grpSpPr>
          <a:xfrm>
            <a:off x="558218" y="1541401"/>
            <a:ext cx="10793269" cy="1045424"/>
            <a:chOff x="558218" y="1541401"/>
            <a:chExt cx="10793269" cy="1045424"/>
          </a:xfrm>
        </p:grpSpPr>
        <p:pic>
          <p:nvPicPr>
            <p:cNvPr id="20" name="图片 19">
              <a:extLst>
                <a:ext uri="{FF2B5EF4-FFF2-40B4-BE49-F238E27FC236}">
                  <a16:creationId xmlns:a16="http://schemas.microsoft.com/office/drawing/2014/main" id="{35EC317E-FBD3-3405-1DB2-8E941F886055}"/>
                </a:ext>
              </a:extLst>
            </p:cNvPr>
            <p:cNvPicPr>
              <a:picLocks noChangeAspect="1"/>
            </p:cNvPicPr>
            <p:nvPr/>
          </p:nvPicPr>
          <p:blipFill>
            <a:blip r:embed="rId5"/>
            <a:stretch>
              <a:fillRect/>
            </a:stretch>
          </p:blipFill>
          <p:spPr>
            <a:xfrm>
              <a:off x="9311388" y="2196264"/>
              <a:ext cx="1374474" cy="390561"/>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C245318-9D4F-8A91-6CA1-D113978F54F1}"/>
                    </a:ext>
                  </a:extLst>
                </p:cNvPr>
                <p:cNvSpPr txBox="1"/>
                <p:nvPr/>
              </p:nvSpPr>
              <p:spPr>
                <a:xfrm>
                  <a:off x="558218" y="1541401"/>
                  <a:ext cx="10793269" cy="1039323"/>
                </a:xfrm>
                <a:prstGeom prst="rect">
                  <a:avLst/>
                </a:prstGeom>
                <a:noFill/>
              </p:spPr>
              <p:txBody>
                <a:bodyPr wrap="square">
                  <a:spAutoFit/>
                </a:bodyPr>
                <a:lstStyle/>
                <a:p>
                  <a:pPr marL="342900" indent="-342900">
                    <a:buFont typeface="Wingdings" panose="05000000000000000000" pitchFamily="2" charset="2"/>
                    <a:buChar char="l"/>
                  </a:pPr>
                  <a:r>
                    <a:rPr lang="en-US" altLang="zh-CN" sz="20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使用两种自动解码器风格的神经网络：（</a:t>
                  </a:r>
                  <a:r>
                    <a:rPr lang="en-US" altLang="zh-CN" sz="200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身份网络（</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Identity Network, I</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用于表示整体的面部形状，潜在代码为</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表情网络（</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Expression Network, E</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用于表示面部运动，例如下颚姿势、皱纹、眨眼等，潜在代码为</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𝑒𝑥𝑝</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，这些共同表示为：</a:t>
                  </a:r>
                </a:p>
              </p:txBody>
            </p:sp>
          </mc:Choice>
          <mc:Fallback xmlns="">
            <p:sp>
              <p:nvSpPr>
                <p:cNvPr id="13" name="文本框 12">
                  <a:extLst>
                    <a:ext uri="{FF2B5EF4-FFF2-40B4-BE49-F238E27FC236}">
                      <a16:creationId xmlns:a16="http://schemas.microsoft.com/office/drawing/2014/main" id="{2C245318-9D4F-8A91-6CA1-D113978F54F1}"/>
                    </a:ext>
                  </a:extLst>
                </p:cNvPr>
                <p:cNvSpPr txBox="1">
                  <a:spLocks noRot="1" noChangeAspect="1" noMove="1" noResize="1" noEditPoints="1" noAdjustHandles="1" noChangeArrowheads="1" noChangeShapeType="1" noTextEdit="1"/>
                </p:cNvSpPr>
                <p:nvPr/>
              </p:nvSpPr>
              <p:spPr>
                <a:xfrm>
                  <a:off x="558218" y="1541401"/>
                  <a:ext cx="10793269" cy="1039323"/>
                </a:xfrm>
                <a:prstGeom prst="rect">
                  <a:avLst/>
                </a:prstGeom>
                <a:blipFill>
                  <a:blip r:embed="rId6"/>
                  <a:stretch>
                    <a:fillRect l="-508" t="-4706" b="-5882"/>
                  </a:stretch>
                </a:blipFill>
              </p:spPr>
              <p:txBody>
                <a:bodyPr/>
                <a:lstStyle/>
                <a:p>
                  <a:r>
                    <a:rPr lang="zh-CN" altLang="en-US">
                      <a:noFill/>
                    </a:rPr>
                    <a:t> </a:t>
                  </a:r>
                </a:p>
              </p:txBody>
            </p:sp>
          </mc:Fallback>
        </mc:AlternateContent>
      </p:grpSp>
      <p:sp>
        <p:nvSpPr>
          <p:cNvPr id="26" name="文本框 25">
            <a:extLst>
              <a:ext uri="{FF2B5EF4-FFF2-40B4-BE49-F238E27FC236}">
                <a16:creationId xmlns:a16="http://schemas.microsoft.com/office/drawing/2014/main" id="{5953EAC1-8E5D-852D-A644-71FDD417AC45}"/>
              </a:ext>
            </a:extLst>
          </p:cNvPr>
          <p:cNvSpPr txBox="1"/>
          <p:nvPr/>
        </p:nvSpPr>
        <p:spPr>
          <a:xfrm>
            <a:off x="672389" y="2878651"/>
            <a:ext cx="10793269" cy="1039323"/>
          </a:xfrm>
          <a:prstGeom prst="rect">
            <a:avLst/>
          </a:prstGeom>
          <a:noFill/>
        </p:spPr>
        <p:txBody>
          <a:bodyPr wrap="square">
            <a:spAutoFit/>
          </a:bodyPr>
          <a:lstStyle/>
          <a:p>
            <a:pPr marL="342900" indent="-342900">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与预测固定拓扑网格的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不同，</a:t>
            </a:r>
            <a:r>
              <a:rPr lang="en-US" altLang="zh-CN" sz="20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可以处理不同的发型、皱纹和复杂的面部表情。</a:t>
            </a:r>
            <a:r>
              <a:rPr lang="en-US" altLang="zh-CN" sz="2000">
                <a:latin typeface="Times New Roman" panose="02020603050405020304" pitchFamily="18" charset="0"/>
                <a:ea typeface="宋体" panose="02010600030101010101" pitchFamily="2" charset="-122"/>
                <a:cs typeface="Times New Roman" panose="02020603050405020304" pitchFamily="18" charset="0"/>
              </a:rPr>
              <a:t>NPHM</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使用签名距离场（</a:t>
            </a:r>
            <a:r>
              <a:rPr lang="en-US" altLang="zh-CN" sz="2000">
                <a:latin typeface="Times New Roman" panose="02020603050405020304" pitchFamily="18" charset="0"/>
                <a:ea typeface="宋体" panose="02010600030101010101" pitchFamily="2" charset="-122"/>
                <a:cs typeface="Times New Roman" panose="02020603050405020304" pitchFamily="18" charset="0"/>
              </a:rPr>
              <a:t>signed distance field, SDF</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）在规范空间中表示身份，并将表情建模为面部区域的变形。数学上可以定义为：</a:t>
            </a:r>
          </a:p>
        </p:txBody>
      </p:sp>
      <p:pic>
        <p:nvPicPr>
          <p:cNvPr id="28" name="图片 27">
            <a:extLst>
              <a:ext uri="{FF2B5EF4-FFF2-40B4-BE49-F238E27FC236}">
                <a16:creationId xmlns:a16="http://schemas.microsoft.com/office/drawing/2014/main" id="{C9634BE8-B1D1-5D5B-050F-2872B912F705}"/>
              </a:ext>
            </a:extLst>
          </p:cNvPr>
          <p:cNvPicPr>
            <a:picLocks noChangeAspect="1"/>
          </p:cNvPicPr>
          <p:nvPr/>
        </p:nvPicPr>
        <p:blipFill>
          <a:blip r:embed="rId7"/>
          <a:stretch>
            <a:fillRect/>
          </a:stretch>
        </p:blipFill>
        <p:spPr>
          <a:xfrm>
            <a:off x="2420439" y="3936098"/>
            <a:ext cx="7297168" cy="685896"/>
          </a:xfrm>
          <a:prstGeom prst="rect">
            <a:avLst/>
          </a:prstGeom>
        </p:spPr>
      </p:pic>
      <p:pic>
        <p:nvPicPr>
          <p:cNvPr id="31" name="图片 30">
            <a:extLst>
              <a:ext uri="{FF2B5EF4-FFF2-40B4-BE49-F238E27FC236}">
                <a16:creationId xmlns:a16="http://schemas.microsoft.com/office/drawing/2014/main" id="{B97701CD-DF07-444E-8953-ED37E2FCF918}"/>
              </a:ext>
            </a:extLst>
          </p:cNvPr>
          <p:cNvPicPr>
            <a:picLocks noChangeAspect="1"/>
          </p:cNvPicPr>
          <p:nvPr/>
        </p:nvPicPr>
        <p:blipFill>
          <a:blip r:embed="rId8"/>
          <a:stretch>
            <a:fillRect/>
          </a:stretch>
        </p:blipFill>
        <p:spPr>
          <a:xfrm>
            <a:off x="2367539" y="4791927"/>
            <a:ext cx="3324689" cy="1000265"/>
          </a:xfrm>
          <a:prstGeom prst="rect">
            <a:avLst/>
          </a:prstGeom>
        </p:spPr>
      </p:pic>
      <p:pic>
        <p:nvPicPr>
          <p:cNvPr id="33" name="图片 32">
            <a:extLst>
              <a:ext uri="{FF2B5EF4-FFF2-40B4-BE49-F238E27FC236}">
                <a16:creationId xmlns:a16="http://schemas.microsoft.com/office/drawing/2014/main" id="{0C9040FA-144E-FA6A-B80C-0ADE175515A9}"/>
              </a:ext>
            </a:extLst>
          </p:cNvPr>
          <p:cNvPicPr>
            <a:picLocks noChangeAspect="1"/>
          </p:cNvPicPr>
          <p:nvPr/>
        </p:nvPicPr>
        <p:blipFill>
          <a:blip r:embed="rId9"/>
          <a:stretch>
            <a:fillRect/>
          </a:stretch>
        </p:blipFill>
        <p:spPr>
          <a:xfrm>
            <a:off x="6200119" y="4697347"/>
            <a:ext cx="3391373" cy="1019317"/>
          </a:xfrm>
          <a:prstGeom prst="rect">
            <a:avLst/>
          </a:prstGeom>
        </p:spPr>
      </p:pic>
      <p:sp>
        <p:nvSpPr>
          <p:cNvPr id="34" name="文本框 33">
            <a:extLst>
              <a:ext uri="{FF2B5EF4-FFF2-40B4-BE49-F238E27FC236}">
                <a16:creationId xmlns:a16="http://schemas.microsoft.com/office/drawing/2014/main" id="{2ACE853A-790D-4789-2204-3F615ADEE57A}"/>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Aneja S, Thies J, Dai A, et al. Facetalk: Audio-driven motion diffusion for neural parametric head models[C]//Proceedings of the IEEE/CVF Conference on Computer Vision and Pattern Recognition. 2024: 21263-21273.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22083</TotalTime>
  <Words>5213</Words>
  <Application>Microsoft Office PowerPoint</Application>
  <PresentationFormat>宽屏</PresentationFormat>
  <Paragraphs>345</Paragraphs>
  <Slides>46</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-apple-system</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1062</cp:revision>
  <dcterms:created xsi:type="dcterms:W3CDTF">2021-06-12T07:20:00Z</dcterms:created>
  <dcterms:modified xsi:type="dcterms:W3CDTF">2024-07-25T05:57:30Z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