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391" r:id="rId4"/>
    <p:sldId id="426" r:id="rId5"/>
    <p:sldId id="410" r:id="rId6"/>
    <p:sldId id="434" r:id="rId7"/>
    <p:sldId id="417" r:id="rId9"/>
    <p:sldId id="418" r:id="rId10"/>
    <p:sldId id="421" r:id="rId11"/>
    <p:sldId id="419" r:id="rId12"/>
    <p:sldId id="422" r:id="rId13"/>
    <p:sldId id="427" r:id="rId14"/>
    <p:sldId id="428" r:id="rId15"/>
    <p:sldId id="429" r:id="rId16"/>
    <p:sldId id="430" r:id="rId17"/>
    <p:sldId id="431" r:id="rId18"/>
    <p:sldId id="433" r:id="rId19"/>
    <p:sldId id="432" r:id="rId20"/>
    <p:sldId id="281" r:id="rId21"/>
  </p:sldIdLst>
  <p:sldSz cx="9144000" cy="5143500" type="screen16x9"/>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1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4660"/>
    <a:srgbClr val="961E19"/>
    <a:srgbClr val="E8E8E8"/>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649" autoAdjust="0"/>
  </p:normalViewPr>
  <p:slideViewPr>
    <p:cSldViewPr showGuides="1">
      <p:cViewPr varScale="1">
        <p:scale>
          <a:sx n="104" d="100"/>
          <a:sy n="104" d="100"/>
        </p:scale>
        <p:origin x="850" y="58"/>
      </p:cViewPr>
      <p:guideLst>
        <p:guide orient="horz" pos="171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gs" Target="tags/tag30.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A1A9A1-B305-43A3-954F-7409640B2C5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9E4D53A-EBD1-4578-9F09-8A6CB50B917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ViT patch16</a:t>
            </a:r>
            <a:r>
              <a:rPr lang="zh-CN" altLang="en-US"/>
              <a:t>✖️</a:t>
            </a:r>
            <a:r>
              <a:rPr lang="en-US" altLang="zh-CN"/>
              <a:t>16 </a:t>
            </a:r>
            <a:r>
              <a:rPr lang="zh-CN" altLang="en-US"/>
              <a:t>不能处理高分辨率的图像，计算</a:t>
            </a:r>
            <a:r>
              <a:rPr lang="zh-CN" altLang="en-US"/>
              <a:t>复杂</a:t>
            </a:r>
            <a:endParaRPr lang="zh-CN" altLang="en-US"/>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endParaRPr lang="zh-CN" altLang="en-US" dirty="0"/>
          </a:p>
        </p:txBody>
      </p:sp>
      <p:sp>
        <p:nvSpPr>
          <p:cNvPr id="4" name="灯片编号占位符 3"/>
          <p:cNvSpPr>
            <a:spLocks noGrp="1"/>
          </p:cNvSpPr>
          <p:nvPr>
            <p:ph type="sldNum" sz="quarter" idx="5"/>
          </p:nvPr>
        </p:nvSpPr>
        <p:spPr/>
        <p:txBody>
          <a:bodyPr/>
          <a:lstStyle/>
          <a:p>
            <a:fld id="{79E4D53A-EBD1-4578-9F09-8A6CB50B917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4.png"/><Relationship Id="rId3" Type="http://schemas.openxmlformats.org/officeDocument/2006/relationships/tags" Target="../tags/tag16.xml"/><Relationship Id="rId2" Type="http://schemas.openxmlformats.org/officeDocument/2006/relationships/image" Target="../media/image4.pn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image" Target="../media/image4.png"/><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20.xml"/><Relationship Id="rId4" Type="http://schemas.openxmlformats.org/officeDocument/2006/relationships/image" Target="../media/image15.png"/><Relationship Id="rId3" Type="http://schemas.openxmlformats.org/officeDocument/2006/relationships/tags" Target="../tags/tag19.xml"/><Relationship Id="rId2" Type="http://schemas.openxmlformats.org/officeDocument/2006/relationships/image" Target="../media/image4.png"/><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1.xml"/><Relationship Id="rId2" Type="http://schemas.openxmlformats.org/officeDocument/2006/relationships/image" Target="../media/image4.png"/><Relationship Id="rId1" Type="http://schemas.openxmlformats.org/officeDocument/2006/relationships/image" Target="../media/image3.jpeg"/></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xml"/><Relationship Id="rId5" Type="http://schemas.openxmlformats.org/officeDocument/2006/relationships/tags" Target="../tags/tag23.xml"/><Relationship Id="rId4" Type="http://schemas.openxmlformats.org/officeDocument/2006/relationships/image" Target="../media/image16.png"/><Relationship Id="rId3" Type="http://schemas.openxmlformats.org/officeDocument/2006/relationships/tags" Target="../tags/tag22.xml"/><Relationship Id="rId2" Type="http://schemas.openxmlformats.org/officeDocument/2006/relationships/image" Target="../media/image4.png"/><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1.xml"/><Relationship Id="rId5" Type="http://schemas.openxmlformats.org/officeDocument/2006/relationships/tags" Target="../tags/tag25.xml"/><Relationship Id="rId4" Type="http://schemas.openxmlformats.org/officeDocument/2006/relationships/image" Target="../media/image17.png"/><Relationship Id="rId3" Type="http://schemas.openxmlformats.org/officeDocument/2006/relationships/tags" Target="../tags/tag24.xml"/><Relationship Id="rId2" Type="http://schemas.openxmlformats.org/officeDocument/2006/relationships/image" Target="../media/image4.png"/><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28.xml"/><Relationship Id="rId6" Type="http://schemas.openxmlformats.org/officeDocument/2006/relationships/image" Target="../media/image19.png"/><Relationship Id="rId5" Type="http://schemas.openxmlformats.org/officeDocument/2006/relationships/tags" Target="../tags/tag27.xml"/><Relationship Id="rId4" Type="http://schemas.openxmlformats.org/officeDocument/2006/relationships/image" Target="../media/image18.png"/><Relationship Id="rId3" Type="http://schemas.openxmlformats.org/officeDocument/2006/relationships/tags" Target="../tags/tag26.xml"/><Relationship Id="rId2" Type="http://schemas.openxmlformats.org/officeDocument/2006/relationships/image" Target="../media/image4.png"/><Relationship Id="rId1"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9.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tags" Target="../tags/tag1.xml"/><Relationship Id="rId2" Type="http://schemas.openxmlformats.org/officeDocument/2006/relationships/image" Target="../media/image4.pn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xml"/><Relationship Id="rId2" Type="http://schemas.openxmlformats.org/officeDocument/2006/relationships/image" Target="../media/image4.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tags" Target="../tags/tag3.xml"/><Relationship Id="rId2" Type="http://schemas.openxmlformats.org/officeDocument/2006/relationships/image" Target="../media/image4.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image" Target="../media/image4.pn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tags" Target="../tags/tag9.xml"/><Relationship Id="rId7" Type="http://schemas.openxmlformats.org/officeDocument/2006/relationships/image" Target="../media/image9.png"/><Relationship Id="rId6" Type="http://schemas.openxmlformats.org/officeDocument/2006/relationships/tags" Target="../tags/tag8.xml"/><Relationship Id="rId5" Type="http://schemas.openxmlformats.org/officeDocument/2006/relationships/image" Target="../media/image8.png"/><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image" Target="../media/image4.png"/><Relationship Id="rId15" Type="http://schemas.openxmlformats.org/officeDocument/2006/relationships/notesSlide" Target="../notesSlides/notesSlide3.xml"/><Relationship Id="rId14" Type="http://schemas.openxmlformats.org/officeDocument/2006/relationships/slideLayout" Target="../slideLayouts/slideLayout1.xml"/><Relationship Id="rId13" Type="http://schemas.openxmlformats.org/officeDocument/2006/relationships/image" Target="../media/image12.png"/><Relationship Id="rId12" Type="http://schemas.openxmlformats.org/officeDocument/2006/relationships/tags" Target="../tags/tag11.xml"/><Relationship Id="rId11" Type="http://schemas.openxmlformats.org/officeDocument/2006/relationships/image" Target="../media/image11.png"/><Relationship Id="rId10" Type="http://schemas.openxmlformats.org/officeDocument/2006/relationships/tags" Target="../tags/tag10.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1.xml"/><Relationship Id="rId5" Type="http://schemas.openxmlformats.org/officeDocument/2006/relationships/tags" Target="../tags/tag13.xml"/><Relationship Id="rId4" Type="http://schemas.openxmlformats.org/officeDocument/2006/relationships/image" Target="../media/image13.png"/><Relationship Id="rId3" Type="http://schemas.openxmlformats.org/officeDocument/2006/relationships/tags" Target="../tags/tag12.xml"/><Relationship Id="rId2" Type="http://schemas.openxmlformats.org/officeDocument/2006/relationships/image" Target="../media/image4.pn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image" Target="../media/image4.pn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123478"/>
            <a:ext cx="9144000" cy="3600400"/>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 name="矩形 3"/>
          <p:cNvSpPr/>
          <p:nvPr/>
        </p:nvSpPr>
        <p:spPr>
          <a:xfrm>
            <a:off x="0" y="-2128"/>
            <a:ext cx="9144000" cy="3600400"/>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445929" y="1667597"/>
            <a:ext cx="8280920" cy="1053465"/>
          </a:xfrm>
          <a:prstGeom prst="rect">
            <a:avLst/>
          </a:prstGeom>
        </p:spPr>
        <p:txBody>
          <a:bodyPr wrap="square" lIns="68580" tIns="34290" rIns="68580" bIns="34290">
            <a:spAutoFit/>
          </a:bodyPr>
          <a:lstStyle/>
          <a:p>
            <a:pPr algn="ctr"/>
            <a:r>
              <a:rPr lang="zh-CN" altLang="en-US" sz="4400" b="1" dirty="0">
                <a:solidFill>
                  <a:schemeClr val="bg1"/>
                </a:solidFill>
                <a:latin typeface="微软雅黑" panose="020B0503020204020204" pitchFamily="34" charset="-122"/>
                <a:ea typeface="微软雅黑" panose="020B0503020204020204" pitchFamily="34" charset="-122"/>
              </a:rPr>
              <a:t>工作汇报</a:t>
            </a:r>
            <a:endParaRPr lang="zh-CN" altLang="en-US" sz="44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方向：智慧农场</a:t>
            </a:r>
            <a:r>
              <a:rPr lang="en-US" altLang="zh-CN" sz="2000" b="1" dirty="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遥感语义分割</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0" name="椭圆 9"/>
          <p:cNvSpPr/>
          <p:nvPr/>
        </p:nvSpPr>
        <p:spPr>
          <a:xfrm>
            <a:off x="3137461" y="199568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860147" y="1995686"/>
            <a:ext cx="144016" cy="1440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3779912" y="4169717"/>
            <a:ext cx="4968553" cy="345440"/>
            <a:chOff x="3779912" y="4169717"/>
            <a:chExt cx="4968553" cy="345440"/>
          </a:xfrm>
        </p:grpSpPr>
        <p:sp>
          <p:nvSpPr>
            <p:cNvPr id="9" name="矩形 8"/>
            <p:cNvSpPr/>
            <p:nvPr/>
          </p:nvSpPr>
          <p:spPr>
            <a:xfrm>
              <a:off x="4040307" y="4169717"/>
              <a:ext cx="4708158" cy="345440"/>
            </a:xfrm>
            <a:prstGeom prst="rect">
              <a:avLst/>
            </a:prstGeom>
          </p:spPr>
          <p:txBody>
            <a:bodyPr wrap="square" lIns="68580" tIns="34290" rIns="68580" bIns="34290">
              <a:spAutoFit/>
            </a:bodyPr>
            <a:lstStyle/>
            <a:p>
              <a:r>
                <a:rPr lang="zh-CN" altLang="en-US" b="1" dirty="0">
                  <a:solidFill>
                    <a:srgbClr val="3A4660"/>
                  </a:solidFill>
                  <a:latin typeface="微软雅黑" panose="020B0503020204020204" pitchFamily="34" charset="-122"/>
                  <a:ea typeface="微软雅黑" panose="020B0503020204020204" pitchFamily="34" charset="-122"/>
                </a:rPr>
                <a:t>汇报人</a:t>
              </a:r>
              <a:r>
                <a:rPr lang="zh-CN" altLang="en-US" dirty="0">
                  <a:solidFill>
                    <a:srgbClr val="3A4660"/>
                  </a:solidFill>
                  <a:latin typeface="微软雅黑" panose="020B0503020204020204" pitchFamily="34" charset="-122"/>
                  <a:ea typeface="微软雅黑" panose="020B0503020204020204" pitchFamily="34" charset="-122"/>
                </a:rPr>
                <a:t>：付嘉豪</a:t>
              </a:r>
              <a:r>
                <a:rPr lang="zh-CN" altLang="en-US"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b="1" dirty="0">
                  <a:solidFill>
                    <a:srgbClr val="3A4660"/>
                  </a:solidFill>
                  <a:latin typeface="微软雅黑" panose="020B0503020204020204" pitchFamily="34" charset="-122"/>
                  <a:ea typeface="微软雅黑" panose="020B0503020204020204" pitchFamily="34" charset="-122"/>
                </a:rPr>
                <a:t>指导老师</a:t>
              </a:r>
              <a:r>
                <a:rPr lang="zh-CN" altLang="en-US" dirty="0">
                  <a:solidFill>
                    <a:srgbClr val="3A4660"/>
                  </a:solidFill>
                  <a:latin typeface="微软雅黑" panose="020B0503020204020204" pitchFamily="34" charset="-122"/>
                  <a:ea typeface="微软雅黑" panose="020B0503020204020204" pitchFamily="34" charset="-122"/>
                </a:rPr>
                <a:t>：余</a:t>
              </a:r>
              <a:r>
                <a:rPr lang="zh-CN" altLang="en-US" dirty="0">
                  <a:solidFill>
                    <a:srgbClr val="3A4660"/>
                  </a:solidFill>
                  <a:latin typeface="微软雅黑" panose="020B0503020204020204" pitchFamily="34" charset="-122"/>
                  <a:ea typeface="微软雅黑" panose="020B0503020204020204" pitchFamily="34" charset="-122"/>
                </a:rPr>
                <a:t>银峰</a:t>
              </a:r>
              <a:endParaRPr lang="zh-CN" altLang="en-US" dirty="0">
                <a:solidFill>
                  <a:srgbClr val="3A4660"/>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3779912" y="4210339"/>
              <a:ext cx="198097" cy="265004"/>
              <a:chOff x="5823704" y="503688"/>
              <a:chExt cx="198097" cy="265004"/>
            </a:xfrm>
            <a:solidFill>
              <a:srgbClr val="3A4660"/>
            </a:solidFill>
          </p:grpSpPr>
          <p:sp>
            <p:nvSpPr>
              <p:cNvPr id="13" name="Oval 33"/>
              <p:cNvSpPr>
                <a:spLocks noChangeArrowheads="1"/>
              </p:cNvSpPr>
              <p:nvPr/>
            </p:nvSpPr>
            <p:spPr bwMode="auto">
              <a:xfrm>
                <a:off x="5872244" y="503688"/>
                <a:ext cx="101016" cy="10757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34"/>
              <p:cNvSpPr/>
              <p:nvPr/>
            </p:nvSpPr>
            <p:spPr bwMode="auto">
              <a:xfrm>
                <a:off x="5823704" y="616511"/>
                <a:ext cx="198097" cy="152181"/>
              </a:xfrm>
              <a:custGeom>
                <a:avLst/>
                <a:gdLst>
                  <a:gd name="T0" fmla="*/ 28 w 37"/>
                  <a:gd name="T1" fmla="*/ 0 h 28"/>
                  <a:gd name="T2" fmla="*/ 19 w 37"/>
                  <a:gd name="T3" fmla="*/ 11 h 28"/>
                  <a:gd name="T4" fmla="*/ 9 w 37"/>
                  <a:gd name="T5" fmla="*/ 0 h 28"/>
                  <a:gd name="T6" fmla="*/ 0 w 37"/>
                  <a:gd name="T7" fmla="*/ 18 h 28"/>
                  <a:gd name="T8" fmla="*/ 1 w 37"/>
                  <a:gd name="T9" fmla="*/ 26 h 28"/>
                  <a:gd name="T10" fmla="*/ 19 w 37"/>
                  <a:gd name="T11" fmla="*/ 28 h 28"/>
                  <a:gd name="T12" fmla="*/ 36 w 37"/>
                  <a:gd name="T13" fmla="*/ 26 h 28"/>
                  <a:gd name="T14" fmla="*/ 37 w 37"/>
                  <a:gd name="T15" fmla="*/ 18 h 28"/>
                  <a:gd name="T16" fmla="*/ 28 w 37"/>
                  <a:gd name="T17"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28">
                    <a:moveTo>
                      <a:pt x="28" y="0"/>
                    </a:moveTo>
                    <a:cubicBezTo>
                      <a:pt x="19" y="11"/>
                      <a:pt x="19" y="11"/>
                      <a:pt x="19" y="11"/>
                    </a:cubicBezTo>
                    <a:cubicBezTo>
                      <a:pt x="9" y="0"/>
                      <a:pt x="9" y="0"/>
                      <a:pt x="9" y="0"/>
                    </a:cubicBezTo>
                    <a:cubicBezTo>
                      <a:pt x="4" y="4"/>
                      <a:pt x="0" y="11"/>
                      <a:pt x="0" y="18"/>
                    </a:cubicBezTo>
                    <a:cubicBezTo>
                      <a:pt x="0" y="21"/>
                      <a:pt x="1" y="23"/>
                      <a:pt x="1" y="26"/>
                    </a:cubicBezTo>
                    <a:cubicBezTo>
                      <a:pt x="7" y="27"/>
                      <a:pt x="12" y="28"/>
                      <a:pt x="19" y="28"/>
                    </a:cubicBezTo>
                    <a:cubicBezTo>
                      <a:pt x="25" y="28"/>
                      <a:pt x="31" y="27"/>
                      <a:pt x="36" y="26"/>
                    </a:cubicBezTo>
                    <a:cubicBezTo>
                      <a:pt x="37" y="23"/>
                      <a:pt x="37" y="21"/>
                      <a:pt x="37" y="18"/>
                    </a:cubicBezTo>
                    <a:cubicBezTo>
                      <a:pt x="37" y="11"/>
                      <a:pt x="33" y="4"/>
                      <a:pt x="2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5" name="Freeform 504"/>
            <p:cNvSpPr>
              <a:spLocks noEditPoints="1"/>
            </p:cNvSpPr>
            <p:nvPr/>
          </p:nvSpPr>
          <p:spPr bwMode="auto">
            <a:xfrm>
              <a:off x="6076507" y="4210339"/>
              <a:ext cx="233967" cy="265004"/>
            </a:xfrm>
            <a:custGeom>
              <a:avLst/>
              <a:gdLst>
                <a:gd name="T0" fmla="*/ 25 w 255"/>
                <a:gd name="T1" fmla="*/ 19 h 288"/>
                <a:gd name="T2" fmla="*/ 0 w 255"/>
                <a:gd name="T3" fmla="*/ 35 h 288"/>
                <a:gd name="T4" fmla="*/ 25 w 255"/>
                <a:gd name="T5" fmla="*/ 51 h 288"/>
                <a:gd name="T6" fmla="*/ 15 w 255"/>
                <a:gd name="T7" fmla="*/ 62 h 288"/>
                <a:gd name="T8" fmla="*/ 15 w 255"/>
                <a:gd name="T9" fmla="*/ 95 h 288"/>
                <a:gd name="T10" fmla="*/ 25 w 255"/>
                <a:gd name="T11" fmla="*/ 106 h 288"/>
                <a:gd name="T12" fmla="*/ 0 w 255"/>
                <a:gd name="T13" fmla="*/ 122 h 288"/>
                <a:gd name="T14" fmla="*/ 25 w 255"/>
                <a:gd name="T15" fmla="*/ 139 h 288"/>
                <a:gd name="T16" fmla="*/ 25 w 255"/>
                <a:gd name="T17" fmla="*/ 146 h 288"/>
                <a:gd name="T18" fmla="*/ 15 w 255"/>
                <a:gd name="T19" fmla="*/ 150 h 288"/>
                <a:gd name="T20" fmla="*/ 15 w 255"/>
                <a:gd name="T21" fmla="*/ 182 h 288"/>
                <a:gd name="T22" fmla="*/ 25 w 255"/>
                <a:gd name="T23" fmla="*/ 193 h 288"/>
                <a:gd name="T24" fmla="*/ 0 w 255"/>
                <a:gd name="T25" fmla="*/ 210 h 288"/>
                <a:gd name="T26" fmla="*/ 25 w 255"/>
                <a:gd name="T27" fmla="*/ 226 h 288"/>
                <a:gd name="T28" fmla="*/ 15 w 255"/>
                <a:gd name="T29" fmla="*/ 237 h 288"/>
                <a:gd name="T30" fmla="*/ 15 w 255"/>
                <a:gd name="T31" fmla="*/ 270 h 288"/>
                <a:gd name="T32" fmla="*/ 25 w 255"/>
                <a:gd name="T33" fmla="*/ 288 h 288"/>
                <a:gd name="T34" fmla="*/ 255 w 255"/>
                <a:gd name="T35" fmla="*/ 146 h 288"/>
                <a:gd name="T36" fmla="*/ 255 w 255"/>
                <a:gd name="T37" fmla="*/ 0 h 288"/>
                <a:gd name="T38" fmla="*/ 41 w 255"/>
                <a:gd name="T39" fmla="*/ 261 h 288"/>
                <a:gd name="T40" fmla="*/ 9 w 255"/>
                <a:gd name="T41" fmla="*/ 253 h 288"/>
                <a:gd name="T42" fmla="*/ 41 w 255"/>
                <a:gd name="T43" fmla="*/ 246 h 288"/>
                <a:gd name="T44" fmla="*/ 41 w 255"/>
                <a:gd name="T45" fmla="*/ 261 h 288"/>
                <a:gd name="T46" fmla="*/ 15 w 255"/>
                <a:gd name="T47" fmla="*/ 217 h 288"/>
                <a:gd name="T48" fmla="*/ 15 w 255"/>
                <a:gd name="T49" fmla="*/ 202 h 288"/>
                <a:gd name="T50" fmla="*/ 48 w 255"/>
                <a:gd name="T51" fmla="*/ 210 h 288"/>
                <a:gd name="T52" fmla="*/ 41 w 255"/>
                <a:gd name="T53" fmla="*/ 174 h 288"/>
                <a:gd name="T54" fmla="*/ 9 w 255"/>
                <a:gd name="T55" fmla="*/ 166 h 288"/>
                <a:gd name="T56" fmla="*/ 41 w 255"/>
                <a:gd name="T57" fmla="*/ 159 h 288"/>
                <a:gd name="T58" fmla="*/ 41 w 255"/>
                <a:gd name="T59" fmla="*/ 174 h 288"/>
                <a:gd name="T60" fmla="*/ 15 w 255"/>
                <a:gd name="T61" fmla="*/ 130 h 288"/>
                <a:gd name="T62" fmla="*/ 15 w 255"/>
                <a:gd name="T63" fmla="*/ 115 h 288"/>
                <a:gd name="T64" fmla="*/ 48 w 255"/>
                <a:gd name="T65" fmla="*/ 122 h 288"/>
                <a:gd name="T66" fmla="*/ 41 w 255"/>
                <a:gd name="T67" fmla="*/ 86 h 288"/>
                <a:gd name="T68" fmla="*/ 9 w 255"/>
                <a:gd name="T69" fmla="*/ 79 h 288"/>
                <a:gd name="T70" fmla="*/ 41 w 255"/>
                <a:gd name="T71" fmla="*/ 71 h 288"/>
                <a:gd name="T72" fmla="*/ 41 w 255"/>
                <a:gd name="T73" fmla="*/ 86 h 288"/>
                <a:gd name="T74" fmla="*/ 15 w 255"/>
                <a:gd name="T75" fmla="*/ 43 h 288"/>
                <a:gd name="T76" fmla="*/ 15 w 255"/>
                <a:gd name="T77" fmla="*/ 28 h 288"/>
                <a:gd name="T78" fmla="*/ 48 w 255"/>
                <a:gd name="T79" fmla="*/ 35 h 288"/>
                <a:gd name="T80" fmla="*/ 214 w 255"/>
                <a:gd name="T81" fmla="*/ 205 h 288"/>
                <a:gd name="T82" fmla="*/ 76 w 255"/>
                <a:gd name="T83" fmla="*/ 191 h 288"/>
                <a:gd name="T84" fmla="*/ 132 w 255"/>
                <a:gd name="T85" fmla="*/ 159 h 288"/>
                <a:gd name="T86" fmla="*/ 118 w 255"/>
                <a:gd name="T87" fmla="*/ 120 h 288"/>
                <a:gd name="T88" fmla="*/ 145 w 255"/>
                <a:gd name="T89" fmla="*/ 85 h 288"/>
                <a:gd name="T90" fmla="*/ 171 w 255"/>
                <a:gd name="T91" fmla="*/ 120 h 288"/>
                <a:gd name="T92" fmla="*/ 157 w 255"/>
                <a:gd name="T93" fmla="*/ 159 h 288"/>
                <a:gd name="T94" fmla="*/ 214 w 255"/>
                <a:gd name="T95" fmla="*/ 19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5" h="288">
                  <a:moveTo>
                    <a:pt x="25" y="0"/>
                  </a:moveTo>
                  <a:cubicBezTo>
                    <a:pt x="25" y="19"/>
                    <a:pt x="25" y="19"/>
                    <a:pt x="25" y="19"/>
                  </a:cubicBezTo>
                  <a:cubicBezTo>
                    <a:pt x="15" y="19"/>
                    <a:pt x="15" y="19"/>
                    <a:pt x="15" y="19"/>
                  </a:cubicBezTo>
                  <a:cubicBezTo>
                    <a:pt x="6" y="19"/>
                    <a:pt x="0" y="25"/>
                    <a:pt x="0" y="35"/>
                  </a:cubicBezTo>
                  <a:cubicBezTo>
                    <a:pt x="0" y="45"/>
                    <a:pt x="6" y="51"/>
                    <a:pt x="15" y="51"/>
                  </a:cubicBezTo>
                  <a:cubicBezTo>
                    <a:pt x="25" y="51"/>
                    <a:pt x="25" y="51"/>
                    <a:pt x="25" y="51"/>
                  </a:cubicBezTo>
                  <a:cubicBezTo>
                    <a:pt x="25" y="62"/>
                    <a:pt x="25" y="62"/>
                    <a:pt x="25" y="62"/>
                  </a:cubicBezTo>
                  <a:cubicBezTo>
                    <a:pt x="15" y="62"/>
                    <a:pt x="15" y="62"/>
                    <a:pt x="15" y="62"/>
                  </a:cubicBezTo>
                  <a:cubicBezTo>
                    <a:pt x="6" y="62"/>
                    <a:pt x="0" y="68"/>
                    <a:pt x="0" y="79"/>
                  </a:cubicBezTo>
                  <a:cubicBezTo>
                    <a:pt x="0" y="89"/>
                    <a:pt x="6" y="95"/>
                    <a:pt x="15" y="95"/>
                  </a:cubicBezTo>
                  <a:cubicBezTo>
                    <a:pt x="25" y="95"/>
                    <a:pt x="25" y="95"/>
                    <a:pt x="25" y="95"/>
                  </a:cubicBezTo>
                  <a:cubicBezTo>
                    <a:pt x="25" y="106"/>
                    <a:pt x="25" y="106"/>
                    <a:pt x="25" y="106"/>
                  </a:cubicBezTo>
                  <a:cubicBezTo>
                    <a:pt x="15" y="106"/>
                    <a:pt x="15" y="106"/>
                    <a:pt x="15" y="106"/>
                  </a:cubicBezTo>
                  <a:cubicBezTo>
                    <a:pt x="6" y="106"/>
                    <a:pt x="0" y="112"/>
                    <a:pt x="0" y="122"/>
                  </a:cubicBezTo>
                  <a:cubicBezTo>
                    <a:pt x="0" y="132"/>
                    <a:pt x="6" y="139"/>
                    <a:pt x="15" y="139"/>
                  </a:cubicBezTo>
                  <a:cubicBezTo>
                    <a:pt x="25" y="139"/>
                    <a:pt x="25" y="139"/>
                    <a:pt x="25" y="139"/>
                  </a:cubicBezTo>
                  <a:cubicBezTo>
                    <a:pt x="25" y="142"/>
                    <a:pt x="25" y="142"/>
                    <a:pt x="25" y="142"/>
                  </a:cubicBezTo>
                  <a:cubicBezTo>
                    <a:pt x="25" y="146"/>
                    <a:pt x="25" y="146"/>
                    <a:pt x="25" y="146"/>
                  </a:cubicBezTo>
                  <a:cubicBezTo>
                    <a:pt x="25" y="150"/>
                    <a:pt x="25" y="150"/>
                    <a:pt x="25" y="150"/>
                  </a:cubicBezTo>
                  <a:cubicBezTo>
                    <a:pt x="15" y="150"/>
                    <a:pt x="15" y="150"/>
                    <a:pt x="15" y="150"/>
                  </a:cubicBezTo>
                  <a:cubicBezTo>
                    <a:pt x="6" y="150"/>
                    <a:pt x="0" y="156"/>
                    <a:pt x="0" y="166"/>
                  </a:cubicBezTo>
                  <a:cubicBezTo>
                    <a:pt x="0" y="176"/>
                    <a:pt x="6" y="182"/>
                    <a:pt x="15" y="182"/>
                  </a:cubicBezTo>
                  <a:cubicBezTo>
                    <a:pt x="25" y="182"/>
                    <a:pt x="25" y="182"/>
                    <a:pt x="25" y="182"/>
                  </a:cubicBezTo>
                  <a:cubicBezTo>
                    <a:pt x="25" y="193"/>
                    <a:pt x="25" y="193"/>
                    <a:pt x="25" y="193"/>
                  </a:cubicBezTo>
                  <a:cubicBezTo>
                    <a:pt x="15" y="193"/>
                    <a:pt x="15" y="193"/>
                    <a:pt x="15" y="193"/>
                  </a:cubicBezTo>
                  <a:cubicBezTo>
                    <a:pt x="6" y="193"/>
                    <a:pt x="0" y="199"/>
                    <a:pt x="0" y="210"/>
                  </a:cubicBezTo>
                  <a:cubicBezTo>
                    <a:pt x="0" y="220"/>
                    <a:pt x="6" y="226"/>
                    <a:pt x="15" y="226"/>
                  </a:cubicBezTo>
                  <a:cubicBezTo>
                    <a:pt x="25" y="226"/>
                    <a:pt x="25" y="226"/>
                    <a:pt x="25" y="226"/>
                  </a:cubicBezTo>
                  <a:cubicBezTo>
                    <a:pt x="25" y="237"/>
                    <a:pt x="25" y="237"/>
                    <a:pt x="25" y="237"/>
                  </a:cubicBezTo>
                  <a:cubicBezTo>
                    <a:pt x="15" y="237"/>
                    <a:pt x="15" y="237"/>
                    <a:pt x="15" y="237"/>
                  </a:cubicBezTo>
                  <a:cubicBezTo>
                    <a:pt x="6" y="237"/>
                    <a:pt x="0" y="243"/>
                    <a:pt x="0" y="253"/>
                  </a:cubicBezTo>
                  <a:cubicBezTo>
                    <a:pt x="0" y="263"/>
                    <a:pt x="6" y="270"/>
                    <a:pt x="15" y="270"/>
                  </a:cubicBezTo>
                  <a:cubicBezTo>
                    <a:pt x="25" y="270"/>
                    <a:pt x="25" y="270"/>
                    <a:pt x="25" y="270"/>
                  </a:cubicBezTo>
                  <a:cubicBezTo>
                    <a:pt x="25" y="288"/>
                    <a:pt x="25" y="288"/>
                    <a:pt x="25" y="288"/>
                  </a:cubicBezTo>
                  <a:cubicBezTo>
                    <a:pt x="255" y="288"/>
                    <a:pt x="255" y="288"/>
                    <a:pt x="255" y="288"/>
                  </a:cubicBezTo>
                  <a:cubicBezTo>
                    <a:pt x="255" y="146"/>
                    <a:pt x="255" y="146"/>
                    <a:pt x="255" y="146"/>
                  </a:cubicBezTo>
                  <a:cubicBezTo>
                    <a:pt x="255" y="142"/>
                    <a:pt x="255" y="142"/>
                    <a:pt x="255" y="142"/>
                  </a:cubicBezTo>
                  <a:cubicBezTo>
                    <a:pt x="255" y="0"/>
                    <a:pt x="255" y="0"/>
                    <a:pt x="255" y="0"/>
                  </a:cubicBezTo>
                  <a:lnTo>
                    <a:pt x="25" y="0"/>
                  </a:lnTo>
                  <a:close/>
                  <a:moveTo>
                    <a:pt x="41" y="261"/>
                  </a:moveTo>
                  <a:cubicBezTo>
                    <a:pt x="15" y="261"/>
                    <a:pt x="15" y="261"/>
                    <a:pt x="15" y="261"/>
                  </a:cubicBezTo>
                  <a:cubicBezTo>
                    <a:pt x="11" y="261"/>
                    <a:pt x="9" y="259"/>
                    <a:pt x="9" y="253"/>
                  </a:cubicBezTo>
                  <a:cubicBezTo>
                    <a:pt x="9" y="248"/>
                    <a:pt x="11" y="246"/>
                    <a:pt x="15" y="246"/>
                  </a:cubicBezTo>
                  <a:cubicBezTo>
                    <a:pt x="41" y="246"/>
                    <a:pt x="41" y="246"/>
                    <a:pt x="41" y="246"/>
                  </a:cubicBezTo>
                  <a:cubicBezTo>
                    <a:pt x="46" y="246"/>
                    <a:pt x="48" y="248"/>
                    <a:pt x="48" y="253"/>
                  </a:cubicBezTo>
                  <a:cubicBezTo>
                    <a:pt x="48" y="259"/>
                    <a:pt x="46" y="261"/>
                    <a:pt x="41" y="261"/>
                  </a:cubicBezTo>
                  <a:close/>
                  <a:moveTo>
                    <a:pt x="41" y="217"/>
                  </a:moveTo>
                  <a:cubicBezTo>
                    <a:pt x="15" y="217"/>
                    <a:pt x="15" y="217"/>
                    <a:pt x="15" y="217"/>
                  </a:cubicBezTo>
                  <a:cubicBezTo>
                    <a:pt x="11" y="217"/>
                    <a:pt x="9" y="215"/>
                    <a:pt x="9" y="210"/>
                  </a:cubicBezTo>
                  <a:cubicBezTo>
                    <a:pt x="9" y="204"/>
                    <a:pt x="11" y="202"/>
                    <a:pt x="15" y="202"/>
                  </a:cubicBezTo>
                  <a:cubicBezTo>
                    <a:pt x="41" y="202"/>
                    <a:pt x="41" y="202"/>
                    <a:pt x="41" y="202"/>
                  </a:cubicBezTo>
                  <a:cubicBezTo>
                    <a:pt x="46" y="202"/>
                    <a:pt x="48" y="204"/>
                    <a:pt x="48" y="210"/>
                  </a:cubicBezTo>
                  <a:cubicBezTo>
                    <a:pt x="48" y="215"/>
                    <a:pt x="46" y="217"/>
                    <a:pt x="41" y="217"/>
                  </a:cubicBezTo>
                  <a:close/>
                  <a:moveTo>
                    <a:pt x="41" y="174"/>
                  </a:moveTo>
                  <a:cubicBezTo>
                    <a:pt x="15" y="174"/>
                    <a:pt x="15" y="174"/>
                    <a:pt x="15" y="174"/>
                  </a:cubicBezTo>
                  <a:cubicBezTo>
                    <a:pt x="11" y="174"/>
                    <a:pt x="9" y="171"/>
                    <a:pt x="9" y="166"/>
                  </a:cubicBezTo>
                  <a:cubicBezTo>
                    <a:pt x="9" y="161"/>
                    <a:pt x="11" y="159"/>
                    <a:pt x="15" y="159"/>
                  </a:cubicBezTo>
                  <a:cubicBezTo>
                    <a:pt x="41" y="159"/>
                    <a:pt x="41" y="159"/>
                    <a:pt x="41" y="159"/>
                  </a:cubicBezTo>
                  <a:cubicBezTo>
                    <a:pt x="46" y="159"/>
                    <a:pt x="48" y="161"/>
                    <a:pt x="48" y="166"/>
                  </a:cubicBezTo>
                  <a:cubicBezTo>
                    <a:pt x="48" y="171"/>
                    <a:pt x="46" y="174"/>
                    <a:pt x="41" y="174"/>
                  </a:cubicBezTo>
                  <a:close/>
                  <a:moveTo>
                    <a:pt x="41" y="130"/>
                  </a:moveTo>
                  <a:cubicBezTo>
                    <a:pt x="15" y="130"/>
                    <a:pt x="15" y="130"/>
                    <a:pt x="15" y="130"/>
                  </a:cubicBezTo>
                  <a:cubicBezTo>
                    <a:pt x="11" y="130"/>
                    <a:pt x="9" y="128"/>
                    <a:pt x="9" y="122"/>
                  </a:cubicBezTo>
                  <a:cubicBezTo>
                    <a:pt x="9" y="117"/>
                    <a:pt x="11" y="115"/>
                    <a:pt x="15" y="115"/>
                  </a:cubicBezTo>
                  <a:cubicBezTo>
                    <a:pt x="41" y="115"/>
                    <a:pt x="41" y="115"/>
                    <a:pt x="41" y="115"/>
                  </a:cubicBezTo>
                  <a:cubicBezTo>
                    <a:pt x="46" y="115"/>
                    <a:pt x="48" y="117"/>
                    <a:pt x="48" y="122"/>
                  </a:cubicBezTo>
                  <a:cubicBezTo>
                    <a:pt x="48" y="128"/>
                    <a:pt x="46" y="130"/>
                    <a:pt x="41" y="130"/>
                  </a:cubicBezTo>
                  <a:close/>
                  <a:moveTo>
                    <a:pt x="41" y="86"/>
                  </a:moveTo>
                  <a:cubicBezTo>
                    <a:pt x="15" y="86"/>
                    <a:pt x="15" y="86"/>
                    <a:pt x="15" y="86"/>
                  </a:cubicBezTo>
                  <a:cubicBezTo>
                    <a:pt x="11" y="86"/>
                    <a:pt x="9" y="84"/>
                    <a:pt x="9" y="79"/>
                  </a:cubicBezTo>
                  <a:cubicBezTo>
                    <a:pt x="9" y="73"/>
                    <a:pt x="11" y="71"/>
                    <a:pt x="15" y="71"/>
                  </a:cubicBezTo>
                  <a:cubicBezTo>
                    <a:pt x="41" y="71"/>
                    <a:pt x="41" y="71"/>
                    <a:pt x="41" y="71"/>
                  </a:cubicBezTo>
                  <a:cubicBezTo>
                    <a:pt x="46" y="71"/>
                    <a:pt x="48" y="73"/>
                    <a:pt x="48" y="79"/>
                  </a:cubicBezTo>
                  <a:cubicBezTo>
                    <a:pt x="48" y="84"/>
                    <a:pt x="46" y="86"/>
                    <a:pt x="41" y="86"/>
                  </a:cubicBezTo>
                  <a:close/>
                  <a:moveTo>
                    <a:pt x="41" y="43"/>
                  </a:moveTo>
                  <a:cubicBezTo>
                    <a:pt x="15" y="43"/>
                    <a:pt x="15" y="43"/>
                    <a:pt x="15" y="43"/>
                  </a:cubicBezTo>
                  <a:cubicBezTo>
                    <a:pt x="11" y="43"/>
                    <a:pt x="9" y="40"/>
                    <a:pt x="9" y="35"/>
                  </a:cubicBezTo>
                  <a:cubicBezTo>
                    <a:pt x="9" y="30"/>
                    <a:pt x="11" y="28"/>
                    <a:pt x="15" y="28"/>
                  </a:cubicBezTo>
                  <a:cubicBezTo>
                    <a:pt x="41" y="28"/>
                    <a:pt x="41" y="28"/>
                    <a:pt x="41" y="28"/>
                  </a:cubicBezTo>
                  <a:cubicBezTo>
                    <a:pt x="46" y="28"/>
                    <a:pt x="48" y="30"/>
                    <a:pt x="48" y="35"/>
                  </a:cubicBezTo>
                  <a:cubicBezTo>
                    <a:pt x="48" y="40"/>
                    <a:pt x="46" y="43"/>
                    <a:pt x="41" y="43"/>
                  </a:cubicBezTo>
                  <a:close/>
                  <a:moveTo>
                    <a:pt x="214" y="205"/>
                  </a:moveTo>
                  <a:cubicBezTo>
                    <a:pt x="76" y="205"/>
                    <a:pt x="76" y="205"/>
                    <a:pt x="76" y="205"/>
                  </a:cubicBezTo>
                  <a:cubicBezTo>
                    <a:pt x="76" y="191"/>
                    <a:pt x="76" y="191"/>
                    <a:pt x="76" y="191"/>
                  </a:cubicBezTo>
                  <a:cubicBezTo>
                    <a:pt x="76" y="191"/>
                    <a:pt x="76" y="183"/>
                    <a:pt x="93" y="175"/>
                  </a:cubicBezTo>
                  <a:cubicBezTo>
                    <a:pt x="101" y="172"/>
                    <a:pt x="114" y="162"/>
                    <a:pt x="132" y="159"/>
                  </a:cubicBezTo>
                  <a:cubicBezTo>
                    <a:pt x="127" y="154"/>
                    <a:pt x="124" y="146"/>
                    <a:pt x="120" y="137"/>
                  </a:cubicBezTo>
                  <a:cubicBezTo>
                    <a:pt x="118" y="131"/>
                    <a:pt x="118" y="127"/>
                    <a:pt x="118" y="120"/>
                  </a:cubicBezTo>
                  <a:cubicBezTo>
                    <a:pt x="118" y="115"/>
                    <a:pt x="117" y="108"/>
                    <a:pt x="118" y="103"/>
                  </a:cubicBezTo>
                  <a:cubicBezTo>
                    <a:pt x="122" y="89"/>
                    <a:pt x="133" y="85"/>
                    <a:pt x="145" y="85"/>
                  </a:cubicBezTo>
                  <a:cubicBezTo>
                    <a:pt x="157" y="85"/>
                    <a:pt x="167" y="89"/>
                    <a:pt x="171" y="103"/>
                  </a:cubicBezTo>
                  <a:cubicBezTo>
                    <a:pt x="172" y="108"/>
                    <a:pt x="171" y="115"/>
                    <a:pt x="171" y="120"/>
                  </a:cubicBezTo>
                  <a:cubicBezTo>
                    <a:pt x="171" y="127"/>
                    <a:pt x="171" y="131"/>
                    <a:pt x="169" y="137"/>
                  </a:cubicBezTo>
                  <a:cubicBezTo>
                    <a:pt x="166" y="146"/>
                    <a:pt x="162" y="154"/>
                    <a:pt x="157" y="159"/>
                  </a:cubicBezTo>
                  <a:cubicBezTo>
                    <a:pt x="176" y="162"/>
                    <a:pt x="188" y="171"/>
                    <a:pt x="196" y="175"/>
                  </a:cubicBezTo>
                  <a:cubicBezTo>
                    <a:pt x="214" y="183"/>
                    <a:pt x="214" y="191"/>
                    <a:pt x="214" y="191"/>
                  </a:cubicBezTo>
                  <a:lnTo>
                    <a:pt x="214" y="205"/>
                  </a:lnTo>
                  <a:close/>
                </a:path>
              </a:pathLst>
            </a:custGeom>
            <a:solidFill>
              <a:srgbClr val="3A4660"/>
            </a:solidFill>
            <a:ln>
              <a:noFill/>
            </a:ln>
          </p:spPr>
          <p:txBody>
            <a:bodyPr vert="horz" wrap="square" lIns="91440" tIns="45720" rIns="91440" bIns="45720" numCol="1" anchor="t" anchorCtr="0" compatLnSpc="1"/>
            <a:lstStyle/>
            <a:p>
              <a:endParaRPr lang="zh-CN" altLang="en-US"/>
            </a:p>
          </p:txBody>
        </p:sp>
      </p:grpSp>
      <p:sp>
        <p:nvSpPr>
          <p:cNvPr id="16" name="KSO_Shape"/>
          <p:cNvSpPr>
            <a:spLocks noChangeArrowheads="1"/>
          </p:cNvSpPr>
          <p:nvPr/>
        </p:nvSpPr>
        <p:spPr bwMode="auto">
          <a:xfrm>
            <a:off x="6660232" y="-236562"/>
            <a:ext cx="2624111" cy="1791403"/>
          </a:xfrm>
          <a:custGeom>
            <a:avLst/>
            <a:gdLst>
              <a:gd name="T0" fmla="*/ 844045 w 3931"/>
              <a:gd name="T1" fmla="*/ 356609 h 2392"/>
              <a:gd name="T2" fmla="*/ 561681 w 3931"/>
              <a:gd name="T3" fmla="*/ 235522 h 2392"/>
              <a:gd name="T4" fmla="*/ 243848 w 3931"/>
              <a:gd name="T5" fmla="*/ 356609 h 2392"/>
              <a:gd name="T6" fmla="*/ 155176 w 3931"/>
              <a:gd name="T7" fmla="*/ 319756 h 2392"/>
              <a:gd name="T8" fmla="*/ 155176 w 3931"/>
              <a:gd name="T9" fmla="*/ 428374 h 2392"/>
              <a:gd name="T10" fmla="*/ 179283 w 3931"/>
              <a:gd name="T11" fmla="*/ 461624 h 2392"/>
              <a:gd name="T12" fmla="*/ 154622 w 3931"/>
              <a:gd name="T13" fmla="*/ 494874 h 2392"/>
              <a:gd name="T14" fmla="*/ 180946 w 3931"/>
              <a:gd name="T15" fmla="*/ 611804 h 2392"/>
              <a:gd name="T16" fmla="*/ 103358 w 3931"/>
              <a:gd name="T17" fmla="*/ 611804 h 2392"/>
              <a:gd name="T18" fmla="*/ 129960 w 3931"/>
              <a:gd name="T19" fmla="*/ 494320 h 2392"/>
              <a:gd name="T20" fmla="*/ 108346 w 3931"/>
              <a:gd name="T21" fmla="*/ 461624 h 2392"/>
              <a:gd name="T22" fmla="*/ 129128 w 3931"/>
              <a:gd name="T23" fmla="*/ 429205 h 2392"/>
              <a:gd name="T24" fmla="*/ 129128 w 3931"/>
              <a:gd name="T25" fmla="*/ 308950 h 2392"/>
              <a:gd name="T26" fmla="*/ 0 w 3931"/>
              <a:gd name="T27" fmla="*/ 254918 h 2392"/>
              <a:gd name="T28" fmla="*/ 568054 w 3931"/>
              <a:gd name="T29" fmla="*/ 0 h 2392"/>
              <a:gd name="T30" fmla="*/ 1089278 w 3931"/>
              <a:gd name="T31" fmla="*/ 258243 h 2392"/>
              <a:gd name="T32" fmla="*/ 844045 w 3931"/>
              <a:gd name="T33" fmla="*/ 356609 h 2392"/>
              <a:gd name="T34" fmla="*/ 555307 w 3931"/>
              <a:gd name="T35" fmla="*/ 297035 h 2392"/>
              <a:gd name="T36" fmla="*/ 811624 w 3931"/>
              <a:gd name="T37" fmla="*/ 384040 h 2392"/>
              <a:gd name="T38" fmla="*/ 811624 w 3931"/>
              <a:gd name="T39" fmla="*/ 594902 h 2392"/>
              <a:gd name="T40" fmla="*/ 542284 w 3931"/>
              <a:gd name="T41" fmla="*/ 662788 h 2392"/>
              <a:gd name="T42" fmla="*/ 304532 w 3931"/>
              <a:gd name="T43" fmla="*/ 594902 h 2392"/>
              <a:gd name="T44" fmla="*/ 304532 w 3931"/>
              <a:gd name="T45" fmla="*/ 384040 h 2392"/>
              <a:gd name="T46" fmla="*/ 555307 w 3931"/>
              <a:gd name="T47" fmla="*/ 297035 h 2392"/>
              <a:gd name="T48" fmla="*/ 551982 w 3931"/>
              <a:gd name="T49" fmla="*/ 623996 h 2392"/>
              <a:gd name="T50" fmla="*/ 758698 w 3931"/>
              <a:gd name="T51" fmla="*/ 572458 h 2392"/>
              <a:gd name="T52" fmla="*/ 551982 w 3931"/>
              <a:gd name="T53" fmla="*/ 520643 h 2392"/>
              <a:gd name="T54" fmla="*/ 345543 w 3931"/>
              <a:gd name="T55" fmla="*/ 572458 h 2392"/>
              <a:gd name="T56" fmla="*/ 551982 w 3931"/>
              <a:gd name="T57" fmla="*/ 62399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alpha val="6000"/>
            </a:schemeClr>
          </a:solidFill>
          <a:ln>
            <a:noFill/>
          </a:ln>
        </p:spPr>
        <p:txBody>
          <a:bodyPr anchor="ctr" anchorCtr="1"/>
          <a:lstStyle/>
          <a:p>
            <a:endParaRPr lang="zh-CN" altLang="en-US"/>
          </a:p>
        </p:txBody>
      </p:sp>
      <p:pic>
        <p:nvPicPr>
          <p:cNvPr id="3" name="图片 2"/>
          <p:cNvPicPr>
            <a:picLocks noChangeAspect="1"/>
          </p:cNvPicPr>
          <p:nvPr/>
        </p:nvPicPr>
        <p:blipFill>
          <a:blip r:embed="rId1">
            <a:biLevel thresh="50000"/>
            <a:extLst>
              <a:ext uri="{BEBA8EAE-BF5A-486C-A8C5-ECC9F3942E4B}">
                <a14:imgProps xmlns:a14="http://schemas.microsoft.com/office/drawing/2010/main">
                  <a14:imgLayer r:embed="rId2">
                    <a14:imgEffect>
                      <a14:artisticCrisscrossEtching trans="75000"/>
                    </a14:imgEffect>
                    <a14:imgEffect>
                      <a14:brightnessContrast bright="100000" contrast="100000"/>
                    </a14:imgEffect>
                    <a14:imgEffect>
                      <a14:sharpenSoften amount="100000"/>
                    </a14:imgEffect>
                  </a14:imgLayer>
                </a14:imgProps>
              </a:ext>
              <a:ext uri="{28A0092B-C50C-407E-A947-70E740481C1C}">
                <a14:useLocalDpi xmlns:a14="http://schemas.microsoft.com/office/drawing/2010/main" val="0"/>
              </a:ext>
            </a:extLst>
          </a:blip>
          <a:stretch>
            <a:fillRect/>
          </a:stretch>
        </p:blipFill>
        <p:spPr>
          <a:xfrm>
            <a:off x="738200" y="411510"/>
            <a:ext cx="2661353" cy="74635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88084" y="267453"/>
                <a:ext cx="1637030" cy="311785"/>
              </a:xfrm>
              <a:prstGeom prst="rect">
                <a:avLst/>
              </a:prstGeom>
            </p:spPr>
            <p:txBody>
              <a:bodyPr wrap="square" lIns="68580" tIns="34290" rIns="68580" bIns="34290">
                <a:noAutofit/>
              </a:bodyPr>
              <a:lstStyle/>
              <a:p>
                <a:r>
                  <a:rPr lang="en-US" altLang="zh-CN" sz="1600" dirty="0">
                    <a:solidFill>
                      <a:srgbClr val="961E19"/>
                    </a:solidFill>
                    <a:latin typeface="微软雅黑" panose="020B0503020204020204" pitchFamily="34" charset="-122"/>
                    <a:ea typeface="微软雅黑" panose="020B0503020204020204" pitchFamily="34" charset="-122"/>
                  </a:rPr>
                  <a:t>CVPR 2021</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6" name="图片 5"/>
          <p:cNvPicPr>
            <a:picLocks noChangeAspect="1"/>
          </p:cNvPicPr>
          <p:nvPr>
            <p:custDataLst>
              <p:tags r:id="rId3"/>
            </p:custDataLst>
          </p:nvPr>
        </p:nvPicPr>
        <p:blipFill>
          <a:blip r:embed="rId4"/>
          <a:stretch>
            <a:fillRect/>
          </a:stretch>
        </p:blipFill>
        <p:spPr>
          <a:xfrm>
            <a:off x="114300" y="1244600"/>
            <a:ext cx="8915400" cy="2654300"/>
          </a:xfrm>
          <a:prstGeom prst="rect">
            <a:avLst/>
          </a:prstGeom>
        </p:spPr>
      </p:pic>
      <p:sp>
        <p:nvSpPr>
          <p:cNvPr id="7" name="文本框 6"/>
          <p:cNvSpPr txBox="1"/>
          <p:nvPr/>
        </p:nvSpPr>
        <p:spPr>
          <a:xfrm>
            <a:off x="2267585" y="4011930"/>
            <a:ext cx="4572000" cy="368300"/>
          </a:xfrm>
          <a:prstGeom prst="rect">
            <a:avLst/>
          </a:prstGeom>
          <a:noFill/>
        </p:spPr>
        <p:txBody>
          <a:bodyPr wrap="square" rtlCol="0" anchor="t">
            <a:spAutoFit/>
          </a:bodyPr>
          <a:p>
            <a:r>
              <a:rPr lang="zh-CN" altLang="en-US"/>
              <a:t>从序列到序列的角度重新思考语义分割</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custDataLst>
              <p:tags r:id="rId3"/>
            </p:custDataLst>
          </p:nvPr>
        </p:nvSpPr>
        <p:spPr>
          <a:xfrm>
            <a:off x="177800" y="1068070"/>
            <a:ext cx="8573135" cy="3625215"/>
          </a:xfrm>
          <a:prstGeom prst="rect">
            <a:avLst/>
          </a:prstGeom>
          <a:noFill/>
        </p:spPr>
        <p:txBody>
          <a:bodyPr wrap="square" rtlCol="0" anchor="t">
            <a:noAutofit/>
          </a:bodyPr>
          <a:p>
            <a:pPr indent="457200"/>
            <a:r>
              <a:rPr lang="zh-CN" altLang="en-US" sz="1600"/>
              <a:t>其实，对于语义分割乃至分类、检测等几大主流的视觉任务来说，近几年的工作大都是基于一个核心点出发，即如何在保证效率的同时尽可能的捕获有效的上下文信息。</a:t>
            </a:r>
            <a:endParaRPr lang="zh-CN" altLang="en-US" sz="1600"/>
          </a:p>
          <a:p>
            <a:r>
              <a:rPr lang="zh-CN" altLang="en-US" sz="1600"/>
              <a:t>主流方法主要有两种一一改造原始的卷积操作或者在网络中引入注意力机制。</a:t>
            </a:r>
            <a:endParaRPr lang="zh-CN" altLang="en-US" sz="1600"/>
          </a:p>
          <a:p>
            <a:endParaRPr lang="zh-CN" altLang="en-US" sz="1600"/>
          </a:p>
          <a:p>
            <a:pPr indent="457200"/>
            <a:r>
              <a:rPr lang="en-US" altLang="zh-CN" sz="1600"/>
              <a:t>1</a:t>
            </a:r>
            <a:r>
              <a:rPr lang="zh-CN" altLang="en-US" sz="1600"/>
              <a:t>、对于改造原始的卷积操作方式主要是通过扩大感受野从而来捕获局部的上下文信息：</a:t>
            </a:r>
            <a:endParaRPr lang="zh-CN" altLang="en-US" sz="1600"/>
          </a:p>
          <a:p>
            <a:endParaRPr lang="zh-CN" altLang="en-US" sz="1600"/>
          </a:p>
          <a:p>
            <a:pPr indent="457200"/>
            <a:r>
              <a:rPr lang="en-US" altLang="zh-CN" sz="1600"/>
              <a:t>2</a:t>
            </a:r>
            <a:r>
              <a:rPr lang="zh-CN" altLang="en-US" sz="1600"/>
              <a:t>、而注意力方法则更倾向于从不同维度建立长距离的依赖从而来捕获全局的上下文信息：</a:t>
            </a:r>
            <a:endParaRPr lang="zh-CN" altLang="en-US" sz="1600"/>
          </a:p>
          <a:p>
            <a:endParaRPr lang="zh-CN" altLang="en-US" sz="1600"/>
          </a:p>
        </p:txBody>
      </p:sp>
      <p:sp>
        <p:nvSpPr>
          <p:cNvPr id="8" name="矩形 7"/>
          <p:cNvSpPr/>
          <p:nvPr>
            <p:custDataLst>
              <p:tags r:id="rId4"/>
            </p:custDataLst>
          </p:nvPr>
        </p:nvSpPr>
        <p:spPr>
          <a:xfrm>
            <a:off x="1187449" y="123943"/>
            <a:ext cx="1637030" cy="311785"/>
          </a:xfrm>
          <a:prstGeom prst="rect">
            <a:avLst/>
          </a:prstGeom>
        </p:spPr>
        <p:txBody>
          <a:bodyPr wrap="square" lIns="68580" tIns="34290" rIns="68580" bIns="34290">
            <a:noAutofit/>
          </a:bodyPr>
          <a:p>
            <a:r>
              <a:rPr lang="en-US" altLang="zh-CN" sz="1600" dirty="0">
                <a:solidFill>
                  <a:srgbClr val="961E19"/>
                </a:solidFill>
                <a:latin typeface="微软雅黑" panose="020B0503020204020204" pitchFamily="34" charset="-122"/>
                <a:ea typeface="微软雅黑" panose="020B0503020204020204" pitchFamily="34" charset="-122"/>
              </a:rPr>
              <a:t>SETR</a:t>
            </a:r>
            <a:endParaRPr lang="en-US" altLang="zh-CN" sz="1600" dirty="0">
              <a:solidFill>
                <a:srgbClr val="961E19"/>
              </a:solidFill>
              <a:latin typeface="微软雅黑" panose="020B0503020204020204" pitchFamily="34" charset="-122"/>
              <a:ea typeface="微软雅黑" panose="020B0503020204020204" pitchFamily="34" charset="-122"/>
            </a:endParaRPr>
          </a:p>
          <a:p>
            <a:r>
              <a:rPr lang="en-US" altLang="zh-CN" sz="1600" dirty="0">
                <a:solidFill>
                  <a:srgbClr val="961E19"/>
                </a:solidFill>
                <a:latin typeface="微软雅黑" panose="020B0503020204020204" pitchFamily="34" charset="-122"/>
                <a:ea typeface="微软雅黑" panose="020B0503020204020204" pitchFamily="34" charset="-122"/>
              </a:rPr>
              <a:t>CVPR 2021</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custDataLst>
              <p:tags r:id="rId3"/>
            </p:custDataLst>
          </p:nvPr>
        </p:nvPicPr>
        <p:blipFill>
          <a:blip r:embed="rId4"/>
          <a:srcRect t="13117"/>
          <a:stretch>
            <a:fillRect/>
          </a:stretch>
        </p:blipFill>
        <p:spPr>
          <a:xfrm>
            <a:off x="323850" y="771525"/>
            <a:ext cx="8270875" cy="3957955"/>
          </a:xfrm>
          <a:prstGeom prst="rect">
            <a:avLst/>
          </a:prstGeom>
        </p:spPr>
      </p:pic>
      <p:sp>
        <p:nvSpPr>
          <p:cNvPr id="7" name="矩形 6"/>
          <p:cNvSpPr/>
          <p:nvPr>
            <p:custDataLst>
              <p:tags r:id="rId5"/>
            </p:custDataLst>
          </p:nvPr>
        </p:nvSpPr>
        <p:spPr>
          <a:xfrm>
            <a:off x="1187449" y="123943"/>
            <a:ext cx="1637030" cy="311785"/>
          </a:xfrm>
          <a:prstGeom prst="rect">
            <a:avLst/>
          </a:prstGeom>
        </p:spPr>
        <p:txBody>
          <a:bodyPr wrap="square" lIns="68580" tIns="34290" rIns="68580" bIns="34290">
            <a:noAutofit/>
          </a:bodyPr>
          <a:lstStyle/>
          <a:p>
            <a:r>
              <a:rPr lang="en-US" altLang="zh-CN" sz="1600" dirty="0">
                <a:solidFill>
                  <a:srgbClr val="961E19"/>
                </a:solidFill>
                <a:latin typeface="微软雅黑" panose="020B0503020204020204" pitchFamily="34" charset="-122"/>
                <a:ea typeface="微软雅黑" panose="020B0503020204020204" pitchFamily="34" charset="-122"/>
              </a:rPr>
              <a:t>SETR</a:t>
            </a:r>
            <a:endParaRPr lang="en-US" altLang="zh-CN" sz="1600" dirty="0">
              <a:solidFill>
                <a:srgbClr val="961E19"/>
              </a:solidFill>
              <a:latin typeface="微软雅黑" panose="020B0503020204020204" pitchFamily="34" charset="-122"/>
              <a:ea typeface="微软雅黑" panose="020B0503020204020204" pitchFamily="34" charset="-122"/>
            </a:endParaRPr>
          </a:p>
          <a:p>
            <a:r>
              <a:rPr lang="en-US" altLang="zh-CN" sz="1600" dirty="0">
                <a:solidFill>
                  <a:srgbClr val="961E19"/>
                </a:solidFill>
                <a:latin typeface="微软雅黑" panose="020B0503020204020204" pitchFamily="34" charset="-122"/>
                <a:ea typeface="微软雅黑" panose="020B0503020204020204" pitchFamily="34" charset="-122"/>
              </a:rPr>
              <a:t>CVPR 2021</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5" name="文本框 4"/>
          <p:cNvSpPr txBox="1"/>
          <p:nvPr/>
        </p:nvSpPr>
        <p:spPr>
          <a:xfrm>
            <a:off x="805180" y="1059180"/>
            <a:ext cx="7582535" cy="3095625"/>
          </a:xfrm>
          <a:prstGeom prst="rect">
            <a:avLst/>
          </a:prstGeom>
          <a:noFill/>
        </p:spPr>
        <p:txBody>
          <a:bodyPr wrap="square" rtlCol="0" anchor="t">
            <a:noAutofit/>
          </a:bodyPr>
          <a:p>
            <a:pPr indent="406400" fontAlgn="auto">
              <a:extLst>
                <a:ext uri="{35155182-B16C-46BC-9424-99874614C6A1}">
                  <wpsdc:indentchars xmlns:wpsdc="http://www.wps.cn/officeDocument/2017/drawingmlCustomData" val="200" checksum="1740828767"/>
                </a:ext>
              </a:extLst>
            </a:pPr>
            <a:r>
              <a:rPr lang="zh-CN" altLang="en-US" sz="1600"/>
              <a:t>SETR的一个特色在于解码器的设计。将2D的编码器输出向量转换3D特征图之后，论文中给SETR设计了三种解码器上采样方法。 </a:t>
            </a:r>
            <a:endParaRPr lang="zh-CN" altLang="en-US" sz="1600"/>
          </a:p>
          <a:p>
            <a:pPr indent="406400" fontAlgn="auto">
              <a:extLst>
                <a:ext uri="{35155182-B16C-46BC-9424-99874614C6A1}">
                  <wpsdc:indentchars xmlns:wpsdc="http://www.wps.cn/officeDocument/2017/drawingmlCustomData" val="200" checksum="1740828767"/>
                </a:ext>
              </a:extLst>
            </a:pPr>
            <a:r>
              <a:rPr lang="zh-CN" altLang="en-US" sz="1600"/>
              <a:t>关于解码器，作者这里给出了三种结构。为了进行最终的像素级分割，我们需要将其reshape成原始的空间分辨率。</a:t>
            </a:r>
            <a:endParaRPr lang="zh-CN" altLang="en-US" sz="1600"/>
          </a:p>
          <a:p>
            <a:pPr indent="406400" fontAlgn="auto">
              <a:extLst>
                <a:ext uri="{35155182-B16C-46BC-9424-99874614C6A1}">
                  <wpsdc:indentchars xmlns:wpsdc="http://www.wps.cn/officeDocument/2017/drawingmlCustomData" val="200" checksum="1740828767"/>
                </a:ext>
              </a:extLst>
            </a:pPr>
            <a:endParaRPr lang="zh-CN" altLang="en-US" sz="1600" b="1"/>
          </a:p>
          <a:p>
            <a:pPr indent="406400" fontAlgn="auto">
              <a:extLst>
                <a:ext uri="{35155182-B16C-46BC-9424-99874614C6A1}">
                  <wpsdc:indentchars xmlns:wpsdc="http://www.wps.cn/officeDocument/2017/drawingmlCustomData" val="200" checksum="1740828767"/>
                </a:ext>
              </a:extLst>
            </a:pPr>
            <a:r>
              <a:rPr lang="zh-CN" altLang="en-US" sz="1600" b="1"/>
              <a:t>（</a:t>
            </a:r>
            <a:r>
              <a:rPr lang="en-US" altLang="zh-CN" sz="1600" b="1"/>
              <a:t>1</a:t>
            </a:r>
            <a:r>
              <a:rPr lang="zh-CN" altLang="en-US" sz="1600" b="1"/>
              <a:t>）Naiveupsampling：</a:t>
            </a:r>
            <a:r>
              <a:rPr lang="zh-CN" altLang="en-US" sz="1600"/>
              <a:t>第一种上采样方法比较朴素，作者这里给出的是利用一个2层的网络，即"1*1卷积+syncBN+ReLU+1*1卷积”，然后直接双线性上采样回原图分辨率。</a:t>
            </a:r>
            <a:endParaRPr lang="zh-CN" altLang="en-US" sz="1600"/>
          </a:p>
        </p:txBody>
      </p:sp>
      <p:sp>
        <p:nvSpPr>
          <p:cNvPr id="7" name="矩形 6"/>
          <p:cNvSpPr/>
          <p:nvPr>
            <p:custDataLst>
              <p:tags r:id="rId3"/>
            </p:custDataLst>
          </p:nvPr>
        </p:nvSpPr>
        <p:spPr>
          <a:xfrm>
            <a:off x="1187449" y="123943"/>
            <a:ext cx="1637030" cy="311785"/>
          </a:xfrm>
          <a:prstGeom prst="rect">
            <a:avLst/>
          </a:prstGeom>
        </p:spPr>
        <p:txBody>
          <a:bodyPr wrap="square" lIns="68580" tIns="34290" rIns="68580" bIns="34290">
            <a:noAutofit/>
          </a:bodyPr>
          <a:lstStyle/>
          <a:p>
            <a:r>
              <a:rPr lang="en-US" altLang="zh-CN" sz="1600" dirty="0">
                <a:solidFill>
                  <a:srgbClr val="961E19"/>
                </a:solidFill>
                <a:latin typeface="微软雅黑" panose="020B0503020204020204" pitchFamily="34" charset="-122"/>
                <a:ea typeface="微软雅黑" panose="020B0503020204020204" pitchFamily="34" charset="-122"/>
              </a:rPr>
              <a:t>SETR</a:t>
            </a:r>
            <a:endParaRPr lang="en-US" altLang="zh-CN" sz="1600" dirty="0">
              <a:solidFill>
                <a:srgbClr val="961E19"/>
              </a:solidFill>
              <a:latin typeface="微软雅黑" panose="020B0503020204020204" pitchFamily="34" charset="-122"/>
              <a:ea typeface="微软雅黑" panose="020B0503020204020204" pitchFamily="34" charset="-122"/>
            </a:endParaRPr>
          </a:p>
          <a:p>
            <a:r>
              <a:rPr lang="en-US" altLang="zh-CN" sz="1600" dirty="0">
                <a:solidFill>
                  <a:srgbClr val="961E19"/>
                </a:solidFill>
                <a:latin typeface="微软雅黑" panose="020B0503020204020204" pitchFamily="34" charset="-122"/>
                <a:ea typeface="微软雅黑" panose="020B0503020204020204" pitchFamily="34" charset="-122"/>
              </a:rPr>
              <a:t>CVPR 2021</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5" name="文本框 4"/>
          <p:cNvSpPr txBox="1"/>
          <p:nvPr/>
        </p:nvSpPr>
        <p:spPr>
          <a:xfrm>
            <a:off x="828040" y="987425"/>
            <a:ext cx="8242935" cy="1858645"/>
          </a:xfrm>
          <a:prstGeom prst="rect">
            <a:avLst/>
          </a:prstGeom>
          <a:noFill/>
        </p:spPr>
        <p:txBody>
          <a:bodyPr wrap="square" rtlCol="0" anchor="t">
            <a:noAutofit/>
          </a:bodyPr>
          <a:p>
            <a:pPr indent="406400" fontAlgn="auto">
              <a:extLst>
                <a:ext uri="{35155182-B16C-46BC-9424-99874614C6A1}">
                  <wpsdc:indentchars xmlns:wpsdc="http://www.wps.cn/officeDocument/2017/drawingmlCustomData" val="200" checksum="1740828767"/>
                </a:ext>
              </a:extLst>
            </a:pPr>
            <a:r>
              <a:rPr lang="zh-CN" altLang="en-US" sz="1600"/>
              <a:t>（</a:t>
            </a:r>
            <a:r>
              <a:rPr lang="en-US" altLang="zh-CN" sz="1600"/>
              <a:t>2</a:t>
            </a:r>
            <a:r>
              <a:rPr lang="zh-CN" altLang="en-US" sz="1600"/>
              <a:t>）Progressive</a:t>
            </a:r>
            <a:r>
              <a:rPr lang="en-US" altLang="zh-CN" sz="1600"/>
              <a:t> </a:t>
            </a:r>
            <a:r>
              <a:rPr lang="zh-CN" altLang="en-US" sz="1600"/>
              <a:t>UPsampling（</a:t>
            </a:r>
            <a:r>
              <a:rPr lang="en-US" altLang="zh-CN" sz="1600"/>
              <a:t>PUP</a:t>
            </a:r>
            <a:r>
              <a:rPr lang="zh-CN" altLang="en-US" sz="1600"/>
              <a:t>）：第二种方式是采用渐进式上采样。为了避免引入过度的噪声，同时避免adversarial对抗</a:t>
            </a:r>
            <a:r>
              <a:rPr lang="zh-CN" altLang="en-US" sz="1600"/>
              <a:t>效应的影响（其实就是边缘会出现锯齿状），作者避免一步上采样，而是逐步的2倍上采样回去，类似于U-Net的操作；</a:t>
            </a:r>
            <a:endParaRPr lang="zh-CN" altLang="en-US" sz="1600"/>
          </a:p>
        </p:txBody>
      </p:sp>
      <p:pic>
        <p:nvPicPr>
          <p:cNvPr id="7" name="图片 6"/>
          <p:cNvPicPr>
            <a:picLocks noChangeAspect="1"/>
          </p:cNvPicPr>
          <p:nvPr>
            <p:custDataLst>
              <p:tags r:id="rId3"/>
            </p:custDataLst>
          </p:nvPr>
        </p:nvPicPr>
        <p:blipFill>
          <a:blip r:embed="rId4"/>
          <a:stretch>
            <a:fillRect/>
          </a:stretch>
        </p:blipFill>
        <p:spPr>
          <a:xfrm>
            <a:off x="1428115" y="1969135"/>
            <a:ext cx="6323330" cy="2430780"/>
          </a:xfrm>
          <a:prstGeom prst="rect">
            <a:avLst/>
          </a:prstGeom>
        </p:spPr>
      </p:pic>
      <p:sp>
        <p:nvSpPr>
          <p:cNvPr id="8" name="矩形 7"/>
          <p:cNvSpPr/>
          <p:nvPr>
            <p:custDataLst>
              <p:tags r:id="rId5"/>
            </p:custDataLst>
          </p:nvPr>
        </p:nvSpPr>
        <p:spPr>
          <a:xfrm>
            <a:off x="1187449" y="123943"/>
            <a:ext cx="1637030" cy="311785"/>
          </a:xfrm>
          <a:prstGeom prst="rect">
            <a:avLst/>
          </a:prstGeom>
        </p:spPr>
        <p:txBody>
          <a:bodyPr wrap="square" lIns="68580" tIns="34290" rIns="68580" bIns="34290">
            <a:noAutofit/>
          </a:bodyPr>
          <a:lstStyle/>
          <a:p>
            <a:r>
              <a:rPr lang="en-US" altLang="zh-CN" sz="1600" dirty="0">
                <a:solidFill>
                  <a:srgbClr val="961E19"/>
                </a:solidFill>
                <a:latin typeface="微软雅黑" panose="020B0503020204020204" pitchFamily="34" charset="-122"/>
                <a:ea typeface="微软雅黑" panose="020B0503020204020204" pitchFamily="34" charset="-122"/>
              </a:rPr>
              <a:t>SETR</a:t>
            </a:r>
            <a:endParaRPr lang="en-US" altLang="zh-CN" sz="1600" dirty="0">
              <a:solidFill>
                <a:srgbClr val="961E19"/>
              </a:solidFill>
              <a:latin typeface="微软雅黑" panose="020B0503020204020204" pitchFamily="34" charset="-122"/>
              <a:ea typeface="微软雅黑" panose="020B0503020204020204" pitchFamily="34" charset="-122"/>
            </a:endParaRPr>
          </a:p>
          <a:p>
            <a:r>
              <a:rPr lang="en-US" altLang="zh-CN" sz="1600" dirty="0">
                <a:solidFill>
                  <a:srgbClr val="961E19"/>
                </a:solidFill>
                <a:latin typeface="微软雅黑" panose="020B0503020204020204" pitchFamily="34" charset="-122"/>
                <a:ea typeface="微软雅黑" panose="020B0503020204020204" pitchFamily="34" charset="-122"/>
              </a:rPr>
              <a:t>CVPR 2021</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custDataLst>
              <p:tags r:id="rId3"/>
            </p:custDataLst>
          </p:nvPr>
        </p:nvPicPr>
        <p:blipFill>
          <a:blip r:embed="rId4"/>
          <a:stretch>
            <a:fillRect/>
          </a:stretch>
        </p:blipFill>
        <p:spPr>
          <a:xfrm>
            <a:off x="1475740" y="3200400"/>
            <a:ext cx="5816600" cy="1943100"/>
          </a:xfrm>
          <a:prstGeom prst="rect">
            <a:avLst/>
          </a:prstGeom>
        </p:spPr>
      </p:pic>
      <p:sp>
        <p:nvSpPr>
          <p:cNvPr id="7" name="文本框 6"/>
          <p:cNvSpPr txBox="1"/>
          <p:nvPr/>
        </p:nvSpPr>
        <p:spPr>
          <a:xfrm>
            <a:off x="323850" y="771525"/>
            <a:ext cx="8649970" cy="2397125"/>
          </a:xfrm>
          <a:prstGeom prst="rect">
            <a:avLst/>
          </a:prstGeom>
          <a:noFill/>
        </p:spPr>
        <p:txBody>
          <a:bodyPr wrap="square" rtlCol="0" anchor="t">
            <a:noAutofit/>
          </a:bodyPr>
          <a:p>
            <a:pPr indent="406400" fontAlgn="auto">
              <a:extLst>
                <a:ext uri="{35155182-B16C-46BC-9424-99874614C6A1}">
                  <wpsdc:indentchars xmlns:wpsdc="http://www.wps.cn/officeDocument/2017/drawingmlCustomData" val="200" checksum="1740828767"/>
                </a:ext>
              </a:extLst>
            </a:pPr>
            <a:r>
              <a:rPr lang="zh-CN" altLang="en-US" sz="1600"/>
              <a:t>（</a:t>
            </a:r>
            <a:r>
              <a:rPr lang="en-US" altLang="zh-CN" sz="1600"/>
              <a:t>3</a:t>
            </a:r>
            <a:r>
              <a:rPr lang="zh-CN" altLang="en-US" sz="1600"/>
              <a:t>）Multi-LevelfeatureAggregation（</a:t>
            </a:r>
            <a:r>
              <a:rPr lang="en-US" altLang="zh-CN" sz="1600"/>
              <a:t>MLA</a:t>
            </a:r>
            <a:r>
              <a:rPr lang="zh-CN" altLang="en-US" sz="1600"/>
              <a:t>）：第三种上采样方式是采用基于金字塔特征融合策略的多层级特征聚合。当然， 这里并非严格的金字塔融合，毕竟TF每一层的输出特征图分辨率都是相同的。具体地，每隔6层抽取一个输出 特征，将将其res</a:t>
            </a:r>
            <a:r>
              <a:rPr lang="en-US" altLang="zh-CN" sz="1600"/>
              <a:t>h</a:t>
            </a:r>
            <a:r>
              <a:rPr lang="zh-CN" altLang="en-US" sz="1600"/>
              <a:t>ape成H</a:t>
            </a:r>
            <a:r>
              <a:rPr lang="en-US" altLang="zh-CN" sz="1600"/>
              <a:t>/</a:t>
            </a:r>
            <a:r>
              <a:rPr lang="zh-CN" altLang="en-US" sz="1600"/>
              <a:t>16×W</a:t>
            </a:r>
            <a:r>
              <a:rPr lang="en-US" altLang="zh-CN" sz="1600"/>
              <a:t>/</a:t>
            </a:r>
            <a:r>
              <a:rPr lang="zh-CN" altLang="en-US" sz="1600"/>
              <a:t>16xC，然后分别经过一个3层（1×1+3×3+3×3）的网络，其中第1层和第3层 的特征图通道数为原始的一半，即输出维度是H</a:t>
            </a:r>
            <a:r>
              <a:rPr lang="en-US" altLang="zh-CN" sz="1600"/>
              <a:t>/</a:t>
            </a:r>
            <a:r>
              <a:rPr lang="zh-CN" altLang="en-US" sz="1600"/>
              <a:t>16×W</a:t>
            </a:r>
            <a:r>
              <a:rPr lang="en-US" altLang="zh-CN" sz="1600"/>
              <a:t>/</a:t>
            </a:r>
            <a:r>
              <a:rPr lang="zh-CN" altLang="en-US" sz="1600"/>
              <a:t>16×C</a:t>
            </a:r>
            <a:r>
              <a:rPr lang="en-US" altLang="zh-CN" sz="1600"/>
              <a:t>/4</a:t>
            </a:r>
            <a:r>
              <a:rPr lang="zh-CN" altLang="en-US" sz="1600"/>
              <a:t>，随后对其进行4倍的双线性上采样操作，因 此输出维度为H</a:t>
            </a:r>
            <a:r>
              <a:rPr lang="en-US" altLang="zh-CN" sz="1600"/>
              <a:t>/</a:t>
            </a:r>
            <a:r>
              <a:rPr lang="zh-CN" altLang="en-US" sz="1600"/>
              <a:t>4×W</a:t>
            </a:r>
            <a:r>
              <a:rPr lang="en-US" altLang="zh-CN" sz="1600"/>
              <a:t>/</a:t>
            </a:r>
            <a:r>
              <a:rPr lang="zh-CN" altLang="en-US" sz="1600"/>
              <a:t>4×C</a:t>
            </a:r>
            <a:r>
              <a:rPr lang="en-US" altLang="zh-CN" sz="1600"/>
              <a:t>/4</a:t>
            </a:r>
            <a:r>
              <a:rPr lang="zh-CN" altLang="en-US" sz="1600"/>
              <a:t>。为了增强不同层特征之间的交互，采用了自顶向下逐层融合（element-wise addtion）的策略，同时在每一层的融合后面外接一个3x3的卷积操作。最后，再将顶层特征图以及三层融合 后的输出层特征分别按通道维度进行拼接级联，然后直接</a:t>
            </a:r>
            <a:r>
              <a:rPr lang="zh-CN" altLang="en-US" sz="1600" b="1"/>
              <a:t>4倍双线性上采样</a:t>
            </a:r>
            <a:r>
              <a:rPr lang="zh-CN" altLang="en-US" sz="1600"/>
              <a:t>回去，最终的输出维度为HxWxC，这里还需要接个根据类别数进行转换输出。</a:t>
            </a:r>
            <a:endParaRPr lang="zh-CN" altLang="en-US" sz="1600"/>
          </a:p>
        </p:txBody>
      </p:sp>
      <p:sp>
        <p:nvSpPr>
          <p:cNvPr id="11" name="矩形 10"/>
          <p:cNvSpPr/>
          <p:nvPr>
            <p:custDataLst>
              <p:tags r:id="rId5"/>
            </p:custDataLst>
          </p:nvPr>
        </p:nvSpPr>
        <p:spPr>
          <a:xfrm>
            <a:off x="1187449" y="123943"/>
            <a:ext cx="1637030" cy="311785"/>
          </a:xfrm>
          <a:prstGeom prst="rect">
            <a:avLst/>
          </a:prstGeom>
        </p:spPr>
        <p:txBody>
          <a:bodyPr wrap="square" lIns="68580" tIns="34290" rIns="68580" bIns="34290">
            <a:noAutofit/>
          </a:bodyPr>
          <a:lstStyle/>
          <a:p>
            <a:r>
              <a:rPr lang="en-US" altLang="zh-CN" sz="1600" dirty="0">
                <a:solidFill>
                  <a:srgbClr val="961E19"/>
                </a:solidFill>
                <a:latin typeface="微软雅黑" panose="020B0503020204020204" pitchFamily="34" charset="-122"/>
                <a:ea typeface="微软雅黑" panose="020B0503020204020204" pitchFamily="34" charset="-122"/>
              </a:rPr>
              <a:t>SETR</a:t>
            </a:r>
            <a:endParaRPr lang="en-US" altLang="zh-CN" sz="1600" dirty="0">
              <a:solidFill>
                <a:srgbClr val="961E19"/>
              </a:solidFill>
              <a:latin typeface="微软雅黑" panose="020B0503020204020204" pitchFamily="34" charset="-122"/>
              <a:ea typeface="微软雅黑" panose="020B0503020204020204" pitchFamily="34" charset="-122"/>
            </a:endParaRPr>
          </a:p>
          <a:p>
            <a:r>
              <a:rPr lang="en-US" altLang="zh-CN" sz="1600" dirty="0">
                <a:solidFill>
                  <a:srgbClr val="961E19"/>
                </a:solidFill>
                <a:latin typeface="微软雅黑" panose="020B0503020204020204" pitchFamily="34" charset="-122"/>
                <a:ea typeface="微软雅黑" panose="020B0503020204020204" pitchFamily="34" charset="-122"/>
              </a:rPr>
              <a:t>CVPR 2021</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nvSpPr>
        <p:spPr>
          <a:xfrm>
            <a:off x="467995" y="3075305"/>
            <a:ext cx="8430895" cy="245110"/>
          </a:xfrm>
          <a:prstGeom prst="rect">
            <a:avLst/>
          </a:prstGeom>
          <a:noFill/>
        </p:spPr>
        <p:txBody>
          <a:bodyPr wrap="square" rtlCol="0" anchor="t">
            <a:spAutoFit/>
          </a:bodyPr>
          <a:p>
            <a:r>
              <a:rPr lang="zh-CN" altLang="en-US" sz="1000"/>
              <a:t>图2是SETR在ADE20K数据集上的分割效果，左侧列为FCN分割效果，右侧列为SETR的分割效果。可以看到，SETR分割效果要明显优于FCN</a:t>
            </a:r>
            <a:endParaRPr lang="zh-CN" altLang="en-US" sz="1000"/>
          </a:p>
        </p:txBody>
      </p:sp>
      <p:pic>
        <p:nvPicPr>
          <p:cNvPr id="8" name="图片 7"/>
          <p:cNvPicPr>
            <a:picLocks noChangeAspect="1"/>
          </p:cNvPicPr>
          <p:nvPr>
            <p:custDataLst>
              <p:tags r:id="rId3"/>
            </p:custDataLst>
          </p:nvPr>
        </p:nvPicPr>
        <p:blipFill>
          <a:blip r:embed="rId4"/>
          <a:srcRect t="13275"/>
          <a:stretch>
            <a:fillRect/>
          </a:stretch>
        </p:blipFill>
        <p:spPr>
          <a:xfrm>
            <a:off x="1764030" y="3291840"/>
            <a:ext cx="5270500" cy="1883410"/>
          </a:xfrm>
          <a:prstGeom prst="rect">
            <a:avLst/>
          </a:prstGeom>
        </p:spPr>
      </p:pic>
      <p:pic>
        <p:nvPicPr>
          <p:cNvPr id="11" name="图片 10"/>
          <p:cNvPicPr>
            <a:picLocks noChangeAspect="1"/>
          </p:cNvPicPr>
          <p:nvPr>
            <p:custDataLst>
              <p:tags r:id="rId5"/>
            </p:custDataLst>
          </p:nvPr>
        </p:nvPicPr>
        <p:blipFill>
          <a:blip r:embed="rId6"/>
          <a:stretch>
            <a:fillRect/>
          </a:stretch>
        </p:blipFill>
        <p:spPr>
          <a:xfrm>
            <a:off x="1043940" y="622935"/>
            <a:ext cx="6378575" cy="2420620"/>
          </a:xfrm>
          <a:prstGeom prst="rect">
            <a:avLst/>
          </a:prstGeom>
        </p:spPr>
      </p:pic>
      <p:sp>
        <p:nvSpPr>
          <p:cNvPr id="12" name="矩形 11"/>
          <p:cNvSpPr/>
          <p:nvPr>
            <p:custDataLst>
              <p:tags r:id="rId7"/>
            </p:custDataLst>
          </p:nvPr>
        </p:nvSpPr>
        <p:spPr>
          <a:xfrm>
            <a:off x="1187449" y="123943"/>
            <a:ext cx="1637030" cy="311785"/>
          </a:xfrm>
          <a:prstGeom prst="rect">
            <a:avLst/>
          </a:prstGeom>
        </p:spPr>
        <p:txBody>
          <a:bodyPr wrap="square" lIns="68580" tIns="34290" rIns="68580" bIns="34290">
            <a:noAutofit/>
          </a:bodyPr>
          <a:lstStyle/>
          <a:p>
            <a:r>
              <a:rPr lang="en-US" altLang="zh-CN" sz="1600" dirty="0">
                <a:solidFill>
                  <a:srgbClr val="961E19"/>
                </a:solidFill>
                <a:latin typeface="微软雅黑" panose="020B0503020204020204" pitchFamily="34" charset="-122"/>
                <a:ea typeface="微软雅黑" panose="020B0503020204020204" pitchFamily="34" charset="-122"/>
              </a:rPr>
              <a:t>SETR</a:t>
            </a:r>
            <a:endParaRPr lang="en-US" altLang="zh-CN" sz="1600" dirty="0">
              <a:solidFill>
                <a:srgbClr val="961E19"/>
              </a:solidFill>
              <a:latin typeface="微软雅黑" panose="020B0503020204020204" pitchFamily="34" charset="-122"/>
              <a:ea typeface="微软雅黑" panose="020B0503020204020204" pitchFamily="34" charset="-122"/>
            </a:endParaRPr>
          </a:p>
          <a:p>
            <a:r>
              <a:rPr lang="en-US" altLang="zh-CN" sz="1600" dirty="0">
                <a:solidFill>
                  <a:srgbClr val="961E19"/>
                </a:solidFill>
                <a:latin typeface="微软雅黑" panose="020B0503020204020204" pitchFamily="34" charset="-122"/>
                <a:ea typeface="微软雅黑" panose="020B0503020204020204" pitchFamily="34" charset="-122"/>
              </a:rPr>
              <a:t>CVPR 2021</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88084" y="267453"/>
                <a:ext cx="1637030" cy="311785"/>
              </a:xfrm>
              <a:prstGeom prst="rect">
                <a:avLst/>
              </a:prstGeom>
            </p:spPr>
            <p:txBody>
              <a:bodyPr wrap="square" lIns="68580" tIns="34290" rIns="68580" bIns="34290">
                <a:noAutofit/>
              </a:bodyPr>
              <a:lstStyle/>
              <a:p>
                <a:r>
                  <a:rPr lang="en-US" altLang="zh-CN" sz="1600" dirty="0">
                    <a:solidFill>
                      <a:srgbClr val="961E19"/>
                    </a:solidFill>
                    <a:latin typeface="微软雅黑" panose="020B0503020204020204" pitchFamily="34" charset="-122"/>
                    <a:ea typeface="微软雅黑" panose="020B0503020204020204" pitchFamily="34" charset="-122"/>
                  </a:rPr>
                  <a:t>CVPR 2021</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nvSpPr>
        <p:spPr>
          <a:xfrm>
            <a:off x="755650" y="1059180"/>
            <a:ext cx="7386955" cy="3458210"/>
          </a:xfrm>
          <a:prstGeom prst="rect">
            <a:avLst/>
          </a:prstGeom>
          <a:noFill/>
        </p:spPr>
        <p:txBody>
          <a:bodyPr wrap="square" rtlCol="0" anchor="t">
            <a:noAutofit/>
          </a:bodyPr>
          <a:p>
            <a:pPr indent="457200" fontAlgn="auto">
              <a:extLst>
                <a:ext uri="{35155182-B16C-46BC-9424-99874614C6A1}">
                  <wpsdc:indentchars xmlns:wpsdc="http://www.wps.cn/officeDocument/2017/drawingmlCustomData" val="200" checksum="59296752"/>
                </a:ext>
              </a:extLst>
            </a:pPr>
            <a:r>
              <a:rPr lang="zh-CN" altLang="en-US"/>
              <a:t>结论：</a:t>
            </a:r>
            <a:endParaRPr lang="zh-CN" altLang="en-US"/>
          </a:p>
          <a:p>
            <a:pPr indent="457200" fontAlgn="auto">
              <a:extLst>
                <a:ext uri="{35155182-B16C-46BC-9424-99874614C6A1}">
                  <wpsdc:indentchars xmlns:wpsdc="http://www.wps.cn/officeDocument/2017/drawingmlCustomData" val="200" checksum="59296752"/>
                </a:ext>
              </a:extLst>
            </a:pPr>
            <a:endParaRPr lang="zh-CN" altLang="en-US"/>
          </a:p>
          <a:p>
            <a:pPr indent="457200" fontAlgn="auto">
              <a:extLst>
                <a:ext uri="{35155182-B16C-46BC-9424-99874614C6A1}">
                  <wpsdc:indentchars xmlns:wpsdc="http://www.wps.cn/officeDocument/2017/drawingmlCustomData" val="200" checksum="59296752"/>
                </a:ext>
              </a:extLst>
            </a:pPr>
            <a:r>
              <a:rPr lang="zh-CN" altLang="en-US"/>
              <a:t>（</a:t>
            </a:r>
            <a:r>
              <a:rPr lang="en-US" altLang="zh-CN"/>
              <a:t>1</a:t>
            </a:r>
            <a:r>
              <a:rPr lang="zh-CN" altLang="en-US"/>
              <a:t>）为基于FCN/UNet等CNN分割模型的语义分割提供了不同的思路，即基于序列的图像分割视角。Transtormer作为这种序列模型的一个实现实例，SETR充分的探索了V</a:t>
            </a:r>
            <a:r>
              <a:rPr lang="en-US" altLang="zh-CN"/>
              <a:t>i</a:t>
            </a:r>
            <a:r>
              <a:rPr lang="zh-CN" altLang="en-US"/>
              <a:t>T的分割能。</a:t>
            </a:r>
            <a:endParaRPr lang="zh-CN" altLang="en-US"/>
          </a:p>
          <a:p>
            <a:pPr indent="457200" fontAlgn="auto">
              <a:extLst>
                <a:ext uri="{35155182-B16C-46BC-9424-99874614C6A1}">
                  <wpsdc:indentchars xmlns:wpsdc="http://www.wps.cn/officeDocument/2017/drawingmlCustomData" val="200" checksum="59296752"/>
                </a:ext>
              </a:extLst>
            </a:pPr>
            <a:r>
              <a:rPr lang="zh-CN" altLang="en-US"/>
              <a:t>（</a:t>
            </a:r>
            <a:r>
              <a:rPr lang="en-US" altLang="zh-CN"/>
              <a:t>2</a:t>
            </a:r>
            <a:r>
              <a:rPr lang="zh-CN" altLang="en-US"/>
              <a:t>）设计了三种不同的解码器上采样方法，深入探索了不同的上采样设计的像素恢复效果。</a:t>
            </a:r>
            <a:endParaRPr lang="zh-CN" altLang="en-US"/>
          </a:p>
          <a:p>
            <a:pPr indent="457200" fontAlgn="auto">
              <a:extLst>
                <a:ext uri="{35155182-B16C-46BC-9424-99874614C6A1}">
                  <wpsdc:indentchars xmlns:wpsdc="http://www.wps.cn/officeDocument/2017/drawingmlCustomData" val="200" checksum="59296752"/>
                </a:ext>
              </a:extLst>
            </a:pPr>
            <a:r>
              <a:rPr lang="zh-CN" altLang="en-US"/>
              <a:t>（</a:t>
            </a:r>
            <a:r>
              <a:rPr lang="en-US" altLang="zh-CN"/>
              <a:t>3</a:t>
            </a:r>
            <a:r>
              <a:rPr lang="zh-CN" altLang="en-US"/>
              <a:t>）实验证明了基于Transformer的语义分割能够学习到超过FCN等CNN结构的语义表征。 </a:t>
            </a:r>
            <a:endParaRPr lang="zh-CN" altLang="en-US"/>
          </a:p>
          <a:p>
            <a:pPr indent="457200" fontAlgn="auto">
              <a:extLst>
                <a:ext uri="{35155182-B16C-46BC-9424-99874614C6A1}">
                  <wpsdc:indentchars xmlns:wpsdc="http://www.wps.cn/officeDocument/2017/drawingmlCustomData" val="200" checksum="59296752"/>
                </a:ext>
              </a:extLst>
            </a:pPr>
            <a:endParaRPr lang="zh-CN" altLang="en-US"/>
          </a:p>
          <a:p>
            <a:pPr indent="457200" fontAlgn="auto">
              <a:extLst>
                <a:ext uri="{35155182-B16C-46BC-9424-99874614C6A1}">
                  <wpsdc:indentchars xmlns:wpsdc="http://www.wps.cn/officeDocument/2017/drawingmlCustomData" val="200" checksum="59296752"/>
                </a:ext>
              </a:extLst>
            </a:pPr>
            <a:r>
              <a:rPr lang="zh-CN" altLang="en-US"/>
              <a:t>但SETR也有诸多不足。跟ViT一样，SETR要取得好的结果，对预训练和数据集大小都有较大的依赖性。</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23478"/>
            <a:ext cx="9144000" cy="410445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0" y="-20538"/>
            <a:ext cx="9144000" cy="4104456"/>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1239754" y="1544638"/>
            <a:ext cx="6048672" cy="746358"/>
          </a:xfrm>
          <a:prstGeom prst="rect">
            <a:avLst/>
          </a:prstGeom>
        </p:spPr>
        <p:txBody>
          <a:bodyPr wrap="square" lIns="68580" tIns="34290" rIns="68580" bIns="34290">
            <a:spAutoFit/>
          </a:bodyPr>
          <a:lstStyle/>
          <a:p>
            <a:r>
              <a:rPr lang="zh-CN" altLang="en-US" sz="4400" dirty="0">
                <a:solidFill>
                  <a:schemeClr val="bg1"/>
                </a:solidFill>
                <a:latin typeface="微软雅黑" panose="020B0503020204020204" pitchFamily="34" charset="-122"/>
                <a:ea typeface="微软雅黑" panose="020B0503020204020204" pitchFamily="34" charset="-122"/>
              </a:rPr>
              <a:t>非常感谢您的阅览</a:t>
            </a:r>
            <a:endParaRPr lang="zh-CN" altLang="en-US" sz="44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1532889" y="2400295"/>
            <a:ext cx="4623287" cy="315471"/>
          </a:xfrm>
          <a:prstGeom prst="rect">
            <a:avLst/>
          </a:prstGeom>
        </p:spPr>
        <p:txBody>
          <a:bodyPr wrap="square" lIns="68580" tIns="34290" rIns="68580" bIns="34290">
            <a:spAutoFit/>
          </a:bodyPr>
          <a:lstStyle/>
          <a:p>
            <a:r>
              <a:rPr lang="en-US" altLang="zh-CN" sz="1600" dirty="0">
                <a:solidFill>
                  <a:schemeClr val="bg1"/>
                </a:solidFill>
                <a:latin typeface="微软雅黑" panose="020B0503020204020204" pitchFamily="34" charset="-122"/>
                <a:ea typeface="微软雅黑" panose="020B0503020204020204" pitchFamily="34" charset="-122"/>
              </a:rPr>
              <a:t>Thank you very much for your reading.</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22" name="KSO_Shape"/>
          <p:cNvSpPr>
            <a:spLocks noChangeArrowheads="1"/>
          </p:cNvSpPr>
          <p:nvPr/>
        </p:nvSpPr>
        <p:spPr bwMode="auto">
          <a:xfrm>
            <a:off x="6026935" y="-197200"/>
            <a:ext cx="3375761" cy="2304532"/>
          </a:xfrm>
          <a:custGeom>
            <a:avLst/>
            <a:gdLst>
              <a:gd name="T0" fmla="*/ 844045 w 3931"/>
              <a:gd name="T1" fmla="*/ 356609 h 2392"/>
              <a:gd name="T2" fmla="*/ 561681 w 3931"/>
              <a:gd name="T3" fmla="*/ 235522 h 2392"/>
              <a:gd name="T4" fmla="*/ 243848 w 3931"/>
              <a:gd name="T5" fmla="*/ 356609 h 2392"/>
              <a:gd name="T6" fmla="*/ 155176 w 3931"/>
              <a:gd name="T7" fmla="*/ 319756 h 2392"/>
              <a:gd name="T8" fmla="*/ 155176 w 3931"/>
              <a:gd name="T9" fmla="*/ 428374 h 2392"/>
              <a:gd name="T10" fmla="*/ 179283 w 3931"/>
              <a:gd name="T11" fmla="*/ 461624 h 2392"/>
              <a:gd name="T12" fmla="*/ 154622 w 3931"/>
              <a:gd name="T13" fmla="*/ 494874 h 2392"/>
              <a:gd name="T14" fmla="*/ 180946 w 3931"/>
              <a:gd name="T15" fmla="*/ 611804 h 2392"/>
              <a:gd name="T16" fmla="*/ 103358 w 3931"/>
              <a:gd name="T17" fmla="*/ 611804 h 2392"/>
              <a:gd name="T18" fmla="*/ 129960 w 3931"/>
              <a:gd name="T19" fmla="*/ 494320 h 2392"/>
              <a:gd name="T20" fmla="*/ 108346 w 3931"/>
              <a:gd name="T21" fmla="*/ 461624 h 2392"/>
              <a:gd name="T22" fmla="*/ 129128 w 3931"/>
              <a:gd name="T23" fmla="*/ 429205 h 2392"/>
              <a:gd name="T24" fmla="*/ 129128 w 3931"/>
              <a:gd name="T25" fmla="*/ 308950 h 2392"/>
              <a:gd name="T26" fmla="*/ 0 w 3931"/>
              <a:gd name="T27" fmla="*/ 254918 h 2392"/>
              <a:gd name="T28" fmla="*/ 568054 w 3931"/>
              <a:gd name="T29" fmla="*/ 0 h 2392"/>
              <a:gd name="T30" fmla="*/ 1089278 w 3931"/>
              <a:gd name="T31" fmla="*/ 258243 h 2392"/>
              <a:gd name="T32" fmla="*/ 844045 w 3931"/>
              <a:gd name="T33" fmla="*/ 356609 h 2392"/>
              <a:gd name="T34" fmla="*/ 555307 w 3931"/>
              <a:gd name="T35" fmla="*/ 297035 h 2392"/>
              <a:gd name="T36" fmla="*/ 811624 w 3931"/>
              <a:gd name="T37" fmla="*/ 384040 h 2392"/>
              <a:gd name="T38" fmla="*/ 811624 w 3931"/>
              <a:gd name="T39" fmla="*/ 594902 h 2392"/>
              <a:gd name="T40" fmla="*/ 542284 w 3931"/>
              <a:gd name="T41" fmla="*/ 662788 h 2392"/>
              <a:gd name="T42" fmla="*/ 304532 w 3931"/>
              <a:gd name="T43" fmla="*/ 594902 h 2392"/>
              <a:gd name="T44" fmla="*/ 304532 w 3931"/>
              <a:gd name="T45" fmla="*/ 384040 h 2392"/>
              <a:gd name="T46" fmla="*/ 555307 w 3931"/>
              <a:gd name="T47" fmla="*/ 297035 h 2392"/>
              <a:gd name="T48" fmla="*/ 551982 w 3931"/>
              <a:gd name="T49" fmla="*/ 623996 h 2392"/>
              <a:gd name="T50" fmla="*/ 758698 w 3931"/>
              <a:gd name="T51" fmla="*/ 572458 h 2392"/>
              <a:gd name="T52" fmla="*/ 551982 w 3931"/>
              <a:gd name="T53" fmla="*/ 520643 h 2392"/>
              <a:gd name="T54" fmla="*/ 345543 w 3931"/>
              <a:gd name="T55" fmla="*/ 572458 h 2392"/>
              <a:gd name="T56" fmla="*/ 551982 w 3931"/>
              <a:gd name="T57" fmla="*/ 623996 h 239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chemeClr val="bg1">
              <a:alpha val="26000"/>
            </a:schemeClr>
          </a:solidFill>
          <a:ln>
            <a:noFill/>
          </a:ln>
        </p:spPr>
        <p:txBody>
          <a:bodyPr anchor="ctr" anchorCtr="1"/>
          <a:lstStyle/>
          <a:p>
            <a:endParaRPr lang="zh-CN" altLang="en-US"/>
          </a:p>
        </p:txBody>
      </p:sp>
      <p:cxnSp>
        <p:nvCxnSpPr>
          <p:cNvPr id="8" name="直接连接符 7"/>
          <p:cNvCxnSpPr/>
          <p:nvPr/>
        </p:nvCxnSpPr>
        <p:spPr>
          <a:xfrm>
            <a:off x="1331640" y="2283718"/>
            <a:ext cx="4392488"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custDataLst>
              <p:tags r:id="rId1"/>
            </p:custDataLst>
          </p:nvPr>
        </p:nvSpPr>
        <p:spPr>
          <a:xfrm>
            <a:off x="2286000" y="2387600"/>
            <a:ext cx="4572000" cy="368300"/>
          </a:xfrm>
          <a:prstGeom prst="rect">
            <a:avLst/>
          </a:prstGeom>
          <a:noFill/>
        </p:spPr>
        <p:txBody>
          <a:bodyPr wrap="square" rtlCol="0" anchor="t">
            <a:spAutoFit/>
          </a:bodyPr>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188084" y="267453"/>
                <a:ext cx="1637030" cy="311785"/>
              </a:xfrm>
              <a:prstGeom prst="rect">
                <a:avLst/>
              </a:prstGeom>
            </p:spPr>
            <p:txBody>
              <a:bodyPr wrap="square" lIns="68580" tIns="34290" rIns="68580" bIns="34290">
                <a:noAutofit/>
              </a:bodyPr>
              <a:lstStyle/>
              <a:p>
                <a:r>
                  <a:rPr lang="en-US" altLang="zh-CN" sz="1600" dirty="0">
                    <a:solidFill>
                      <a:srgbClr val="961E19"/>
                    </a:solidFill>
                    <a:latin typeface="微软雅黑" panose="020B0503020204020204" pitchFamily="34" charset="-122"/>
                    <a:ea typeface="微软雅黑" panose="020B0503020204020204" pitchFamily="34" charset="-122"/>
                  </a:rPr>
                  <a:t>ICCV 2021</a:t>
                </a:r>
                <a:endParaRPr lang="en-US" altLang="zh-CN" sz="16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5" name="图片 4"/>
          <p:cNvPicPr>
            <a:picLocks noChangeAspect="1"/>
          </p:cNvPicPr>
          <p:nvPr>
            <p:custDataLst>
              <p:tags r:id="rId3"/>
            </p:custDataLst>
          </p:nvPr>
        </p:nvPicPr>
        <p:blipFill>
          <a:blip r:embed="rId4"/>
          <a:stretch>
            <a:fillRect/>
          </a:stretch>
        </p:blipFill>
        <p:spPr>
          <a:xfrm>
            <a:off x="251460" y="988060"/>
            <a:ext cx="8345170" cy="2432050"/>
          </a:xfrm>
          <a:prstGeom prst="rect">
            <a:avLst/>
          </a:prstGeom>
        </p:spPr>
      </p:pic>
      <p:sp>
        <p:nvSpPr>
          <p:cNvPr id="6" name="文本框 5"/>
          <p:cNvSpPr txBox="1"/>
          <p:nvPr/>
        </p:nvSpPr>
        <p:spPr>
          <a:xfrm>
            <a:off x="2051685" y="3651885"/>
            <a:ext cx="5065395" cy="603250"/>
          </a:xfrm>
          <a:prstGeom prst="rect">
            <a:avLst/>
          </a:prstGeom>
          <a:noFill/>
        </p:spPr>
        <p:txBody>
          <a:bodyPr wrap="square" rtlCol="0" anchor="t">
            <a:noAutofit/>
          </a:bodyPr>
          <a:p>
            <a:r>
              <a:rPr lang="zh-CN" altLang="en-US"/>
              <a:t>金字塔视觉转换器:无卷积密集预测的通用主干</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5" name="文本框 4"/>
          <p:cNvSpPr txBox="1"/>
          <p:nvPr/>
        </p:nvSpPr>
        <p:spPr>
          <a:xfrm>
            <a:off x="611505" y="843280"/>
            <a:ext cx="7755255" cy="4145915"/>
          </a:xfrm>
          <a:prstGeom prst="rect">
            <a:avLst/>
          </a:prstGeom>
          <a:noFill/>
        </p:spPr>
        <p:txBody>
          <a:bodyPr wrap="square" rtlCol="0" anchor="t">
            <a:noAutofit/>
          </a:bodyPr>
          <a:p>
            <a:pPr indent="406400" fontAlgn="auto">
              <a:extLst>
                <a:ext uri="{35155182-B16C-46BC-9424-99874614C6A1}">
                  <wpsdc:indentchars xmlns:wpsdc="http://www.wps.cn/officeDocument/2017/drawingmlCustomData" val="200" checksum="1740828767"/>
                </a:ext>
              </a:extLst>
            </a:pPr>
            <a:r>
              <a:rPr lang="zh-CN" altLang="en-US" sz="1600"/>
              <a:t>现有的语义分割框架大都是基于编码器-解码器（Encoder-Decoder）范式，其中：</a:t>
            </a:r>
            <a:endParaRPr lang="zh-CN" altLang="en-US" sz="1600"/>
          </a:p>
          <a:p>
            <a:pPr indent="406400" fontAlgn="auto">
              <a:extLst>
                <a:ext uri="{35155182-B16C-46BC-9424-99874614C6A1}">
                  <wpsdc:indentchars xmlns:wpsdc="http://www.wps.cn/officeDocument/2017/drawingmlCustomData" val="200" checksum="1740828767"/>
                </a:ext>
              </a:extLst>
            </a:pPr>
            <a:r>
              <a:rPr lang="zh-CN" altLang="en-US" sz="1600" b="1"/>
              <a:t>编码器</a:t>
            </a:r>
            <a:r>
              <a:rPr lang="zh-CN" altLang="en-US" sz="1600"/>
              <a:t>用于压缩原始输入图像的空间分辨率并逐步地提取更加高级的抽象语义特征；</a:t>
            </a:r>
            <a:endParaRPr lang="zh-CN" altLang="en-US" sz="1600"/>
          </a:p>
          <a:p>
            <a:pPr indent="406400" fontAlgn="auto">
              <a:extLst>
                <a:ext uri="{35155182-B16C-46BC-9424-99874614C6A1}">
                  <wpsdc:indentchars xmlns:wpsdc="http://www.wps.cn/officeDocument/2017/drawingmlCustomData" val="200" checksum="1740828767"/>
                </a:ext>
              </a:extLst>
            </a:pPr>
            <a:r>
              <a:rPr lang="zh-CN" altLang="en-US" sz="1600" b="1"/>
              <a:t>解码器</a:t>
            </a:r>
            <a:r>
              <a:rPr lang="zh-CN" altLang="en-US" sz="1600"/>
              <a:t>则用于将编码器所提取到的高级特征上采样到原始输入分辨率以进行像素级的预测； </a:t>
            </a:r>
            <a:endParaRPr lang="zh-CN" altLang="en-US" sz="1600"/>
          </a:p>
          <a:p>
            <a:pPr indent="406400" fontAlgn="auto">
              <a:extLst>
                <a:ext uri="{35155182-B16C-46BC-9424-99874614C6A1}">
                  <wpsdc:indentchars xmlns:wpsdc="http://www.wps.cn/officeDocument/2017/drawingmlCustomData" val="200" checksum="1740828767"/>
                </a:ext>
              </a:extLst>
            </a:pPr>
            <a:endParaRPr lang="zh-CN" altLang="en-US" sz="1600"/>
          </a:p>
          <a:p>
            <a:pPr indent="406400" fontAlgn="auto">
              <a:extLst>
                <a:ext uri="{35155182-B16C-46BC-9424-99874614C6A1}">
                  <wpsdc:indentchars xmlns:wpsdc="http://www.wps.cn/officeDocument/2017/drawingmlCustomData" val="200" checksum="1740828767"/>
                </a:ext>
              </a:extLst>
            </a:pPr>
            <a:r>
              <a:rPr lang="zh-CN" altLang="en-US" sz="1600"/>
              <a:t>上下文（context）信息是提升语义分割性能最关键的因素，而感受野（respect-field）则大致决定了网络能够利 用到多少的信息。通常，在编码器中，我们会在下采样的过程中逐层的降低空间分辨率，以减少计算资源的消耗同时有效的扩大了网络的感受野。</a:t>
            </a:r>
            <a:endParaRPr lang="zh-CN" altLang="en-US" sz="1600"/>
          </a:p>
          <a:p>
            <a:pPr indent="406400" fontAlgn="auto">
              <a:extLst>
                <a:ext uri="{35155182-B16C-46BC-9424-99874614C6A1}">
                  <wpsdc:indentchars xmlns:wpsdc="http://www.wps.cn/officeDocument/2017/drawingmlCustomData" val="200" checksum="1740828767"/>
                </a:ext>
              </a:extLst>
            </a:pPr>
            <a:r>
              <a:rPr lang="zh-CN" altLang="en-US" sz="1600"/>
              <a:t>理论上，通过堆叠足够深的卷积层网络的感受野能够覆盖到输入图像的全局区域，然而：</a:t>
            </a:r>
            <a:endParaRPr lang="zh-CN" altLang="en-US" sz="1600"/>
          </a:p>
          <a:p>
            <a:pPr indent="406400" fontAlgn="auto">
              <a:extLst>
                <a:ext uri="{35155182-B16C-46BC-9424-99874614C6A1}">
                  <wpsdc:indentchars xmlns:wpsdc="http://www.wps.cn/officeDocument/2017/drawingmlCustomData" val="200" checksum="1740828767"/>
                </a:ext>
              </a:extLst>
            </a:pPr>
            <a:r>
              <a:rPr lang="zh-CN" altLang="en-US" sz="1600"/>
              <a:t>（1）相关研究表明，网络的实际感受野远小于其理论感受野；</a:t>
            </a:r>
            <a:endParaRPr lang="zh-CN" altLang="en-US" sz="1600"/>
          </a:p>
          <a:p>
            <a:pPr indent="406400" fontAlgn="auto">
              <a:extLst>
                <a:ext uri="{35155182-B16C-46BC-9424-99874614C6A1}">
                  <wpsdc:indentchars xmlns:wpsdc="http://www.wps.cn/officeDocument/2017/drawingmlCustomData" val="200" checksum="1740828767"/>
                </a:ext>
              </a:extLst>
            </a:pPr>
            <a:r>
              <a:rPr lang="zh-CN" altLang="en-US" sz="1600"/>
              <a:t>（2）考虑到参数量激增和计算量消耗与性能之间的平衡；</a:t>
            </a:r>
            <a:endParaRPr lang="zh-CN" altLang="en-US" sz="1600"/>
          </a:p>
          <a:p>
            <a:pPr indent="406400" fontAlgn="auto">
              <a:extLst>
                <a:ext uri="{35155182-B16C-46BC-9424-99874614C6A1}">
                  <wpsdc:indentchars xmlns:wpsdc="http://www.wps.cn/officeDocument/2017/drawingmlCustomData" val="200" checksum="1740828767"/>
                </a:ext>
              </a:extLst>
            </a:pPr>
            <a:r>
              <a:rPr lang="zh-CN" altLang="en-US" sz="1600"/>
              <a:t>（3）过多的下采样操作会导致小目标的细节信息被严重损失甚至完全丢失；</a:t>
            </a:r>
            <a:endParaRPr lang="zh-CN" altLang="en-US"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09668"/>
              <a:ext cx="9144000" cy="5013126"/>
              <a:chOff x="-1" y="209668"/>
              <a:chExt cx="9144000" cy="501312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259839" y="209668"/>
                <a:ext cx="1809115" cy="391795"/>
              </a:xfrm>
              <a:prstGeom prst="rect">
                <a:avLst/>
              </a:prstGeom>
            </p:spPr>
            <p:txBody>
              <a:bodyPr wrap="square" lIns="68580" tIns="34290" rIns="68580" bIns="34290">
                <a:noAutofit/>
              </a:bodyPr>
              <a:lstStyle/>
              <a:p>
                <a:r>
                  <a:rPr lang="en-US" altLang="zh-CN" sz="1400" dirty="0">
                    <a:solidFill>
                      <a:srgbClr val="961E19"/>
                    </a:solidFill>
                    <a:latin typeface="微软雅黑" panose="020B0503020204020204" pitchFamily="34" charset="-122"/>
                    <a:ea typeface="微软雅黑" panose="020B0503020204020204" pitchFamily="34" charset="-122"/>
                  </a:rPr>
                  <a:t>PVT</a:t>
                </a:r>
                <a:endParaRPr lang="en-US" altLang="zh-CN" sz="1400" dirty="0">
                  <a:solidFill>
                    <a:srgbClr val="961E19"/>
                  </a:solidFill>
                  <a:latin typeface="微软雅黑" panose="020B0503020204020204" pitchFamily="34" charset="-122"/>
                  <a:ea typeface="微软雅黑" panose="020B0503020204020204" pitchFamily="34" charset="-122"/>
                </a:endParaRPr>
              </a:p>
              <a:p>
                <a:r>
                  <a:rPr lang="en-US" altLang="zh-CN" sz="1400" dirty="0">
                    <a:solidFill>
                      <a:srgbClr val="961E19"/>
                    </a:solidFill>
                    <a:latin typeface="微软雅黑" panose="020B0503020204020204" pitchFamily="34" charset="-122"/>
                    <a:ea typeface="微软雅黑" panose="020B0503020204020204" pitchFamily="34" charset="-122"/>
                  </a:rPr>
                  <a:t>ICCV 2021</a:t>
                </a:r>
                <a:endParaRPr lang="en-US" altLang="zh-CN" sz="14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5" name="文本框 4"/>
          <p:cNvSpPr txBox="1"/>
          <p:nvPr>
            <p:custDataLst>
              <p:tags r:id="rId3"/>
            </p:custDataLst>
          </p:nvPr>
        </p:nvSpPr>
        <p:spPr>
          <a:xfrm>
            <a:off x="575945" y="915035"/>
            <a:ext cx="7673975" cy="3366770"/>
          </a:xfrm>
          <a:prstGeom prst="rect">
            <a:avLst/>
          </a:prstGeom>
          <a:noFill/>
        </p:spPr>
        <p:txBody>
          <a:bodyPr wrap="square" rtlCol="0">
            <a:noAutofit/>
          </a:bodyPr>
          <a:p>
            <a:r>
              <a:rPr lang="zh-CN" altLang="en-US"/>
              <a:t>贡献：</a:t>
            </a:r>
            <a:endParaRPr lang="zh-CN" altLang="en-US"/>
          </a:p>
          <a:p>
            <a:endParaRPr lang="zh-CN" altLang="en-US"/>
          </a:p>
          <a:p>
            <a:r>
              <a:t>(1)提出了金字塔视觉变压器(PVT)，这是第一个专为各种像素级密集预测任务设计的纯变压器骨干。结合我们的PVT和DETR，我们可以构建一个端到端的目标检测系统，没有卷积和手工制作的组件，如密集锚点和非最大抑制(NMS)。</a:t>
            </a:r>
          </a:p>
          <a:p/>
          <a:p>
            <a:r>
              <a:t>(2)通过设计渐进式收缩金字塔和空间缩减注意力(SRA)，我们克服了将变压器移植到密集预测中的许多困难。这些能够减少变压器的资源消耗，使PVT能够灵活地学习多尺度和高分辨率特征。</a:t>
            </a:r>
          </a:p>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09668"/>
              <a:ext cx="9144000" cy="5013126"/>
              <a:chOff x="-1" y="209668"/>
              <a:chExt cx="9144000" cy="501312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259839" y="209668"/>
                <a:ext cx="1809115" cy="391795"/>
              </a:xfrm>
              <a:prstGeom prst="rect">
                <a:avLst/>
              </a:prstGeom>
            </p:spPr>
            <p:txBody>
              <a:bodyPr wrap="square" lIns="68580" tIns="34290" rIns="68580" bIns="34290">
                <a:noAutofit/>
              </a:bodyPr>
              <a:lstStyle/>
              <a:p>
                <a:r>
                  <a:rPr lang="en-US" altLang="zh-CN" sz="1400" dirty="0">
                    <a:solidFill>
                      <a:srgbClr val="961E19"/>
                    </a:solidFill>
                    <a:latin typeface="微软雅黑" panose="020B0503020204020204" pitchFamily="34" charset="-122"/>
                    <a:ea typeface="微软雅黑" panose="020B0503020204020204" pitchFamily="34" charset="-122"/>
                  </a:rPr>
                  <a:t>PVT</a:t>
                </a:r>
                <a:endParaRPr lang="en-US" altLang="zh-CN" sz="1400" dirty="0">
                  <a:solidFill>
                    <a:srgbClr val="961E19"/>
                  </a:solidFill>
                  <a:latin typeface="微软雅黑" panose="020B0503020204020204" pitchFamily="34" charset="-122"/>
                  <a:ea typeface="微软雅黑" panose="020B0503020204020204" pitchFamily="34" charset="-122"/>
                </a:endParaRPr>
              </a:p>
              <a:p>
                <a:r>
                  <a:rPr lang="en-US" altLang="zh-CN" sz="1400" dirty="0">
                    <a:solidFill>
                      <a:srgbClr val="961E19"/>
                    </a:solidFill>
                    <a:latin typeface="微软雅黑" panose="020B0503020204020204" pitchFamily="34" charset="-122"/>
                    <a:ea typeface="微软雅黑" panose="020B0503020204020204" pitchFamily="34" charset="-122"/>
                  </a:rPr>
                  <a:t>ICCV 2021</a:t>
                </a:r>
                <a:endParaRPr lang="en-US" altLang="zh-CN" sz="14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pic>
        <p:nvPicPr>
          <p:cNvPr id="7" name="图片 6"/>
          <p:cNvPicPr>
            <a:picLocks noChangeAspect="1"/>
          </p:cNvPicPr>
          <p:nvPr>
            <p:custDataLst>
              <p:tags r:id="rId3"/>
            </p:custDataLst>
          </p:nvPr>
        </p:nvPicPr>
        <p:blipFill>
          <a:blip r:embed="rId4"/>
          <a:stretch>
            <a:fillRect/>
          </a:stretch>
        </p:blipFill>
        <p:spPr>
          <a:xfrm>
            <a:off x="67310" y="1851660"/>
            <a:ext cx="8974455" cy="2200910"/>
          </a:xfrm>
          <a:prstGeom prst="rect">
            <a:avLst/>
          </a:prstGeom>
        </p:spPr>
      </p:pic>
      <p:sp>
        <p:nvSpPr>
          <p:cNvPr id="8" name="文本框 7"/>
          <p:cNvSpPr txBox="1"/>
          <p:nvPr/>
        </p:nvSpPr>
        <p:spPr>
          <a:xfrm>
            <a:off x="332105" y="915035"/>
            <a:ext cx="8235315" cy="666115"/>
          </a:xfrm>
          <a:prstGeom prst="rect">
            <a:avLst/>
          </a:prstGeom>
          <a:noFill/>
        </p:spPr>
        <p:txBody>
          <a:bodyPr wrap="square" rtlCol="0" anchor="t">
            <a:noAutofit/>
          </a:bodyPr>
          <a:p>
            <a:pPr indent="457200"/>
            <a:r>
              <a:rPr lang="zh-CN" altLang="en-US"/>
              <a:t>ViT柱状结构，只能接受低分辨的图像，无法接受细粒度图像，导致在分割这种密集预测任务上表现不好</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09668"/>
              <a:ext cx="9144000" cy="5013126"/>
              <a:chOff x="-1" y="209668"/>
              <a:chExt cx="9144000" cy="501312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259839" y="209668"/>
                <a:ext cx="1809115" cy="391795"/>
              </a:xfrm>
              <a:prstGeom prst="rect">
                <a:avLst/>
              </a:prstGeom>
            </p:spPr>
            <p:txBody>
              <a:bodyPr wrap="square" lIns="68580" tIns="34290" rIns="68580" bIns="34290">
                <a:noAutofit/>
              </a:bodyPr>
              <a:lstStyle/>
              <a:p>
                <a:r>
                  <a:rPr lang="en-US" altLang="zh-CN" sz="1400" dirty="0">
                    <a:solidFill>
                      <a:srgbClr val="961E19"/>
                    </a:solidFill>
                    <a:latin typeface="微软雅黑" panose="020B0503020204020204" pitchFamily="34" charset="-122"/>
                    <a:ea typeface="微软雅黑" panose="020B0503020204020204" pitchFamily="34" charset="-122"/>
                  </a:rPr>
                  <a:t>PVT</a:t>
                </a:r>
                <a:endParaRPr lang="en-US" altLang="zh-CN" sz="1400" dirty="0">
                  <a:solidFill>
                    <a:srgbClr val="961E19"/>
                  </a:solidFill>
                  <a:latin typeface="微软雅黑" panose="020B0503020204020204" pitchFamily="34" charset="-122"/>
                  <a:ea typeface="微软雅黑" panose="020B0503020204020204" pitchFamily="34" charset="-122"/>
                </a:endParaRPr>
              </a:p>
              <a:p>
                <a:r>
                  <a:rPr lang="en-US" altLang="zh-CN" sz="1400" dirty="0">
                    <a:solidFill>
                      <a:srgbClr val="961E19"/>
                    </a:solidFill>
                    <a:latin typeface="微软雅黑" panose="020B0503020204020204" pitchFamily="34" charset="-122"/>
                    <a:ea typeface="微软雅黑" panose="020B0503020204020204" pitchFamily="34" charset="-122"/>
                  </a:rPr>
                  <a:t>ICCV 2021</a:t>
                </a:r>
                <a:endParaRPr lang="en-US" altLang="zh-CN" sz="14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custDataLst>
              <p:tags r:id="rId3"/>
            </p:custDataLst>
          </p:nvPr>
        </p:nvSpPr>
        <p:spPr>
          <a:xfrm>
            <a:off x="2286000" y="2387600"/>
            <a:ext cx="4572000" cy="368300"/>
          </a:xfrm>
          <a:prstGeom prst="rect">
            <a:avLst/>
          </a:prstGeom>
          <a:noFill/>
        </p:spPr>
        <p:txBody>
          <a:bodyPr wrap="square" rtlCol="0" anchor="t">
            <a:spAutoFit/>
          </a:bodyPr>
          <a:p>
            <a:endParaRPr lang="zh-CN" altLang="en-US"/>
          </a:p>
        </p:txBody>
      </p:sp>
      <p:pic>
        <p:nvPicPr>
          <p:cNvPr id="7" name="图片 6"/>
          <p:cNvPicPr>
            <a:picLocks noChangeAspect="1"/>
          </p:cNvPicPr>
          <p:nvPr>
            <p:custDataLst>
              <p:tags r:id="rId4"/>
            </p:custDataLst>
          </p:nvPr>
        </p:nvPicPr>
        <p:blipFill>
          <a:blip r:embed="rId5"/>
          <a:stretch>
            <a:fillRect/>
          </a:stretch>
        </p:blipFill>
        <p:spPr>
          <a:xfrm>
            <a:off x="323215" y="771525"/>
            <a:ext cx="7982585" cy="37090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09668"/>
              <a:ext cx="9144000" cy="5013126"/>
              <a:chOff x="-1" y="209668"/>
              <a:chExt cx="9144000" cy="501312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259839" y="209668"/>
                <a:ext cx="1809115" cy="391795"/>
              </a:xfrm>
              <a:prstGeom prst="rect">
                <a:avLst/>
              </a:prstGeom>
            </p:spPr>
            <p:txBody>
              <a:bodyPr wrap="square" lIns="68580" tIns="34290" rIns="68580" bIns="34290">
                <a:noAutofit/>
              </a:bodyPr>
              <a:lstStyle/>
              <a:p>
                <a:r>
                  <a:rPr lang="en-US" altLang="zh-CN" sz="1400" dirty="0">
                    <a:solidFill>
                      <a:srgbClr val="961E19"/>
                    </a:solidFill>
                    <a:latin typeface="微软雅黑" panose="020B0503020204020204" pitchFamily="34" charset="-122"/>
                    <a:ea typeface="微软雅黑" panose="020B0503020204020204" pitchFamily="34" charset="-122"/>
                  </a:rPr>
                  <a:t>PVT</a:t>
                </a:r>
                <a:endParaRPr lang="en-US" altLang="zh-CN" sz="1400" dirty="0">
                  <a:solidFill>
                    <a:srgbClr val="961E19"/>
                  </a:solidFill>
                  <a:latin typeface="微软雅黑" panose="020B0503020204020204" pitchFamily="34" charset="-122"/>
                  <a:ea typeface="微软雅黑" panose="020B0503020204020204" pitchFamily="34" charset="-122"/>
                </a:endParaRPr>
              </a:p>
              <a:p>
                <a:r>
                  <a:rPr lang="en-US" altLang="zh-CN" sz="1400" dirty="0">
                    <a:solidFill>
                      <a:srgbClr val="961E19"/>
                    </a:solidFill>
                    <a:latin typeface="微软雅黑" panose="020B0503020204020204" pitchFamily="34" charset="-122"/>
                    <a:ea typeface="微软雅黑" panose="020B0503020204020204" pitchFamily="34" charset="-122"/>
                  </a:rPr>
                  <a:t>ICCV 2021</a:t>
                </a:r>
                <a:endParaRPr lang="en-US" altLang="zh-CN" sz="14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custDataLst>
              <p:tags r:id="rId3"/>
            </p:custDataLst>
          </p:nvPr>
        </p:nvSpPr>
        <p:spPr>
          <a:xfrm>
            <a:off x="2286000" y="2387600"/>
            <a:ext cx="4572000" cy="368300"/>
          </a:xfrm>
          <a:prstGeom prst="rect">
            <a:avLst/>
          </a:prstGeom>
          <a:noFill/>
        </p:spPr>
        <p:txBody>
          <a:bodyPr wrap="square" rtlCol="0" anchor="t">
            <a:spAutoFit/>
          </a:bodyPr>
          <a:p>
            <a:endParaRPr lang="zh-CN" altLang="en-US"/>
          </a:p>
        </p:txBody>
      </p:sp>
      <p:pic>
        <p:nvPicPr>
          <p:cNvPr id="9" name="图片 8"/>
          <p:cNvPicPr>
            <a:picLocks noChangeAspect="1"/>
          </p:cNvPicPr>
          <p:nvPr>
            <p:custDataLst>
              <p:tags r:id="rId4"/>
            </p:custDataLst>
          </p:nvPr>
        </p:nvPicPr>
        <p:blipFill>
          <a:blip r:embed="rId5"/>
          <a:stretch>
            <a:fillRect/>
          </a:stretch>
        </p:blipFill>
        <p:spPr>
          <a:xfrm>
            <a:off x="1475740" y="2355215"/>
            <a:ext cx="6329045" cy="2875280"/>
          </a:xfrm>
          <a:prstGeom prst="rect">
            <a:avLst/>
          </a:prstGeom>
        </p:spPr>
      </p:pic>
      <p:pic>
        <p:nvPicPr>
          <p:cNvPr id="8" name="图片 7"/>
          <p:cNvPicPr>
            <a:picLocks noChangeAspect="1"/>
          </p:cNvPicPr>
          <p:nvPr>
            <p:custDataLst>
              <p:tags r:id="rId6"/>
            </p:custDataLst>
          </p:nvPr>
        </p:nvPicPr>
        <p:blipFill>
          <a:blip r:embed="rId7"/>
          <a:srcRect l="11662" t="12782" r="2601" b="78"/>
          <a:stretch>
            <a:fillRect/>
          </a:stretch>
        </p:blipFill>
        <p:spPr>
          <a:xfrm>
            <a:off x="1835785" y="627380"/>
            <a:ext cx="3074035" cy="1840230"/>
          </a:xfrm>
          <a:prstGeom prst="rect">
            <a:avLst/>
          </a:prstGeom>
        </p:spPr>
      </p:pic>
      <p:pic>
        <p:nvPicPr>
          <p:cNvPr id="7" name="图片 6"/>
          <p:cNvPicPr>
            <a:picLocks noChangeAspect="1"/>
          </p:cNvPicPr>
          <p:nvPr>
            <p:custDataLst>
              <p:tags r:id="rId8"/>
            </p:custDataLst>
          </p:nvPr>
        </p:nvPicPr>
        <p:blipFill>
          <a:blip r:embed="rId9"/>
          <a:stretch>
            <a:fillRect/>
          </a:stretch>
        </p:blipFill>
        <p:spPr>
          <a:xfrm>
            <a:off x="5436235" y="714375"/>
            <a:ext cx="2974975" cy="594995"/>
          </a:xfrm>
          <a:prstGeom prst="rect">
            <a:avLst/>
          </a:prstGeom>
        </p:spPr>
      </p:pic>
      <p:pic>
        <p:nvPicPr>
          <p:cNvPr id="11" name="图片 10"/>
          <p:cNvPicPr>
            <a:picLocks noChangeAspect="1"/>
          </p:cNvPicPr>
          <p:nvPr>
            <p:custDataLst>
              <p:tags r:id="rId10"/>
            </p:custDataLst>
          </p:nvPr>
        </p:nvPicPr>
        <p:blipFill>
          <a:blip r:embed="rId11"/>
          <a:stretch>
            <a:fillRect/>
          </a:stretch>
        </p:blipFill>
        <p:spPr>
          <a:xfrm>
            <a:off x="5796280" y="1419225"/>
            <a:ext cx="2938145" cy="1091565"/>
          </a:xfrm>
          <a:prstGeom prst="rect">
            <a:avLst/>
          </a:prstGeom>
        </p:spPr>
      </p:pic>
      <p:pic>
        <p:nvPicPr>
          <p:cNvPr id="10" name="图片 9"/>
          <p:cNvPicPr>
            <a:picLocks noChangeAspect="1"/>
          </p:cNvPicPr>
          <p:nvPr>
            <p:custDataLst>
              <p:tags r:id="rId12"/>
            </p:custDataLst>
          </p:nvPr>
        </p:nvPicPr>
        <p:blipFill>
          <a:blip r:embed="rId13"/>
          <a:stretch>
            <a:fillRect/>
          </a:stretch>
        </p:blipFill>
        <p:spPr>
          <a:xfrm>
            <a:off x="5796280" y="1309370"/>
            <a:ext cx="1741170" cy="23685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31258"/>
              <a:ext cx="9144000" cy="4991536"/>
              <a:chOff x="-1" y="231258"/>
              <a:chExt cx="9144000" cy="499153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6" name="文本框 5"/>
          <p:cNvSpPr txBox="1"/>
          <p:nvPr/>
        </p:nvSpPr>
        <p:spPr>
          <a:xfrm>
            <a:off x="971550" y="771525"/>
            <a:ext cx="7211695" cy="2584450"/>
          </a:xfrm>
          <a:prstGeom prst="rect">
            <a:avLst/>
          </a:prstGeom>
          <a:noFill/>
        </p:spPr>
        <p:txBody>
          <a:bodyPr wrap="square" rtlCol="0">
            <a:spAutoFit/>
          </a:bodyPr>
          <a:p>
            <a:r>
              <a:rPr lang="zh-CN" altLang="en-US"/>
              <a:t>实验</a:t>
            </a:r>
            <a:r>
              <a:rPr lang="zh-CN" altLang="en-US"/>
              <a:t>设置：</a:t>
            </a:r>
            <a:endParaRPr lang="zh-CN" altLang="en-US"/>
          </a:p>
          <a:p>
            <a:endParaRPr lang="zh-CN" altLang="en-US"/>
          </a:p>
          <a:p>
            <a:r>
              <a:rPr lang="zh-CN" altLang="en-US"/>
              <a:t>三个数据集ImageNet验证集、COCO</a:t>
            </a:r>
            <a:r>
              <a:rPr lang="en-US" altLang="zh-CN"/>
              <a:t> </a:t>
            </a:r>
            <a:r>
              <a:rPr lang="en-US" altLang="zh-CN"/>
              <a:t>val2017</a:t>
            </a:r>
            <a:r>
              <a:rPr lang="zh-CN" altLang="en-US"/>
              <a:t>和ADE20K；</a:t>
            </a:r>
            <a:endParaRPr lang="zh-CN" altLang="en-US"/>
          </a:p>
          <a:p>
            <a:r>
              <a:rPr lang="zh-CN" altLang="en-US">
                <a:sym typeface="+mn-ea"/>
              </a:rPr>
              <a:t>评价指标：</a:t>
            </a:r>
            <a:r>
              <a:rPr lang="en-US" altLang="zh-CN">
                <a:sym typeface="+mn-ea"/>
              </a:rPr>
              <a:t>mIoU</a:t>
            </a:r>
            <a:r>
              <a:rPr lang="zh-CN" altLang="en-US">
                <a:sym typeface="+mn-ea"/>
              </a:rPr>
              <a:t>、</a:t>
            </a:r>
            <a:r>
              <a:rPr lang="en-US" altLang="zh-CN">
                <a:sym typeface="+mn-ea"/>
              </a:rPr>
              <a:t>GFLOPs</a:t>
            </a:r>
            <a:r>
              <a:rPr lang="zh-CN" altLang="en-US">
                <a:sym typeface="+mn-ea"/>
              </a:rPr>
              <a:t>、</a:t>
            </a:r>
            <a:endParaRPr lang="zh-CN" altLang="en-US"/>
          </a:p>
          <a:p>
            <a:endParaRPr lang="en-US" altLang="zh-CN"/>
          </a:p>
          <a:p>
            <a:r>
              <a:rPr lang="zh-CN" altLang="en-US"/>
              <a:t>对语义分</a:t>
            </a:r>
            <a:r>
              <a:rPr lang="zh-CN" altLang="en-US"/>
              <a:t>割任务，论文采用PVT为Encoder，FPN为Decoder的形式，测试了模型在ADE20K数据集上的性能。具体如下：</a:t>
            </a:r>
            <a:endParaRPr lang="zh-CN" altLang="en-US"/>
          </a:p>
          <a:p>
            <a:endParaRPr lang="zh-CN" altLang="en-US"/>
          </a:p>
          <a:p>
            <a:endParaRPr lang="zh-CN" altLang="en-US"/>
          </a:p>
        </p:txBody>
      </p:sp>
      <p:pic>
        <p:nvPicPr>
          <p:cNvPr id="5" name="图片 4"/>
          <p:cNvPicPr>
            <a:picLocks noChangeAspect="1"/>
          </p:cNvPicPr>
          <p:nvPr>
            <p:custDataLst>
              <p:tags r:id="rId3"/>
            </p:custDataLst>
          </p:nvPr>
        </p:nvPicPr>
        <p:blipFill>
          <a:blip r:embed="rId4"/>
          <a:srcRect t="6605" b="29000"/>
          <a:stretch>
            <a:fillRect/>
          </a:stretch>
        </p:blipFill>
        <p:spPr>
          <a:xfrm>
            <a:off x="2124075" y="2787650"/>
            <a:ext cx="4575810" cy="2306955"/>
          </a:xfrm>
          <a:prstGeom prst="rect">
            <a:avLst/>
          </a:prstGeom>
        </p:spPr>
      </p:pic>
      <p:sp>
        <p:nvSpPr>
          <p:cNvPr id="7" name="矩形 6"/>
          <p:cNvSpPr/>
          <p:nvPr>
            <p:custDataLst>
              <p:tags r:id="rId5"/>
            </p:custDataLst>
          </p:nvPr>
        </p:nvSpPr>
        <p:spPr>
          <a:xfrm>
            <a:off x="1259839" y="209668"/>
            <a:ext cx="1809115" cy="391795"/>
          </a:xfrm>
          <a:prstGeom prst="rect">
            <a:avLst/>
          </a:prstGeom>
        </p:spPr>
        <p:txBody>
          <a:bodyPr wrap="square" lIns="68580" tIns="34290" rIns="68580" bIns="34290">
            <a:noAutofit/>
          </a:bodyPr>
          <a:p>
            <a:r>
              <a:rPr lang="en-US" altLang="zh-CN" sz="1400" dirty="0">
                <a:solidFill>
                  <a:srgbClr val="961E19"/>
                </a:solidFill>
                <a:latin typeface="微软雅黑" panose="020B0503020204020204" pitchFamily="34" charset="-122"/>
                <a:ea typeface="微软雅黑" panose="020B0503020204020204" pitchFamily="34" charset="-122"/>
              </a:rPr>
              <a:t>PVT</a:t>
            </a:r>
            <a:endParaRPr lang="en-US" altLang="zh-CN" sz="1400" dirty="0">
              <a:solidFill>
                <a:srgbClr val="961E19"/>
              </a:solidFill>
              <a:latin typeface="微软雅黑" panose="020B0503020204020204" pitchFamily="34" charset="-122"/>
              <a:ea typeface="微软雅黑" panose="020B0503020204020204" pitchFamily="34" charset="-122"/>
            </a:endParaRPr>
          </a:p>
          <a:p>
            <a:r>
              <a:rPr lang="en-US" altLang="zh-CN" sz="1400" dirty="0">
                <a:solidFill>
                  <a:srgbClr val="961E19"/>
                </a:solidFill>
                <a:latin typeface="微软雅黑" panose="020B0503020204020204" pitchFamily="34" charset="-122"/>
                <a:ea typeface="微软雅黑" panose="020B0503020204020204" pitchFamily="34" charset="-122"/>
              </a:rPr>
              <a:t>ICCV 2021</a:t>
            </a:r>
            <a:endParaRPr lang="en-US" altLang="zh-CN" sz="1400" dirty="0">
              <a:solidFill>
                <a:srgbClr val="961E19"/>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组合 25"/>
          <p:cNvGrpSpPr/>
          <p:nvPr/>
        </p:nvGrpSpPr>
        <p:grpSpPr>
          <a:xfrm>
            <a:off x="-1" y="209641"/>
            <a:ext cx="9144000" cy="5013153"/>
            <a:chOff x="-1" y="209641"/>
            <a:chExt cx="9144000" cy="5013153"/>
          </a:xfrm>
        </p:grpSpPr>
        <p:grpSp>
          <p:nvGrpSpPr>
            <p:cNvPr id="20" name="组合 19"/>
            <p:cNvGrpSpPr/>
            <p:nvPr/>
          </p:nvGrpSpPr>
          <p:grpSpPr>
            <a:xfrm>
              <a:off x="-1" y="209668"/>
              <a:ext cx="9144000" cy="5013126"/>
              <a:chOff x="-1" y="209668"/>
              <a:chExt cx="9144000" cy="5013126"/>
            </a:xfrm>
          </p:grpSpPr>
          <p:grpSp>
            <p:nvGrpSpPr>
              <p:cNvPr id="19" name="组合 18"/>
              <p:cNvGrpSpPr/>
              <p:nvPr/>
            </p:nvGrpSpPr>
            <p:grpSpPr>
              <a:xfrm>
                <a:off x="-1" y="231258"/>
                <a:ext cx="1043608" cy="349894"/>
                <a:chOff x="-1" y="231258"/>
                <a:chExt cx="1043608" cy="349894"/>
              </a:xfrm>
            </p:grpSpPr>
            <p:sp>
              <p:nvSpPr>
                <p:cNvPr id="2" name="矩形 1"/>
                <p:cNvSpPr/>
                <p:nvPr/>
              </p:nvSpPr>
              <p:spPr>
                <a:xfrm>
                  <a:off x="67562" y="231258"/>
                  <a:ext cx="976045" cy="349894"/>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矩形 2"/>
                <p:cNvSpPr/>
                <p:nvPr/>
              </p:nvSpPr>
              <p:spPr>
                <a:xfrm>
                  <a:off x="-1" y="231258"/>
                  <a:ext cx="971601" cy="349894"/>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矩形 3"/>
              <p:cNvSpPr/>
              <p:nvPr/>
            </p:nvSpPr>
            <p:spPr>
              <a:xfrm>
                <a:off x="1259839" y="209668"/>
                <a:ext cx="1809115" cy="391795"/>
              </a:xfrm>
              <a:prstGeom prst="rect">
                <a:avLst/>
              </a:prstGeom>
            </p:spPr>
            <p:txBody>
              <a:bodyPr wrap="square" lIns="68580" tIns="34290" rIns="68580" bIns="34290">
                <a:noAutofit/>
              </a:bodyPr>
              <a:lstStyle/>
              <a:p>
                <a:r>
                  <a:rPr lang="en-US" altLang="zh-CN" sz="1400" dirty="0">
                    <a:solidFill>
                      <a:srgbClr val="961E19"/>
                    </a:solidFill>
                    <a:latin typeface="微软雅黑" panose="020B0503020204020204" pitchFamily="34" charset="-122"/>
                    <a:ea typeface="微软雅黑" panose="020B0503020204020204" pitchFamily="34" charset="-122"/>
                  </a:rPr>
                  <a:t>PVT</a:t>
                </a:r>
                <a:endParaRPr lang="en-US" altLang="zh-CN" sz="1400" dirty="0">
                  <a:solidFill>
                    <a:srgbClr val="961E19"/>
                  </a:solidFill>
                  <a:latin typeface="微软雅黑" panose="020B0503020204020204" pitchFamily="34" charset="-122"/>
                  <a:ea typeface="微软雅黑" panose="020B0503020204020204" pitchFamily="34" charset="-122"/>
                </a:endParaRPr>
              </a:p>
              <a:p>
                <a:r>
                  <a:rPr lang="en-US" altLang="zh-CN" sz="1400" dirty="0">
                    <a:solidFill>
                      <a:srgbClr val="961E19"/>
                    </a:solidFill>
                    <a:latin typeface="微软雅黑" panose="020B0503020204020204" pitchFamily="34" charset="-122"/>
                    <a:ea typeface="微软雅黑" panose="020B0503020204020204" pitchFamily="34" charset="-122"/>
                  </a:rPr>
                  <a:t>ICCV 2021</a:t>
                </a:r>
                <a:endParaRPr lang="en-US" altLang="zh-CN" sz="1400" dirty="0">
                  <a:solidFill>
                    <a:srgbClr val="961E19"/>
                  </a:solidFill>
                  <a:latin typeface="微软雅黑" panose="020B0503020204020204" pitchFamily="34" charset="-122"/>
                  <a:ea typeface="微软雅黑" panose="020B0503020204020204" pitchFamily="34" charset="-122"/>
                </a:endParaRPr>
              </a:p>
            </p:txBody>
          </p:sp>
          <p:sp>
            <p:nvSpPr>
              <p:cNvPr id="16" name="矩形 15"/>
              <p:cNvSpPr/>
              <p:nvPr/>
            </p:nvSpPr>
            <p:spPr>
              <a:xfrm>
                <a:off x="-1" y="4955300"/>
                <a:ext cx="9144000" cy="195486"/>
              </a:xfrm>
              <a:prstGeom prst="rect">
                <a:avLst/>
              </a:prstGeom>
              <a:solidFill>
                <a:srgbClr val="3A466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 y="5034595"/>
                <a:ext cx="9144000" cy="188199"/>
              </a:xfrm>
              <a:prstGeom prst="rect">
                <a:avLst/>
              </a:prstGeom>
              <a:solidFill>
                <a:srgbClr val="3A4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5" name="组合 24"/>
            <p:cNvGrpSpPr/>
            <p:nvPr/>
          </p:nvGrpSpPr>
          <p:grpSpPr>
            <a:xfrm>
              <a:off x="7308304" y="209641"/>
              <a:ext cx="1629113" cy="460866"/>
              <a:chOff x="4046688" y="3391"/>
              <a:chExt cx="2856080" cy="818600"/>
            </a:xfrm>
          </p:grpSpPr>
          <p:pic>
            <p:nvPicPr>
              <p:cNvPr id="23" name="图片 22"/>
              <p:cNvPicPr>
                <a:picLocks noChangeAspect="1"/>
              </p:cNvPicPr>
              <p:nvPr/>
            </p:nvPicPr>
            <p:blipFill>
              <a:blip r:embed="rId1"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6084168" y="3391"/>
                <a:ext cx="818600" cy="818600"/>
              </a:xfrm>
              <a:prstGeom prst="rect">
                <a:avLst/>
              </a:prstGeom>
              <a:pattFill prst="pct10">
                <a:fgClr>
                  <a:schemeClr val="tx2"/>
                </a:fgClr>
                <a:bgClr>
                  <a:schemeClr val="bg1"/>
                </a:bgClr>
              </a:pattFill>
            </p:spPr>
          </p:pic>
          <p:pic>
            <p:nvPicPr>
              <p:cNvPr id="24" name="图片 2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046688" y="54977"/>
                <a:ext cx="2036151" cy="649109"/>
              </a:xfrm>
              <a:prstGeom prst="rect">
                <a:avLst/>
              </a:prstGeom>
            </p:spPr>
          </p:pic>
        </p:grpSp>
      </p:grpSp>
      <p:sp>
        <p:nvSpPr>
          <p:cNvPr id="5" name="文本框 4"/>
          <p:cNvSpPr txBox="1"/>
          <p:nvPr>
            <p:custDataLst>
              <p:tags r:id="rId3"/>
            </p:custDataLst>
          </p:nvPr>
        </p:nvSpPr>
        <p:spPr>
          <a:xfrm>
            <a:off x="575945" y="915035"/>
            <a:ext cx="8121015" cy="3812540"/>
          </a:xfrm>
          <a:prstGeom prst="rect">
            <a:avLst/>
          </a:prstGeom>
          <a:noFill/>
        </p:spPr>
        <p:txBody>
          <a:bodyPr wrap="square" rtlCol="0">
            <a:noAutofit/>
          </a:bodyPr>
          <a:p>
            <a:r>
              <a:rPr lang="zh-CN" altLang="en-US"/>
              <a:t>结论：</a:t>
            </a:r>
            <a:endParaRPr lang="zh-CN" altLang="en-US"/>
          </a:p>
          <a:p/>
          <a:p>
            <a:r>
              <a:t>(1)</a:t>
            </a:r>
            <a:r>
              <a:rPr lang="zh-CN"/>
              <a:t>提出</a:t>
            </a:r>
            <a:r>
              <a:t>一个纯Transformer的骨干，用于密集预测任务，如目标检测和语义</a:t>
            </a:r>
            <a:r>
              <a:rPr lang="zh-CN"/>
              <a:t>分割。</a:t>
            </a:r>
            <a:r>
              <a:t>在有限的计算/内存资源下，我们开发了一个渐进收缩的金字塔-mid和一个空间缩减的注意层，以获得高分辨率和多尺度的特征地图。大量的对象检测和语义分割基准实验证明，在相同数量的参数下，我们的PVT比设计良好的CNN主干更强。</a:t>
            </a:r>
          </a:p>
        </p:txBody>
      </p:sp>
      <p:sp>
        <p:nvSpPr>
          <p:cNvPr id="6" name="文本框 5"/>
          <p:cNvSpPr txBox="1"/>
          <p:nvPr>
            <p:custDataLst>
              <p:tags r:id="rId4"/>
            </p:custDataLst>
          </p:nvPr>
        </p:nvSpPr>
        <p:spPr>
          <a:xfrm>
            <a:off x="2286000" y="2387600"/>
            <a:ext cx="4572000" cy="368300"/>
          </a:xfrm>
          <a:prstGeom prst="rect">
            <a:avLst/>
          </a:prstGeom>
          <a:noFill/>
        </p:spPr>
        <p:txBody>
          <a:bodyPr wrap="square" rtlCol="0" anchor="t">
            <a:spAutoFit/>
          </a:bodyPr>
          <a:p>
            <a:endParaRPr lang="zh-CN" altLang="en-US"/>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commondata" val="eyJoZGlkIjoiNjZiZjBjN2YyM2Q3YWZkOGVjZTIzYzdkYTU5OGViNmIifQ=="/>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2462</Words>
  <Application>WPS 演示</Application>
  <PresentationFormat>全屏显示(16:9)</PresentationFormat>
  <Paragraphs>114</Paragraphs>
  <Slides>18</Slides>
  <Notes>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Arial</vt:lpstr>
      <vt:lpstr>宋体</vt:lpstr>
      <vt:lpstr>Wingdings</vt:lpstr>
      <vt:lpstr>微软雅黑</vt:lpstr>
      <vt:lpstr>汉仪旗黑</vt:lpstr>
      <vt:lpstr>Calibri</vt:lpstr>
      <vt:lpstr>Helvetica Neue</vt:lpstr>
      <vt:lpstr>宋体</vt:lpstr>
      <vt:lpstr>Arial Unicode MS</vt:lpstr>
      <vt:lpstr>汉仪书宋二KW</vt:lpstr>
      <vt:lpstr>Apple Color Emoji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Gifty</cp:lastModifiedBy>
  <cp:revision>56</cp:revision>
  <dcterms:created xsi:type="dcterms:W3CDTF">2024-06-20T09:04:04Z</dcterms:created>
  <dcterms:modified xsi:type="dcterms:W3CDTF">2024-06-20T09:04:04Z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2052-6.7.1.8828</vt:lpwstr>
  </property>
  <property fmtid="{D5CDD505-2E9C-101B-9397-08002B2CF9AE}" pid="3" name="ICV">
    <vt:lpwstr>88E4A7EA0467EA60C6E772668E29F7AD_43</vt:lpwstr>
  </property>
</Properties>
</file>