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684" r:id="rId4"/>
    <p:sldId id="714" r:id="rId6"/>
    <p:sldId id="764" r:id="rId7"/>
    <p:sldId id="685" r:id="rId8"/>
    <p:sldId id="738" r:id="rId9"/>
    <p:sldId id="739" r:id="rId10"/>
    <p:sldId id="768" r:id="rId11"/>
    <p:sldId id="724" r:id="rId12"/>
    <p:sldId id="753" r:id="rId13"/>
    <p:sldId id="810" r:id="rId14"/>
    <p:sldId id="286" r:id="rId15"/>
    <p:sldId id="365" r:id="rId16"/>
    <p:sldId id="683" r:id="rId17"/>
    <p:sldId id="730" r:id="rId18"/>
    <p:sldId id="731" r:id="rId19"/>
    <p:sldId id="791" r:id="rId20"/>
    <p:sldId id="734" r:id="rId21"/>
    <p:sldId id="735" r:id="rId22"/>
    <p:sldId id="751" r:id="rId23"/>
    <p:sldId id="281" r:id="rId24"/>
  </p:sldIdLst>
  <p:sldSz cx="9144000" cy="5143500" type="screen16x9"/>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0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51460" y="1175385"/>
            <a:ext cx="5048885" cy="3061970"/>
          </a:xfrm>
          <a:prstGeom prst="rect">
            <a:avLst/>
          </a:prstGeom>
        </p:spPr>
      </p:pic>
      <p:sp>
        <p:nvSpPr>
          <p:cNvPr id="7" name="文本框 6"/>
          <p:cNvSpPr txBox="1"/>
          <p:nvPr/>
        </p:nvSpPr>
        <p:spPr>
          <a:xfrm>
            <a:off x="5367655" y="1588135"/>
            <a:ext cx="3688715" cy="2110740"/>
          </a:xfrm>
          <a:prstGeom prst="rect">
            <a:avLst/>
          </a:prstGeom>
          <a:noFill/>
        </p:spPr>
        <p:txBody>
          <a:bodyPr wrap="square" rtlCol="0">
            <a:noAutofit/>
          </a:bodyPr>
          <a:p>
            <a:r>
              <a:rPr lang="en-US" altLang="zh-CN"/>
              <a:t>text prompt</a:t>
            </a:r>
            <a:r>
              <a:rPr lang="zh-CN" altLang="en-US"/>
              <a:t>：</a:t>
            </a:r>
            <a:endParaRPr lang="en-US" altLang="zh-CN"/>
          </a:p>
          <a:p>
            <a:r>
              <a:rPr lang="en-US" altLang="zh-CN"/>
              <a:t>a) fearful with a little sad</a:t>
            </a:r>
            <a:endParaRPr lang="en-US" altLang="zh-CN"/>
          </a:p>
          <a:p>
            <a:r>
              <a:rPr lang="en-US" altLang="zh-CN"/>
              <a:t>b) very happy with a little surprised</a:t>
            </a:r>
            <a:endParaRPr lang="en-US" altLang="zh-CN"/>
          </a:p>
          <a:p>
            <a:r>
              <a:rPr lang="en-US" altLang="zh-CN"/>
              <a:t>c) very angry and disgusted</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395605" y="1131570"/>
            <a:ext cx="4363720" cy="2979420"/>
          </a:xfrm>
          <a:prstGeom prst="rect">
            <a:avLst/>
          </a:prstGeom>
        </p:spPr>
      </p:pic>
      <p:pic>
        <p:nvPicPr>
          <p:cNvPr id="8" name="图片 7"/>
          <p:cNvPicPr>
            <a:picLocks noChangeAspect="1"/>
          </p:cNvPicPr>
          <p:nvPr/>
        </p:nvPicPr>
        <p:blipFill>
          <a:blip r:embed="rId4"/>
          <a:stretch>
            <a:fillRect/>
          </a:stretch>
        </p:blipFill>
        <p:spPr>
          <a:xfrm>
            <a:off x="4932045" y="1779270"/>
            <a:ext cx="4044950" cy="1829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529715" y="2931795"/>
            <a:ext cx="5702935" cy="370205"/>
          </a:xfrm>
          <a:prstGeom prst="rect">
            <a:avLst/>
          </a:prstGeom>
          <a:noFill/>
        </p:spPr>
        <p:txBody>
          <a:bodyPr wrap="square" rtlCol="0">
            <a:noAutofit/>
          </a:bodyPr>
          <a:p>
            <a:r>
              <a:t>Sherpa3D:通过</a:t>
            </a:r>
            <a:r>
              <a:rPr lang="zh-CN"/>
              <a:t>粗略的</a:t>
            </a:r>
            <a:r>
              <a:t>3D先验</a:t>
            </a:r>
            <a:r>
              <a:rPr lang="zh-CN"/>
              <a:t>提升</a:t>
            </a:r>
            <a:r>
              <a:t>高保真文本到3D生成</a:t>
            </a:r>
          </a:p>
        </p:txBody>
      </p:sp>
      <p:pic>
        <p:nvPicPr>
          <p:cNvPr id="5" name="图片 4"/>
          <p:cNvPicPr>
            <a:picLocks noChangeAspect="1"/>
          </p:cNvPicPr>
          <p:nvPr/>
        </p:nvPicPr>
        <p:blipFill>
          <a:blip r:embed="rId3"/>
          <a:stretch>
            <a:fillRect/>
          </a:stretch>
        </p:blipFill>
        <p:spPr>
          <a:xfrm>
            <a:off x="899795" y="1563370"/>
            <a:ext cx="7165340" cy="1083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b="1"/>
          </a:p>
          <a:p>
            <a:r>
              <a:rPr lang="en-US" altLang="zh-CN"/>
              <a:t>1. </a:t>
            </a:r>
            <a:r>
              <a:rPr lang="zh-CN" altLang="en-US"/>
              <a:t>由于3D数据有限，其生成高质量和多样化3D内容的能力受到限制</a:t>
            </a:r>
            <a:r>
              <a:rPr lang="zh-CN" altLang="en-US"/>
              <a:t>；</a:t>
            </a:r>
            <a:endParaRPr lang="zh-CN" altLang="en-US"/>
          </a:p>
          <a:p>
            <a:endParaRPr lang="zh-CN" altLang="en-US"/>
          </a:p>
          <a:p>
            <a:r>
              <a:rPr lang="en-US" altLang="zh-CN"/>
              <a:t>2.  </a:t>
            </a:r>
            <a:r>
              <a:t>2D提升方法由于固有的视角不可知的模糊性，导致了严重的多面性问题，即文本提示无法提供足够的指导来学习一致的3D结果</a:t>
            </a:r>
            <a:r>
              <a:rPr lang="zh-CN" altLang="en-US"/>
              <a:t>。</a:t>
            </a:r>
            <a:endParaRPr lang="en-US" altLang="zh-CN"/>
          </a:p>
          <a:p>
            <a:endParaRPr lang="zh-CN" altLang="en-US"/>
          </a:p>
          <a:p>
            <a:endParaRPr lang="zh-CN" altLang="en-US"/>
          </a:p>
          <a:p>
            <a:endParaRPr lang="en-US" altLang="zh-CN"/>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539750" y="626110"/>
            <a:ext cx="788416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679825"/>
          </a:xfrm>
          <a:prstGeom prst="rect">
            <a:avLst/>
          </a:prstGeom>
          <a:noFill/>
        </p:spPr>
        <p:txBody>
          <a:bodyPr wrap="square" rtlCol="0">
            <a:noAutofit/>
          </a:bodyPr>
          <a:p>
            <a:r>
              <a:rPr lang="zh-CN" altLang="en-US" b="1">
                <a:sym typeface="+mn-ea"/>
              </a:rPr>
              <a:t>粗</a:t>
            </a:r>
            <a:r>
              <a:rPr lang="en-US" altLang="zh-CN" b="1">
                <a:sym typeface="+mn-ea"/>
              </a:rPr>
              <a:t>3D</a:t>
            </a:r>
            <a:r>
              <a:rPr lang="zh-CN" altLang="en-US" b="1">
                <a:sym typeface="+mn-ea"/>
              </a:rPr>
              <a:t>先验：</a:t>
            </a:r>
            <a:endParaRPr lang="zh-CN" altLang="en-US" b="1">
              <a:sym typeface="+mn-ea"/>
            </a:endParaRPr>
          </a:p>
          <a:p>
            <a:r>
              <a:rPr lang="en-US" altLang="zh-CN"/>
              <a:t>为了保留粗略3D先验的结构，本文采用了一个简单的边缘提取算子来描述其轮廓。</a:t>
            </a:r>
            <a:endParaRPr lang="en-US" altLang="zh-CN"/>
          </a:p>
          <a:p>
            <a:r>
              <a:rPr lang="zh-CN" altLang="en-US"/>
              <a:t>具体来说，给定文本提示y，首先使用3D扩散模型G</a:t>
            </a:r>
            <a:r>
              <a:rPr lang="zh-CN" altLang="en-US" baseline="-25000"/>
              <a:t>3D</a:t>
            </a:r>
            <a:r>
              <a:rPr lang="zh-CN" altLang="en-US">
                <a:sym typeface="+mn-ea"/>
              </a:rPr>
              <a:t>（Shap-E）</a:t>
            </a:r>
            <a:r>
              <a:rPr lang="zh-CN" altLang="en-US"/>
              <a:t>生成3D结果M0，并采用</a:t>
            </a:r>
            <a:r>
              <a:rPr lang="en-US" altLang="zh-CN"/>
              <a:t>MLP查询沿规则网格的每个顶点的SDF值。接</a:t>
            </a:r>
            <a:r>
              <a:rPr lang="zh-CN" altLang="en-US"/>
              <a:t>着</a:t>
            </a:r>
            <a:r>
              <a:rPr lang="en-US" altLang="zh-CN"/>
              <a:t>，从M0抽取一个点集P = {pi∈R3}，其SDF值为{SDF (pi)}。对于每一个pi, DMTet网络F可以预测SDF值s(pi)，并通过以下方式预测一个位置偏移量∆pi:                                </a:t>
            </a:r>
            <a:endParaRPr lang="en-US" altLang="zh-CN"/>
          </a:p>
          <a:p>
            <a:endParaRPr lang="en-US" altLang="zh-CN"/>
          </a:p>
          <a:p>
            <a:r>
              <a:rPr lang="en-US" altLang="zh-CN"/>
              <a:t>其中θ为网络F的参数。</a:t>
            </a:r>
            <a:endParaRPr lang="zh-CN" altLang="en-US"/>
          </a:p>
        </p:txBody>
      </p:sp>
      <p:pic>
        <p:nvPicPr>
          <p:cNvPr id="5" name="图片 4"/>
          <p:cNvPicPr>
            <a:picLocks noChangeAspect="1"/>
          </p:cNvPicPr>
          <p:nvPr/>
        </p:nvPicPr>
        <p:blipFill>
          <a:blip r:embed="rId3"/>
          <a:stretch>
            <a:fillRect/>
          </a:stretch>
        </p:blipFill>
        <p:spPr>
          <a:xfrm>
            <a:off x="3780155" y="2859405"/>
            <a:ext cx="1838325" cy="353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zh-CN" altLang="en-US" b="1"/>
              <a:t>结构指导：</a:t>
            </a:r>
            <a:endParaRPr lang="zh-CN" altLang="en-US" b="1"/>
          </a:p>
          <a:p>
            <a:r>
              <a:rPr lang="zh-CN" altLang="en-US"/>
              <a:t>给定当前带有参数θ编码粗3D先验M的</a:t>
            </a:r>
            <a:r>
              <a:rPr lang="en-US" altLang="zh-CN"/>
              <a:t>DMT</a:t>
            </a:r>
            <a:r>
              <a:rPr lang="zh-CN" altLang="en-US"/>
              <a:t>et</a:t>
            </a:r>
            <a:r>
              <a:rPr lang="zh-CN" altLang="en-US"/>
              <a:t>网格F，应用可微渲染器fn（nvidiffrast）来生成一组法线映射N = {ni|ni = fn(Fθ, ci), i = 1，…N}，其中ci为在球坐标下随机采样的摄像机位置。为了提取显著的几何结构特征，首先使用核标准差为σ的高斯滤波器减小噪声影响，得到{σ(ni)}，通过梯度构建一个几何描述符</a:t>
            </a:r>
            <a:r>
              <a:rPr lang="zh-CN" altLang="en-US"/>
              <a:t>集{Gσ(ni)}：</a:t>
            </a:r>
            <a:endParaRPr lang="zh-CN" altLang="en-US"/>
          </a:p>
          <a:p>
            <a:endParaRPr lang="zh-CN" altLang="en-US"/>
          </a:p>
          <a:p>
            <a:endParaRPr lang="zh-CN" altLang="en-US"/>
          </a:p>
          <a:p>
            <a:endParaRPr lang="zh-CN" altLang="en-US"/>
          </a:p>
          <a:p>
            <a:r>
              <a:rPr lang="zh-CN" altLang="en-US"/>
              <a:t>在整个2D提升过程中，应遵循如下结构指导：</a:t>
            </a:r>
            <a:endParaRPr lang="zh-CN" altLang="en-US"/>
          </a:p>
          <a:p>
            <a:endParaRPr lang="zh-CN" altLang="en-US"/>
          </a:p>
          <a:p>
            <a:endParaRPr lang="zh-CN" altLang="en-US"/>
          </a:p>
          <a:p>
            <a:endParaRPr lang="en-US" altLang="zh-CN"/>
          </a:p>
          <a:p>
            <a:endParaRPr lang="zh-CN" altLang="en-US"/>
          </a:p>
        </p:txBody>
      </p:sp>
      <p:pic>
        <p:nvPicPr>
          <p:cNvPr id="5" name="图片 4"/>
          <p:cNvPicPr>
            <a:picLocks noChangeAspect="1"/>
          </p:cNvPicPr>
          <p:nvPr/>
        </p:nvPicPr>
        <p:blipFill>
          <a:blip r:embed="rId3"/>
          <a:stretch>
            <a:fillRect/>
          </a:stretch>
        </p:blipFill>
        <p:spPr>
          <a:xfrm>
            <a:off x="3420110" y="2643505"/>
            <a:ext cx="2124710" cy="504190"/>
          </a:xfrm>
          <a:prstGeom prst="rect">
            <a:avLst/>
          </a:prstGeom>
        </p:spPr>
      </p:pic>
      <p:pic>
        <p:nvPicPr>
          <p:cNvPr id="6" name="图片 5"/>
          <p:cNvPicPr>
            <a:picLocks noChangeAspect="1"/>
          </p:cNvPicPr>
          <p:nvPr/>
        </p:nvPicPr>
        <p:blipFill>
          <a:blip r:embed="rId4"/>
          <a:stretch>
            <a:fillRect/>
          </a:stretch>
        </p:blipFill>
        <p:spPr>
          <a:xfrm>
            <a:off x="3420110" y="3651885"/>
            <a:ext cx="2303145" cy="439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zh-CN" altLang="en-US" b="1"/>
              <a:t>语义指导：</a:t>
            </a:r>
            <a:endParaRPr lang="zh-CN" altLang="en-US" b="1"/>
          </a:p>
          <a:p>
            <a:r>
              <a:rPr lang="zh-CN" altLang="en-US"/>
              <a:t>结构指导从粗糙的3D先验中提取低级几何感知，而语义</a:t>
            </a:r>
            <a:r>
              <a:rPr lang="zh-CN" altLang="en-US"/>
              <a:t>指导则提取高级特征以实现3D一致性。首先将预训练的CLIP模型作为语义编码器ψ应用于在法向集N，并获得语义特征映射Nc = {ψ(ni)}，证明可以有效捕获面部表情或视图类别等语义属性。按照上面的表示法，用余弦相似度定义语义指导:</a:t>
            </a:r>
            <a:endParaRPr lang="zh-CN" altLang="en-US"/>
          </a:p>
          <a:p>
            <a:endParaRPr lang="zh-CN" altLang="en-US"/>
          </a:p>
          <a:p>
            <a:endParaRPr lang="zh-CN" altLang="en-US"/>
          </a:p>
          <a:p>
            <a:r>
              <a:rPr lang="zh-CN" altLang="en-US"/>
              <a:t>采用此指导确保在整个2D提升优化过程中，不同的视图保留固有的高级信息。实验表明，该方法可以有效地缓解多面问题，保持3D内容在所有视角下的语义合理性。</a:t>
            </a:r>
            <a:endParaRPr lang="zh-CN" altLang="en-US"/>
          </a:p>
          <a:p>
            <a:endParaRPr lang="en-US" altLang="zh-CN"/>
          </a:p>
          <a:p>
            <a:endParaRPr lang="zh-CN" altLang="en-US"/>
          </a:p>
        </p:txBody>
      </p:sp>
      <p:pic>
        <p:nvPicPr>
          <p:cNvPr id="9" name="图片 8"/>
          <p:cNvPicPr>
            <a:picLocks noChangeAspect="1"/>
          </p:cNvPicPr>
          <p:nvPr/>
        </p:nvPicPr>
        <p:blipFill>
          <a:blip r:embed="rId3"/>
          <a:stretch>
            <a:fillRect/>
          </a:stretch>
        </p:blipFill>
        <p:spPr>
          <a:xfrm>
            <a:off x="3348355" y="2427605"/>
            <a:ext cx="2215515" cy="4629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628265" y="1347470"/>
            <a:ext cx="3960495" cy="2326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691640" y="581660"/>
            <a:ext cx="5432425" cy="4364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r>
                  <a:rPr lang="en-US" altLang="zh-CN" sz="1200" dirty="0">
                    <a:solidFill>
                      <a:srgbClr val="961E19"/>
                    </a:solidFill>
                    <a:latin typeface="微软雅黑" panose="020B0503020204020204" pitchFamily="34" charset="-122"/>
                    <a:ea typeface="微软雅黑" panose="020B0503020204020204" pitchFamily="34" charset="-122"/>
                    <a:sym typeface="+mn-ea"/>
                  </a:rPr>
                  <a:t>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532890" y="3419475"/>
            <a:ext cx="5699125" cy="368300"/>
          </a:xfrm>
          <a:prstGeom prst="rect">
            <a:avLst/>
          </a:prstGeom>
          <a:noFill/>
        </p:spPr>
        <p:txBody>
          <a:bodyPr wrap="square" rtlCol="0">
            <a:spAutoFit/>
          </a:bodyPr>
          <a:p>
            <a:r>
              <a:rPr lang="en-US" altLang="zh-CN"/>
              <a:t>EMOTALKER</a:t>
            </a:r>
            <a:r>
              <a:rPr lang="zh-CN" altLang="en-US"/>
              <a:t>：基于</a:t>
            </a:r>
            <a:r>
              <a:rPr lang="zh-CN" altLang="en-US"/>
              <a:t>扩散模型的情感可编辑说话人脸生成</a:t>
            </a:r>
            <a:endParaRPr lang="zh-CN" altLang="en-US"/>
          </a:p>
        </p:txBody>
      </p:sp>
      <p:pic>
        <p:nvPicPr>
          <p:cNvPr id="8" name="图片 7"/>
          <p:cNvPicPr>
            <a:picLocks noChangeAspect="1"/>
          </p:cNvPicPr>
          <p:nvPr/>
        </p:nvPicPr>
        <p:blipFill>
          <a:blip r:embed="rId3"/>
          <a:stretch>
            <a:fillRect/>
          </a:stretch>
        </p:blipFill>
        <p:spPr>
          <a:xfrm>
            <a:off x="613410" y="1419225"/>
            <a:ext cx="7917815" cy="18440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873760" y="1203325"/>
            <a:ext cx="7328535" cy="2794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a:t>
            </a:r>
            <a:r>
              <a:rPr lang="zh-CN" altLang="en-US" b="1"/>
              <a:t>存问题：</a:t>
            </a:r>
            <a:endParaRPr lang="zh-CN" altLang="en-US" b="1"/>
          </a:p>
          <a:p>
            <a:r>
              <a:rPr lang="en-US" altLang="zh-CN"/>
              <a:t>1. </a:t>
            </a:r>
            <a:r>
              <a:rPr lang="zh-CN"/>
              <a:t>扩散模型的身份保持问题</a:t>
            </a:r>
            <a:r>
              <a:rPr lang="zh-CN" altLang="en-US"/>
              <a:t>；</a:t>
            </a:r>
            <a:endParaRPr lang="zh-CN" altLang="en-US"/>
          </a:p>
          <a:p>
            <a:endParaRPr lang="zh-CN" altLang="en-US"/>
          </a:p>
          <a:p>
            <a:r>
              <a:rPr lang="en-US" altLang="zh-CN"/>
              <a:t>2.  </a:t>
            </a:r>
            <a:r>
              <a:rPr lang="zh-CN" altLang="en-US"/>
              <a:t>编辑表情的方法往往局限于单一的情感，无法适应复杂的情感</a:t>
            </a:r>
            <a:r>
              <a:rPr lang="zh-CN" altLang="en-US"/>
              <a:t>。</a:t>
            </a:r>
            <a:endParaRPr lang="zh-CN" altLang="en-US"/>
          </a:p>
          <a:p>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提出了一个特制的条件扩散模型，旨在使用包含复杂情绪和优势的文本提示将去噪过程引导到所需的面部表情</a:t>
            </a:r>
            <a:r>
              <a:rPr lang="zh-CN" altLang="en-US"/>
              <a:t>；</a:t>
            </a:r>
            <a:endParaRPr lang="zh-CN" altLang="en-US"/>
          </a:p>
          <a:p>
            <a:endParaRPr lang="zh-CN" altLang="en-US"/>
          </a:p>
          <a:p>
            <a:r>
              <a:rPr lang="en-US" altLang="zh-CN"/>
              <a:t>2.  </a:t>
            </a:r>
            <a:r>
              <a:rPr lang="zh-CN" altLang="en-US"/>
              <a:t>在推理过程中修改了去噪过程，以生成与肖像的固有身份密切相关的帧</a:t>
            </a:r>
            <a:r>
              <a:rPr lang="zh-CN" altLang="en-US"/>
              <a:t>；</a:t>
            </a:r>
            <a:endParaRPr lang="zh-CN" altLang="en-US"/>
          </a:p>
          <a:p>
            <a:endParaRPr lang="zh-CN" altLang="en-US"/>
          </a:p>
          <a:p>
            <a:r>
              <a:rPr lang="en-US" altLang="zh-CN"/>
              <a:t>3. </a:t>
            </a:r>
            <a:r>
              <a:rPr lang="zh-CN" altLang="en-US"/>
              <a:t>提出了情感强度块和一个新的数据集</a:t>
            </a:r>
            <a:r>
              <a:rPr lang="en-US" altLang="zh-CN"/>
              <a:t>FED</a:t>
            </a:r>
            <a:r>
              <a:rPr lang="zh-CN" altLang="en-US"/>
              <a:t>。</a:t>
            </a:r>
            <a:endParaRPr lang="en-US" altLang="zh-CN"/>
          </a:p>
          <a:p>
            <a:endParaRPr lang="zh-CN" altLang="en-US"/>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611505" y="915670"/>
            <a:ext cx="7743190" cy="3463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702685"/>
          </a:xfrm>
          <a:prstGeom prst="rect">
            <a:avLst/>
          </a:prstGeom>
          <a:noFill/>
        </p:spPr>
        <p:txBody>
          <a:bodyPr wrap="square" rtlCol="0">
            <a:noAutofit/>
          </a:bodyPr>
          <a:p>
            <a:r>
              <a:rPr lang="en-US" altLang="zh-CN" b="1"/>
              <a:t>Emotion Intensity Block</a:t>
            </a:r>
            <a:r>
              <a:rPr lang="zh-CN" altLang="en-US" b="1"/>
              <a:t>：</a:t>
            </a:r>
            <a:endParaRPr lang="zh-CN" altLang="en-US" b="1"/>
          </a:p>
          <a:p>
            <a:r>
              <a:rPr lang="zh-CN" altLang="en-US"/>
              <a:t>将每个句子放入提示编码器之前进行拆分，将提示馈送到情感强度块中时，用预训练的强度预测器来获取情感强度</a:t>
            </a:r>
            <a:r>
              <a:rPr lang="en-US" altLang="zh-CN"/>
              <a:t>α</a:t>
            </a:r>
            <a:r>
              <a:rPr lang="zh-CN" altLang="en-US"/>
              <a:t>，提示嵌入被馈送到情感预测器中进行情感预测，</a:t>
            </a:r>
            <a:r>
              <a:rPr lang="zh-CN" altLang="en-US"/>
              <a:t>其结果输出每个情绪类别的可能性。</a:t>
            </a:r>
            <a:endParaRPr lang="zh-CN" altLang="en-US"/>
          </a:p>
          <a:p>
            <a:r>
              <a:rPr lang="zh-CN" altLang="en-US"/>
              <a:t>在获得每个情感的概率后，将每个情感的可能性乘以由提示编码器获得的相应的情感嵌入。随后，执行池化操作以导出潜在情绪状态的综合表示，将这个表示和情感强度</a:t>
            </a:r>
            <a:r>
              <a:rPr lang="zh-CN" altLang="en-US"/>
              <a:t>相乘：</a:t>
            </a:r>
            <a:endParaRPr lang="zh-CN" altLang="en-US"/>
          </a:p>
          <a:p>
            <a:endParaRPr lang="zh-CN" altLang="en-US"/>
          </a:p>
          <a:p>
            <a:endParaRPr lang="zh-CN" altLang="en-US"/>
          </a:p>
          <a:p>
            <a:endParaRPr lang="zh-CN" altLang="en-US"/>
          </a:p>
          <a:p>
            <a:r>
              <a:rPr lang="en-US" altLang="zh-CN"/>
              <a:t>        </a:t>
            </a:r>
            <a:r>
              <a:rPr lang="zh-CN" altLang="en-US"/>
              <a:t>是从情感预测器的</a:t>
            </a:r>
            <a:r>
              <a:rPr lang="en-US" altLang="zh-CN"/>
              <a:t>softmax</a:t>
            </a:r>
            <a:r>
              <a:rPr lang="zh-CN" altLang="en-US"/>
              <a:t>层预测输入文本到每个情感的可能性，</a:t>
            </a:r>
            <a:r>
              <a:rPr lang="en-US" altLang="zh-CN"/>
              <a:t>ei ∈ Eemo</a:t>
            </a:r>
            <a:r>
              <a:rPr lang="zh-CN" altLang="en-US"/>
              <a:t>是每个单个情感对应的嵌入，</a:t>
            </a:r>
            <a:r>
              <a:rPr lang="en-US" altLang="zh-CN"/>
              <a:t>α</a:t>
            </a:r>
            <a:r>
              <a:rPr lang="zh-CN" altLang="en-US"/>
              <a:t>是强度，</a:t>
            </a:r>
            <a:r>
              <a:rPr lang="en-US" altLang="zh-CN"/>
              <a:t>M</a:t>
            </a:r>
            <a:r>
              <a:rPr lang="zh-CN" altLang="en-US"/>
              <a:t>是情感的数量。</a:t>
            </a:r>
            <a:endParaRPr lang="zh-CN" altLang="en-US"/>
          </a:p>
        </p:txBody>
      </p:sp>
      <p:pic>
        <p:nvPicPr>
          <p:cNvPr id="5" name="图片 4"/>
          <p:cNvPicPr>
            <a:picLocks noChangeAspect="1"/>
          </p:cNvPicPr>
          <p:nvPr/>
        </p:nvPicPr>
        <p:blipFill>
          <a:blip r:embed="rId3"/>
          <a:stretch>
            <a:fillRect/>
          </a:stretch>
        </p:blipFill>
        <p:spPr>
          <a:xfrm>
            <a:off x="3275965" y="3003550"/>
            <a:ext cx="2115185" cy="636905"/>
          </a:xfrm>
          <a:prstGeom prst="rect">
            <a:avLst/>
          </a:prstGeom>
        </p:spPr>
      </p:pic>
      <p:pic>
        <p:nvPicPr>
          <p:cNvPr id="6" name="图片 5"/>
          <p:cNvPicPr>
            <a:picLocks noChangeAspect="1"/>
          </p:cNvPicPr>
          <p:nvPr/>
        </p:nvPicPr>
        <p:blipFill>
          <a:blip r:embed="rId4"/>
          <a:stretch>
            <a:fillRect/>
          </a:stretch>
        </p:blipFill>
        <p:spPr>
          <a:xfrm>
            <a:off x="971550" y="3723640"/>
            <a:ext cx="464820" cy="218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Emotion Perception</a:t>
            </a:r>
            <a:r>
              <a:rPr lang="zh-CN" altLang="en-US" b="1"/>
              <a:t>：</a:t>
            </a:r>
            <a:endParaRPr lang="zh-CN" altLang="en-US" b="1"/>
          </a:p>
          <a:p>
            <a:r>
              <a:rPr lang="zh-CN" altLang="en-US"/>
              <a:t>为了产生与给定提示一致的复杂情感面部表情，将情感感知块纳入模型。这个</a:t>
            </a:r>
            <a:r>
              <a:rPr lang="en-US" altLang="zh-CN"/>
              <a:t>Block</a:t>
            </a:r>
            <a:r>
              <a:rPr lang="zh-CN" altLang="en-US"/>
              <a:t>是一个冻结的</a:t>
            </a:r>
            <a:r>
              <a:rPr lang="en-US" altLang="zh-CN"/>
              <a:t>EfficientNet</a:t>
            </a:r>
            <a:r>
              <a:rPr lang="zh-CN" altLang="en-US"/>
              <a:t>，由表情面部图像预训练。通过计算</a:t>
            </a:r>
            <a:r>
              <a:rPr lang="en-US" altLang="zh-CN">
                <a:sym typeface="+mn-ea"/>
              </a:rPr>
              <a:t>Emotion Perception</a:t>
            </a:r>
            <a:r>
              <a:rPr lang="zh-CN" altLang="en-US"/>
              <a:t>块的输出和情感标签之间的交叉熵损失，以优化整个网络：</a:t>
            </a:r>
            <a:endParaRPr lang="zh-CN" altLang="en-US"/>
          </a:p>
          <a:p>
            <a:endParaRPr lang="zh-CN" altLang="en-US"/>
          </a:p>
          <a:p>
            <a:endParaRPr lang="zh-CN" altLang="en-US"/>
          </a:p>
          <a:p>
            <a:endParaRPr lang="zh-CN" altLang="en-US"/>
          </a:p>
          <a:p>
            <a:r>
              <a:rPr lang="en-US" altLang="zh-CN"/>
              <a:t>            </a:t>
            </a:r>
            <a:r>
              <a:rPr lang="zh-CN" altLang="en-US"/>
              <a:t>是来自情绪感知块的可能性，</a:t>
            </a:r>
            <a:r>
              <a:rPr lang="en-US" altLang="zh-CN"/>
              <a:t>          </a:t>
            </a:r>
            <a:r>
              <a:rPr lang="zh-CN" altLang="en-US"/>
              <a:t>表示情绪的标签，</a:t>
            </a:r>
            <a:r>
              <a:rPr lang="en-US" altLang="zh-CN"/>
              <a:t>i</a:t>
            </a:r>
            <a:r>
              <a:rPr lang="zh-CN" altLang="en-US"/>
              <a:t>表示基本情绪的情绪指数。</a:t>
            </a:r>
            <a:endParaRPr lang="zh-CN" altLang="en-US"/>
          </a:p>
        </p:txBody>
      </p:sp>
      <p:pic>
        <p:nvPicPr>
          <p:cNvPr id="6" name="图片 5"/>
          <p:cNvPicPr>
            <a:picLocks noChangeAspect="1"/>
          </p:cNvPicPr>
          <p:nvPr/>
        </p:nvPicPr>
        <p:blipFill>
          <a:blip r:embed="rId3"/>
          <a:stretch>
            <a:fillRect/>
          </a:stretch>
        </p:blipFill>
        <p:spPr>
          <a:xfrm>
            <a:off x="2916555" y="2355850"/>
            <a:ext cx="2666365" cy="631190"/>
          </a:xfrm>
          <a:prstGeom prst="rect">
            <a:avLst/>
          </a:prstGeom>
        </p:spPr>
      </p:pic>
      <p:pic>
        <p:nvPicPr>
          <p:cNvPr id="8" name="图片 7"/>
          <p:cNvPicPr>
            <a:picLocks noChangeAspect="1"/>
          </p:cNvPicPr>
          <p:nvPr/>
        </p:nvPicPr>
        <p:blipFill>
          <a:blip r:embed="rId4"/>
          <a:stretch>
            <a:fillRect/>
          </a:stretch>
        </p:blipFill>
        <p:spPr>
          <a:xfrm>
            <a:off x="1073785" y="3147695"/>
            <a:ext cx="478790" cy="289560"/>
          </a:xfrm>
          <a:prstGeom prst="rect">
            <a:avLst/>
          </a:prstGeom>
        </p:spPr>
      </p:pic>
      <p:pic>
        <p:nvPicPr>
          <p:cNvPr id="9" name="图片 8"/>
          <p:cNvPicPr>
            <a:picLocks noChangeAspect="1"/>
          </p:cNvPicPr>
          <p:nvPr/>
        </p:nvPicPr>
        <p:blipFill>
          <a:blip r:embed="rId5"/>
          <a:stretch>
            <a:fillRect/>
          </a:stretch>
        </p:blipFill>
        <p:spPr>
          <a:xfrm>
            <a:off x="4572000" y="3147695"/>
            <a:ext cx="548640" cy="257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1109980"/>
            <a:ext cx="7195185" cy="3056890"/>
          </a:xfrm>
          <a:prstGeom prst="rect">
            <a:avLst/>
          </a:prstGeom>
          <a:noFill/>
        </p:spPr>
        <p:txBody>
          <a:bodyPr wrap="square" rtlCol="0">
            <a:noAutofit/>
          </a:bodyPr>
          <a:p>
            <a:r>
              <a:rPr lang="en-US" altLang="zh-CN" b="1"/>
              <a:t>Datasets</a:t>
            </a:r>
            <a:r>
              <a:rPr lang="zh-CN" altLang="en-US" b="1"/>
              <a:t>：</a:t>
            </a:r>
            <a:endParaRPr lang="zh-CN" altLang="en-US" b="1"/>
          </a:p>
          <a:p>
            <a:r>
              <a:rPr lang="zh-CN" altLang="en-US"/>
              <a:t>选择情感强度为</a:t>
            </a:r>
            <a:r>
              <a:rPr lang="en-US" altLang="zh-CN"/>
              <a:t>3</a:t>
            </a:r>
            <a:r>
              <a:rPr lang="zh-CN" altLang="en-US"/>
              <a:t>的</a:t>
            </a:r>
            <a:r>
              <a:rPr lang="en-US" altLang="zh-CN"/>
              <a:t>MEAD</a:t>
            </a:r>
            <a:r>
              <a:rPr lang="zh-CN" altLang="en-US"/>
              <a:t>数据集，选择</a:t>
            </a:r>
            <a:r>
              <a:rPr lang="en-US" altLang="zh-CN"/>
              <a:t>24</a:t>
            </a:r>
            <a:r>
              <a:rPr lang="zh-CN" altLang="en-US"/>
              <a:t>个身份进行</a:t>
            </a:r>
            <a:r>
              <a:rPr lang="en-US" altLang="zh-CN"/>
              <a:t>epoch=25</a:t>
            </a:r>
            <a:r>
              <a:rPr lang="zh-CN" altLang="en-US"/>
              <a:t>的训练，</a:t>
            </a:r>
            <a:r>
              <a:rPr lang="en-US" altLang="zh-CN"/>
              <a:t>CREMA-D</a:t>
            </a:r>
            <a:r>
              <a:rPr lang="zh-CN" altLang="en-US"/>
              <a:t>和</a:t>
            </a:r>
            <a:r>
              <a:rPr lang="en-US" altLang="zh-CN"/>
              <a:t>MEAD</a:t>
            </a:r>
            <a:r>
              <a:rPr lang="zh-CN" altLang="en-US"/>
              <a:t>用来评估。为了训练情绪强度块，采用了</a:t>
            </a:r>
            <a:r>
              <a:rPr lang="zh-CN" altLang="en-US"/>
              <a:t>本文提出的面部情绪描述（</a:t>
            </a:r>
            <a:r>
              <a:rPr lang="en-US" altLang="zh-CN"/>
              <a:t>FED</a:t>
            </a:r>
            <a:r>
              <a:rPr lang="zh-CN" altLang="en-US"/>
              <a:t>）数据集。该数据集包括描述情感的句子行以及它们对应的情感值沿着。句子的情感值是基于副词、形容词、名词和事件手动确定的，这些是由人类判断和语言分析确定的。</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EMOTALKER</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ICASSP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1907540" y="1275080"/>
            <a:ext cx="4832350" cy="2440940"/>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Words>
  <Application>WPS 演示</Application>
  <PresentationFormat>全屏显示(16:9)</PresentationFormat>
  <Paragraphs>165</Paragraphs>
  <Slides>21</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431</cp:revision>
  <dcterms:created xsi:type="dcterms:W3CDTF">2019-03-04T02:28:00Z</dcterms:created>
  <dcterms:modified xsi:type="dcterms:W3CDTF">2025-01-07T02:25:38Z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26923FE62CF64C9BA87CCEB6F287A4FF_13</vt:lpwstr>
  </property>
</Properties>
</file>