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633" r:id="rId3"/>
    <p:sldId id="634" r:id="rId4"/>
    <p:sldId id="439" r:id="rId5"/>
    <p:sldId id="465" r:id="rId6"/>
    <p:sldId id="641" r:id="rId7"/>
    <p:sldId id="646" r:id="rId8"/>
    <p:sldId id="616" r:id="rId9"/>
    <p:sldId id="617" r:id="rId10"/>
    <p:sldId id="479" r:id="rId11"/>
    <p:sldId id="481" r:id="rId12"/>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7" userDrawn="1">
          <p15:clr>
            <a:srgbClr val="A4A3A4"/>
          </p15:clr>
        </p15:guide>
        <p15:guide id="2" pos="38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7"/>
        <p:guide pos="389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2.wmf"/><Relationship Id="rId2" Type="http://schemas.openxmlformats.org/officeDocument/2006/relationships/oleObject" Target="../embeddings/oleObject3.bin"/><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fontScale="90000"/>
          </a:bodyPr>
          <a:p>
            <a:r>
              <a:rPr lang="zh-CN" altLang="en-US"/>
              <a:t>通过有效探索历史导航状态之间关系的对象-目标视觉导航</a:t>
            </a:r>
            <a:endParaRPr lang="zh-CN" altLang="en-US"/>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Object-Goal Visual Navigation via Effective Exploration of Relations among Historical Navigation States</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grpSp>
        <p:nvGrpSpPr>
          <p:cNvPr id="2" name="组合 1"/>
          <p:cNvGrpSpPr/>
          <p:nvPr/>
        </p:nvGrpSpPr>
        <p:grpSpPr>
          <a:xfrm>
            <a:off x="4655185" y="4145280"/>
            <a:ext cx="3395345" cy="922020"/>
            <a:chOff x="7331" y="6528"/>
            <a:chExt cx="5347" cy="1452"/>
          </a:xfrm>
        </p:grpSpPr>
        <p:sp>
          <p:nvSpPr>
            <p:cNvPr id="12" name="文本框 11"/>
            <p:cNvSpPr txBox="1"/>
            <p:nvPr/>
          </p:nvSpPr>
          <p:spPr>
            <a:xfrm>
              <a:off x="7331" y="6528"/>
              <a:ext cx="2364" cy="1452"/>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endParaRPr lang="zh-CN" altLang="en-US"/>
            </a:p>
          </p:txBody>
        </p:sp>
        <p:sp>
          <p:nvSpPr>
            <p:cNvPr id="13" name="文本框 12"/>
            <p:cNvSpPr txBox="1"/>
            <p:nvPr/>
          </p:nvSpPr>
          <p:spPr>
            <a:xfrm>
              <a:off x="9474" y="6602"/>
              <a:ext cx="2424" cy="58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9582" y="7400"/>
              <a:ext cx="3096" cy="580"/>
            </a:xfrm>
            <a:prstGeom prst="rect">
              <a:avLst/>
            </a:prstGeom>
            <a:noFill/>
          </p:spPr>
          <p:txBody>
            <a:bodyPr wrap="square" rtlCol="0">
              <a:spAutoFit/>
            </a:bodyPr>
            <a:p>
              <a:endParaRPr lang="en-US" altLang="zh-CN"/>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3383280" cy="567690"/>
          </a:xfrm>
          <a:prstGeom prst="rect">
            <a:avLst/>
          </a:prstGeom>
          <a:solidFill>
            <a:schemeClr val="bg1"/>
          </a:solidFill>
          <a:ln>
            <a:noFill/>
          </a:ln>
        </p:spPr>
        <p:txBody>
          <a:bodyPr wrap="square" rtlCol="0">
            <a:noAutofit/>
          </a:bodyPr>
          <a:p>
            <a:pPr algn="l"/>
            <a:r>
              <a:rPr lang="zh-CN" altLang="en-US" sz="3200" b="1">
                <a:solidFill>
                  <a:schemeClr val="tx1"/>
                </a:solidFill>
              </a:rPr>
              <a:t>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1306195" y="4491355"/>
            <a:ext cx="10262870" cy="1675765"/>
          </a:xfrm>
          <a:prstGeom prst="rect">
            <a:avLst/>
          </a:prstGeom>
          <a:noFill/>
        </p:spPr>
        <p:txBody>
          <a:bodyPr wrap="square" rtlCol="0">
            <a:noAutofit/>
          </a:bodyPr>
          <a:p>
            <a:r>
              <a:rPr lang="zh-CN" altLang="en-US"/>
              <a:t>VELMA在街景环境中导航概述。提示序列包括任务描述、导航指令和直到当前时间步的口头导航轨迹。下一个动作由下一个使用 LLM 的单词预测决定，随后在环境中执行。这将代理放入新状态，地标评分器确定在当前全景图视图中是否可见提取的地标。动词器将此地标信息以及有关潜在交集的信息以及产生当前观察文本。然后将此文本附加到提示序列中，并再次用于预测下一个动作。重复此过程，直到代理停止和所谓的目标位置。</a:t>
            </a:r>
            <a:endParaRPr lang="zh-CN" altLang="en-US"/>
          </a:p>
        </p:txBody>
      </p:sp>
      <p:pic>
        <p:nvPicPr>
          <p:cNvPr id="9" name="图片 8"/>
          <p:cNvPicPr>
            <a:picLocks noChangeAspect="1"/>
          </p:cNvPicPr>
          <p:nvPr/>
        </p:nvPicPr>
        <p:blipFill>
          <a:blip r:embed="rId2"/>
          <a:stretch>
            <a:fillRect/>
          </a:stretch>
        </p:blipFill>
        <p:spPr>
          <a:xfrm>
            <a:off x="2381885" y="894715"/>
            <a:ext cx="9613265" cy="3154680"/>
          </a:xfrm>
          <a:prstGeom prst="rect">
            <a:avLst/>
          </a:prstGeom>
        </p:spPr>
      </p:pic>
      <p:sp>
        <p:nvSpPr>
          <p:cNvPr id="13" name="文本框 12"/>
          <p:cNvSpPr txBox="1"/>
          <p:nvPr/>
        </p:nvSpPr>
        <p:spPr>
          <a:xfrm>
            <a:off x="626745" y="6688455"/>
            <a:ext cx="6096000" cy="337185"/>
          </a:xfrm>
          <a:prstGeom prst="rect">
            <a:avLst/>
          </a:prstGeom>
          <a:noFill/>
        </p:spPr>
        <p:txBody>
          <a:bodyPr wrap="square" rtlCol="0" anchor="t">
            <a:spAutoFit/>
          </a:bodyPr>
          <a:p>
            <a:pPr algn="ctr"/>
            <a:r>
              <a:rPr lang="zh-CN" altLang="en-US" sz="800" b="1">
                <a:sym typeface="+mn-ea"/>
              </a:rPr>
              <a:t>VELMA: Verbalization Embodiment of LLM Agents for Vision and Language Navigation in Street View</a:t>
            </a:r>
            <a:r>
              <a:rPr lang="en-US" altLang="zh-CN" sz="800" b="1">
                <a:sym typeface="+mn-ea"/>
              </a:rPr>
              <a:t>  AAAI-2024</a:t>
            </a:r>
            <a:endParaRPr lang="zh-CN" altLang="en-US" sz="800" b="1">
              <a:sym typeface="+mn-ea"/>
            </a:endParaRPr>
          </a:p>
          <a:p>
            <a:pPr algn="ctr"/>
            <a:endParaRPr lang="en-US" altLang="zh-CN" sz="800" b="1">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这篇论文探讨了对象目标视觉导航中历史导航状态之间的关系对导航效率和效果的影响，并提出了一个基于历史启发式策略学习（HiNL）框架来有效地估计导航状态。HiNL包括历史感知状态估计模块和历史基础状态正则化模块，通过探索历史导航状态之间的关系来缓解主导历史状态对当前状态估计的影响，并鼓励代理对当前观察变化保持警惕，从而使其能够采取有效行动。实验结果表明，在AI2-THOR平台上，HiNL显著优于现有方法在未见过的测试环境中成功率和SPL指标上。</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296035"/>
            <a:ext cx="11698605" cy="5031105"/>
          </a:xfrm>
          <a:prstGeom prst="rect">
            <a:avLst/>
          </a:prstGeom>
          <a:noFill/>
        </p:spPr>
        <p:txBody>
          <a:bodyPr wrap="square" rtlCol="0">
            <a:normAutofit lnSpcReduction="10000"/>
          </a:bodyPr>
          <a:p>
            <a:r>
              <a:rPr lang="en-US"/>
              <a:t>  </a:t>
            </a:r>
            <a:r>
              <a:t>本文提出了一种名为HiNL（History-inspired Navigation Policy）的框架来有效地估计导航状态。该框架包括三个主要模块：视觉特征提取、历史感知状态估计和历史约束状态正则化。首先，通过使用深度神经网络和检测模块来提取RGB图像中的全局和对象特征，并将它们合并为一个视觉表示。其次，历史感知状态估计模块通过预测当前状态的指导信息来消除历史状态的影响并关注当前观察到的变化。最后，历史约束状态正则化模块通过在训练过程中强制使相邻状态之间的相关系数接近于零来减少导航状态之间的相关性。</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866775" y="4879340"/>
            <a:ext cx="11185525" cy="1490980"/>
          </a:xfrm>
          <a:prstGeom prst="rect">
            <a:avLst/>
          </a:prstGeom>
          <a:noFill/>
        </p:spPr>
        <p:txBody>
          <a:bodyPr wrap="square" rtlCol="0">
            <a:noAutofit/>
          </a:bodyPr>
          <a:p>
            <a:r>
              <a:t>HiNL 将视觉表示作为输入并输出导航动作。HiNL 涉及两个创新部分：历史感知状态估计 (HaSE) 模块和基于历史的状态正则化 (HbSR)。HaSE 被提出来估计可以从网络设计的角度反映当前观察变化的导航状态，而 HbSR 旨在从训练目标的角度强制执行状态的信息量。它们都有助于实现有效且高效的导航策略。</a:t>
            </a:r>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pic>
        <p:nvPicPr>
          <p:cNvPr id="12" name="图片 11"/>
          <p:cNvPicPr>
            <a:picLocks noChangeAspect="1"/>
          </p:cNvPicPr>
          <p:nvPr/>
        </p:nvPicPr>
        <p:blipFill>
          <a:blip r:embed="rId4"/>
          <a:stretch>
            <a:fillRect/>
          </a:stretch>
        </p:blipFill>
        <p:spPr>
          <a:xfrm>
            <a:off x="2288540" y="1433195"/>
            <a:ext cx="9657080" cy="2738755"/>
          </a:xfrm>
          <a:prstGeom prst="rect">
            <a:avLst/>
          </a:prstGeom>
        </p:spPr>
      </p:pic>
      <p:sp>
        <p:nvSpPr>
          <p:cNvPr id="13" name="文本框 12"/>
          <p:cNvSpPr txBox="1"/>
          <p:nvPr/>
        </p:nvSpPr>
        <p:spPr>
          <a:xfrm>
            <a:off x="626745" y="6688455"/>
            <a:ext cx="6096000" cy="213995"/>
          </a:xfrm>
          <a:prstGeom prst="rect">
            <a:avLst/>
          </a:prstGeom>
          <a:noFill/>
        </p:spPr>
        <p:txBody>
          <a:bodyPr wrap="square" rtlCol="0" anchor="t">
            <a:spAutoFit/>
          </a:bodyPr>
          <a:p>
            <a:pPr algn="ctr"/>
            <a:r>
              <a:rPr lang="zh-CN" altLang="en-US" sz="800" b="1">
                <a:sym typeface="+mn-ea"/>
              </a:rPr>
              <a:t>Object-Goal Visual Navigation via Effective Exploration of Relations among Historical Navigation States</a:t>
            </a:r>
            <a:r>
              <a:rPr lang="en-US" altLang="zh-CN" sz="800" b="1">
                <a:sym typeface="+mn-ea"/>
              </a:rPr>
              <a:t>  CVPR-2023</a:t>
            </a:r>
            <a:endParaRPr lang="en-US" altLang="zh-CN" sz="800" b="1">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stretch>
            <a:fillRect/>
          </a:stretch>
        </p:blipFill>
        <p:spPr>
          <a:xfrm>
            <a:off x="1007745" y="1630680"/>
            <a:ext cx="11184255" cy="202628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866775" y="4879340"/>
            <a:ext cx="11185525" cy="1490980"/>
          </a:xfrm>
          <a:prstGeom prst="rect">
            <a:avLst/>
          </a:prstGeom>
          <a:noFill/>
        </p:spPr>
        <p:txBody>
          <a:bodyPr wrap="square" rtlCol="0">
            <a:noAutofit/>
          </a:bodyPr>
          <a:p>
            <a:r>
              <a:t>历史感知状态估计(HASE)的说明。代理首先采用历史状态引导提取模块来估计指示主要历史状态的状态引导。然后，代理通过状态诱导的感知器模块提取反映当前观察增量信息的状态创新。最后，代理通过融合历史感知融合模块中的状态创新和指导来生成当前的导航状态估计。</a:t>
            </a:r>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图片 1024"/>
                      <p:cNvPicPr/>
                      <p:nvPr/>
                    </p:nvPicPr>
                    <p:blipFill>
                      <a:blip r:embed="rId4"/>
                      <a:stretch>
                        <a:fillRect/>
                      </a:stretch>
                    </p:blipFill>
                    <p:spPr>
                      <a:xfrm>
                        <a:off x="6038850" y="3321050"/>
                        <a:ext cx="114300" cy="215900"/>
                      </a:xfrm>
                      <a:prstGeom prst="rect">
                        <a:avLst/>
                      </a:prstGeom>
                    </p:spPr>
                  </p:pic>
                </p:oleObj>
              </mc:Fallback>
            </mc:AlternateContent>
          </a:graphicData>
        </a:graphic>
      </p:graphicFrame>
      <p:sp>
        <p:nvSpPr>
          <p:cNvPr id="13" name="文本框 12"/>
          <p:cNvSpPr txBox="1"/>
          <p:nvPr/>
        </p:nvSpPr>
        <p:spPr>
          <a:xfrm>
            <a:off x="626745" y="6688455"/>
            <a:ext cx="6096000" cy="213995"/>
          </a:xfrm>
          <a:prstGeom prst="rect">
            <a:avLst/>
          </a:prstGeom>
          <a:noFill/>
        </p:spPr>
        <p:txBody>
          <a:bodyPr wrap="square" rtlCol="0" anchor="t">
            <a:spAutoFit/>
          </a:bodyPr>
          <a:p>
            <a:pPr algn="ctr"/>
            <a:r>
              <a:rPr lang="zh-CN" altLang="en-US" sz="800" b="1">
                <a:sym typeface="+mn-ea"/>
              </a:rPr>
              <a:t>Object-Goal Visual Navigation via Effective Exploration of Relations among Historical Navigation States</a:t>
            </a:r>
            <a:r>
              <a:rPr lang="en-US" altLang="zh-CN" sz="800" b="1">
                <a:sym typeface="+mn-ea"/>
              </a:rPr>
              <a:t>  CVPR-2023</a:t>
            </a:r>
            <a:endParaRPr lang="en-US" altLang="zh-CN" sz="800" b="1">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866775" y="4879340"/>
            <a:ext cx="11185525" cy="1490980"/>
          </a:xfrm>
          <a:prstGeom prst="rect">
            <a:avLst/>
          </a:prstGeom>
          <a:noFill/>
        </p:spPr>
        <p:txBody>
          <a:bodyPr wrap="square" rtlCol="0">
            <a:noAutofit/>
          </a:bodyPr>
          <a:p>
            <a:r>
              <a:t>基于历史的状态正则化(HbSR)的说明。(a) 基于 LSTM 的导航策略学习广泛采用的一阶马尔可夫状态转换。这些方法会在状态之间产生高度相关的。(b) 我们的 HbSR 约束状态之间的高阶关系，并导致低相关状态。由于状态信息量更大（即相关性较低），我们的导航策略更有效和高效。</a:t>
            </a:r>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pic>
        <p:nvPicPr>
          <p:cNvPr id="8" name="图片 7"/>
          <p:cNvPicPr>
            <a:picLocks noChangeAspect="1"/>
          </p:cNvPicPr>
          <p:nvPr/>
        </p:nvPicPr>
        <p:blipFill>
          <a:blip r:embed="rId4"/>
          <a:stretch>
            <a:fillRect/>
          </a:stretch>
        </p:blipFill>
        <p:spPr>
          <a:xfrm>
            <a:off x="1722755" y="1775460"/>
            <a:ext cx="9751060" cy="1727835"/>
          </a:xfrm>
          <a:prstGeom prst="rect">
            <a:avLst/>
          </a:prstGeom>
        </p:spPr>
      </p:pic>
      <p:sp>
        <p:nvSpPr>
          <p:cNvPr id="13" name="文本框 12"/>
          <p:cNvSpPr txBox="1"/>
          <p:nvPr/>
        </p:nvSpPr>
        <p:spPr>
          <a:xfrm>
            <a:off x="626745" y="6688455"/>
            <a:ext cx="6096000" cy="213995"/>
          </a:xfrm>
          <a:prstGeom prst="rect">
            <a:avLst/>
          </a:prstGeom>
          <a:noFill/>
        </p:spPr>
        <p:txBody>
          <a:bodyPr wrap="square" rtlCol="0" anchor="t">
            <a:spAutoFit/>
          </a:bodyPr>
          <a:p>
            <a:pPr algn="ctr"/>
            <a:r>
              <a:rPr lang="zh-CN" altLang="en-US" sz="800" b="1">
                <a:sym typeface="+mn-ea"/>
              </a:rPr>
              <a:t>Object-Goal Visual Navigation via Effective Exploration of Relations among Historical Navigation States</a:t>
            </a:r>
            <a:r>
              <a:rPr lang="en-US" altLang="zh-CN" sz="800" b="1">
                <a:sym typeface="+mn-ea"/>
              </a:rPr>
              <a:t>  CVPR-2023</a:t>
            </a:r>
            <a:endParaRPr lang="en-US" altLang="zh-CN" sz="800" b="1">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a:bodyPr>
          <a:p>
            <a:r>
              <a:rPr lang="zh-CN" altLang="en-US"/>
              <a:t>VELMA：街景视觉和语言导航LLM代理的语言化实施</a:t>
            </a:r>
            <a:endParaRPr lang="zh-CN" altLang="en-US"/>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VELMA: Verbalization Embodiment of LLM Agents for Vision and Language Navigation in Street View</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本篇论文介绍了 Velma 系统，它是一种基于语言模型（LLM）的嵌入式智能体，用于在街景视图中进行视觉和语言导航。该系统需要将自然语言理解和空间时间推理能力相结合，并通过观察现实世界环境中的图像信息来实现导航指令的理解。作者使用了一个包含两个步骤的管道，首先提取人类书写的导航指令中的地标，然后使用 CLIP 模型确定这些地标的可见性。实验结果表明，Velma 系统仅需两个上下文示例即可成功跟随导航指令，在两个数据集上取得了比先前最佳方法高约 25% 的任务完成率。此外，作者还对 LLM 模型进行了微调，以进一步提高系统的性能。</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a:t>
            </a:r>
            <a:r>
              <a:t>该研究提出了一种基于语言模型的城市导航任务解决方案。首先，他们使用了Touchdown环境来训练他们的模型，并对其进行了修改以解决自动旋转导致的一般化问题。其次，他们引入了一个新的动作——“Turn Around”，使模型能够更好地理解方向反转的概念。最后，他们通过将土地标志提取器、土地标志评分器和口头者结合在一起，实现了完全自主的地标检测和识别</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tags/tag1.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2348</Words>
  <Application>WPS 演示</Application>
  <PresentationFormat>宽屏</PresentationFormat>
  <Paragraphs>130</Paragraphs>
  <Slides>10</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10</vt:i4>
      </vt:variant>
    </vt:vector>
  </HeadingPairs>
  <TitlesOfParts>
    <vt:vector size="21" baseType="lpstr">
      <vt:lpstr>Arial</vt:lpstr>
      <vt:lpstr>宋体</vt:lpstr>
      <vt:lpstr>Wingdings</vt:lpstr>
      <vt:lpstr>汉仪春然手书简</vt:lpstr>
      <vt:lpstr>微软雅黑</vt:lpstr>
      <vt:lpstr>Arial Unicode MS</vt:lpstr>
      <vt:lpstr>Calibri</vt:lpstr>
      <vt:lpstr>1_默认设计模板</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261</cp:revision>
  <dcterms:created xsi:type="dcterms:W3CDTF">2019-06-19T02:08:00Z</dcterms:created>
  <dcterms:modified xsi:type="dcterms:W3CDTF">2024-08-29T03:27:28Z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2B245DE2E1574B4A80CFB97B27F99990_13</vt:lpwstr>
  </property>
</Properties>
</file>