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4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handoutMasterIdLst>
    <p:handoutMasterId r:id="rId23"/>
  </p:handoutMasterIdLst>
  <p:sldIdLst>
    <p:sldId id="715" r:id="rId5"/>
    <p:sldId id="716" r:id="rId7"/>
    <p:sldId id="718" r:id="rId8"/>
    <p:sldId id="939" r:id="rId9"/>
    <p:sldId id="791" r:id="rId10"/>
    <p:sldId id="725" r:id="rId11"/>
    <p:sldId id="727" r:id="rId12"/>
    <p:sldId id="728" r:id="rId13"/>
    <p:sldId id="256" r:id="rId14"/>
    <p:sldId id="290" r:id="rId15"/>
    <p:sldId id="961" r:id="rId16"/>
    <p:sldId id="963" r:id="rId17"/>
    <p:sldId id="824" r:id="rId18"/>
    <p:sldId id="908" r:id="rId19"/>
    <p:sldId id="573" r:id="rId20"/>
    <p:sldId id="267" r:id="rId21"/>
    <p:sldId id="276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11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3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随机选择情绪提示：</a:t>
            </a: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在训练中，模型从大量可用的情绪提示中随机选择，用于生成语音。这种随机选择的方式确保了模型接触到多样化的提示，进一步增强了生成过程中的灵活性和泛化能力，从而使其在推理阶段能够应对任意的提示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350.xml"/><Relationship Id="rId3" Type="http://schemas.openxmlformats.org/officeDocument/2006/relationships/image" Target="../media/image17.png"/><Relationship Id="rId2" Type="http://schemas.openxmlformats.org/officeDocument/2006/relationships/tags" Target="../tags/tag34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4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image" Target="../media/image20.png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05.xml"/><Relationship Id="rId1" Type="http://schemas.openxmlformats.org/officeDocument/2006/relationships/tags" Target="../tags/tag3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image" Target="../media/image19.png"/><Relationship Id="rId1" Type="http://schemas.openxmlformats.org/officeDocument/2006/relationships/tags" Target="../tags/tag40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image" Target="../media/image19.png"/><Relationship Id="rId1" Type="http://schemas.openxmlformats.org/officeDocument/2006/relationships/tags" Target="../tags/tag4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9.xml"/><Relationship Id="rId5" Type="http://schemas.openxmlformats.org/officeDocument/2006/relationships/image" Target="../media/image27.png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image" Target="../media/image19.png"/><Relationship Id="rId1" Type="http://schemas.openxmlformats.org/officeDocument/2006/relationships/tags" Target="../tags/tag41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image" Target="../media/image19.png"/><Relationship Id="rId1" Type="http://schemas.openxmlformats.org/officeDocument/2006/relationships/tags" Target="../tags/tag4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7.xml"/><Relationship Id="rId5" Type="http://schemas.openxmlformats.org/officeDocument/2006/relationships/image" Target="../media/image28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image" Target="../media/image19.png"/><Relationship Id="rId1" Type="http://schemas.openxmlformats.org/officeDocument/2006/relationships/tags" Target="../tags/tag42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image" Target="../media/image19.png"/><Relationship Id="rId1" Type="http://schemas.openxmlformats.org/officeDocument/2006/relationships/tags" Target="../tags/tag42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0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19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image" Target="../media/image19.png"/><Relationship Id="rId1" Type="http://schemas.openxmlformats.org/officeDocument/2006/relationships/tags" Target="../tags/tag3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7.xml"/><Relationship Id="rId5" Type="http://schemas.openxmlformats.org/officeDocument/2006/relationships/image" Target="../media/image21.png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image" Target="../media/image19.png"/><Relationship Id="rId1" Type="http://schemas.openxmlformats.org/officeDocument/2006/relationships/tags" Target="../tags/tag3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19.png"/><Relationship Id="rId1" Type="http://schemas.openxmlformats.org/officeDocument/2006/relationships/tags" Target="../tags/tag37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5.xml"/><Relationship Id="rId5" Type="http://schemas.openxmlformats.org/officeDocument/2006/relationships/image" Target="../media/image22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image" Target="../media/image19.png"/><Relationship Id="rId1" Type="http://schemas.openxmlformats.org/officeDocument/2006/relationships/tags" Target="../tags/tag38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image" Target="../media/image19.png"/><Relationship Id="rId1" Type="http://schemas.openxmlformats.org/officeDocument/2006/relationships/tags" Target="../tags/tag3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26.svg"/><Relationship Id="rId7" Type="http://schemas.openxmlformats.org/officeDocument/2006/relationships/image" Target="../media/image25.png"/><Relationship Id="rId6" Type="http://schemas.openxmlformats.org/officeDocument/2006/relationships/tags" Target="../tags/tag39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3674110"/>
            <a:ext cx="9952990" cy="838200"/>
          </a:xfrm>
        </p:spPr>
        <p:txBody>
          <a:bodyPr>
            <a:noAutofit/>
          </a:bodyPr>
          <a:lstStyle/>
          <a:p>
            <a:r>
              <a:rPr>
                <a:sym typeface="+mn-ea"/>
              </a:rPr>
              <a:t>MATCHA-TTS：具有条件流程匹配的快速 TTS 架构</a:t>
            </a:r>
            <a:endParaRPr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17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-635" y="6140450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Mehta S, Tu R, Beskow J, et al. Matcha-TTS: A fast TTS architecture with conditional flow matching[C]//ICASSP 2024-2024 IEEE International Conference on Acoustics, Speech and Signal Processing (ICASSP). IEEE, 2024: 11341-11345.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p>
            <a:pPr algn="ctr"/>
            <a:r>
              <a:rPr sz="3200" dirty="0">
                <a:latin typeface="等线" panose="02010600030101010101" charset="-122"/>
                <a:ea typeface="等线" panose="02010600030101010101" charset="-122"/>
                <a:sym typeface="+mn-ea"/>
              </a:rPr>
              <a:t>Matcha-TTS: A fast TTS architecture with conditional flow matching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/>
              </a:rPr>
              <a:t>缺乏足够的表现力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：现有的语音合成系统在合成语音的表现力方面存在局限，难以有效地模拟各种风格（如情绪、音调、节奏）。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泛化能力不足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：以往的参考语音合成方法在处理未见过的参考语音时，表现较差，尤其是对情绪丰富的参考语音泛化能力不足。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网络设计问题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：以往基于扩散模型的文本到语音（Text-to-Speech, TTS）网络大多采用简单的U形网络（U-Net）结构，导致潜在表征能力有限。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7339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/>
              </a:rPr>
              <a:t>扩散模型改进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：采用改进的扩散文本到语音主干，通过重叠的patchify和卷积频率嵌入（Convolution-Frequency Embedding）来增强基于扩散的</a:t>
            </a:r>
            <a:r>
              <a:rPr lang="en-US" altLang="zh-CN" dirty="0">
                <a:effectLst/>
                <a:sym typeface="+mn-ea"/>
              </a:rPr>
              <a:t>Transformer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（Diffusion Transformer, DiT）在扩散网络中的应用，从而提高合成语音的质量。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时间不变与时间变化风格的区分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：将风格分为时间不变（Time-Invariant, T-IV）和时间变化（Time-Variant, T-V）两类，从而更好地从参考语音中提取各种风格信息，分别设计了对应的编码器和适配器。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增强的适配器设计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：采用自适应实例归一化（Adaptive Instance Normalization, AdaIN）和跨注意力（Cross-Attention）方法，分别设计时间不变和时间变化的适配器，以在扩散解码器中有效反映风格信息，并通过迭代去噪过程自适应地应用风格信息。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截图 2024-10-17 1258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30" y="1503680"/>
            <a:ext cx="8374380" cy="37985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413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VCTK数据集：VCTK是一个英语多说话人数据集，包含约400个语音片段，每个片段由109个不同的说话人提供。数据集被划分为训练集、验证集和测试集，比例分别约为70%、15%和15%。划分是基于说话人进行的，以便考虑已见说话人和未见（零样本）说话人两种情景。在零样本实验中，使用了10名未见过的说话人。</a:t>
            </a:r>
            <a:endParaRPr lang="en-US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情感语音数据集（ESD）：实验还在情感语音数据集（Emotional Speech Dataset, ESD）上进行，目的是验证模型是否能够利用表达性参考语音来反映情感风格。ESD数据集包含10名英语说话人和10名中文说话人，每名说话人有400个句子，涉及五种情绪（快乐、悲伤、中立、惊讶和愤怒）。只使用了英语说话人的数据，并采用与VCTK相同的数据划分比例。零样本实验中使用了2名未见过的说话人。</a:t>
            </a:r>
            <a:endParaRPr lang="en-US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截图 2024-10-17 1258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435" y="1433830"/>
            <a:ext cx="8054340" cy="46558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effectLst/>
                <a:sym typeface="+mn-ea"/>
              </a:rPr>
              <a:t>DEX-TTS</a:t>
            </a:r>
            <a:r>
              <a:rPr lang="zh-CN" altLang="en-US" sz="2000" dirty="0">
                <a:effectLst/>
                <a:sym typeface="+mn-ea"/>
              </a:rPr>
              <a:t>是</a:t>
            </a:r>
            <a:r>
              <a:rPr lang="en-US" sz="2000" dirty="0">
                <a:effectLst/>
                <a:sym typeface="+mn-ea"/>
              </a:rPr>
              <a:t>基于扩散模型的表达性文本到语音系统，旨在解决语音合成中风格表现力不足和泛化能力差的问题。该模型通过将风格分为时间不变和时间变化两类，并使用改进的扩散网络和自适应归一化技术，实现了对参考风格的高质量合成。</a:t>
            </a:r>
            <a:endParaRPr lang="en-US" sz="2000" dirty="0">
              <a:effectLst/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effectLst/>
                <a:sym typeface="+mn-ea"/>
              </a:rPr>
              <a:t>有代码（</a:t>
            </a:r>
            <a:r>
              <a:rPr lang="zh-CN" alt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https://github.com/winddori2002/DEX-TTS/tree/main/DEX-TTS</a:t>
            </a:r>
            <a:r>
              <a:rPr lang="zh-CN" altLang="en-US" sz="2000" dirty="0">
                <a:effectLst/>
                <a:sym typeface="+mn-ea"/>
              </a:rPr>
              <a:t>）</a:t>
            </a:r>
            <a:endParaRPr lang="zh-CN" altLang="en-US" sz="2000" dirty="0">
              <a:effectLst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基于扩散概率模型（Diffusion Probabilistic Models, DPM）的文本到语音（Text-to-Speech, TTS）系统存在合成速度慢的问题。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扩散模型需要大量迭代步骤来精确解决反向时间随机微分方程（Stochastic Differential Equations, SDE），导致每次合成时计算负担较大。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7339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提出了一种新的编码器-解码器架构，结合了一维卷积神经网络（1D Convolutional Neural Network, CNN）和Transformer，减少内存消耗并提高合成速度。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采用优化传输条件流匹配（Optimal-Transport Conditional Flow Matching, OT-CFM）进行训练，使得从源到目标的路径更简单，减少合成步骤，从而实现快速合成。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引入了旋转位置嵌入（Rotary Position Embedding, RoPE）以减少内存使用，并使用一维U型网络（1D U-Net）设计来提高解码效率。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联想截图_202405162335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375" y="1441450"/>
            <a:ext cx="7058025" cy="46024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2637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sym typeface="+mn-ea"/>
              </a:rPr>
              <a:t>对 LJ Speech数据集（美国英语母语女性阅读公共域文本）的标准分割进行了实验，并在此数据上训练了 Matcha-TTS 架构的一个版本。 使用与Grad-TTS相同的编码器和持续时间预测器（即相同的超参数），只是编码器中的位置嵌入不同。 训练的流预测网络（解码器）使用两个下采样块，然后是两个中采样块和两个上采样块。每个块都有一个 Transformer 层，隐藏维度为 256、2 个头、注意力维度为 64，并且“  Snakebeta'激活。 带有 espeak-ng 后端的 Phonemizer3 用于将输入字素转换为 IPA 音素。</a:t>
            </a:r>
            <a:endParaRPr lang="en-US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联想截图_20240516221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1762125"/>
            <a:ext cx="7706360" cy="42265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471930"/>
            <a:ext cx="10786110" cy="2120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sym typeface="+mn-ea"/>
              </a:rPr>
              <a:t>Matcha-TTS是一种基于 ODE 的快速、概率且高质量的 TTS 声学模型，使用条件流匹配进行训练。 该方法是非自回归的，记忆效率高，并且共同学习说话和对齐。 </a:t>
            </a:r>
            <a:endParaRPr lang="en-US" sz="20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有代码（</a:t>
            </a:r>
            <a:r>
              <a:rPr lang="zh-CN" alt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https://github.com/shivammehta25/Matcha-TTS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DEX-TTS: Diffusion-based EXpressive Text-to-Speech with Style Modeling on Time Variability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>
            <a:normAutofit lnSpcReduction="20000"/>
          </a:bodyPr>
          <a:lstStyle/>
          <a:p>
            <a:r>
              <a:t>DEX-TTS：基于扩散的表达性文本转语音，具有时间变异性风格建模</a:t>
            </a: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17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Park H J, Kim J S, Shin W, et al. DEX-TTS: Diffusion-based EXpressive Text-to-Speech with Style Modeling on Time Variability[J]. arXiv preprint arXiv:2406.19135, 2024.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9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8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406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1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3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36.xml><?xml version="1.0" encoding="utf-8"?>
<p:tagLst xmlns:p="http://schemas.openxmlformats.org/presentationml/2006/main">
  <p:tag name="COMMONDATA" val="eyJoZGlkIjoiZmVkMjkyZWJhMzIxYTIyMjczMDE5M2M3ZWEyNGQyMDgifQ=="/>
  <p:tag name="commondata" val="eyJoZGlkIjoiNmY3NGU3NWQ4ZDEzMjIwM2IyNTA5YTFjNzg2NzA4ZWIifQ==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2786</Words>
  <Application>WPS 演示</Application>
  <PresentationFormat>宽屏</PresentationFormat>
  <Paragraphs>100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Arial Unicode MS</vt:lpstr>
      <vt:lpstr>Calibri</vt:lpstr>
      <vt:lpstr>等线</vt:lpstr>
      <vt:lpstr>WPS</vt:lpstr>
      <vt:lpstr>1_Office 主题​​</vt:lpstr>
      <vt:lpstr>2_Office 主题​​</vt:lpstr>
      <vt:lpstr>NaturalSpeech 3: Zero-Shot Speech Synthesis with Factorized Codec and Diffusion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Controlling Emotion in Text-to-Speech with Natural Language Prompts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朱涛</cp:lastModifiedBy>
  <cp:revision>392</cp:revision>
  <dcterms:created xsi:type="dcterms:W3CDTF">2019-06-19T02:08:00Z</dcterms:created>
  <dcterms:modified xsi:type="dcterms:W3CDTF">2024-10-17T05:02:56Z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9487E3C3C9A744EAABECD45CC6F59D78_13</vt:lpwstr>
  </property>
</Properties>
</file>