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3"/>
    <p:sldId id="286" r:id="rId4"/>
    <p:sldId id="683" r:id="rId5"/>
    <p:sldId id="764" r:id="rId6"/>
    <p:sldId id="727" r:id="rId7"/>
    <p:sldId id="731" r:id="rId8"/>
    <p:sldId id="765" r:id="rId9"/>
    <p:sldId id="766" r:id="rId10"/>
    <p:sldId id="767" r:id="rId11"/>
    <p:sldId id="701" r:id="rId12"/>
    <p:sldId id="734" r:id="rId13"/>
    <p:sldId id="735" r:id="rId14"/>
    <p:sldId id="768" r:id="rId15"/>
    <p:sldId id="769" r:id="rId16"/>
    <p:sldId id="281" r:id="rId17"/>
  </p:sldIdLst>
  <p:sldSz cx="9144000" cy="5143500" type="screen16x9"/>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09" userDrawn="1">
          <p15:clr>
            <a:srgbClr val="A4A3A4"/>
          </p15:clr>
        </p15:guide>
        <p15:guide id="2" pos="28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660"/>
    <a:srgbClr val="961E19"/>
    <a:srgbClr val="E8E8E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9" autoAdjust="0"/>
  </p:normalViewPr>
  <p:slideViewPr>
    <p:cSldViewPr showGuides="1">
      <p:cViewPr varScale="1">
        <p:scale>
          <a:sx n="104" d="100"/>
          <a:sy n="104" d="100"/>
        </p:scale>
        <p:origin x="850" y="58"/>
      </p:cViewPr>
      <p:guideLst>
        <p:guide orient="horz" pos="1709"/>
        <p:guide pos="285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1A9A1-B305-43A3-954F-7409640B2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4D53A-EBD1-4578-9F09-8A6CB50B9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23478"/>
            <a:ext cx="9144000" cy="3600400"/>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128"/>
            <a:ext cx="9144000" cy="3600400"/>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5929" y="1667597"/>
            <a:ext cx="8280920" cy="746358"/>
          </a:xfrm>
          <a:prstGeom prst="rect">
            <a:avLst/>
          </a:prstGeom>
        </p:spPr>
        <p:txBody>
          <a:bodyPr wrap="square" lIns="68580" tIns="34290" rIns="68580" bIns="3429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工作汇报</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281680" y="2860040"/>
            <a:ext cx="2806700" cy="375920"/>
          </a:xfrm>
          <a:prstGeom prst="rect">
            <a:avLst/>
          </a:prstGeom>
        </p:spPr>
        <p:txBody>
          <a:bodyPr wrap="square" lIns="68580" tIns="34290" rIns="68580" bIns="3429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研究方向：数字</a:t>
            </a:r>
            <a:r>
              <a:rPr lang="zh-CN" altLang="en-US" sz="2000" dirty="0">
                <a:solidFill>
                  <a:schemeClr val="bg1"/>
                </a:solidFill>
                <a:latin typeface="微软雅黑" panose="020B0503020204020204" pitchFamily="34" charset="-122"/>
                <a:ea typeface="微软雅黑" panose="020B0503020204020204" pitchFamily="34" charset="-122"/>
              </a:rPr>
              <a:t>模拟人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3137461"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0147"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779912" y="4169717"/>
            <a:ext cx="4968553" cy="345440"/>
            <a:chOff x="3779912" y="4169717"/>
            <a:chExt cx="4968553" cy="345440"/>
          </a:xfrm>
        </p:grpSpPr>
        <p:sp>
          <p:nvSpPr>
            <p:cNvPr id="9" name="矩形 8"/>
            <p:cNvSpPr/>
            <p:nvPr/>
          </p:nvSpPr>
          <p:spPr>
            <a:xfrm>
              <a:off x="4040307" y="4169717"/>
              <a:ext cx="4708158" cy="345440"/>
            </a:xfrm>
            <a:prstGeom prst="rect">
              <a:avLst/>
            </a:prstGeom>
          </p:spPr>
          <p:txBody>
            <a:bodyPr wrap="square" lIns="68580" tIns="34290" rIns="68580" bIns="34290">
              <a:spAutoFit/>
            </a:bodyPr>
            <a:lstStyle/>
            <a:p>
              <a:r>
                <a:rPr lang="zh-CN" altLang="en-US" b="1" dirty="0">
                  <a:solidFill>
                    <a:srgbClr val="3A4660"/>
                  </a:solidFill>
                  <a:latin typeface="微软雅黑" panose="020B0503020204020204" pitchFamily="34" charset="-122"/>
                  <a:ea typeface="微软雅黑" panose="020B0503020204020204" pitchFamily="34" charset="-122"/>
                </a:rPr>
                <a:t>汇报人</a:t>
              </a:r>
              <a:r>
                <a:rPr lang="zh-CN" altLang="en-US" dirty="0">
                  <a:solidFill>
                    <a:srgbClr val="3A4660"/>
                  </a:solidFill>
                  <a:latin typeface="微软雅黑" panose="020B0503020204020204" pitchFamily="34" charset="-122"/>
                  <a:ea typeface="微软雅黑" panose="020B0503020204020204" pitchFamily="34" charset="-122"/>
                </a:rPr>
                <a:t>：李亚慧</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3A4660"/>
                  </a:solidFill>
                  <a:latin typeface="微软雅黑" panose="020B0503020204020204" pitchFamily="34" charset="-122"/>
                  <a:ea typeface="微软雅黑" panose="020B0503020204020204" pitchFamily="34" charset="-122"/>
                </a:rPr>
                <a:t>指导老师</a:t>
              </a:r>
              <a:r>
                <a:rPr lang="zh-CN" altLang="en-US" dirty="0">
                  <a:solidFill>
                    <a:srgbClr val="3A4660"/>
                  </a:solidFill>
                  <a:latin typeface="微软雅黑" panose="020B0503020204020204" pitchFamily="34" charset="-122"/>
                  <a:ea typeface="微软雅黑" panose="020B0503020204020204" pitchFamily="34" charset="-122"/>
                </a:rPr>
                <a:t>：余</a:t>
              </a:r>
              <a:r>
                <a:rPr lang="zh-CN" altLang="en-US" dirty="0">
                  <a:solidFill>
                    <a:srgbClr val="3A4660"/>
                  </a:solidFill>
                  <a:latin typeface="微软雅黑" panose="020B0503020204020204" pitchFamily="34" charset="-122"/>
                  <a:ea typeface="微软雅黑" panose="020B0503020204020204" pitchFamily="34" charset="-122"/>
                </a:rPr>
                <a:t>银峰</a:t>
              </a:r>
              <a:endParaRPr lang="zh-CN" altLang="en-US" dirty="0">
                <a:solidFill>
                  <a:srgbClr val="3A466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9912" y="4210339"/>
              <a:ext cx="198097" cy="265004"/>
              <a:chOff x="5823704" y="503688"/>
              <a:chExt cx="198097" cy="265004"/>
            </a:xfrm>
            <a:solidFill>
              <a:srgbClr val="3A4660"/>
            </a:solidFill>
          </p:grpSpPr>
          <p:sp>
            <p:nvSpPr>
              <p:cNvPr id="13" name="Oval 33"/>
              <p:cNvSpPr>
                <a:spLocks noChangeArrowheads="1"/>
              </p:cNvSpPr>
              <p:nvPr/>
            </p:nvSpPr>
            <p:spPr bwMode="auto">
              <a:xfrm>
                <a:off x="5872244" y="503688"/>
                <a:ext cx="101016" cy="107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5823704" y="616511"/>
                <a:ext cx="198097" cy="152181"/>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504"/>
            <p:cNvSpPr>
              <a:spLocks noEditPoints="1"/>
            </p:cNvSpPr>
            <p:nvPr/>
          </p:nvSpPr>
          <p:spPr bwMode="auto">
            <a:xfrm>
              <a:off x="6076507" y="4210339"/>
              <a:ext cx="233967" cy="265004"/>
            </a:xfrm>
            <a:custGeom>
              <a:avLst/>
              <a:gdLst>
                <a:gd name="T0" fmla="*/ 25 w 255"/>
                <a:gd name="T1" fmla="*/ 19 h 288"/>
                <a:gd name="T2" fmla="*/ 0 w 255"/>
                <a:gd name="T3" fmla="*/ 35 h 288"/>
                <a:gd name="T4" fmla="*/ 25 w 255"/>
                <a:gd name="T5" fmla="*/ 51 h 288"/>
                <a:gd name="T6" fmla="*/ 15 w 255"/>
                <a:gd name="T7" fmla="*/ 62 h 288"/>
                <a:gd name="T8" fmla="*/ 15 w 255"/>
                <a:gd name="T9" fmla="*/ 95 h 288"/>
                <a:gd name="T10" fmla="*/ 25 w 255"/>
                <a:gd name="T11" fmla="*/ 106 h 288"/>
                <a:gd name="T12" fmla="*/ 0 w 255"/>
                <a:gd name="T13" fmla="*/ 122 h 288"/>
                <a:gd name="T14" fmla="*/ 25 w 255"/>
                <a:gd name="T15" fmla="*/ 139 h 288"/>
                <a:gd name="T16" fmla="*/ 25 w 255"/>
                <a:gd name="T17" fmla="*/ 146 h 288"/>
                <a:gd name="T18" fmla="*/ 15 w 255"/>
                <a:gd name="T19" fmla="*/ 150 h 288"/>
                <a:gd name="T20" fmla="*/ 15 w 255"/>
                <a:gd name="T21" fmla="*/ 182 h 288"/>
                <a:gd name="T22" fmla="*/ 25 w 255"/>
                <a:gd name="T23" fmla="*/ 193 h 288"/>
                <a:gd name="T24" fmla="*/ 0 w 255"/>
                <a:gd name="T25" fmla="*/ 210 h 288"/>
                <a:gd name="T26" fmla="*/ 25 w 255"/>
                <a:gd name="T27" fmla="*/ 226 h 288"/>
                <a:gd name="T28" fmla="*/ 15 w 255"/>
                <a:gd name="T29" fmla="*/ 237 h 288"/>
                <a:gd name="T30" fmla="*/ 15 w 255"/>
                <a:gd name="T31" fmla="*/ 270 h 288"/>
                <a:gd name="T32" fmla="*/ 25 w 255"/>
                <a:gd name="T33" fmla="*/ 288 h 288"/>
                <a:gd name="T34" fmla="*/ 255 w 255"/>
                <a:gd name="T35" fmla="*/ 146 h 288"/>
                <a:gd name="T36" fmla="*/ 255 w 255"/>
                <a:gd name="T37" fmla="*/ 0 h 288"/>
                <a:gd name="T38" fmla="*/ 41 w 255"/>
                <a:gd name="T39" fmla="*/ 261 h 288"/>
                <a:gd name="T40" fmla="*/ 9 w 255"/>
                <a:gd name="T41" fmla="*/ 253 h 288"/>
                <a:gd name="T42" fmla="*/ 41 w 255"/>
                <a:gd name="T43" fmla="*/ 246 h 288"/>
                <a:gd name="T44" fmla="*/ 41 w 255"/>
                <a:gd name="T45" fmla="*/ 261 h 288"/>
                <a:gd name="T46" fmla="*/ 15 w 255"/>
                <a:gd name="T47" fmla="*/ 217 h 288"/>
                <a:gd name="T48" fmla="*/ 15 w 255"/>
                <a:gd name="T49" fmla="*/ 202 h 288"/>
                <a:gd name="T50" fmla="*/ 48 w 255"/>
                <a:gd name="T51" fmla="*/ 210 h 288"/>
                <a:gd name="T52" fmla="*/ 41 w 255"/>
                <a:gd name="T53" fmla="*/ 174 h 288"/>
                <a:gd name="T54" fmla="*/ 9 w 255"/>
                <a:gd name="T55" fmla="*/ 166 h 288"/>
                <a:gd name="T56" fmla="*/ 41 w 255"/>
                <a:gd name="T57" fmla="*/ 159 h 288"/>
                <a:gd name="T58" fmla="*/ 41 w 255"/>
                <a:gd name="T59" fmla="*/ 174 h 288"/>
                <a:gd name="T60" fmla="*/ 15 w 255"/>
                <a:gd name="T61" fmla="*/ 130 h 288"/>
                <a:gd name="T62" fmla="*/ 15 w 255"/>
                <a:gd name="T63" fmla="*/ 115 h 288"/>
                <a:gd name="T64" fmla="*/ 48 w 255"/>
                <a:gd name="T65" fmla="*/ 122 h 288"/>
                <a:gd name="T66" fmla="*/ 41 w 255"/>
                <a:gd name="T67" fmla="*/ 86 h 288"/>
                <a:gd name="T68" fmla="*/ 9 w 255"/>
                <a:gd name="T69" fmla="*/ 79 h 288"/>
                <a:gd name="T70" fmla="*/ 41 w 255"/>
                <a:gd name="T71" fmla="*/ 71 h 288"/>
                <a:gd name="T72" fmla="*/ 41 w 255"/>
                <a:gd name="T73" fmla="*/ 86 h 288"/>
                <a:gd name="T74" fmla="*/ 15 w 255"/>
                <a:gd name="T75" fmla="*/ 43 h 288"/>
                <a:gd name="T76" fmla="*/ 15 w 255"/>
                <a:gd name="T77" fmla="*/ 28 h 288"/>
                <a:gd name="T78" fmla="*/ 48 w 255"/>
                <a:gd name="T79" fmla="*/ 35 h 288"/>
                <a:gd name="T80" fmla="*/ 214 w 255"/>
                <a:gd name="T81" fmla="*/ 205 h 288"/>
                <a:gd name="T82" fmla="*/ 76 w 255"/>
                <a:gd name="T83" fmla="*/ 191 h 288"/>
                <a:gd name="T84" fmla="*/ 132 w 255"/>
                <a:gd name="T85" fmla="*/ 159 h 288"/>
                <a:gd name="T86" fmla="*/ 118 w 255"/>
                <a:gd name="T87" fmla="*/ 120 h 288"/>
                <a:gd name="T88" fmla="*/ 145 w 255"/>
                <a:gd name="T89" fmla="*/ 85 h 288"/>
                <a:gd name="T90" fmla="*/ 171 w 255"/>
                <a:gd name="T91" fmla="*/ 120 h 288"/>
                <a:gd name="T92" fmla="*/ 157 w 255"/>
                <a:gd name="T93" fmla="*/ 159 h 288"/>
                <a:gd name="T94" fmla="*/ 214 w 255"/>
                <a:gd name="T95" fmla="*/ 19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 h="288">
                  <a:moveTo>
                    <a:pt x="25" y="0"/>
                  </a:moveTo>
                  <a:cubicBezTo>
                    <a:pt x="25" y="19"/>
                    <a:pt x="25" y="19"/>
                    <a:pt x="25" y="19"/>
                  </a:cubicBezTo>
                  <a:cubicBezTo>
                    <a:pt x="15" y="19"/>
                    <a:pt x="15" y="19"/>
                    <a:pt x="15" y="19"/>
                  </a:cubicBezTo>
                  <a:cubicBezTo>
                    <a:pt x="6" y="19"/>
                    <a:pt x="0" y="25"/>
                    <a:pt x="0" y="35"/>
                  </a:cubicBezTo>
                  <a:cubicBezTo>
                    <a:pt x="0" y="45"/>
                    <a:pt x="6" y="51"/>
                    <a:pt x="15" y="51"/>
                  </a:cubicBezTo>
                  <a:cubicBezTo>
                    <a:pt x="25" y="51"/>
                    <a:pt x="25" y="51"/>
                    <a:pt x="25" y="51"/>
                  </a:cubicBezTo>
                  <a:cubicBezTo>
                    <a:pt x="25" y="62"/>
                    <a:pt x="25" y="62"/>
                    <a:pt x="25" y="62"/>
                  </a:cubicBezTo>
                  <a:cubicBezTo>
                    <a:pt x="15" y="62"/>
                    <a:pt x="15" y="62"/>
                    <a:pt x="15" y="62"/>
                  </a:cubicBezTo>
                  <a:cubicBezTo>
                    <a:pt x="6" y="62"/>
                    <a:pt x="0" y="68"/>
                    <a:pt x="0" y="79"/>
                  </a:cubicBezTo>
                  <a:cubicBezTo>
                    <a:pt x="0" y="89"/>
                    <a:pt x="6" y="95"/>
                    <a:pt x="15" y="95"/>
                  </a:cubicBezTo>
                  <a:cubicBezTo>
                    <a:pt x="25" y="95"/>
                    <a:pt x="25" y="95"/>
                    <a:pt x="25" y="95"/>
                  </a:cubicBezTo>
                  <a:cubicBezTo>
                    <a:pt x="25" y="106"/>
                    <a:pt x="25" y="106"/>
                    <a:pt x="25" y="106"/>
                  </a:cubicBezTo>
                  <a:cubicBezTo>
                    <a:pt x="15" y="106"/>
                    <a:pt x="15" y="106"/>
                    <a:pt x="15" y="106"/>
                  </a:cubicBezTo>
                  <a:cubicBezTo>
                    <a:pt x="6" y="106"/>
                    <a:pt x="0" y="112"/>
                    <a:pt x="0" y="122"/>
                  </a:cubicBezTo>
                  <a:cubicBezTo>
                    <a:pt x="0" y="132"/>
                    <a:pt x="6" y="139"/>
                    <a:pt x="15" y="139"/>
                  </a:cubicBezTo>
                  <a:cubicBezTo>
                    <a:pt x="25" y="139"/>
                    <a:pt x="25" y="139"/>
                    <a:pt x="25" y="139"/>
                  </a:cubicBezTo>
                  <a:cubicBezTo>
                    <a:pt x="25" y="142"/>
                    <a:pt x="25" y="142"/>
                    <a:pt x="25" y="142"/>
                  </a:cubicBezTo>
                  <a:cubicBezTo>
                    <a:pt x="25" y="146"/>
                    <a:pt x="25" y="146"/>
                    <a:pt x="25" y="146"/>
                  </a:cubicBezTo>
                  <a:cubicBezTo>
                    <a:pt x="25" y="150"/>
                    <a:pt x="25" y="150"/>
                    <a:pt x="25" y="150"/>
                  </a:cubicBezTo>
                  <a:cubicBezTo>
                    <a:pt x="15" y="150"/>
                    <a:pt x="15" y="150"/>
                    <a:pt x="15" y="150"/>
                  </a:cubicBezTo>
                  <a:cubicBezTo>
                    <a:pt x="6" y="150"/>
                    <a:pt x="0" y="156"/>
                    <a:pt x="0" y="166"/>
                  </a:cubicBezTo>
                  <a:cubicBezTo>
                    <a:pt x="0" y="176"/>
                    <a:pt x="6" y="182"/>
                    <a:pt x="15" y="182"/>
                  </a:cubicBezTo>
                  <a:cubicBezTo>
                    <a:pt x="25" y="182"/>
                    <a:pt x="25" y="182"/>
                    <a:pt x="25" y="182"/>
                  </a:cubicBezTo>
                  <a:cubicBezTo>
                    <a:pt x="25" y="193"/>
                    <a:pt x="25" y="193"/>
                    <a:pt x="25" y="193"/>
                  </a:cubicBezTo>
                  <a:cubicBezTo>
                    <a:pt x="15" y="193"/>
                    <a:pt x="15" y="193"/>
                    <a:pt x="15" y="193"/>
                  </a:cubicBezTo>
                  <a:cubicBezTo>
                    <a:pt x="6" y="193"/>
                    <a:pt x="0" y="199"/>
                    <a:pt x="0" y="210"/>
                  </a:cubicBezTo>
                  <a:cubicBezTo>
                    <a:pt x="0" y="220"/>
                    <a:pt x="6" y="226"/>
                    <a:pt x="15" y="226"/>
                  </a:cubicBezTo>
                  <a:cubicBezTo>
                    <a:pt x="25" y="226"/>
                    <a:pt x="25" y="226"/>
                    <a:pt x="25" y="226"/>
                  </a:cubicBezTo>
                  <a:cubicBezTo>
                    <a:pt x="25" y="237"/>
                    <a:pt x="25" y="237"/>
                    <a:pt x="25" y="237"/>
                  </a:cubicBezTo>
                  <a:cubicBezTo>
                    <a:pt x="15" y="237"/>
                    <a:pt x="15" y="237"/>
                    <a:pt x="15" y="237"/>
                  </a:cubicBezTo>
                  <a:cubicBezTo>
                    <a:pt x="6" y="237"/>
                    <a:pt x="0" y="243"/>
                    <a:pt x="0" y="253"/>
                  </a:cubicBezTo>
                  <a:cubicBezTo>
                    <a:pt x="0" y="263"/>
                    <a:pt x="6" y="270"/>
                    <a:pt x="15" y="270"/>
                  </a:cubicBezTo>
                  <a:cubicBezTo>
                    <a:pt x="25" y="270"/>
                    <a:pt x="25" y="270"/>
                    <a:pt x="25" y="270"/>
                  </a:cubicBezTo>
                  <a:cubicBezTo>
                    <a:pt x="25" y="288"/>
                    <a:pt x="25" y="288"/>
                    <a:pt x="25" y="288"/>
                  </a:cubicBezTo>
                  <a:cubicBezTo>
                    <a:pt x="255" y="288"/>
                    <a:pt x="255" y="288"/>
                    <a:pt x="255" y="288"/>
                  </a:cubicBezTo>
                  <a:cubicBezTo>
                    <a:pt x="255" y="146"/>
                    <a:pt x="255" y="146"/>
                    <a:pt x="255" y="146"/>
                  </a:cubicBezTo>
                  <a:cubicBezTo>
                    <a:pt x="255" y="142"/>
                    <a:pt x="255" y="142"/>
                    <a:pt x="255" y="142"/>
                  </a:cubicBezTo>
                  <a:cubicBezTo>
                    <a:pt x="255" y="0"/>
                    <a:pt x="255" y="0"/>
                    <a:pt x="255" y="0"/>
                  </a:cubicBezTo>
                  <a:lnTo>
                    <a:pt x="25" y="0"/>
                  </a:lnTo>
                  <a:close/>
                  <a:moveTo>
                    <a:pt x="41" y="261"/>
                  </a:moveTo>
                  <a:cubicBezTo>
                    <a:pt x="15" y="261"/>
                    <a:pt x="15" y="261"/>
                    <a:pt x="15" y="261"/>
                  </a:cubicBezTo>
                  <a:cubicBezTo>
                    <a:pt x="11" y="261"/>
                    <a:pt x="9" y="259"/>
                    <a:pt x="9" y="253"/>
                  </a:cubicBezTo>
                  <a:cubicBezTo>
                    <a:pt x="9" y="248"/>
                    <a:pt x="11" y="246"/>
                    <a:pt x="15" y="246"/>
                  </a:cubicBezTo>
                  <a:cubicBezTo>
                    <a:pt x="41" y="246"/>
                    <a:pt x="41" y="246"/>
                    <a:pt x="41" y="246"/>
                  </a:cubicBezTo>
                  <a:cubicBezTo>
                    <a:pt x="46" y="246"/>
                    <a:pt x="48" y="248"/>
                    <a:pt x="48" y="253"/>
                  </a:cubicBezTo>
                  <a:cubicBezTo>
                    <a:pt x="48" y="259"/>
                    <a:pt x="46" y="261"/>
                    <a:pt x="41" y="261"/>
                  </a:cubicBezTo>
                  <a:close/>
                  <a:moveTo>
                    <a:pt x="41" y="217"/>
                  </a:moveTo>
                  <a:cubicBezTo>
                    <a:pt x="15" y="217"/>
                    <a:pt x="15" y="217"/>
                    <a:pt x="15" y="217"/>
                  </a:cubicBezTo>
                  <a:cubicBezTo>
                    <a:pt x="11" y="217"/>
                    <a:pt x="9" y="215"/>
                    <a:pt x="9" y="210"/>
                  </a:cubicBezTo>
                  <a:cubicBezTo>
                    <a:pt x="9" y="204"/>
                    <a:pt x="11" y="202"/>
                    <a:pt x="15" y="202"/>
                  </a:cubicBezTo>
                  <a:cubicBezTo>
                    <a:pt x="41" y="202"/>
                    <a:pt x="41" y="202"/>
                    <a:pt x="41" y="202"/>
                  </a:cubicBezTo>
                  <a:cubicBezTo>
                    <a:pt x="46" y="202"/>
                    <a:pt x="48" y="204"/>
                    <a:pt x="48" y="210"/>
                  </a:cubicBezTo>
                  <a:cubicBezTo>
                    <a:pt x="48" y="215"/>
                    <a:pt x="46" y="217"/>
                    <a:pt x="41" y="217"/>
                  </a:cubicBezTo>
                  <a:close/>
                  <a:moveTo>
                    <a:pt x="41" y="174"/>
                  </a:moveTo>
                  <a:cubicBezTo>
                    <a:pt x="15" y="174"/>
                    <a:pt x="15" y="174"/>
                    <a:pt x="15" y="174"/>
                  </a:cubicBezTo>
                  <a:cubicBezTo>
                    <a:pt x="11" y="174"/>
                    <a:pt x="9" y="171"/>
                    <a:pt x="9" y="166"/>
                  </a:cubicBezTo>
                  <a:cubicBezTo>
                    <a:pt x="9" y="161"/>
                    <a:pt x="11" y="159"/>
                    <a:pt x="15" y="159"/>
                  </a:cubicBezTo>
                  <a:cubicBezTo>
                    <a:pt x="41" y="159"/>
                    <a:pt x="41" y="159"/>
                    <a:pt x="41" y="159"/>
                  </a:cubicBezTo>
                  <a:cubicBezTo>
                    <a:pt x="46" y="159"/>
                    <a:pt x="48" y="161"/>
                    <a:pt x="48" y="166"/>
                  </a:cubicBezTo>
                  <a:cubicBezTo>
                    <a:pt x="48" y="171"/>
                    <a:pt x="46" y="174"/>
                    <a:pt x="41" y="174"/>
                  </a:cubicBezTo>
                  <a:close/>
                  <a:moveTo>
                    <a:pt x="41" y="130"/>
                  </a:moveTo>
                  <a:cubicBezTo>
                    <a:pt x="15" y="130"/>
                    <a:pt x="15" y="130"/>
                    <a:pt x="15" y="130"/>
                  </a:cubicBezTo>
                  <a:cubicBezTo>
                    <a:pt x="11" y="130"/>
                    <a:pt x="9" y="128"/>
                    <a:pt x="9" y="122"/>
                  </a:cubicBezTo>
                  <a:cubicBezTo>
                    <a:pt x="9" y="117"/>
                    <a:pt x="11" y="115"/>
                    <a:pt x="15" y="115"/>
                  </a:cubicBezTo>
                  <a:cubicBezTo>
                    <a:pt x="41" y="115"/>
                    <a:pt x="41" y="115"/>
                    <a:pt x="41" y="115"/>
                  </a:cubicBezTo>
                  <a:cubicBezTo>
                    <a:pt x="46" y="115"/>
                    <a:pt x="48" y="117"/>
                    <a:pt x="48" y="122"/>
                  </a:cubicBezTo>
                  <a:cubicBezTo>
                    <a:pt x="48" y="128"/>
                    <a:pt x="46" y="130"/>
                    <a:pt x="41" y="130"/>
                  </a:cubicBezTo>
                  <a:close/>
                  <a:moveTo>
                    <a:pt x="41" y="86"/>
                  </a:moveTo>
                  <a:cubicBezTo>
                    <a:pt x="15" y="86"/>
                    <a:pt x="15" y="86"/>
                    <a:pt x="15" y="86"/>
                  </a:cubicBezTo>
                  <a:cubicBezTo>
                    <a:pt x="11" y="86"/>
                    <a:pt x="9" y="84"/>
                    <a:pt x="9" y="79"/>
                  </a:cubicBezTo>
                  <a:cubicBezTo>
                    <a:pt x="9" y="73"/>
                    <a:pt x="11" y="71"/>
                    <a:pt x="15" y="71"/>
                  </a:cubicBezTo>
                  <a:cubicBezTo>
                    <a:pt x="41" y="71"/>
                    <a:pt x="41" y="71"/>
                    <a:pt x="41" y="71"/>
                  </a:cubicBezTo>
                  <a:cubicBezTo>
                    <a:pt x="46" y="71"/>
                    <a:pt x="48" y="73"/>
                    <a:pt x="48" y="79"/>
                  </a:cubicBezTo>
                  <a:cubicBezTo>
                    <a:pt x="48" y="84"/>
                    <a:pt x="46" y="86"/>
                    <a:pt x="41" y="86"/>
                  </a:cubicBezTo>
                  <a:close/>
                  <a:moveTo>
                    <a:pt x="41" y="43"/>
                  </a:moveTo>
                  <a:cubicBezTo>
                    <a:pt x="15" y="43"/>
                    <a:pt x="15" y="43"/>
                    <a:pt x="15" y="43"/>
                  </a:cubicBezTo>
                  <a:cubicBezTo>
                    <a:pt x="11" y="43"/>
                    <a:pt x="9" y="40"/>
                    <a:pt x="9" y="35"/>
                  </a:cubicBezTo>
                  <a:cubicBezTo>
                    <a:pt x="9" y="30"/>
                    <a:pt x="11" y="28"/>
                    <a:pt x="15" y="28"/>
                  </a:cubicBezTo>
                  <a:cubicBezTo>
                    <a:pt x="41" y="28"/>
                    <a:pt x="41" y="28"/>
                    <a:pt x="41" y="28"/>
                  </a:cubicBezTo>
                  <a:cubicBezTo>
                    <a:pt x="46" y="28"/>
                    <a:pt x="48" y="30"/>
                    <a:pt x="48" y="35"/>
                  </a:cubicBezTo>
                  <a:cubicBezTo>
                    <a:pt x="48" y="40"/>
                    <a:pt x="46" y="43"/>
                    <a:pt x="41" y="43"/>
                  </a:cubicBezTo>
                  <a:close/>
                  <a:moveTo>
                    <a:pt x="214" y="205"/>
                  </a:moveTo>
                  <a:cubicBezTo>
                    <a:pt x="76" y="205"/>
                    <a:pt x="76" y="205"/>
                    <a:pt x="76" y="205"/>
                  </a:cubicBezTo>
                  <a:cubicBezTo>
                    <a:pt x="76" y="191"/>
                    <a:pt x="76" y="191"/>
                    <a:pt x="76" y="191"/>
                  </a:cubicBezTo>
                  <a:cubicBezTo>
                    <a:pt x="76" y="191"/>
                    <a:pt x="76" y="183"/>
                    <a:pt x="93" y="175"/>
                  </a:cubicBezTo>
                  <a:cubicBezTo>
                    <a:pt x="101" y="172"/>
                    <a:pt x="114" y="162"/>
                    <a:pt x="132" y="159"/>
                  </a:cubicBezTo>
                  <a:cubicBezTo>
                    <a:pt x="127" y="154"/>
                    <a:pt x="124" y="146"/>
                    <a:pt x="120" y="137"/>
                  </a:cubicBezTo>
                  <a:cubicBezTo>
                    <a:pt x="118" y="131"/>
                    <a:pt x="118" y="127"/>
                    <a:pt x="118" y="120"/>
                  </a:cubicBezTo>
                  <a:cubicBezTo>
                    <a:pt x="118" y="115"/>
                    <a:pt x="117" y="108"/>
                    <a:pt x="118" y="103"/>
                  </a:cubicBezTo>
                  <a:cubicBezTo>
                    <a:pt x="122" y="89"/>
                    <a:pt x="133" y="85"/>
                    <a:pt x="145" y="85"/>
                  </a:cubicBezTo>
                  <a:cubicBezTo>
                    <a:pt x="157" y="85"/>
                    <a:pt x="167" y="89"/>
                    <a:pt x="171" y="103"/>
                  </a:cubicBezTo>
                  <a:cubicBezTo>
                    <a:pt x="172" y="108"/>
                    <a:pt x="171" y="115"/>
                    <a:pt x="171" y="120"/>
                  </a:cubicBezTo>
                  <a:cubicBezTo>
                    <a:pt x="171" y="127"/>
                    <a:pt x="171" y="131"/>
                    <a:pt x="169" y="137"/>
                  </a:cubicBezTo>
                  <a:cubicBezTo>
                    <a:pt x="166" y="146"/>
                    <a:pt x="162" y="154"/>
                    <a:pt x="157" y="159"/>
                  </a:cubicBezTo>
                  <a:cubicBezTo>
                    <a:pt x="176" y="162"/>
                    <a:pt x="188" y="171"/>
                    <a:pt x="196" y="175"/>
                  </a:cubicBezTo>
                  <a:cubicBezTo>
                    <a:pt x="214" y="183"/>
                    <a:pt x="214" y="191"/>
                    <a:pt x="214" y="191"/>
                  </a:cubicBezTo>
                  <a:lnTo>
                    <a:pt x="214" y="205"/>
                  </a:lnTo>
                  <a:close/>
                </a:path>
              </a:pathLst>
            </a:custGeom>
            <a:solidFill>
              <a:srgbClr val="3A4660"/>
            </a:solidFill>
            <a:ln>
              <a:noFill/>
            </a:ln>
          </p:spPr>
          <p:txBody>
            <a:bodyPr vert="horz" wrap="square" lIns="91440" tIns="45720" rIns="91440" bIns="45720" numCol="1" anchor="t" anchorCtr="0" compatLnSpc="1"/>
            <a:lstStyle/>
            <a:p>
              <a:endParaRPr lang="zh-CN" altLang="en-US"/>
            </a:p>
          </p:txBody>
        </p:sp>
      </p:grpSp>
      <p:sp>
        <p:nvSpPr>
          <p:cNvPr id="16" name="KSO_Shape"/>
          <p:cNvSpPr>
            <a:spLocks noChangeArrowheads="1"/>
          </p:cNvSpPr>
          <p:nvPr/>
        </p:nvSpPr>
        <p:spPr bwMode="auto">
          <a:xfrm>
            <a:off x="6660232" y="-236562"/>
            <a:ext cx="2624111" cy="1791403"/>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6000"/>
            </a:schemeClr>
          </a:solidFill>
          <a:ln>
            <a:noFill/>
          </a:ln>
        </p:spPr>
        <p:txBody>
          <a:bodyPr anchor="ctr" anchorCtr="1"/>
          <a:lstStyle/>
          <a:p>
            <a:endParaRPr lang="zh-CN" altLang="en-US"/>
          </a:p>
        </p:txBody>
      </p:sp>
      <p:pic>
        <p:nvPicPr>
          <p:cNvPr id="3" name="图片 2"/>
          <p:cNvPicPr>
            <a:picLocks noChangeAspect="1"/>
          </p:cNvPicPr>
          <p:nvPr/>
        </p:nvPicPr>
        <p:blipFill>
          <a:blip r:embed="rId1">
            <a:biLevel thresh="50000"/>
            <a:extLst>
              <a:ext uri="{BEBA8EAE-BF5A-486C-A8C5-ECC9F3942E4B}">
                <a14:imgProps xmlns:a14="http://schemas.microsoft.com/office/drawing/2010/main">
                  <a14:imgLayer r:embed="rId2">
                    <a14:imgEffect>
                      <a14:artisticCrisscrossEtching trans="75000"/>
                    </a14:imgEffect>
                    <a14:imgEffect>
                      <a14:brightnessContrast bright="100000" contrast="100000"/>
                    </a14:imgEffect>
                    <a14:imgEffect>
                      <a14:sharpenSoften amount="100000"/>
                    </a14:imgEffect>
                  </a14:imgLayer>
                </a14:imgProps>
              </a:ext>
              <a:ext uri="{28A0092B-C50C-407E-A947-70E740481C1C}">
                <a14:useLocalDpi xmlns:a14="http://schemas.microsoft.com/office/drawing/2010/main" val="0"/>
              </a:ext>
            </a:extLst>
          </a:blip>
          <a:stretch>
            <a:fillRect/>
          </a:stretch>
        </p:blipFill>
        <p:spPr>
          <a:xfrm>
            <a:off x="738200" y="411510"/>
            <a:ext cx="2661353" cy="7463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Sherpa3D</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787400"/>
            <a:ext cx="7195185" cy="3503295"/>
          </a:xfrm>
          <a:prstGeom prst="rect">
            <a:avLst/>
          </a:prstGeom>
          <a:noFill/>
        </p:spPr>
        <p:txBody>
          <a:bodyPr wrap="square" rtlCol="0">
            <a:noAutofit/>
          </a:bodyPr>
          <a:p>
            <a:r>
              <a:rPr lang="zh-CN" altLang="en-US" b="1"/>
              <a:t>实验设置</a:t>
            </a:r>
            <a:r>
              <a:rPr lang="zh-CN" b="1"/>
              <a:t>：</a:t>
            </a:r>
            <a:endParaRPr lang="zh-CN" b="1"/>
          </a:p>
          <a:p>
            <a:r>
              <a:rPr lang="zh-CN" altLang="en-US"/>
              <a:t>在实验中，为多个预训练的目标gan训练高斯溅射解码器。它们是：在FFHQ[16]数据集上训练的EG3D，在LPFF数据集[42]上训练的EG3D，以及在FFHQ- h[2]数据集上训练的PanoHead。使用</a:t>
            </a:r>
            <a:r>
              <a:rPr lang="en-US" altLang="zh-CN"/>
              <a:t>Adam</a:t>
            </a:r>
            <a:r>
              <a:rPr lang="zh-CN" altLang="en-US"/>
              <a:t>优化器训练了50万次迭代，学习率为0.0009。除另有说明外，所有实验的损失权值设为(λ1, λ2, λ3, λ4, λ5) =(0.2, 0.5, 1.0, 1.0, 0.2)。对于PanoHead，我们对头部周围的随机摄像机进行采样，而对于EG3D，主要对具有小垂直和水平旋转的正面视图进行采样。已经优化了PanoHead的所有训练参数，因为它合成了完整的360°视图，使其非常适合在明确的3D空间中渲染。</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Sherpa3D</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043305" y="1419225"/>
            <a:ext cx="7432675" cy="19564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Sherpa3D</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827405" y="1131570"/>
            <a:ext cx="3575685" cy="3017520"/>
          </a:xfrm>
          <a:prstGeom prst="rect">
            <a:avLst/>
          </a:prstGeom>
        </p:spPr>
      </p:pic>
      <p:pic>
        <p:nvPicPr>
          <p:cNvPr id="7" name="图片 6"/>
          <p:cNvPicPr>
            <a:picLocks noChangeAspect="1"/>
          </p:cNvPicPr>
          <p:nvPr/>
        </p:nvPicPr>
        <p:blipFill>
          <a:blip r:embed="rId4"/>
          <a:stretch>
            <a:fillRect/>
          </a:stretch>
        </p:blipFill>
        <p:spPr>
          <a:xfrm>
            <a:off x="4787900" y="1466215"/>
            <a:ext cx="3343275" cy="24784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Sherpa3D</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971550" y="1332865"/>
            <a:ext cx="7479030" cy="27463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Sherpa3D</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611505" y="1851660"/>
            <a:ext cx="3625850" cy="1229360"/>
          </a:xfrm>
          <a:prstGeom prst="rect">
            <a:avLst/>
          </a:prstGeom>
        </p:spPr>
      </p:pic>
      <p:pic>
        <p:nvPicPr>
          <p:cNvPr id="7" name="图片 6"/>
          <p:cNvPicPr>
            <a:picLocks noChangeAspect="1"/>
          </p:cNvPicPr>
          <p:nvPr/>
        </p:nvPicPr>
        <p:blipFill>
          <a:blip r:embed="rId4"/>
          <a:stretch>
            <a:fillRect/>
          </a:stretch>
        </p:blipFill>
        <p:spPr>
          <a:xfrm>
            <a:off x="4526915" y="843280"/>
            <a:ext cx="3942715" cy="33000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478"/>
            <a:ext cx="9144000" cy="410445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538"/>
            <a:ext cx="9144000" cy="4104456"/>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39754" y="1544638"/>
            <a:ext cx="6048672" cy="746358"/>
          </a:xfrm>
          <a:prstGeom prst="rect">
            <a:avLst/>
          </a:prstGeom>
        </p:spPr>
        <p:txBody>
          <a:bodyPr wrap="square" lIns="68580" tIns="34290" rIns="68580" bIns="3429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非常感谢您的阅览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32889" y="2400295"/>
            <a:ext cx="4623287" cy="315471"/>
          </a:xfrm>
          <a:prstGeom prst="rect">
            <a:avLst/>
          </a:prstGeom>
        </p:spPr>
        <p:txBody>
          <a:bodyPr wrap="square" lIns="68580" tIns="34290" rIns="68580" bIns="3429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Thank you very much for your reading.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a:spLocks noChangeArrowheads="1"/>
          </p:cNvSpPr>
          <p:nvPr/>
        </p:nvSpPr>
        <p:spPr bwMode="auto">
          <a:xfrm>
            <a:off x="6026935" y="-197200"/>
            <a:ext cx="3375761" cy="2304532"/>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26000"/>
            </a:schemeClr>
          </a:solidFill>
          <a:ln>
            <a:noFill/>
          </a:ln>
        </p:spPr>
        <p:txBody>
          <a:bodyPr anchor="ctr" anchorCtr="1"/>
          <a:lstStyle/>
          <a:p>
            <a:endParaRPr lang="zh-CN" altLang="en-US"/>
          </a:p>
        </p:txBody>
      </p:sp>
      <p:cxnSp>
        <p:nvCxnSpPr>
          <p:cNvPr id="8" name="直接连接符 7"/>
          <p:cNvCxnSpPr/>
          <p:nvPr/>
        </p:nvCxnSpPr>
        <p:spPr>
          <a:xfrm>
            <a:off x="1331640" y="2283718"/>
            <a:ext cx="4392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3DGS D</a:t>
                </a:r>
                <a:r>
                  <a:rPr lang="en-US" altLang="zh-CN" sz="1200" dirty="0">
                    <a:solidFill>
                      <a:srgbClr val="961E19"/>
                    </a:solidFill>
                    <a:latin typeface="微软雅黑" panose="020B0503020204020204" pitchFamily="34" charset="-122"/>
                    <a:ea typeface="微软雅黑" panose="020B0503020204020204" pitchFamily="34" charset="-122"/>
                  </a:rPr>
                  <a:t>ecoder</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4763" y="395418"/>
                <a:ext cx="1256997"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CVPR 2024</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2339340" y="2931795"/>
            <a:ext cx="4311015" cy="370205"/>
          </a:xfrm>
          <a:prstGeom prst="rect">
            <a:avLst/>
          </a:prstGeom>
          <a:noFill/>
        </p:spPr>
        <p:txBody>
          <a:bodyPr wrap="square" rtlCol="0">
            <a:noAutofit/>
          </a:bodyPr>
          <a:p>
            <a:r>
              <a:t>三维感知生成对抗网络的高斯飞溅解码器</a:t>
            </a:r>
          </a:p>
        </p:txBody>
      </p:sp>
      <p:pic>
        <p:nvPicPr>
          <p:cNvPr id="7" name="图片 6"/>
          <p:cNvPicPr>
            <a:picLocks noChangeAspect="1"/>
          </p:cNvPicPr>
          <p:nvPr/>
        </p:nvPicPr>
        <p:blipFill>
          <a:blip r:embed="rId3"/>
          <a:stretch>
            <a:fillRect/>
          </a:stretch>
        </p:blipFill>
        <p:spPr>
          <a:xfrm>
            <a:off x="899795" y="1358900"/>
            <a:ext cx="7322185" cy="15005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3DGS Decoder</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4763" y="395418"/>
                <a:ext cx="1256997"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694690" y="987425"/>
            <a:ext cx="7686040" cy="1753235"/>
          </a:xfrm>
          <a:prstGeom prst="rect">
            <a:avLst/>
          </a:prstGeom>
          <a:noFill/>
        </p:spPr>
        <p:txBody>
          <a:bodyPr wrap="square" rtlCol="0">
            <a:spAutoFit/>
          </a:bodyPr>
          <a:p>
            <a:r>
              <a:rPr lang="zh-CN" altLang="en-US"/>
              <a:t>贡献：</a:t>
            </a:r>
            <a:endParaRPr lang="en-US" altLang="zh-CN"/>
          </a:p>
          <a:p>
            <a:r>
              <a:rPr lang="en-US" altLang="zh-CN"/>
              <a:t>1. </a:t>
            </a:r>
            <a:r>
              <a:rPr lang="zh-CN" altLang="en-US"/>
              <a:t>提出了</a:t>
            </a:r>
            <a:r>
              <a:rPr lang="en-US" altLang="zh-CN"/>
              <a:t>一种新的方法，允许基于GAN的显式3D高斯溅射场景的合成，另外避免了在隐式场景表示的生成中使用的超分辨率模块</a:t>
            </a:r>
            <a:r>
              <a:rPr lang="zh-CN" altLang="en-US"/>
              <a:t>；</a:t>
            </a:r>
            <a:endParaRPr lang="zh-CN" altLang="en-US"/>
          </a:p>
          <a:p>
            <a:endParaRPr lang="zh-CN" altLang="en-US"/>
          </a:p>
          <a:p>
            <a:r>
              <a:rPr lang="en-US" altLang="zh-CN"/>
              <a:t>2. </a:t>
            </a:r>
            <a:r>
              <a:rPr lang="zh-CN" altLang="en-US"/>
              <a:t>提出一种</a:t>
            </a:r>
            <a:r>
              <a:rPr lang="en-US" altLang="zh-CN"/>
              <a:t>新的顺序解码器架构，一个策略，用于采样高斯飞溅位置周围的人的头部和生成器骨干微调技术，以提高解码器的容量</a:t>
            </a:r>
            <a:r>
              <a:rPr lang="zh-CN" altLang="en-US"/>
              <a:t>。</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3DGS Decoder</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4763" y="395418"/>
                <a:ext cx="1256997"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683260" y="1022985"/>
            <a:ext cx="8063230" cy="31813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Sherpa3D</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771525"/>
            <a:ext cx="7195185" cy="3251835"/>
          </a:xfrm>
          <a:prstGeom prst="rect">
            <a:avLst/>
          </a:prstGeom>
          <a:noFill/>
        </p:spPr>
        <p:txBody>
          <a:bodyPr wrap="square" rtlCol="0">
            <a:noAutofit/>
          </a:bodyPr>
          <a:p>
            <a:r>
              <a:rPr lang="zh-CN" altLang="en-US" b="1"/>
              <a:t>框架：</a:t>
            </a:r>
            <a:endParaRPr lang="zh-CN" altLang="en-US" b="1"/>
          </a:p>
          <a:p>
            <a:r>
              <a:rPr lang="zh-CN" altLang="en-US"/>
              <a:t>设计一个解码器网络，将专门为人类头部生成量身定制的3D感知GAN的输出转换为3D高斯溅射场景，而无需迭代场景优化过程。首先，提取3D GAN的三平面，它最初用于渲染NeRF场景，并训练解码器网络以获得3D高斯溅射属性（即位置，颜色，旋转，缩放和不透明度）。为了训练，将来自3D GAN的合成图像与解码的3D高斯飞溅场景的渲染进行比较，本文的解码器不使用任何超分辨率模块，</a:t>
            </a:r>
            <a:r>
              <a:rPr lang="zh-CN" altLang="en-US"/>
              <a:t>而是以与3D GAN的最终输出相同的分辨率渲染解码的高斯飞溅场景。 超分辨率模块的缺失允许将解码场景直接导出到3D建模环境中，并以高帧速率以不同的分辨率和宽高比进行渲染。</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Sherpa3D</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771525"/>
            <a:ext cx="7195185" cy="3251835"/>
          </a:xfrm>
          <a:prstGeom prst="rect">
            <a:avLst/>
          </a:prstGeom>
          <a:noFill/>
        </p:spPr>
        <p:txBody>
          <a:bodyPr wrap="square" rtlCol="0">
            <a:noAutofit/>
          </a:bodyPr>
          <a:p>
            <a:r>
              <a:rPr lang="zh-CN" altLang="en-US" b="1"/>
              <a:t>解码器</a:t>
            </a:r>
            <a:r>
              <a:rPr lang="zh-CN" altLang="en-US" b="1"/>
              <a:t>结构：</a:t>
            </a:r>
            <a:endParaRPr lang="zh-CN" altLang="en-US" b="1"/>
          </a:p>
          <a:p>
            <a:r>
              <a:rPr lang="zh-CN" altLang="en-US"/>
              <a:t>最近使用解码器网络从三平面特征估计高斯飞溅属性的工作使用全连接网络或基于</a:t>
            </a:r>
            <a:r>
              <a:rPr lang="en-US" altLang="zh-CN"/>
              <a:t>Transformer</a:t>
            </a:r>
            <a:r>
              <a:rPr lang="zh-CN" altLang="en-US"/>
              <a:t>。对于</a:t>
            </a:r>
            <a:r>
              <a:rPr lang="zh-CN" altLang="en-US"/>
              <a:t>本文的方法，也使用了一个全连接的网络，但不是一次计算所有高斯属性，而是顺序计算它们。具体来说，首先将三平面特征转发到估计颜色的第一解码器，之后，将颜色信息与三平面特征一起使用，并将它们馈送到下一个估计不透明度的解码器。迭代地完成此操作，直到所有属性都被解码（颜色 → 不透明度 → 旋转 → 缩放 → 位置偏移）。因此，最后一个解码器接收所有先前属性沿着三平面特征。</a:t>
            </a:r>
            <a:endParaRPr lang="en-US" altLang="zh-CN"/>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Sherpa3D</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771525"/>
            <a:ext cx="7195185" cy="3251835"/>
          </a:xfrm>
          <a:prstGeom prst="rect">
            <a:avLst/>
          </a:prstGeom>
          <a:noFill/>
        </p:spPr>
        <p:txBody>
          <a:bodyPr wrap="square" rtlCol="0">
            <a:noAutofit/>
          </a:bodyPr>
          <a:p>
            <a:r>
              <a:rPr lang="zh-CN" altLang="en-US" b="1"/>
              <a:t>解码器</a:t>
            </a:r>
            <a:r>
              <a:rPr lang="zh-CN" altLang="en-US" b="1"/>
              <a:t>结构：</a:t>
            </a:r>
            <a:endParaRPr lang="zh-CN" altLang="en-US" b="1"/>
          </a:p>
          <a:p>
            <a:endParaRPr lang="en-US" altLang="zh-CN"/>
          </a:p>
          <a:p>
            <a:endParaRPr lang="zh-CN" altLang="en-US"/>
          </a:p>
        </p:txBody>
      </p:sp>
      <p:pic>
        <p:nvPicPr>
          <p:cNvPr id="5" name="图片 4"/>
          <p:cNvPicPr>
            <a:picLocks noChangeAspect="1"/>
          </p:cNvPicPr>
          <p:nvPr/>
        </p:nvPicPr>
        <p:blipFill>
          <a:blip r:embed="rId3"/>
          <a:stretch>
            <a:fillRect/>
          </a:stretch>
        </p:blipFill>
        <p:spPr>
          <a:xfrm>
            <a:off x="539115" y="1275715"/>
            <a:ext cx="3221990" cy="2052320"/>
          </a:xfrm>
          <a:prstGeom prst="rect">
            <a:avLst/>
          </a:prstGeom>
        </p:spPr>
      </p:pic>
      <p:sp>
        <p:nvSpPr>
          <p:cNvPr id="9" name="文本框 8"/>
          <p:cNvSpPr txBox="1"/>
          <p:nvPr/>
        </p:nvSpPr>
        <p:spPr>
          <a:xfrm>
            <a:off x="3832860" y="1144905"/>
            <a:ext cx="4297045" cy="2638425"/>
          </a:xfrm>
          <a:prstGeom prst="rect">
            <a:avLst/>
          </a:prstGeom>
          <a:noFill/>
        </p:spPr>
        <p:txBody>
          <a:bodyPr wrap="square" rtlCol="0">
            <a:noAutofit/>
          </a:bodyPr>
          <a:p>
            <a:r>
              <a:rPr lang="zh-CN" altLang="en-US"/>
              <a:t>在每个解码器内部，使用三个隐藏层，每个层配备128个神经元和一个GELU激活。输出层没有激活功能，除了缩放解码器，在那里，</a:t>
            </a:r>
            <a:r>
              <a:rPr lang="zh-CN" altLang="en-US"/>
              <a:t>应用反向Softplus激活来防止splats变得太大，避免在光栅化期间过度使用GPU内存。</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Sherpa3D</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771525"/>
            <a:ext cx="7195185" cy="3251835"/>
          </a:xfrm>
          <a:prstGeom prst="rect">
            <a:avLst/>
          </a:prstGeom>
          <a:noFill/>
        </p:spPr>
        <p:txBody>
          <a:bodyPr wrap="square" rtlCol="0">
            <a:noAutofit/>
          </a:bodyPr>
          <a:p>
            <a:r>
              <a:rPr lang="en-US" altLang="zh-CN" b="1"/>
              <a:t>backbone</a:t>
            </a:r>
            <a:r>
              <a:rPr lang="zh-CN" altLang="en-US" b="1"/>
              <a:t>微调：</a:t>
            </a:r>
            <a:endParaRPr lang="zh-CN" altLang="en-US" b="1"/>
          </a:p>
          <a:p>
            <a:r>
              <a:t>除了优化解码器网络的权重外，还创建了预训练的3D生成器的副本，并优化其权重。这种微调允许优化过程调整三平面特征，以便为创建高斯溅射属性提供更好的基础，因为它们本质上是不同的。虽然NeRF只需要特定位置的颜色和密度，但高斯splats还具有尺度和旋转，因此也会影响相邻区域。</a:t>
            </a:r>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Sherpa3D</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2024</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771525"/>
            <a:ext cx="7195185" cy="3251835"/>
          </a:xfrm>
          <a:prstGeom prst="rect">
            <a:avLst/>
          </a:prstGeom>
          <a:noFill/>
        </p:spPr>
        <p:txBody>
          <a:bodyPr wrap="square" rtlCol="0">
            <a:noAutofit/>
          </a:bodyPr>
          <a:p>
            <a:r>
              <a:rPr lang="en-US" b="1">
                <a:sym typeface="+mn-ea"/>
              </a:rPr>
              <a:t>Loss</a:t>
            </a:r>
            <a:r>
              <a:rPr lang="zh-CN" altLang="en-US" b="1">
                <a:sym typeface="+mn-ea"/>
              </a:rPr>
              <a:t>：</a:t>
            </a:r>
            <a:endParaRPr lang="zh-CN" altLang="en-US" b="1"/>
          </a:p>
          <a:p>
            <a:r>
              <a:rPr>
                <a:sym typeface="+mn-ea"/>
              </a:rPr>
              <a:t>为了学习能够合成大量图像的解码器网络，它需要一个能提供更好感知反馈的损失函数。</a:t>
            </a:r>
            <a:r>
              <a:rPr lang="zh-CN">
                <a:sym typeface="+mn-ea"/>
              </a:rPr>
              <a:t>因此，</a:t>
            </a:r>
            <a:r>
              <a:rPr>
                <a:sym typeface="+mn-ea"/>
              </a:rPr>
              <a:t>用LPIPS范数和ID相似性损失来补充现有的L1和结构相似性损失。这种ID丢失是基于预先训练的人脸检测器（ArcFace），并估计两张脸的相似程度。由于PanoHead从所有360°视图渲染头部，因此我们仅在从正面视点查看面部时应用ID损失。 此外，为了将解码器引导到需要更精细结构细节的区域，在应用Sobel滤波器后计算合成图像和目标图像之间的差异。 形式上，损失函数可以表示为：</a:t>
            </a:r>
            <a:endParaRPr>
              <a:sym typeface="+mn-ea"/>
            </a:endParaRPr>
          </a:p>
          <a:p>
            <a:endParaRPr lang="zh-CN" altLang="en-US"/>
          </a:p>
        </p:txBody>
      </p:sp>
      <p:pic>
        <p:nvPicPr>
          <p:cNvPr id="5" name="图片 4"/>
          <p:cNvPicPr>
            <a:picLocks noChangeAspect="1"/>
          </p:cNvPicPr>
          <p:nvPr/>
        </p:nvPicPr>
        <p:blipFill>
          <a:blip r:embed="rId3"/>
          <a:stretch>
            <a:fillRect/>
          </a:stretch>
        </p:blipFill>
        <p:spPr>
          <a:xfrm>
            <a:off x="2843530" y="3363595"/>
            <a:ext cx="3585210" cy="405765"/>
          </a:xfrm>
          <a:prstGeom prst="rect">
            <a:avLst/>
          </a:prstGeom>
        </p:spPr>
      </p:pic>
    </p:spTree>
  </p:cSld>
  <p:clrMapOvr>
    <a:masterClrMapping/>
  </p:clrMapOvr>
</p:sld>
</file>

<file path=ppt/tags/tag1.xml><?xml version="1.0" encoding="utf-8"?>
<p:tagLst xmlns:p="http://schemas.openxmlformats.org/presentationml/2006/main">
  <p:tag name="commondata" val="eyJoZGlkIjoiNjZiZjBjN2YyM2Q3YWZkOGVjZTIzYzdkYTU5OGViNm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1788</Words>
  <Application>WPS 演示</Application>
  <PresentationFormat>全屏显示(16:9)</PresentationFormat>
  <Paragraphs>93</Paragraphs>
  <Slides>15</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宋体</vt:lpstr>
      <vt:lpstr>Wingdings</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just like fire</cp:lastModifiedBy>
  <cp:revision>387</cp:revision>
  <dcterms:created xsi:type="dcterms:W3CDTF">2019-03-04T02:28:00Z</dcterms:created>
  <dcterms:modified xsi:type="dcterms:W3CDTF">2024-10-23T06:51:25Z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472652ABCA8243399631952E9ED76C51_13</vt:lpwstr>
  </property>
</Properties>
</file>