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9.svg" ContentType="image/svg+xml"/>
  <Override PartName="/ppt/media/image3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handoutMasterIdLst>
    <p:handoutMasterId r:id="rId24"/>
  </p:handoutMasterIdLst>
  <p:sldIdLst>
    <p:sldId id="715" r:id="rId5"/>
    <p:sldId id="716" r:id="rId7"/>
    <p:sldId id="718" r:id="rId8"/>
    <p:sldId id="939" r:id="rId9"/>
    <p:sldId id="791" r:id="rId10"/>
    <p:sldId id="976" r:id="rId11"/>
    <p:sldId id="977" r:id="rId12"/>
    <p:sldId id="727" r:id="rId13"/>
    <p:sldId id="965" r:id="rId14"/>
    <p:sldId id="256" r:id="rId15"/>
    <p:sldId id="290" r:id="rId16"/>
    <p:sldId id="961" r:id="rId17"/>
    <p:sldId id="963" r:id="rId18"/>
    <p:sldId id="824" r:id="rId19"/>
    <p:sldId id="908" r:id="rId20"/>
    <p:sldId id="573" r:id="rId21"/>
    <p:sldId id="267" r:id="rId22"/>
    <p:sldId id="276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37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4689" autoAdjust="0"/>
  </p:normalViewPr>
  <p:slideViewPr>
    <p:cSldViewPr snapToGrid="0" showGuides="1">
      <p:cViewPr varScale="1">
        <p:scale>
          <a:sx n="110" d="100"/>
          <a:sy n="110" d="100"/>
        </p:scale>
        <p:origin x="140" y="76"/>
      </p:cViewPr>
      <p:guideLst>
        <p:guide orient="horz" pos="2118"/>
        <p:guide pos="37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43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随机选择情绪提示：</a:t>
            </a:r>
            <a:endParaRPr lang="zh-CN" altLang="en-US"/>
          </a:p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在训练中，模型从大量可用的情绪提示中随机选择，用于生成语音。这种随机选择的方式确保了模型接触到多样化的提示，进一步增强了生成过程中的灵活性和泛化能力，从而使其在推理阶段能够应对任意的提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image" Target="../media/image9.png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221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3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image" Target="file:///C:\Users\1V994W2\Documents\Tencent%20Files\574576071\FileRecv\&#25340;&#35013;&#32032;&#26448;\forright\\34\subject_holdleft_102,205,226_0_staid_full_0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246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56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64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71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83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6.png"/><Relationship Id="rId6" Type="http://schemas.openxmlformats.org/officeDocument/2006/relationships/tags" Target="../tags/tag3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5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41275" y="539115"/>
            <a:ext cx="12232640" cy="6361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6592253" y="41227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659225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59225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15749" y="239236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61574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47.xml"/><Relationship Id="rId23" Type="http://schemas.openxmlformats.org/officeDocument/2006/relationships/tags" Target="../tags/tag346.xml"/><Relationship Id="rId22" Type="http://schemas.openxmlformats.org/officeDocument/2006/relationships/tags" Target="../tags/tag34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353.xml"/><Relationship Id="rId8" Type="http://schemas.openxmlformats.org/officeDocument/2006/relationships/tags" Target="../tags/tag352.xml"/><Relationship Id="rId7" Type="http://schemas.openxmlformats.org/officeDocument/2006/relationships/tags" Target="../tags/tag3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tags" Target="../tags/tag350.xml"/><Relationship Id="rId3" Type="http://schemas.openxmlformats.org/officeDocument/2006/relationships/image" Target="../media/image17.png"/><Relationship Id="rId2" Type="http://schemas.openxmlformats.org/officeDocument/2006/relationships/tags" Target="../tags/tag34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54.xml"/><Relationship Id="rId1" Type="http://schemas.openxmlformats.org/officeDocument/2006/relationships/tags" Target="../tags/tag34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31.svg"/><Relationship Id="rId7" Type="http://schemas.openxmlformats.org/officeDocument/2006/relationships/image" Target="../media/image30.png"/><Relationship Id="rId6" Type="http://schemas.openxmlformats.org/officeDocument/2006/relationships/tags" Target="../tags/tag400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03.xml"/><Relationship Id="rId11" Type="http://schemas.openxmlformats.org/officeDocument/2006/relationships/tags" Target="../tags/tag402.xml"/><Relationship Id="rId10" Type="http://schemas.openxmlformats.org/officeDocument/2006/relationships/tags" Target="../tags/tag401.xml"/><Relationship Id="rId1" Type="http://schemas.openxmlformats.org/officeDocument/2006/relationships/tags" Target="../tags/tag39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image" Target="../media/image20.png"/><Relationship Id="rId3" Type="http://schemas.openxmlformats.org/officeDocument/2006/relationships/tags" Target="../tags/tag406.xml"/><Relationship Id="rId2" Type="http://schemas.openxmlformats.org/officeDocument/2006/relationships/tags" Target="../tags/tag405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412.xml"/><Relationship Id="rId1" Type="http://schemas.openxmlformats.org/officeDocument/2006/relationships/tags" Target="../tags/tag40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17.xml"/><Relationship Id="rId5" Type="http://schemas.openxmlformats.org/officeDocument/2006/relationships/tags" Target="../tags/tag416.xml"/><Relationship Id="rId4" Type="http://schemas.openxmlformats.org/officeDocument/2006/relationships/tags" Target="../tags/tag415.xml"/><Relationship Id="rId3" Type="http://schemas.openxmlformats.org/officeDocument/2006/relationships/tags" Target="../tags/tag414.xml"/><Relationship Id="rId2" Type="http://schemas.openxmlformats.org/officeDocument/2006/relationships/image" Target="../media/image19.png"/><Relationship Id="rId1" Type="http://schemas.openxmlformats.org/officeDocument/2006/relationships/tags" Target="../tags/tag4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22.xml"/><Relationship Id="rId5" Type="http://schemas.openxmlformats.org/officeDocument/2006/relationships/tags" Target="../tags/tag421.xml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image" Target="../media/image19.png"/><Relationship Id="rId1" Type="http://schemas.openxmlformats.org/officeDocument/2006/relationships/tags" Target="../tags/tag4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26.xml"/><Relationship Id="rId5" Type="http://schemas.openxmlformats.org/officeDocument/2006/relationships/image" Target="../media/image32.png"/><Relationship Id="rId4" Type="http://schemas.openxmlformats.org/officeDocument/2006/relationships/tags" Target="../tags/tag425.xml"/><Relationship Id="rId3" Type="http://schemas.openxmlformats.org/officeDocument/2006/relationships/tags" Target="../tags/tag424.xml"/><Relationship Id="rId2" Type="http://schemas.openxmlformats.org/officeDocument/2006/relationships/image" Target="../media/image19.png"/><Relationship Id="rId1" Type="http://schemas.openxmlformats.org/officeDocument/2006/relationships/tags" Target="../tags/tag42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image" Target="../media/image19.png"/><Relationship Id="rId1" Type="http://schemas.openxmlformats.org/officeDocument/2006/relationships/tags" Target="../tags/tag42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34.xml"/><Relationship Id="rId5" Type="http://schemas.openxmlformats.org/officeDocument/2006/relationships/image" Target="../media/image33.png"/><Relationship Id="rId4" Type="http://schemas.openxmlformats.org/officeDocument/2006/relationships/tags" Target="../tags/tag433.xml"/><Relationship Id="rId3" Type="http://schemas.openxmlformats.org/officeDocument/2006/relationships/tags" Target="../tags/tag432.xml"/><Relationship Id="rId2" Type="http://schemas.openxmlformats.org/officeDocument/2006/relationships/image" Target="../media/image19.png"/><Relationship Id="rId1" Type="http://schemas.openxmlformats.org/officeDocument/2006/relationships/tags" Target="../tags/tag43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39.xml"/><Relationship Id="rId5" Type="http://schemas.openxmlformats.org/officeDocument/2006/relationships/tags" Target="../tags/tag438.xml"/><Relationship Id="rId4" Type="http://schemas.openxmlformats.org/officeDocument/2006/relationships/tags" Target="../tags/tag437.xml"/><Relationship Id="rId3" Type="http://schemas.openxmlformats.org/officeDocument/2006/relationships/tags" Target="../tags/tag436.xml"/><Relationship Id="rId2" Type="http://schemas.openxmlformats.org/officeDocument/2006/relationships/image" Target="../media/image19.png"/><Relationship Id="rId1" Type="http://schemas.openxmlformats.org/officeDocument/2006/relationships/tags" Target="../tags/tag43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42.xml"/><Relationship Id="rId2" Type="http://schemas.openxmlformats.org/officeDocument/2006/relationships/tags" Target="../tags/tag441.xml"/><Relationship Id="rId1" Type="http://schemas.openxmlformats.org/officeDocument/2006/relationships/tags" Target="../tags/tag44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image" Target="../media/image20.png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363.xml"/><Relationship Id="rId1" Type="http://schemas.openxmlformats.org/officeDocument/2006/relationships/tags" Target="../tags/tag35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image" Target="../media/image19.png"/><Relationship Id="rId1" Type="http://schemas.openxmlformats.org/officeDocument/2006/relationships/tags" Target="../tags/tag3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image" Target="../media/image19.png"/><Relationship Id="rId1" Type="http://schemas.openxmlformats.org/officeDocument/2006/relationships/tags" Target="../tags/tag36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7.xml"/><Relationship Id="rId5" Type="http://schemas.openxmlformats.org/officeDocument/2006/relationships/image" Target="../media/image21.png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image" Target="../media/image19.png"/><Relationship Id="rId1" Type="http://schemas.openxmlformats.org/officeDocument/2006/relationships/tags" Target="../tags/tag3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383.xml"/><Relationship Id="rId7" Type="http://schemas.openxmlformats.org/officeDocument/2006/relationships/image" Target="../media/image22.png"/><Relationship Id="rId6" Type="http://schemas.openxmlformats.org/officeDocument/2006/relationships/tags" Target="../tags/tag382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image" Target="../media/image19.png"/><Relationship Id="rId10" Type="http://schemas.openxmlformats.org/officeDocument/2006/relationships/notesSlide" Target="../notesSlides/notesSlide6.xml"/><Relationship Id="rId1" Type="http://schemas.openxmlformats.org/officeDocument/2006/relationships/tags" Target="../tags/tag37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tags" Target="../tags/tag387.xml"/><Relationship Id="rId5" Type="http://schemas.openxmlformats.org/officeDocument/2006/relationships/image" Target="../media/image21.png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19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9.xml"/><Relationship Id="rId1" Type="http://schemas.openxmlformats.org/officeDocument/2006/relationships/tags" Target="../tags/tag38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92.xml"/><Relationship Id="rId5" Type="http://schemas.openxmlformats.org/officeDocument/2006/relationships/image" Target="../media/image25.png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" Type="http://schemas.openxmlformats.org/officeDocument/2006/relationships/image" Target="../media/image19.png"/><Relationship Id="rId1" Type="http://schemas.openxmlformats.org/officeDocument/2006/relationships/tags" Target="../tags/tag3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7" Type="http://schemas.openxmlformats.org/officeDocument/2006/relationships/tags" Target="../tags/tag39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tags" Target="../tags/tag395.xml"/><Relationship Id="rId3" Type="http://schemas.openxmlformats.org/officeDocument/2006/relationships/tags" Target="../tags/tag394.xml"/><Relationship Id="rId2" Type="http://schemas.openxmlformats.org/officeDocument/2006/relationships/image" Target="../media/image19.png"/><Relationship Id="rId1" Type="http://schemas.openxmlformats.org/officeDocument/2006/relationships/tags" Target="../tags/tag3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3674110"/>
            <a:ext cx="9952990" cy="838200"/>
          </a:xfrm>
        </p:spPr>
        <p:txBody>
          <a:bodyPr>
            <a:noAutofit/>
          </a:bodyPr>
          <a:lstStyle/>
          <a:p>
            <a:r>
              <a:rPr lang="en-US" altLang="zh-CN"/>
              <a:t>CM-TTS</a:t>
            </a:r>
            <a:r>
              <a:rPr lang="zh-CN" altLang="en-US"/>
              <a:t>：通过加权采样器和一致性模型提高实时文本转语音合成效率</a:t>
            </a:r>
            <a:endParaRPr lang="zh-CN" altLang="en-US"/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2025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14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-635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Li X, FanBu F B, Mehrish A, et al. CM-TTS: Enhancing Real Time Text-to-Speech Synthesis Efficiency through Weighted Samplers and Consistency Models[C]//Findings of the Association for Computational Linguistics: NAACL 2024. 2024: 3777-3794.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1198880" y="1122045"/>
            <a:ext cx="9799320" cy="2362835"/>
          </a:xfrm>
        </p:spPr>
        <p:txBody>
          <a:bodyPr>
            <a:noAutofit/>
          </a:bodyPr>
          <a:p>
            <a:pPr algn="ctr"/>
            <a:r>
              <a:rPr lang="en-US" altLang="zh-CN" sz="2800"/>
              <a:t>CM-TTS: Enhancing Real Time Text-to-Speech Synthesis Efficiency through Weighted Samplers and Consistency Models</a:t>
            </a:r>
            <a:endParaRPr lang="en-US" altLang="zh-CN" sz="2800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122045"/>
            <a:ext cx="9799320" cy="2362835"/>
          </a:xfrm>
        </p:spPr>
        <p:txBody>
          <a:bodyPr>
            <a:noAutofit/>
          </a:bodyPr>
          <a:lstStyle/>
          <a:p>
            <a:pPr algn="ctr"/>
            <a:r>
              <a:rPr sz="3200">
                <a:latin typeface="等线" panose="02010600030101010101" charset="-122"/>
                <a:ea typeface="等线" panose="02010600030101010101" charset="-122"/>
                <a:sym typeface="+mn-ea"/>
              </a:rPr>
              <a:t>LightGrad: Lightweight Diffusion Probabilistic Model for Text-to-Speech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674110"/>
            <a:ext cx="9799320" cy="838200"/>
          </a:xfrm>
        </p:spPr>
        <p:txBody>
          <a:bodyPr>
            <a:normAutofit lnSpcReduction="20000"/>
          </a:bodyPr>
          <a:lstStyle/>
          <a:p>
            <a:r>
              <a:rPr lang="en-US" altLang="zh-CN">
                <a:sym typeface="+mn-ea"/>
              </a:rPr>
              <a:t>LightGrad</a:t>
            </a:r>
            <a:r>
              <a:rPr lang="zh-CN" altLang="en-US">
                <a:sym typeface="+mn-ea"/>
              </a:rPr>
              <a:t>：基于扩散概率模型的轻量化语音合成</a:t>
            </a:r>
            <a:endParaRPr lang="zh-CN" altLang="en-US">
              <a:sym typeface="+mn-ea"/>
            </a:endParaRP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2025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14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Chen J, Song X, Peng Z, et al. LightGrad: Lightweight Diffusion Probabilistic Model for Text-to-Speech[C]//ICASSP 2023-2023 IEEE International Conference on Acoustics, Speech and Signal Processing (ICASSP). IEEE, 2023: 1-5.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163310" y="308292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163310" y="384048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实验和结果分析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163310" y="455930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163310" y="229298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研究背景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14718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存在问题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现有扩散概率模型（DPMs）不够轻量化，难以部署在资源受限的设备上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目前的扩散概率模型用于语音合成时，模型参数较大，无法在边缘设备上进行高效部署。</a:t>
            </a:r>
            <a:endParaRPr lang="en-US" altLang="zh-CN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DPMs在推理阶段需要多次去噪，导致高推理延迟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：扩散概率模型通常需要许多去噪步骤来生成高质量的语音，这导致推理时间过长，延迟较高。</a:t>
            </a:r>
            <a:endParaRPr lang="en-US" altLang="zh-CN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云端部署的隐私问题与高延迟要求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：在云端部署TTS模型时，传输数据可能会泄露用户隐私，且在网络不稳定的情况下会增加用户感知的延迟。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02653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作者的解决方案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</a:rPr>
              <a:t>作者提出了LightGrad模型，使用轻量化的U-Net解码器，将常规卷积替换为深度可分离卷积（depthwise separable convolutions），显著减少了模型参数和计算量，从而使其适合部署在边缘设备上。</a:t>
            </a:r>
            <a:endParaRPr lang="en-US" altLang="zh-CN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</a:rPr>
              <a:t>作者采用了一种无需训练的快速采样技术（DPM-Solver），用于加速推理过程，减少去噪步骤。通过这种方法，LightGrad在推理过程中显著降低了延迟，同时保持了与原始模型相似的语音质量。</a:t>
            </a:r>
            <a:endParaRPr lang="en-US" altLang="zh-CN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tx1"/>
                </a:solidFill>
                <a:effectLst/>
              </a:rPr>
              <a:t>作者通过对LightGrad进行边缘设备部署，并加入流式推理（streaming inference）技术，将解码器输入分割成较小的块来处理，以降低运行内存使用和用户感知的延迟，从而实现低延迟、隐私保护的边缘设备语音合成。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ightweight U-Net"/>
          <p:cNvPicPr>
            <a:picLocks noChangeAspect="1"/>
          </p:cNvPicPr>
          <p:nvPr/>
        </p:nvPicPr>
        <p:blipFill>
          <a:blip r:embed="rId5"/>
          <a:srcRect l="2060" b="2146"/>
          <a:stretch>
            <a:fillRect/>
          </a:stretch>
        </p:blipFill>
        <p:spPr>
          <a:xfrm>
            <a:off x="737235" y="1593850"/>
            <a:ext cx="10717530" cy="45751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1419860"/>
            <a:ext cx="10786110" cy="3773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数据</a:t>
            </a:r>
            <a:r>
              <a:rPr lang="zh-CN" altLang="en-US" sz="2000" dirty="0"/>
              <a:t>集</a:t>
            </a:r>
            <a:endParaRPr lang="zh-CN" altLang="en-US" sz="2000" dirty="0"/>
          </a:p>
          <a:p>
            <a:pPr indent="508000" fontAlgn="auto">
              <a:lnSpc>
                <a:spcPct val="150000"/>
              </a:lnSpc>
            </a:pPr>
            <a:r>
              <a:rPr lang="en-US">
                <a:sym typeface="+mn-ea"/>
              </a:rPr>
              <a:t>在中文和英文数据集上评估了LightGrad。对于中文，使用</a:t>
            </a:r>
            <a:r>
              <a:rPr lang="zh-CN" altLang="en-US">
                <a:sym typeface="+mn-ea"/>
              </a:rPr>
              <a:t>了</a:t>
            </a:r>
            <a:r>
              <a:rPr lang="en-US">
                <a:sym typeface="+mn-ea"/>
              </a:rPr>
              <a:t>一个公开的语音数据集，包含10,000个音频剪辑，总长度接近12小时。用于训练、验证和测试的样本数量分别是9,600个、200个和200个。对于英文，使用</a:t>
            </a:r>
            <a:r>
              <a:rPr lang="zh-CN" altLang="en-US">
                <a:sym typeface="+mn-ea"/>
              </a:rPr>
              <a:t>的是</a:t>
            </a:r>
            <a:r>
              <a:rPr lang="en-US">
                <a:sym typeface="+mn-ea"/>
              </a:rPr>
              <a:t>LJSpeech</a:t>
            </a:r>
            <a:r>
              <a:rPr lang="en-US" baseline="30000">
                <a:sym typeface="+mn-ea"/>
              </a:rPr>
              <a:t>[2]</a:t>
            </a:r>
            <a:r>
              <a:rPr lang="en-US">
                <a:sym typeface="+mn-ea"/>
              </a:rPr>
              <a:t>，它包含13,100个英文音频剪辑，总长度接近24小时。用于训练、验证和测试的样本数量分别是12,229个、348个和523个。</a:t>
            </a:r>
            <a:endParaRPr lang="en-US"/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>
                <a:sym typeface="+mn-ea"/>
              </a:rPr>
              <a:t>这两个数据集中的音频都被重新采样到22,050Hz，并且被转换成80维的梅尔频谱图，帧大小为1,024，跳跃大小为256。</a:t>
            </a:r>
            <a:endParaRPr lang="en-US"/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>
                <a:sym typeface="+mn-ea"/>
              </a:rPr>
              <a:t>LightGrad在单个GPU上训练了1.7M次迭代，批量大小为16，选择Adam作为优化器，学习率为0.0001。</a:t>
            </a:r>
            <a:endParaRPr lang="en-US" sz="2000" dirty="0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模型比较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28" y="1570355"/>
            <a:ext cx="11294745" cy="42513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7375" y="1503680"/>
            <a:ext cx="10703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作者</a:t>
            </a:r>
            <a:r>
              <a:rPr lang="en-US" altLang="zh-CN" sz="2000">
                <a:sym typeface="+mn-ea"/>
              </a:rPr>
              <a:t>提出了 LightGrad，一种用于 TTS 的轻量级 DPM。 LightGrad 配备了轻量级 U-Net 解码器、快速采样技术和流式推理，参数减少了 62.2%，延迟减少了 65.7%，并且可以使用 4 个步骤去噪来合成质量相当的中英文语音。</a:t>
            </a:r>
            <a:endParaRPr lang="en-US" sz="2000" dirty="0">
              <a:effectLst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6497320"/>
            <a:ext cx="12191365" cy="360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163310" y="308292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163310" y="384048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实验和结果分析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163310" y="455930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163310" y="229298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研究背景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14718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存在问题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 fontAlgn="auto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扩散模型效率低下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：扩散模型（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Diffusion Models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）在图像和语音生成中表现优异，但其多步采样过程导致推理速度较慢，无法满足实时生成需求。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对抗训练不稳定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：一些结合扩散模型和对抗生成网络（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GANs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）的方法，通过对抗训练加速生成，但这通常会导致训练过程不稳定，且增加了模型收敛的难度。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spcBef>
                <a:spcPts val="1200"/>
              </a:spcBef>
              <a:buFont typeface="Wingdings" panose="05000000000000000000" charset="0"/>
              <a:buChar char="Ø"/>
            </a:pPr>
            <a:r>
              <a:rPr lang="zh-CN" altLang="en-US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对预训练模型的依赖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：许多现有方法依赖教师模型进行蒸馏（如从扩散模型教师网络蒸馏一致性约束），这显著增加了训练流程的复杂性。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73392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作者的解决方案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一致性模型（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Consistency Models)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：使用一致性约束，通过在时间序列上学习一致性函数，避免了对教师模型的蒸馏依赖。设计了一种新的生成机制，使得在单步生成中即可高效生成高质量语音，同时支持多步生成以进一步提高生成质量。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加权采样器（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Weighted Sampler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）：在训练过程中动态调整不同时间步的采样概率，增强了模型对不同采样位置的学习能力。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高效的架构设计：引入了由音素编码器、方差适配器（预测音高、时长、能量特征）、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CM-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解码器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和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HiFi-GAN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声码器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组成的模块化架构。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15" y="1391920"/>
            <a:ext cx="10736580" cy="470154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38175" y="1449705"/>
                <a:ext cx="10838180" cy="414718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Autofit/>
              </a:bodyPr>
              <a:p>
                <a:pPr marL="800100" lvl="7" indent="-342900" fontAlgn="auto">
                  <a:lnSpc>
                    <a:spcPct val="150000"/>
                  </a:lnSpc>
                  <a:buFont typeface="Wingdings" panose="05000000000000000000" charset="0"/>
                  <a:buChar char="l"/>
                </a:pPr>
                <a:r>
                  <a:rPr lang="zh-CN" altLang="en-US">
                    <a:sym typeface="+mn-ea"/>
                  </a:rPr>
                  <a:t>一致性模型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pPr lvl="0" indent="457200" fontAlgn="auto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charset="0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ffectLst/>
                  </a:rPr>
                  <a:t>一致性模型的数学公式：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’)=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。从任何时间步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的输入状态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开始，模型输出都能够一致性地回归到初始的</a:t>
                </a:r>
                <a:r>
                  <a:rPr lang="en-US" altLang="zh-CN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mel</a:t>
                </a:r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频谱图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dirty="0">
                  <a:solidFill>
                    <a:schemeClr val="tx1"/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 indent="457200" fontAlgn="auto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charset="0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一致性模型的参数化：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𝑠𝑘𝑖𝑝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)∙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𝑜𝑢𝑡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)∙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。其中，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𝑠𝑘𝑖𝑝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out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是时间步</a:t>
                </a:r>
                <a:r>
                  <a:rPr lang="en-US" altLang="zh-CN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的函数，用来分别控制输入跳过连接和去噪器网络的输出比例。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effectLst/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是一个神经网络，用来捕捉输入数据的去噪特征。</a:t>
                </a:r>
                <a:endParaRPr lang="zh-CN" altLang="en-US" dirty="0">
                  <a:solidFill>
                    <a:schemeClr val="tx1"/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 indent="457200" fontAlgn="auto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charset="0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为了满足一致性约束，训练中引入了在线网络和目标</a:t>
                </a:r>
                <a:r>
                  <a:rPr lang="zh-CN" altLang="en-US" dirty="0">
                    <a:solidFill>
                      <a:schemeClr val="tx1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</a:rPr>
                  <a:t>网络，</a:t>
                </a:r>
                <a:endParaRPr lang="zh-CN" altLang="en-US" dirty="0">
                  <a:solidFill>
                    <a:schemeClr val="tx1"/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0" indent="457200" fontAlgn="auto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charset="0"/>
                  <a:buNone/>
                </a:pPr>
                <a:endParaRPr lang="zh-CN" altLang="en-US" dirty="0">
                  <a:solidFill>
                    <a:schemeClr val="tx1"/>
                  </a:solidFill>
                  <a:effectLst/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38175" y="1449705"/>
                <a:ext cx="10838180" cy="414718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 l="24970" t="22862" r="34871" b="22943"/>
          <a:stretch>
            <a:fillRect/>
          </a:stretch>
        </p:blipFill>
        <p:spPr>
          <a:xfrm>
            <a:off x="188595" y="1964690"/>
            <a:ext cx="4311650" cy="253936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500245" y="1449705"/>
            <a:ext cx="6976110" cy="483616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pPr marL="0" lvl="7" indent="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为了满足一致性约束，训练中引入了在线网络和目标网络</a:t>
            </a:r>
            <a:endParaRPr lang="zh-CN" altLang="en-US" dirty="0">
              <a:solidFill>
                <a:schemeClr val="tx1"/>
              </a:solidFill>
            </a:endParaRPr>
          </a:p>
          <a:p>
            <a:pPr lvl="0" indent="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/>
                </a:solidFill>
                <a:effectLst/>
                <a:latin typeface="Cambria Math" panose="02040503050406030204" charset="0"/>
                <a:cs typeface="Cambria Math" panose="02040503050406030204" charset="0"/>
              </a:rPr>
              <a:t>指数移动平均（</a:t>
            </a:r>
            <a:r>
              <a:rPr lang="en-US" altLang="zh-CN" dirty="0">
                <a:solidFill>
                  <a:schemeClr val="tx1"/>
                </a:solidFill>
                <a:effectLst/>
                <a:latin typeface="Cambria Math" panose="02040503050406030204" charset="0"/>
                <a:cs typeface="Cambria Math" panose="02040503050406030204" charset="0"/>
              </a:rPr>
              <a:t>EMA</a:t>
            </a:r>
            <a:r>
              <a:rPr lang="zh-CN" altLang="en-US" dirty="0">
                <a:solidFill>
                  <a:schemeClr val="tx1"/>
                </a:solidFill>
                <a:effectLst/>
                <a:latin typeface="Cambria Math" panose="02040503050406030204" charset="0"/>
                <a:cs typeface="Cambria Math" panose="02040503050406030204" charset="0"/>
              </a:rPr>
              <a:t>）是一种平滑更新的方法，用于在一致性模型中更新目标网络（</a:t>
            </a:r>
            <a:r>
              <a:rPr lang="en-US" altLang="zh-CN" dirty="0">
                <a:solidFill>
                  <a:schemeClr val="tx1"/>
                </a:solidFill>
                <a:effectLst/>
                <a:latin typeface="Cambria Math" panose="02040503050406030204" charset="0"/>
                <a:cs typeface="Cambria Math" panose="02040503050406030204" charset="0"/>
              </a:rPr>
              <a:t>Target Network</a:t>
            </a:r>
            <a:r>
              <a:rPr lang="zh-CN" altLang="en-US" dirty="0">
                <a:solidFill>
                  <a:schemeClr val="tx1"/>
                </a:solidFill>
                <a:effectLst/>
                <a:latin typeface="Cambria Math" panose="02040503050406030204" charset="0"/>
                <a:cs typeface="Cambria Math" panose="02040503050406030204" charset="0"/>
              </a:rPr>
              <a:t>）的参数，使其逐渐平滑地跟踪在线网络（</a:t>
            </a:r>
            <a:r>
              <a:rPr lang="en-US" altLang="zh-CN" dirty="0">
                <a:solidFill>
                  <a:schemeClr val="tx1"/>
                </a:solidFill>
                <a:effectLst/>
                <a:latin typeface="Cambria Math" panose="02040503050406030204" charset="0"/>
                <a:cs typeface="Cambria Math" panose="02040503050406030204" charset="0"/>
              </a:rPr>
              <a:t>Online Network</a:t>
            </a:r>
            <a:r>
              <a:rPr lang="zh-CN" altLang="en-US" dirty="0">
                <a:solidFill>
                  <a:schemeClr val="tx1"/>
                </a:solidFill>
                <a:effectLst/>
                <a:latin typeface="Cambria Math" panose="02040503050406030204" charset="0"/>
                <a:cs typeface="Cambria Math" panose="02040503050406030204" charset="0"/>
              </a:rPr>
              <a:t>）的参数变化。</a:t>
            </a:r>
            <a:endParaRPr lang="zh-CN" altLang="en-US" dirty="0">
              <a:solidFill>
                <a:schemeClr val="tx1"/>
              </a:solidFill>
              <a:effectLst/>
              <a:latin typeface="Cambria Math" panose="02040503050406030204" charset="0"/>
              <a:cs typeface="Cambria Math" panose="02040503050406030204" charset="0"/>
            </a:endParaRPr>
          </a:p>
          <a:p>
            <a:pPr lvl="0" indent="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dirty="0">
              <a:solidFill>
                <a:schemeClr val="tx1"/>
              </a:solidFill>
              <a:effectLst/>
              <a:latin typeface="Cambria Math" panose="02040503050406030204" charset="0"/>
              <a:cs typeface="Cambria Math" panose="02040503050406030204" charset="0"/>
            </a:endParaRPr>
          </a:p>
          <a:p>
            <a:pPr lvl="0" indent="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dirty="0">
              <a:solidFill>
                <a:schemeClr val="tx1"/>
              </a:solidFill>
              <a:effectLst/>
              <a:latin typeface="Cambria Math" panose="02040503050406030204" charset="0"/>
              <a:cs typeface="Cambria Math" panose="02040503050406030204" charset="0"/>
            </a:endParaRPr>
          </a:p>
          <a:p>
            <a:pPr lvl="0" indent="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dirty="0">
              <a:solidFill>
                <a:schemeClr val="tx1"/>
              </a:solidFill>
              <a:effectLst/>
              <a:latin typeface="Cambria Math" panose="02040503050406030204" charset="0"/>
              <a:cs typeface="Cambria Math" panose="02040503050406030204" charset="0"/>
            </a:endParaRPr>
          </a:p>
          <a:p>
            <a:pPr lvl="0" indent="457200" fontAlgn="auto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dirty="0">
              <a:solidFill>
                <a:schemeClr val="tx1"/>
              </a:solidFill>
              <a:effectLst/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320" y="3195320"/>
            <a:ext cx="4312920" cy="701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rcRect l="5744" t="24008" r="3766" b="2778"/>
          <a:stretch>
            <a:fillRect/>
          </a:stretch>
        </p:blipFill>
        <p:spPr>
          <a:xfrm>
            <a:off x="854075" y="5161280"/>
            <a:ext cx="3881120" cy="7029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140" y="5328603"/>
            <a:ext cx="749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loss=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0" y="1682115"/>
            <a:ext cx="11650980" cy="46101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消融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" y="1503680"/>
            <a:ext cx="11551920" cy="2202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5" y="3820160"/>
            <a:ext cx="11330940" cy="23012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20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TEMPLATE_THUMBS_INDEX" val="1、4、7、9、11、12、16、19、20、21、22、23、26、31、35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6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56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364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69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05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413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8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60_37*a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SLIDE_ID" val="custom2020466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60"/>
  <p:tag name="KSO_WM_SLIDE_LAYOUT" val="a_b"/>
  <p:tag name="KSO_WM_SLIDE_LAYOUT_CNT" val="1_1"/>
</p:tagLst>
</file>

<file path=ppt/tags/tag443.xml><?xml version="1.0" encoding="utf-8"?>
<p:tagLst xmlns:p="http://schemas.openxmlformats.org/presentationml/2006/main">
  <p:tag name="COMMONDATA" val="eyJoZGlkIjoiZmVkMjkyZWJhMzIxYTIyMjczMDE5M2M3ZWEyNGQyMDgifQ=="/>
  <p:tag name="commondata" val="eyJoZGlkIjoiNmY3NGU3NWQ4ZDEzMjIwM2IyNTA5YTFjNzg2NzA4ZWIifQ==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66CDE1"/>
      </a:accent1>
      <a:accent2>
        <a:srgbClr val="62BBF7"/>
      </a:accent2>
      <a:accent3>
        <a:srgbClr val="73A5FD"/>
      </a:accent3>
      <a:accent4>
        <a:srgbClr val="978DEC"/>
      </a:accent4>
      <a:accent5>
        <a:srgbClr val="C176C3"/>
      </a:accent5>
      <a:accent6>
        <a:srgbClr val="E164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2786</Words>
  <Application>WPS 演示</Application>
  <PresentationFormat>宽屏</PresentationFormat>
  <Paragraphs>110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等线</vt:lpstr>
      <vt:lpstr>Arial Unicode MS</vt:lpstr>
      <vt:lpstr>Calibri</vt:lpstr>
      <vt:lpstr>Cambria Math</vt:lpstr>
      <vt:lpstr>WPS</vt:lpstr>
      <vt:lpstr>1_Office 主题​​</vt:lpstr>
      <vt:lpstr>2_Office 主题​​</vt:lpstr>
      <vt:lpstr>CM-TTS: Enhancing Real Time Text-to-Speech Synthesis Efficiency through Weighted Samplers and Consistency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LightGrad: Lightweight Diffusion Probabilistic Model for Text-to-Speech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朱涛</cp:lastModifiedBy>
  <cp:revision>395</cp:revision>
  <dcterms:created xsi:type="dcterms:W3CDTF">2019-06-19T02:08:00Z</dcterms:created>
  <dcterms:modified xsi:type="dcterms:W3CDTF">2025-01-13T10:06:09Z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9487E3C3C9A744EAABECD45CC6F59D78_13</vt:lpwstr>
  </property>
</Properties>
</file>