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8.svg" ContentType="image/svg+xml"/>
  <Override PartName="/ppt/media/image20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6"/>
  </p:notesMasterIdLst>
  <p:sldIdLst>
    <p:sldId id="256" r:id="rId5"/>
    <p:sldId id="717" r:id="rId7"/>
    <p:sldId id="922" r:id="rId8"/>
    <p:sldId id="730" r:id="rId9"/>
    <p:sldId id="725" r:id="rId10"/>
    <p:sldId id="727" r:id="rId11"/>
    <p:sldId id="907" r:id="rId12"/>
    <p:sldId id="895" r:id="rId13"/>
    <p:sldId id="908" r:id="rId14"/>
    <p:sldId id="728" r:id="rId15"/>
    <p:sldId id="848" r:id="rId16"/>
    <p:sldId id="850" r:id="rId17"/>
    <p:sldId id="881" r:id="rId18"/>
    <p:sldId id="896" r:id="rId19"/>
    <p:sldId id="857" r:id="rId20"/>
    <p:sldId id="858" r:id="rId21"/>
    <p:sldId id="860" r:id="rId22"/>
    <p:sldId id="861" r:id="rId23"/>
    <p:sldId id="862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2" autoAdjust="0"/>
    <p:restoredTop sz="94689" autoAdjust="0"/>
  </p:normalViewPr>
  <p:slideViewPr>
    <p:cSldViewPr snapToGrid="0" showGuides="1">
      <p:cViewPr varScale="1">
        <p:scale>
          <a:sx n="110" d="100"/>
          <a:sy n="110" d="100"/>
        </p:scale>
        <p:origin x="140" y="76"/>
      </p:cViewPr>
      <p:guideLst>
        <p:guide orient="horz" pos="2357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gs" Target="tags/tag437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indent="0">
              <a:buFont typeface="Wingdings" panose="05000000000000000000" charset="0"/>
              <a:buNone/>
            </a:pPr>
            <a:endParaRPr 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9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77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76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92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03.xml"/><Relationship Id="rId4" Type="http://schemas.openxmlformats.org/officeDocument/2006/relationships/image" Target="file:///C:\Users\1V994W2\Documents\Tencent%20Files\574576071\FileRecv\&#25340;&#35013;&#32032;&#26448;\forright\\07\subject_holdright_31,150,215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102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1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2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9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2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32.xml"/><Relationship Id="rId10" Type="http://schemas.openxmlformats.org/officeDocument/2006/relationships/tags" Target="../tags/tag13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4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39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4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3" Type="http://schemas.openxmlformats.org/officeDocument/2006/relationships/tags" Target="../tags/tag152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6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7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4" Type="http://schemas.openxmlformats.org/officeDocument/2006/relationships/tags" Target="../tags/tag178.xml"/><Relationship Id="rId13" Type="http://schemas.openxmlformats.org/officeDocument/2006/relationships/tags" Target="../tags/tag177.xml"/><Relationship Id="rId12" Type="http://schemas.openxmlformats.org/officeDocument/2006/relationships/tags" Target="../tags/tag176.xml"/><Relationship Id="rId11" Type="http://schemas.openxmlformats.org/officeDocument/2006/relationships/tags" Target="../tags/tag175.xml"/><Relationship Id="rId10" Type="http://schemas.openxmlformats.org/officeDocument/2006/relationships/tags" Target="../tags/tag17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8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6" Type="http://schemas.openxmlformats.org/officeDocument/2006/relationships/tags" Target="../tags/tag189.xml"/><Relationship Id="rId15" Type="http://schemas.openxmlformats.org/officeDocument/2006/relationships/tags" Target="../tags/tag188.xml"/><Relationship Id="rId14" Type="http://schemas.openxmlformats.org/officeDocument/2006/relationships/tags" Target="../tags/tag187.xml"/><Relationship Id="rId13" Type="http://schemas.openxmlformats.org/officeDocument/2006/relationships/tags" Target="../tags/tag186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8.png"/><Relationship Id="rId6" Type="http://schemas.openxmlformats.org/officeDocument/2006/relationships/tags" Target="../tags/tag19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7.png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3" Type="http://schemas.openxmlformats.org/officeDocument/2006/relationships/tags" Target="../tags/tag197.xml"/><Relationship Id="rId12" Type="http://schemas.openxmlformats.org/officeDocument/2006/relationships/tags" Target="../tags/tag196.xml"/><Relationship Id="rId11" Type="http://schemas.openxmlformats.org/officeDocument/2006/relationships/tags" Target="../tags/tag195.xml"/><Relationship Id="rId10" Type="http://schemas.openxmlformats.org/officeDocument/2006/relationships/tags" Target="../tags/tag19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image" Target="file:///C:\Users\1V994W2\PycharmProjects\PPT_Background_Generation/pic_temp/pic_sup.png" TargetMode="External"/><Relationship Id="rId5" Type="http://schemas.openxmlformats.org/officeDocument/2006/relationships/image" Target="../media/image9.png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3" Type="http://schemas.openxmlformats.org/officeDocument/2006/relationships/tags" Target="../tags/tag213.xml"/><Relationship Id="rId12" Type="http://schemas.openxmlformats.org/officeDocument/2006/relationships/tags" Target="../tags/tag212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1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14.xml"/><Relationship Id="rId12" Type="http://schemas.openxmlformats.org/officeDocument/2006/relationships/tags" Target="../tags/tag220.xml"/><Relationship Id="rId11" Type="http://schemas.openxmlformats.org/officeDocument/2006/relationships/tags" Target="../tags/tag219.xml"/><Relationship Id="rId10" Type="http://schemas.openxmlformats.org/officeDocument/2006/relationships/tags" Target="../tags/tag218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13.png"/><Relationship Id="rId5" Type="http://schemas.openxmlformats.org/officeDocument/2006/relationships/tags" Target="../tags/tag222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12.png"/><Relationship Id="rId2" Type="http://schemas.openxmlformats.org/officeDocument/2006/relationships/tags" Target="../tags/tag221.xml"/><Relationship Id="rId12" Type="http://schemas.openxmlformats.org/officeDocument/2006/relationships/tags" Target="../tags/tag227.xml"/><Relationship Id="rId11" Type="http://schemas.openxmlformats.org/officeDocument/2006/relationships/tags" Target="../tags/tag226.xml"/><Relationship Id="rId10" Type="http://schemas.openxmlformats.org/officeDocument/2006/relationships/tags" Target="../tags/tag225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2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28.xml"/><Relationship Id="rId13" Type="http://schemas.openxmlformats.org/officeDocument/2006/relationships/tags" Target="../tags/tag235.xml"/><Relationship Id="rId12" Type="http://schemas.openxmlformats.org/officeDocument/2006/relationships/tags" Target="../tags/tag234.xml"/><Relationship Id="rId11" Type="http://schemas.openxmlformats.org/officeDocument/2006/relationships/tags" Target="../tags/tag233.xml"/><Relationship Id="rId10" Type="http://schemas.openxmlformats.org/officeDocument/2006/relationships/tags" Target="../tags/tag232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3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36.xml"/><Relationship Id="rId15" Type="http://schemas.openxmlformats.org/officeDocument/2006/relationships/tags" Target="../tags/tag245.xml"/><Relationship Id="rId14" Type="http://schemas.openxmlformats.org/officeDocument/2006/relationships/tags" Target="../tags/tag244.xml"/><Relationship Id="rId13" Type="http://schemas.openxmlformats.org/officeDocument/2006/relationships/tags" Target="../tags/tag243.xml"/><Relationship Id="rId12" Type="http://schemas.openxmlformats.org/officeDocument/2006/relationships/tags" Target="../tags/tag242.xml"/><Relationship Id="rId11" Type="http://schemas.openxmlformats.org/officeDocument/2006/relationships/tags" Target="../tags/tag241.xml"/><Relationship Id="rId10" Type="http://schemas.openxmlformats.org/officeDocument/2006/relationships/tags" Target="../tags/tag240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10.png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image" Target="file:///C:\Users\1V994W2\Documents\Tencent%20Files\574576071\FileRecv\&#25340;&#35013;&#32032;&#26448;\forright\\34\subject_holdleft_102,205,226_0_staid_full_0.png" TargetMode="External"/><Relationship Id="rId3" Type="http://schemas.openxmlformats.org/officeDocument/2006/relationships/image" Target="../media/image14.png"/><Relationship Id="rId2" Type="http://schemas.openxmlformats.org/officeDocument/2006/relationships/tags" Target="../tags/tag246.xml"/><Relationship Id="rId12" Type="http://schemas.openxmlformats.org/officeDocument/2006/relationships/tags" Target="../tags/tag252.xml"/><Relationship Id="rId11" Type="http://schemas.openxmlformats.org/officeDocument/2006/relationships/tags" Target="../tags/tag251.xml"/><Relationship Id="rId10" Type="http://schemas.openxmlformats.org/officeDocument/2006/relationships/tags" Target="../tags/tag250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5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56.xml"/><Relationship Id="rId13" Type="http://schemas.openxmlformats.org/officeDocument/2006/relationships/tags" Target="../tags/tag263.xml"/><Relationship Id="rId12" Type="http://schemas.openxmlformats.org/officeDocument/2006/relationships/tags" Target="../tags/tag262.xml"/><Relationship Id="rId11" Type="http://schemas.openxmlformats.org/officeDocument/2006/relationships/tags" Target="../tags/tag261.xml"/><Relationship Id="rId10" Type="http://schemas.openxmlformats.org/officeDocument/2006/relationships/tags" Target="../tags/tag260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6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64.xml"/><Relationship Id="rId12" Type="http://schemas.openxmlformats.org/officeDocument/2006/relationships/tags" Target="../tags/tag27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74.xml"/><Relationship Id="rId8" Type="http://schemas.openxmlformats.org/officeDocument/2006/relationships/tags" Target="../tags/tag27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7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71.xml"/><Relationship Id="rId11" Type="http://schemas.openxmlformats.org/officeDocument/2006/relationships/tags" Target="../tags/tag276.xml"/><Relationship Id="rId10" Type="http://schemas.openxmlformats.org/officeDocument/2006/relationships/tags" Target="../tags/tag275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8" Type="http://schemas.openxmlformats.org/officeDocument/2006/relationships/tags" Target="../tags/tag281.xml"/><Relationship Id="rId7" Type="http://schemas.openxmlformats.org/officeDocument/2006/relationships/tags" Target="../tags/tag280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9.png"/><Relationship Id="rId2" Type="http://schemas.openxmlformats.org/officeDocument/2006/relationships/tags" Target="../tags/tag277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86.xml"/><Relationship Id="rId8" Type="http://schemas.openxmlformats.org/officeDocument/2006/relationships/tags" Target="../tags/tag28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8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83.xml"/><Relationship Id="rId11" Type="http://schemas.openxmlformats.org/officeDocument/2006/relationships/tags" Target="../tags/tag288.xml"/><Relationship Id="rId10" Type="http://schemas.openxmlformats.org/officeDocument/2006/relationships/tags" Target="../tags/tag287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9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29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3" Type="http://schemas.openxmlformats.org/officeDocument/2006/relationships/tags" Target="../tags/tag296.xml"/><Relationship Id="rId12" Type="http://schemas.openxmlformats.org/officeDocument/2006/relationships/tags" Target="../tags/tag295.xml"/><Relationship Id="rId11" Type="http://schemas.openxmlformats.org/officeDocument/2006/relationships/tags" Target="../tags/tag294.xml"/><Relationship Id="rId10" Type="http://schemas.openxmlformats.org/officeDocument/2006/relationships/tags" Target="../tags/tag293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30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30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4" Type="http://schemas.openxmlformats.org/officeDocument/2006/relationships/tags" Target="../tags/tag313.xml"/><Relationship Id="rId13" Type="http://schemas.openxmlformats.org/officeDocument/2006/relationships/tags" Target="../tags/tag312.xml"/><Relationship Id="rId12" Type="http://schemas.openxmlformats.org/officeDocument/2006/relationships/tags" Target="../tags/tag311.xml"/><Relationship Id="rId11" Type="http://schemas.openxmlformats.org/officeDocument/2006/relationships/tags" Target="../tags/tag310.xml"/><Relationship Id="rId10" Type="http://schemas.openxmlformats.org/officeDocument/2006/relationships/tags" Target="../tags/tag309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31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31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4" Type="http://schemas.openxmlformats.org/officeDocument/2006/relationships/tags" Target="../tags/tag322.xml"/><Relationship Id="rId13" Type="http://schemas.openxmlformats.org/officeDocument/2006/relationships/tags" Target="../tags/tag321.xml"/><Relationship Id="rId12" Type="http://schemas.openxmlformats.org/officeDocument/2006/relationships/tags" Target="../tags/tag320.xml"/><Relationship Id="rId11" Type="http://schemas.openxmlformats.org/officeDocument/2006/relationships/tags" Target="../tags/tag319.xml"/><Relationship Id="rId10" Type="http://schemas.openxmlformats.org/officeDocument/2006/relationships/tags" Target="../tags/tag318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32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32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6" Type="http://schemas.openxmlformats.org/officeDocument/2006/relationships/tags" Target="../tags/tag333.xml"/><Relationship Id="rId15" Type="http://schemas.openxmlformats.org/officeDocument/2006/relationships/tags" Target="../tags/tag332.xml"/><Relationship Id="rId14" Type="http://schemas.openxmlformats.org/officeDocument/2006/relationships/tags" Target="../tags/tag331.xml"/><Relationship Id="rId13" Type="http://schemas.openxmlformats.org/officeDocument/2006/relationships/tags" Target="../tags/tag330.xml"/><Relationship Id="rId12" Type="http://schemas.openxmlformats.org/officeDocument/2006/relationships/tags" Target="../tags/tag329.xml"/><Relationship Id="rId11" Type="http://schemas.openxmlformats.org/officeDocument/2006/relationships/tags" Target="../tags/tag328.xml"/><Relationship Id="rId10" Type="http://schemas.openxmlformats.org/officeDocument/2006/relationships/tags" Target="../tags/tag327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33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16.png"/><Relationship Id="rId6" Type="http://schemas.openxmlformats.org/officeDocument/2006/relationships/tags" Target="../tags/tag33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15.png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3" Type="http://schemas.openxmlformats.org/officeDocument/2006/relationships/tags" Target="../tags/tag341.xml"/><Relationship Id="rId12" Type="http://schemas.openxmlformats.org/officeDocument/2006/relationships/tags" Target="../tags/tag340.xml"/><Relationship Id="rId11" Type="http://schemas.openxmlformats.org/officeDocument/2006/relationships/tags" Target="../tags/tag339.xml"/><Relationship Id="rId10" Type="http://schemas.openxmlformats.org/officeDocument/2006/relationships/tags" Target="../tags/tag338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6761799" y="2351314"/>
            <a:ext cx="5197972" cy="1333864"/>
          </a:xfrm>
        </p:spPr>
        <p:txBody>
          <a:bodyPr vert="horz" wrap="square" lIns="0" tIns="0" r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72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6761797" y="3831591"/>
            <a:ext cx="5197971" cy="479152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4131946" y="2785110"/>
            <a:ext cx="576770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131946" y="3823971"/>
            <a:ext cx="576770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任意多边形 1"/>
          <p:cNvSpPr/>
          <p:nvPr userDrawn="1">
            <p:custDataLst>
              <p:tags r:id="rId8"/>
            </p:custDataLst>
          </p:nvPr>
        </p:nvSpPr>
        <p:spPr>
          <a:xfrm flipH="1">
            <a:off x="10142220" y="2057717"/>
            <a:ext cx="1250950" cy="274256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6640829" y="3819526"/>
            <a:ext cx="4359909" cy="536574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800" b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6640830" y="2562542"/>
            <a:ext cx="4359910" cy="1172210"/>
          </a:xfrm>
        </p:spPr>
        <p:txBody>
          <a:bodyPr vert="horz" wrap="square" lIns="0" tIns="0" rIns="0" bIns="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72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175375"/>
            <a:ext cx="720090" cy="68262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246495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480" y="5322570"/>
            <a:ext cx="1619885" cy="153543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482590"/>
            <a:ext cx="1619885" cy="13754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-41275" y="539115"/>
            <a:ext cx="12232640" cy="63614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 userDrawn="1">
            <p:custDataLst>
              <p:tags r:id="rId3"/>
            </p:custDataLst>
          </p:nvPr>
        </p:nvCxnSpPr>
        <p:spPr>
          <a:xfrm>
            <a:off x="6592253" y="4122738"/>
            <a:ext cx="47650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/>
          <p:nvPr userDrawn="1">
            <p:custDataLst>
              <p:tags r:id="rId4"/>
            </p:custDataLst>
          </p:nvPr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10"/>
            </p:custDataLst>
          </p:nvPr>
        </p:nvSpPr>
        <p:spPr>
          <a:xfrm>
            <a:off x="6592254" y="4318318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1"/>
            </p:custDataLst>
          </p:nvPr>
        </p:nvSpPr>
        <p:spPr>
          <a:xfrm>
            <a:off x="6592254" y="4793297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6615749" y="2392364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6615748" y="3567748"/>
            <a:ext cx="482600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1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000"/>
              <a:buFont typeface="Arial" panose="020B0604020202020204" pitchFamily="34" charset="0"/>
              <a:buNone/>
              <a:defRPr sz="4000" b="0" spc="4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730982" y="3932238"/>
            <a:ext cx="4572036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730982" y="2555558"/>
            <a:ext cx="4572036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82576"/>
            <a:ext cx="1620202" cy="137542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2752"/>
            <a:ext cx="1620202" cy="15352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03.xml"/><Relationship Id="rId23" Type="http://schemas.openxmlformats.org/officeDocument/2006/relationships/tags" Target="../tags/tag202.xml"/><Relationship Id="rId22" Type="http://schemas.openxmlformats.org/officeDocument/2006/relationships/tags" Target="../tags/tag201.xml"/><Relationship Id="rId21" Type="http://schemas.openxmlformats.org/officeDocument/2006/relationships/tags" Target="../tags/tag200.xml"/><Relationship Id="rId20" Type="http://schemas.openxmlformats.org/officeDocument/2006/relationships/tags" Target="../tags/tag199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98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347.xml"/><Relationship Id="rId23" Type="http://schemas.openxmlformats.org/officeDocument/2006/relationships/tags" Target="../tags/tag346.xml"/><Relationship Id="rId22" Type="http://schemas.openxmlformats.org/officeDocument/2006/relationships/tags" Target="../tags/tag345.xml"/><Relationship Id="rId21" Type="http://schemas.openxmlformats.org/officeDocument/2006/relationships/tags" Target="../tags/tag344.xml"/><Relationship Id="rId20" Type="http://schemas.openxmlformats.org/officeDocument/2006/relationships/tags" Target="../tags/tag343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342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汉仪旗黑-85S" panose="00020600040101010101" pitchFamily="18" charset="-122"/>
          <a:ea typeface="汉仪旗黑-85S" panose="00020600040101010101" pitchFamily="18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svg"/><Relationship Id="rId7" Type="http://schemas.openxmlformats.org/officeDocument/2006/relationships/image" Target="../media/image19.png"/><Relationship Id="rId6" Type="http://schemas.openxmlformats.org/officeDocument/2006/relationships/tags" Target="../tags/tag35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354.xml"/><Relationship Id="rId11" Type="http://schemas.openxmlformats.org/officeDocument/2006/relationships/tags" Target="../tags/tag353.xml"/><Relationship Id="rId10" Type="http://schemas.openxmlformats.org/officeDocument/2006/relationships/tags" Target="../tags/tag352.xml"/><Relationship Id="rId1" Type="http://schemas.openxmlformats.org/officeDocument/2006/relationships/tags" Target="../tags/tag348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9.xml"/><Relationship Id="rId5" Type="http://schemas.openxmlformats.org/officeDocument/2006/relationships/tags" Target="../tags/tag390.xml"/><Relationship Id="rId4" Type="http://schemas.openxmlformats.org/officeDocument/2006/relationships/tags" Target="../tags/tag389.xml"/><Relationship Id="rId3" Type="http://schemas.openxmlformats.org/officeDocument/2006/relationships/tags" Target="../tags/tag388.xml"/><Relationship Id="rId2" Type="http://schemas.openxmlformats.org/officeDocument/2006/relationships/image" Target="../media/image21.png"/><Relationship Id="rId1" Type="http://schemas.openxmlformats.org/officeDocument/2006/relationships/tags" Target="../tags/tag38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96.xml"/><Relationship Id="rId8" Type="http://schemas.openxmlformats.org/officeDocument/2006/relationships/tags" Target="../tags/tag395.xml"/><Relationship Id="rId7" Type="http://schemas.openxmlformats.org/officeDocument/2006/relationships/image" Target="../media/image21.png"/><Relationship Id="rId6" Type="http://schemas.openxmlformats.org/officeDocument/2006/relationships/image" Target="../media/image33.png"/><Relationship Id="rId5" Type="http://schemas.openxmlformats.org/officeDocument/2006/relationships/tags" Target="../tags/tag394.xml"/><Relationship Id="rId4" Type="http://schemas.openxmlformats.org/officeDocument/2006/relationships/image" Target="../media/image32.png"/><Relationship Id="rId3" Type="http://schemas.openxmlformats.org/officeDocument/2006/relationships/tags" Target="../tags/tag393.xml"/><Relationship Id="rId2" Type="http://schemas.openxmlformats.org/officeDocument/2006/relationships/tags" Target="../tags/tag392.xml"/><Relationship Id="rId13" Type="http://schemas.openxmlformats.org/officeDocument/2006/relationships/notesSlide" Target="../notesSlides/notesSlide11.xml"/><Relationship Id="rId12" Type="http://schemas.openxmlformats.org/officeDocument/2006/relationships/slideLayout" Target="../slideLayouts/slideLayout30.xml"/><Relationship Id="rId11" Type="http://schemas.openxmlformats.org/officeDocument/2006/relationships/tags" Target="../tags/tag398.xml"/><Relationship Id="rId10" Type="http://schemas.openxmlformats.org/officeDocument/2006/relationships/tags" Target="../tags/tag397.xml"/><Relationship Id="rId1" Type="http://schemas.openxmlformats.org/officeDocument/2006/relationships/tags" Target="../tags/tag39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37.xml"/><Relationship Id="rId7" Type="http://schemas.openxmlformats.org/officeDocument/2006/relationships/tags" Target="../tags/tag404.xml"/><Relationship Id="rId6" Type="http://schemas.openxmlformats.org/officeDocument/2006/relationships/tags" Target="../tags/tag403.xml"/><Relationship Id="rId5" Type="http://schemas.openxmlformats.org/officeDocument/2006/relationships/tags" Target="../tags/tag402.xml"/><Relationship Id="rId4" Type="http://schemas.openxmlformats.org/officeDocument/2006/relationships/tags" Target="../tags/tag401.xml"/><Relationship Id="rId3" Type="http://schemas.openxmlformats.org/officeDocument/2006/relationships/tags" Target="../tags/tag400.xml"/><Relationship Id="rId2" Type="http://schemas.openxmlformats.org/officeDocument/2006/relationships/image" Target="../media/image21.png"/><Relationship Id="rId1" Type="http://schemas.openxmlformats.org/officeDocument/2006/relationships/tags" Target="../tags/tag39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37.xml"/><Relationship Id="rId7" Type="http://schemas.openxmlformats.org/officeDocument/2006/relationships/tags" Target="../tags/tag409.xml"/><Relationship Id="rId6" Type="http://schemas.openxmlformats.org/officeDocument/2006/relationships/tags" Target="../tags/tag408.xml"/><Relationship Id="rId5" Type="http://schemas.openxmlformats.org/officeDocument/2006/relationships/image" Target="../media/image34.png"/><Relationship Id="rId4" Type="http://schemas.openxmlformats.org/officeDocument/2006/relationships/tags" Target="../tags/tag407.xml"/><Relationship Id="rId3" Type="http://schemas.openxmlformats.org/officeDocument/2006/relationships/tags" Target="../tags/tag406.xml"/><Relationship Id="rId2" Type="http://schemas.openxmlformats.org/officeDocument/2006/relationships/image" Target="../media/image21.png"/><Relationship Id="rId1" Type="http://schemas.openxmlformats.org/officeDocument/2006/relationships/tags" Target="../tags/tag40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tags" Target="../tags/tag413.xml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tags" Target="../tags/tag412.xml"/><Relationship Id="rId3" Type="http://schemas.openxmlformats.org/officeDocument/2006/relationships/tags" Target="../tags/tag411.xml"/><Relationship Id="rId2" Type="http://schemas.openxmlformats.org/officeDocument/2006/relationships/image" Target="../media/image21.png"/><Relationship Id="rId10" Type="http://schemas.openxmlformats.org/officeDocument/2006/relationships/notesSlide" Target="../notesSlides/notesSlide14.xml"/><Relationship Id="rId1" Type="http://schemas.openxmlformats.org/officeDocument/2006/relationships/tags" Target="../tags/tag4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37.xml"/><Relationship Id="rId6" Type="http://schemas.openxmlformats.org/officeDocument/2006/relationships/tags" Target="../tags/tag418.xml"/><Relationship Id="rId5" Type="http://schemas.openxmlformats.org/officeDocument/2006/relationships/tags" Target="../tags/tag417.xml"/><Relationship Id="rId4" Type="http://schemas.openxmlformats.org/officeDocument/2006/relationships/tags" Target="../tags/tag416.xml"/><Relationship Id="rId3" Type="http://schemas.openxmlformats.org/officeDocument/2006/relationships/tags" Target="../tags/tag415.xml"/><Relationship Id="rId2" Type="http://schemas.openxmlformats.org/officeDocument/2006/relationships/image" Target="../media/image21.png"/><Relationship Id="rId1" Type="http://schemas.openxmlformats.org/officeDocument/2006/relationships/tags" Target="../tags/tag4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37.xml"/><Relationship Id="rId6" Type="http://schemas.openxmlformats.org/officeDocument/2006/relationships/tags" Target="../tags/tag422.xml"/><Relationship Id="rId5" Type="http://schemas.openxmlformats.org/officeDocument/2006/relationships/image" Target="../media/image38.png"/><Relationship Id="rId4" Type="http://schemas.openxmlformats.org/officeDocument/2006/relationships/tags" Target="../tags/tag421.xml"/><Relationship Id="rId3" Type="http://schemas.openxmlformats.org/officeDocument/2006/relationships/tags" Target="../tags/tag420.xml"/><Relationship Id="rId2" Type="http://schemas.openxmlformats.org/officeDocument/2006/relationships/image" Target="../media/image21.png"/><Relationship Id="rId1" Type="http://schemas.openxmlformats.org/officeDocument/2006/relationships/tags" Target="../tags/tag419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37.xml"/><Relationship Id="rId7" Type="http://schemas.openxmlformats.org/officeDocument/2006/relationships/tags" Target="../tags/tag427.xml"/><Relationship Id="rId6" Type="http://schemas.openxmlformats.org/officeDocument/2006/relationships/tags" Target="../tags/tag426.xml"/><Relationship Id="rId5" Type="http://schemas.openxmlformats.org/officeDocument/2006/relationships/image" Target="../media/image39.png"/><Relationship Id="rId4" Type="http://schemas.openxmlformats.org/officeDocument/2006/relationships/tags" Target="../tags/tag425.xml"/><Relationship Id="rId3" Type="http://schemas.openxmlformats.org/officeDocument/2006/relationships/tags" Target="../tags/tag424.xml"/><Relationship Id="rId2" Type="http://schemas.openxmlformats.org/officeDocument/2006/relationships/image" Target="../media/image21.png"/><Relationship Id="rId1" Type="http://schemas.openxmlformats.org/officeDocument/2006/relationships/tags" Target="../tags/tag423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37.xml"/><Relationship Id="rId7" Type="http://schemas.openxmlformats.org/officeDocument/2006/relationships/tags" Target="../tags/tag433.xml"/><Relationship Id="rId6" Type="http://schemas.openxmlformats.org/officeDocument/2006/relationships/tags" Target="../tags/tag432.xml"/><Relationship Id="rId5" Type="http://schemas.openxmlformats.org/officeDocument/2006/relationships/tags" Target="../tags/tag431.xml"/><Relationship Id="rId4" Type="http://schemas.openxmlformats.org/officeDocument/2006/relationships/tags" Target="../tags/tag430.xml"/><Relationship Id="rId3" Type="http://schemas.openxmlformats.org/officeDocument/2006/relationships/tags" Target="../tags/tag429.xml"/><Relationship Id="rId2" Type="http://schemas.openxmlformats.org/officeDocument/2006/relationships/image" Target="../media/image21.png"/><Relationship Id="rId1" Type="http://schemas.openxmlformats.org/officeDocument/2006/relationships/tags" Target="../tags/tag428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40.xml"/><Relationship Id="rId3" Type="http://schemas.openxmlformats.org/officeDocument/2006/relationships/tags" Target="../tags/tag436.xml"/><Relationship Id="rId2" Type="http://schemas.openxmlformats.org/officeDocument/2006/relationships/tags" Target="../tags/tag435.xml"/><Relationship Id="rId1" Type="http://schemas.openxmlformats.org/officeDocument/2006/relationships/tags" Target="../tags/tag434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9.xml"/><Relationship Id="rId5" Type="http://schemas.openxmlformats.org/officeDocument/2006/relationships/tags" Target="../tags/tag358.xml"/><Relationship Id="rId4" Type="http://schemas.openxmlformats.org/officeDocument/2006/relationships/tags" Target="../tags/tag357.xml"/><Relationship Id="rId3" Type="http://schemas.openxmlformats.org/officeDocument/2006/relationships/tags" Target="../tags/tag356.xml"/><Relationship Id="rId2" Type="http://schemas.openxmlformats.org/officeDocument/2006/relationships/image" Target="../media/image21.png"/><Relationship Id="rId1" Type="http://schemas.openxmlformats.org/officeDocument/2006/relationships/tags" Target="../tags/tag35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362.xml"/><Relationship Id="rId5" Type="http://schemas.openxmlformats.org/officeDocument/2006/relationships/image" Target="../media/image22.png"/><Relationship Id="rId4" Type="http://schemas.openxmlformats.org/officeDocument/2006/relationships/tags" Target="../tags/tag361.xml"/><Relationship Id="rId3" Type="http://schemas.openxmlformats.org/officeDocument/2006/relationships/tags" Target="../tags/tag360.xml"/><Relationship Id="rId2" Type="http://schemas.openxmlformats.org/officeDocument/2006/relationships/image" Target="../media/image21.png"/><Relationship Id="rId1" Type="http://schemas.openxmlformats.org/officeDocument/2006/relationships/tags" Target="../tags/tag35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tags" Target="../tags/tag365.xml"/><Relationship Id="rId3" Type="http://schemas.openxmlformats.org/officeDocument/2006/relationships/tags" Target="../tags/tag364.xml"/><Relationship Id="rId2" Type="http://schemas.openxmlformats.org/officeDocument/2006/relationships/image" Target="../media/image21.png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19.xml"/><Relationship Id="rId10" Type="http://schemas.openxmlformats.org/officeDocument/2006/relationships/tags" Target="../tags/tag366.xml"/><Relationship Id="rId1" Type="http://schemas.openxmlformats.org/officeDocument/2006/relationships/tags" Target="../tags/tag36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9.xml"/><Relationship Id="rId5" Type="http://schemas.openxmlformats.org/officeDocument/2006/relationships/tags" Target="../tags/tag370.xml"/><Relationship Id="rId4" Type="http://schemas.openxmlformats.org/officeDocument/2006/relationships/tags" Target="../tags/tag369.xml"/><Relationship Id="rId3" Type="http://schemas.openxmlformats.org/officeDocument/2006/relationships/tags" Target="../tags/tag368.xml"/><Relationship Id="rId2" Type="http://schemas.openxmlformats.org/officeDocument/2006/relationships/image" Target="../media/image21.png"/><Relationship Id="rId1" Type="http://schemas.openxmlformats.org/officeDocument/2006/relationships/tags" Target="../tags/tag36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374.xml"/><Relationship Id="rId5" Type="http://schemas.openxmlformats.org/officeDocument/2006/relationships/image" Target="../media/image28.png"/><Relationship Id="rId4" Type="http://schemas.openxmlformats.org/officeDocument/2006/relationships/tags" Target="../tags/tag373.xml"/><Relationship Id="rId3" Type="http://schemas.openxmlformats.org/officeDocument/2006/relationships/tags" Target="../tags/tag372.xml"/><Relationship Id="rId2" Type="http://schemas.openxmlformats.org/officeDocument/2006/relationships/image" Target="../media/image21.png"/><Relationship Id="rId1" Type="http://schemas.openxmlformats.org/officeDocument/2006/relationships/tags" Target="../tags/tag37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378.xml"/><Relationship Id="rId5" Type="http://schemas.openxmlformats.org/officeDocument/2006/relationships/image" Target="../media/image29.png"/><Relationship Id="rId4" Type="http://schemas.openxmlformats.org/officeDocument/2006/relationships/tags" Target="../tags/tag377.xml"/><Relationship Id="rId3" Type="http://schemas.openxmlformats.org/officeDocument/2006/relationships/tags" Target="../tags/tag376.xml"/><Relationship Id="rId2" Type="http://schemas.openxmlformats.org/officeDocument/2006/relationships/image" Target="../media/image21.png"/><Relationship Id="rId1" Type="http://schemas.openxmlformats.org/officeDocument/2006/relationships/tags" Target="../tags/tag37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382.xml"/><Relationship Id="rId5" Type="http://schemas.openxmlformats.org/officeDocument/2006/relationships/image" Target="../media/image30.png"/><Relationship Id="rId4" Type="http://schemas.openxmlformats.org/officeDocument/2006/relationships/tags" Target="../tags/tag381.xml"/><Relationship Id="rId3" Type="http://schemas.openxmlformats.org/officeDocument/2006/relationships/tags" Target="../tags/tag380.xml"/><Relationship Id="rId2" Type="http://schemas.openxmlformats.org/officeDocument/2006/relationships/image" Target="../media/image21.png"/><Relationship Id="rId1" Type="http://schemas.openxmlformats.org/officeDocument/2006/relationships/tags" Target="../tags/tag37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386.xml"/><Relationship Id="rId5" Type="http://schemas.openxmlformats.org/officeDocument/2006/relationships/image" Target="../media/image31.png"/><Relationship Id="rId4" Type="http://schemas.openxmlformats.org/officeDocument/2006/relationships/tags" Target="../tags/tag385.xml"/><Relationship Id="rId3" Type="http://schemas.openxmlformats.org/officeDocument/2006/relationships/tags" Target="../tags/tag384.xml"/><Relationship Id="rId2" Type="http://schemas.openxmlformats.org/officeDocument/2006/relationships/image" Target="../media/image21.png"/><Relationship Id="rId1" Type="http://schemas.openxmlformats.org/officeDocument/2006/relationships/tags" Target="../tags/tag3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32155" y="1506855"/>
            <a:ext cx="10381615" cy="1446530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Boosting Self-Supervised Embeddings for Speech Enhancement</a:t>
            </a:r>
            <a:endParaRPr lang="en-US" altLang="zh-CN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49705" y="3414395"/>
            <a:ext cx="8946515" cy="838200"/>
          </a:xfrm>
        </p:spPr>
        <p:txBody>
          <a:bodyPr>
            <a:normAutofit lnSpcReduction="20000"/>
          </a:bodyPr>
          <a:lstStyle/>
          <a:p>
            <a:pPr algn="ctr"/>
            <a:r>
              <a:rPr>
                <a:sym typeface="+mn-ea"/>
              </a:rPr>
              <a:t>提升自监督嵌入用于语音增强</a:t>
            </a:r>
            <a:endParaRPr>
              <a:sym typeface="+mn-ea"/>
            </a:endParaRPr>
          </a:p>
        </p:txBody>
      </p:sp>
      <p:pic>
        <p:nvPicPr>
          <p:cNvPr id="7" name="图片 6" descr="3b333633333731363bd4b2bdc7bed8d0ce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4115" y="4713605"/>
            <a:ext cx="2077085" cy="914400"/>
          </a:xfrm>
          <a:prstGeom prst="rect">
            <a:avLst/>
          </a:prstGeom>
        </p:spPr>
      </p:pic>
      <p:pic>
        <p:nvPicPr>
          <p:cNvPr id="8" name="图片 7" descr="3b333633333731363bd4b2bdc7bed8d0ce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31765" y="4713605"/>
            <a:ext cx="2077085" cy="914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62225" y="4986655"/>
            <a:ext cx="1897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2024</a:t>
            </a:r>
            <a:r>
              <a:rPr lang="zh-CN" altLang="en-US"/>
              <a:t>年</a:t>
            </a:r>
            <a:r>
              <a:rPr lang="en-US" altLang="zh-CN"/>
              <a:t>8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31765" y="4986655"/>
            <a:ext cx="185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邵雪纯</a:t>
            </a:r>
            <a:endParaRPr lang="zh-CN" altLang="en-US" b="1"/>
          </a:p>
        </p:txBody>
      </p:sp>
      <p:pic>
        <p:nvPicPr>
          <p:cNvPr id="11" name="图片 10" descr="新疆大学校徽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10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6140450"/>
            <a:ext cx="1219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Hung K H, Fu S, Tseng H H, et al. Boosting self-supervised embeddings for speech enhancement[J]. arXiv preprint arXiv:2204.03339, 2022.</a:t>
            </a:r>
            <a:endParaRPr lang="zh-CN" altLang="en-US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 descr="3b333633333731363bd4b2bdc7bed8d0ce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81010" y="4713605"/>
            <a:ext cx="2077085" cy="914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081010" y="4986655"/>
            <a:ext cx="185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语音合成</a:t>
            </a:r>
            <a:endParaRPr lang="zh-CN" altLang="en-US" b="1"/>
          </a:p>
        </p:txBody>
      </p:sp>
    </p:spTree>
    <p:custDataLst>
      <p:tags r:id="rId1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总结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8005" y="1503680"/>
            <a:ext cx="10786110" cy="2214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 algn="just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sz="2000" dirty="0"/>
              <a:t>该研究提出了两种方法来改善语音增强（SE）性能：使用跨领域特征作为输入和微调自监督学习（SSL）模型。结果显示，跨领域特征显著提高了SE性能</a:t>
            </a:r>
            <a:r>
              <a:rPr lang="zh-CN" sz="2000" dirty="0"/>
              <a:t>。</a:t>
            </a:r>
            <a:r>
              <a:rPr sz="2000" dirty="0"/>
              <a:t>此外，研究探讨了SSL特征的噪声鲁棒性与</a:t>
            </a:r>
            <a:r>
              <a:rPr lang="zh-CN" sz="2000" dirty="0"/>
              <a:t>权重</a:t>
            </a:r>
            <a:r>
              <a:rPr sz="2000" dirty="0"/>
              <a:t>之间的关系，发现噪声鲁棒性较差的特征在SE中可能</a:t>
            </a:r>
            <a:r>
              <a:rPr lang="zh-CN" sz="2000" dirty="0"/>
              <a:t>占更大权重</a:t>
            </a:r>
            <a:r>
              <a:rPr sz="2000" dirty="0"/>
              <a:t>。研究指出使用加权和方法的SSL表示在性能上优于谱图特征，训练SSL表示以完全替代原始声学特征的研究尚待深入</a:t>
            </a:r>
            <a:r>
              <a:rPr lang="zh-CN" sz="2000" dirty="0"/>
              <a:t>。</a:t>
            </a:r>
            <a:endParaRPr lang="zh-CN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6140450"/>
            <a:ext cx="1219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Hung K H, Fu S, Tseng H H, et al. Boosting self-supervised embeddings for speech enhancement[J]. arXiv preprint arXiv:2204.03339, 2022.</a:t>
            </a:r>
            <a:endParaRPr lang="zh-CN" altLang="en-US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21080" y="1793875"/>
            <a:ext cx="10053955" cy="1263650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spc="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sym typeface="+mn-ea"/>
              </a:rPr>
              <a:t>SELM: Speech enhancement using discrete tokens and language models</a:t>
            </a:r>
            <a:endParaRPr lang="en-US" altLang="zh-CN" sz="3600" b="1" spc="3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928495" y="3458210"/>
            <a:ext cx="7878445" cy="588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sz="2400" spc="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SELM：使用离散标记和语言模型的语音增强</a:t>
            </a:r>
            <a:endParaRPr sz="2400" spc="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7" name="图片 6" descr="3b333633333731363bd4b2bdc7bed8d0ce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44115" y="4713605"/>
            <a:ext cx="2077085" cy="914400"/>
          </a:xfrm>
          <a:prstGeom prst="rect">
            <a:avLst/>
          </a:prstGeom>
        </p:spPr>
      </p:pic>
      <p:pic>
        <p:nvPicPr>
          <p:cNvPr id="8" name="图片 7" descr="3b333633333731363bd4b2bdc7bed8d0ce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556885" y="4713605"/>
            <a:ext cx="2077085" cy="914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62225" y="4986655"/>
            <a:ext cx="1897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2024</a:t>
            </a:r>
            <a:r>
              <a:rPr lang="zh-CN" altLang="en-US"/>
              <a:t>年</a:t>
            </a:r>
            <a:r>
              <a:rPr lang="en-US" altLang="zh-CN"/>
              <a:t>8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56885" y="4986655"/>
            <a:ext cx="185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邵雪纯</a:t>
            </a:r>
            <a:endParaRPr lang="zh-CN" altLang="en-US" b="1"/>
          </a:p>
        </p:txBody>
      </p:sp>
      <p:pic>
        <p:nvPicPr>
          <p:cNvPr id="11" name="图片 10" descr="新疆大学校徽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-635" y="6140450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Wang Z, Zhu X, Zhang Z, et al. SELM: Speech enhancement using discrete tokens and language models[C]//ICASSP 2024-2024 IEEE International Conference on Acoustics, Speech and Signal Processing (ICASSP). IEEE, 2024: 11561-11565.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9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 descr="3b333633333731363bd4b2bdc7bed8d0ce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451850" y="4713605"/>
            <a:ext cx="2077085" cy="9144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451850" y="4986655"/>
            <a:ext cx="185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语音合成</a:t>
            </a:r>
            <a:endParaRPr lang="zh-CN" altLang="en-US" b="1"/>
          </a:p>
        </p:txBody>
      </p:sp>
    </p:spTree>
    <p:custDataLst>
      <p:tags r:id="rId1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研究背景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和贡献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589280" y="1503680"/>
            <a:ext cx="107035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 algn="just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dirty="0"/>
              <a:t>语音增强（SE）主要分为两类方法：第一类是判别模型，最小化噪声和干净语音之间的距离。监督学习方法在有限数据集上训练，可能在不同噪声类型和混响条件下表现不佳。第二类是生成模型，学习干净语音的分布作为增强的先验，研究表明其在未见噪声下表现优于判别模型。此外，自监督学习（SSL）使得从大量未标记语音数据中进行无监督学习成为可能，进一步推动了语音处理的发展。</a:t>
            </a:r>
            <a:endParaRPr dirty="0"/>
          </a:p>
          <a:p>
            <a:pPr marL="0" lvl="1" indent="457200" algn="just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dirty="0"/>
              <a:t>为了解决现有方法的局限性，本文提出了一种名为SELM的新框架，灵感来自Vec-Tok Speech。该框架通过引入包含声学和语义信息的离散标记，有效地整合了语言模型（LM），从而在语音增强任务中充分发挥LM的上下文建模能力。通过广泛实验，证明了SELM在客观指标上具有竞争力，同时在主观感知上表现更优。</a:t>
            </a:r>
            <a:endParaRPr dirty="0"/>
          </a:p>
        </p:txBody>
      </p: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-635" y="6140450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Wang Z, Zhu X, Zhang Z, et al. SELM: Speech enhancement using discrete tokens and language models[C]//ICASSP 2024-2024 IEEE International Conference on Acoustics, Speech and Signal Processing (ICASSP). IEEE, 2024: 11561-11565.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研究方法</a:t>
            </a:r>
            <a:endParaRPr lang="en-US" altLang="zh-C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730" y="2530475"/>
            <a:ext cx="9001760" cy="34448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60090" y="611505"/>
            <a:ext cx="83026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编码阶段：将原始音频波形转换为离散标记，使用预训练的WavLM和k-means聚类，能够有效捕获并保留连续语音信号中的复杂和多样信息，促进信号重建。</a:t>
            </a:r>
            <a:endParaRPr lang="zh-CN" altLang="en-US"/>
          </a:p>
          <a:p>
            <a:r>
              <a:rPr lang="zh-CN" altLang="en-US"/>
              <a:t>建模阶段：利用语言模型捕获这些离散标记中的全面上下文信息，允许有效建模复杂关系和依赖。</a:t>
            </a:r>
            <a:endParaRPr lang="zh-CN" altLang="en-US"/>
          </a:p>
          <a:p>
            <a:r>
              <a:rPr lang="zh-CN" altLang="en-US"/>
              <a:t>解码阶段：结合去标记化器和HiFi-GAN，将这些标记恢复为连续语音，确保增强后的语音保持自然和连贯的特性。</a:t>
            </a:r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-635" y="6140450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Wang Z, Zhu X, Zhang Z, et al. SELM: Speech enhancement using discrete tokens and language models[C]//ICASSP 2024-2024 IEEE International Conference on Acoustics, Speech and Signal Processing (ICASSP). IEEE, 2024: 11561-11565.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研究方法</a:t>
            </a:r>
            <a:endParaRPr lang="en-US" altLang="zh-C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820" y="511175"/>
            <a:ext cx="3957320" cy="53587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456565" y="1503680"/>
                <a:ext cx="6297930" cy="45231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1600"/>
                  <a:t>语音语言模型</a:t>
                </a:r>
                <a:r>
                  <a:rPr lang="en-US" altLang="zh-CN" sz="1600"/>
                  <a:t>LM</a:t>
                </a:r>
                <a:r>
                  <a:rPr lang="zh-CN" altLang="en-US" sz="1600"/>
                  <a:t>利用Transformer架构作为其基础。该模型旨在预测合成增强语音所需的离散标记。输入</a:t>
                </a:r>
                <a:r>
                  <a:rPr lang="zh-CN" altLang="en-US" sz="1600"/>
                  <a:t>离散标记通过注意力机制进行处理，计算每个标记与其他标记的注意力分数，从而捕获丰富的上下文信息。</a:t>
                </a:r>
                <a:endParaRPr lang="zh-CN" altLang="en-US" sz="1600"/>
              </a:p>
              <a:p>
                <a:r>
                  <a:rPr lang="zh-CN" altLang="en-US" sz="1600"/>
                  <a:t>输入的噪声序列</a:t>
                </a:r>
                <a:r>
                  <a:rPr lang="en-US" altLang="zh-CN" sz="1600"/>
                  <a:t>x</a:t>
                </a:r>
                <a:r>
                  <a:rPr lang="zh-CN" altLang="en-US" sz="1600"/>
                  <a:t>首先通过音频嵌入层生成连续输出表示。使用</a:t>
                </a:r>
                <a:r>
                  <a:rPr lang="zh-CN" altLang="en-US" sz="1600">
                    <a:sym typeface="+mn-ea"/>
                  </a:rPr>
                  <a:t>正弦位置嵌入</a:t>
                </a:r>
                <a:r>
                  <a:rPr lang="zh-CN" altLang="en-US" sz="1600"/>
                  <a:t>对位置信息进行编码，生成的序列被送入变压器解码器，该解码器由堆叠的多头自注意层和MLP块组成。在每一层，前后都会进行层归一化处理，并使用残差连接。每个MLP由两个线性全连接层和一个GEL</a:t>
                </a:r>
                <a:r>
                  <a:rPr lang="en-US" altLang="zh-CN" sz="1600"/>
                  <a:t>U</a:t>
                </a:r>
                <a:r>
                  <a:rPr lang="zh-CN" altLang="en-US" sz="1600"/>
                  <a:t>非线性激活函数组成。</a:t>
                </a:r>
                <a:endParaRPr lang="zh-CN" altLang="en-US" sz="1600"/>
              </a:p>
              <a:p>
                <a:r>
                  <a:rPr lang="zh-CN" altLang="en-US" sz="1600"/>
                  <a:t>模型的主要学习目标是训练语音LM，使其能够基于输入概率分布预测目标概率分布。设</a:t>
                </a:r>
                <a:r>
                  <a:rPr lang="en-US" altLang="zh-CN" sz="1600"/>
                  <a:t>p(y)</a:t>
                </a:r>
                <a:r>
                  <a:rPr lang="zh-CN" altLang="en-US" sz="1600"/>
                  <a:t>为目标特征的概率分布，</a:t>
                </a:r>
                <a:r>
                  <a:rPr lang="en-US" altLang="zh-CN" sz="1600"/>
                  <a:t>q(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/>
                  <a:t>)</a:t>
                </a:r>
                <a:r>
                  <a:rPr lang="zh-CN" altLang="en-US" sz="1600"/>
                  <a:t>为预测</a:t>
                </a:r>
                <a:r>
                  <a:rPr lang="zh-CN" altLang="en-US" sz="1600"/>
                  <a:t>特征的概率分布，学习目标可用以下公式表示：</a:t>
                </a:r>
                <a:endParaRPr lang="zh-CN" altLang="en-US" sz="1600"/>
              </a:p>
              <a:p>
                <a:endParaRPr lang="zh-CN" altLang="en-US" sz="1600"/>
              </a:p>
              <a:p>
                <a:endParaRPr lang="zh-CN" altLang="en-US" sz="1600"/>
              </a:p>
              <a:p>
                <a:endParaRPr lang="zh-CN" altLang="en-US" sz="1600"/>
              </a:p>
              <a:p>
                <a:endParaRPr lang="zh-CN" altLang="en-US" sz="1600"/>
              </a:p>
              <a:p>
                <a:r>
                  <a:rPr lang="zh-CN" altLang="en-US" sz="1600"/>
                  <a:t>该公式表明，通过最小化预测概率与目标概率之间的差异，模型可以有效地学习到从噪声特征到</a:t>
                </a:r>
                <a:r>
                  <a:rPr lang="zh-CN" altLang="en-US" sz="1600"/>
                  <a:t>干净特征的转换过程。</a:t>
                </a:r>
                <a:endParaRPr lang="zh-CN" altLang="en-US" sz="160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65" y="1503680"/>
                <a:ext cx="6297930" cy="45231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500" y="4533900"/>
            <a:ext cx="3536315" cy="7556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实验设置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8000" y="1419860"/>
            <a:ext cx="10786110" cy="2992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/>
              <a:t>       </a:t>
            </a:r>
            <a:r>
              <a:rPr sz="2000" dirty="0"/>
              <a:t>语音编码器和解码器使用WeNetSpeech和GigaSpeech的子集，共2000小时的普通话和英语语音。语音语言模型的训练数据集包括LibriMix、VCTK和DNS。噪声数据来自WHAM和DEMAND，RIR数据随机选自openSLR26和openSLR28。所有训练数据在生成时有80%的概率添加信噪比在N(-5, 20) dB范围内的噪声录音，并有50%的概率进行卷积处理以模拟混响。</a:t>
            </a:r>
            <a:endParaRPr sz="2000" dirty="0"/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/>
              <a:t>       </a:t>
            </a:r>
            <a:r>
              <a:rPr lang="zh-CN" sz="2000" dirty="0"/>
              <a:t>使</a:t>
            </a:r>
            <a:r>
              <a:rPr sz="2000" dirty="0"/>
              <a:t>用公开的DNS测试集进行</a:t>
            </a:r>
            <a:r>
              <a:rPr lang="zh-CN" sz="2000" dirty="0"/>
              <a:t>模型</a:t>
            </a:r>
            <a:r>
              <a:rPr sz="2000" dirty="0"/>
              <a:t>比较。模拟了由VCTK中随机选取的语音样本</a:t>
            </a:r>
            <a:r>
              <a:rPr lang="zh-CN" sz="2000" dirty="0"/>
              <a:t>和</a:t>
            </a:r>
            <a:r>
              <a:rPr sz="2000" dirty="0"/>
              <a:t>未在训练中见过的噪声</a:t>
            </a:r>
            <a:r>
              <a:rPr lang="zh-CN" sz="2000" dirty="0"/>
              <a:t>与</a:t>
            </a:r>
            <a:r>
              <a:rPr sz="2000" dirty="0"/>
              <a:t>RIR的混合噪声，以评估SELM在自动语音识别（ASR）准确性上的改进。</a:t>
            </a:r>
            <a:endParaRPr sz="2000" dirty="0"/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/>
              <a:t>       </a:t>
            </a:r>
            <a:endParaRPr sz="2000" dirty="0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-635" y="6140450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Wang Z, Zhu X, Zhang Z, et al. SELM: Speech enhancement using discrete tokens and language models[C]//ICASSP 2024-2024 IEEE International Conference on Acoustics, Speech and Signal Processing (ICASSP). IEEE, 2024: 11561-11565.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1315" y="965200"/>
            <a:ext cx="2035175" cy="70548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 fontScale="9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性能评估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15" y="3381375"/>
            <a:ext cx="8072755" cy="28213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88310" y="699770"/>
            <a:ext cx="452564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With Reverb：包含混响的合成测试集。</a:t>
            </a:r>
            <a:endParaRPr lang="zh-CN" altLang="en-US" sz="1600"/>
          </a:p>
          <a:p>
            <a:r>
              <a:rPr lang="zh-CN" altLang="en-US" sz="1600"/>
              <a:t>Without Reverb：不含混响的合成测试集。</a:t>
            </a:r>
            <a:endParaRPr lang="zh-CN" altLang="en-US" sz="1600"/>
          </a:p>
          <a:p>
            <a:r>
              <a:rPr lang="zh-CN" altLang="en-US" sz="1600"/>
              <a:t>Real Recordings：未标记的真实录音测试集。</a:t>
            </a:r>
            <a:endParaRPr lang="zh-CN" altLang="en-US" sz="1600"/>
          </a:p>
          <a:p>
            <a:r>
              <a:rPr lang="en-US" altLang="zh-CN" sz="1600"/>
              <a:t>SIG</a:t>
            </a:r>
            <a:r>
              <a:rPr lang="zh-CN" altLang="en-US" sz="1600"/>
              <a:t>：信号质量指标</a:t>
            </a:r>
            <a:endParaRPr lang="zh-CN" altLang="en-US" sz="1600"/>
          </a:p>
          <a:p>
            <a:r>
              <a:rPr lang="en-US" altLang="zh-CN" sz="1600"/>
              <a:t>BAK</a:t>
            </a:r>
            <a:r>
              <a:rPr lang="zh-CN" altLang="en-US" sz="1600"/>
              <a:t>：</a:t>
            </a:r>
            <a:r>
              <a:rPr lang="zh-CN" altLang="en-US" sz="1600"/>
              <a:t>背景质量指标</a:t>
            </a:r>
            <a:endParaRPr lang="zh-CN" altLang="en-US" sz="1600"/>
          </a:p>
          <a:p>
            <a:r>
              <a:rPr lang="en-US" altLang="zh-CN" sz="1600"/>
              <a:t>OVL</a:t>
            </a:r>
            <a:r>
              <a:rPr lang="zh-CN" altLang="en-US" sz="1600"/>
              <a:t>：重叠质量</a:t>
            </a:r>
            <a:r>
              <a:rPr lang="zh-CN" altLang="en-US" sz="1600"/>
              <a:t>指标（用于评估语音与背景噪声的重叠程度。）</a:t>
            </a:r>
            <a:endParaRPr lang="zh-CN" altLang="en-US" sz="1600"/>
          </a:p>
          <a:p>
            <a:r>
              <a:rPr lang="en-US" altLang="zh-CN" sz="1600"/>
              <a:t>LLR</a:t>
            </a:r>
            <a:r>
              <a:rPr lang="zh-CN" altLang="en-US" sz="1600"/>
              <a:t>：对数</a:t>
            </a:r>
            <a:r>
              <a:rPr lang="zh-CN" altLang="en-US" sz="1600"/>
              <a:t>似然比</a:t>
            </a:r>
            <a:endParaRPr lang="zh-CN" altLang="en-US" sz="1600"/>
          </a:p>
          <a:p>
            <a:r>
              <a:rPr lang="en-US" altLang="zh-CN" sz="1600"/>
              <a:t>Cosine Sim:</a:t>
            </a:r>
            <a:r>
              <a:rPr lang="zh-CN" altLang="en-US" sz="1600"/>
              <a:t>余弦</a:t>
            </a:r>
            <a:r>
              <a:rPr lang="zh-CN" altLang="en-US" sz="1600"/>
              <a:t>相似度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8768715" y="1151255"/>
            <a:ext cx="3021965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 sz="1600"/>
              <a:t>生成模型通常在DNSMOS等主观感知指标上表现更佳，因为它们能在一定程度上缓解噪声泄漏和过度抑制的问题。但由于输出不一定与目标在样本级别严格一致，因此在LLR和余弦相似度指标上可能表现较差。</a:t>
            </a:r>
            <a:endParaRPr lang="zh-CN" altLang="en-US" sz="1600"/>
          </a:p>
          <a:p>
            <a:pPr algn="just"/>
            <a:r>
              <a:rPr lang="zh-CN" altLang="en-US" sz="1600"/>
              <a:t>根据SEL变体的评估结果</a:t>
            </a:r>
            <a:r>
              <a:rPr lang="zh-CN" altLang="en-US" sz="1600"/>
              <a:t>可以看出聚类数量与性能指标之间存在权衡。更少的聚类数导致学习更容易和收敛更好，从而改善客观指标。更多的聚类能更细致地建模音色、情感、音调等特征。</a:t>
            </a:r>
            <a:endParaRPr lang="zh-CN" altLang="en-US" sz="1600"/>
          </a:p>
          <a:p>
            <a:pPr algn="just"/>
            <a:r>
              <a:rPr lang="zh-CN" altLang="en-US" sz="1600"/>
              <a:t>SELM的性能在去噪任务上表现卓越，表明离散表示在解决语音增强挑战方面具有潜力</a:t>
            </a:r>
            <a:endParaRPr lang="zh-CN" altLang="en-US" sz="1600"/>
          </a:p>
        </p:txBody>
      </p:sp>
    </p:spTree>
    <p:custDataLst>
      <p:tags r:id="rId6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性能评估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200" y="2032635"/>
            <a:ext cx="5380990" cy="25838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93255" y="967105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WER：</a:t>
            </a:r>
            <a:r>
              <a:rPr lang="zh-CN" altLang="en-US"/>
              <a:t>词错误率</a:t>
            </a:r>
            <a:endParaRPr lang="zh-CN" altLang="en-US"/>
          </a:p>
          <a:p>
            <a:r>
              <a:rPr lang="zh-CN" altLang="en-US"/>
              <a:t>QMOS：</a:t>
            </a:r>
            <a:r>
              <a:rPr lang="zh-CN" altLang="en-US"/>
              <a:t>语音质量</a:t>
            </a:r>
            <a:endParaRPr lang="zh-CN" altLang="en-US"/>
          </a:p>
          <a:p>
            <a:r>
              <a:rPr lang="zh-CN" altLang="en-US"/>
              <a:t>SMOS：</a:t>
            </a:r>
            <a:r>
              <a:rPr lang="zh-CN" altLang="en-US"/>
              <a:t>说话者相似性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848475" y="2288540"/>
            <a:ext cx="438975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在WER方面，SELM超越所有基准系统，显著提升了语音可懂性，有效保留了源音频的语言信息。</a:t>
            </a:r>
            <a:endParaRPr lang="zh-CN" altLang="en-US"/>
          </a:p>
          <a:p>
            <a:r>
              <a:rPr lang="zh-CN" altLang="en-US"/>
              <a:t>虽然在说话者相似性（SMOS）方面，SELM略低于表现最佳的系统，但在生成模型中仍保持竞争力。</a:t>
            </a:r>
            <a:endParaRPr lang="zh-CN" altLang="en-US"/>
          </a:p>
          <a:p>
            <a:r>
              <a:rPr lang="zh-CN" altLang="en-US"/>
              <a:t>SELM在语音质量方面表现优异，展示了其生成高质量音频信号的能力，使得语音更加自然、悦耳。</a:t>
            </a:r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-635" y="6140450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Wang Z, Zhu X, Zhang Z, et al. SELM: Speech enhancement using discrete tokens and language models[C]//ICASSP 2024-2024 IEEE International Conference on Acoustics, Speech and Signal Processing (ICASSP). IEEE, 2024: 11561-11565.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总结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635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589280" y="1585595"/>
            <a:ext cx="107035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just" fontAlgn="auto"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SELM是一种结合了离散标记和语言模型（LM）的新型语音增强范例。预训练的SSL模型和k-means tokenizer使LM能够有效地模拟上下文信息。去标记化器和HiFi-GAN可进一步恢复增强的语音信号。实验结果表明，SELM在客观指标方面的性能相当，而在主观感知方面则表现出色。希望</a:t>
            </a:r>
            <a:r>
              <a:rPr lang="zh-CN" altLang="en-US" sz="2000" dirty="0">
                <a:sym typeface="+mn-ea"/>
              </a:rPr>
              <a:t>这个研究能对未来将LMs用于语音增强和相关信号改进任务的研究有所启发。</a:t>
            </a:r>
            <a:endParaRPr lang="zh-CN" altLang="en-US" sz="2000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-635" y="6140450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Wang Z, Zhu X, Zhang Z, et al. SELM: Speech enhancement using discrete tokens and language models[C]//ICASSP 2024-2024 IEEE International Conference on Acoustics, Speech and Signal Processing (ICASSP). IEEE, 2024: 11561-11565.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谢谢聆听</a:t>
            </a:r>
            <a:endParaRPr lang="zh-CN" altLang="en-US" dirty="0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6497320"/>
            <a:ext cx="12191365" cy="3606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4774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研究背景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和贡献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9598" y="3377565"/>
            <a:ext cx="1101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54050" y="1576705"/>
            <a:ext cx="10762615" cy="3900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508000" algn="just" fontAlgn="auto">
              <a:lnSpc>
                <a:spcPts val="2700"/>
              </a:lnSpc>
              <a:spcAft>
                <a:spcPts val="0"/>
              </a:spcAft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语音增强（SE）旨在在保持原始语音质量的同时降低背景噪声。自监督学习（SSL）通过利用大量未标记的数据提取有意义的特征表示，为语音任务提供了新的方法。</a:t>
            </a:r>
            <a:r>
              <a:rPr lang="zh-CN" sz="2000" dirty="0"/>
              <a:t>然而，</a:t>
            </a:r>
            <a:r>
              <a:rPr sz="2000" dirty="0"/>
              <a:t>应用SSL特征于语音增强的研究仍然较少。</a:t>
            </a:r>
            <a:endParaRPr sz="2000" dirty="0"/>
          </a:p>
          <a:p>
            <a:pPr indent="508000" algn="just" fontAlgn="auto">
              <a:lnSpc>
                <a:spcPts val="2700"/>
              </a:lnSpc>
              <a:spcAft>
                <a:spcPts val="0"/>
              </a:spcAft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本研究提出了一种名为MOSA-Net的跨领域多目标语音评估模型，该模型能够同时评估语音信号的质量、可懂度和失真</a:t>
            </a:r>
            <a:r>
              <a:rPr lang="zh-CN" sz="2000" dirty="0"/>
              <a:t>程度</a:t>
            </a:r>
            <a:r>
              <a:rPr sz="2000" dirty="0"/>
              <a:t>。</a:t>
            </a:r>
            <a:endParaRPr sz="2000" dirty="0"/>
          </a:p>
          <a:p>
            <a:pPr indent="508000" algn="just" fontAlgn="auto">
              <a:lnSpc>
                <a:spcPts val="2700"/>
              </a:lnSpc>
              <a:spcAft>
                <a:spcPts val="0"/>
              </a:spcAft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为了解决信息损失问题，</a:t>
            </a:r>
            <a:r>
              <a:rPr lang="zh-CN" sz="2000" dirty="0"/>
              <a:t>作者提出了两种解决方案</a:t>
            </a:r>
            <a:r>
              <a:rPr sz="2000" dirty="0"/>
              <a:t>：</a:t>
            </a:r>
            <a:endParaRPr sz="2000" dirty="0"/>
          </a:p>
          <a:p>
            <a:pPr indent="508000" algn="just" fontAlgn="auto">
              <a:lnSpc>
                <a:spcPts val="2700"/>
              </a:lnSpc>
              <a:spcAft>
                <a:spcPts val="0"/>
              </a:spcAft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1. 使用跨领域特征作为输入，以补偿自监督学习特征中的信息丢失。</a:t>
            </a:r>
            <a:endParaRPr sz="2000" dirty="0"/>
          </a:p>
          <a:p>
            <a:pPr indent="508000" algn="just" fontAlgn="auto">
              <a:lnSpc>
                <a:spcPts val="2700"/>
              </a:lnSpc>
              <a:spcAft>
                <a:spcPts val="0"/>
              </a:spcAft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2. 将自监督学习模型与语音增强模型联合微调，使得提取的特征能为语音增强提供有用的信息。</a:t>
            </a:r>
            <a:endParaRPr sz="2000" dirty="0"/>
          </a:p>
          <a:p>
            <a:pPr indent="508000" algn="just" fontAlgn="auto">
              <a:lnSpc>
                <a:spcPts val="2700"/>
              </a:lnSpc>
              <a:spcAft>
                <a:spcPts val="0"/>
              </a:spcAft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实验结果表明，MOSA-Net在VCTK-DEMAND数据集上的表现与当前最先进的语音增强方法相当，同时无需引入复杂的模型。</a:t>
            </a:r>
            <a:endParaRPr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6140450"/>
            <a:ext cx="1219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Hung K H, Fu S, Tseng H H, et al. Boosting self-supervised embeddings for speech enhancement[J]. arXiv preprint arXiv:2204.03339, 2022.</a:t>
            </a:r>
            <a:endParaRPr lang="zh-CN" altLang="en-US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565" y="798195"/>
            <a:ext cx="2153285" cy="70548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研究方法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6140450"/>
            <a:ext cx="1219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Hung K H, Fu S, Tseng H H, et al. Boosting self-supervised embeddings for speech enhancement[J]. arXiv preprint arXiv:2204.03339, 2022.</a:t>
            </a:r>
            <a:endParaRPr lang="zh-CN" altLang="en-US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00" y="1503680"/>
            <a:ext cx="4442460" cy="44075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593205" y="1943735"/>
            <a:ext cx="32137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/>
              <a:t>噪声波形首先输入到SSL模型中生成潜在表示，随后与噪声log1p特征进行连接作为模型输入。因此，通过将模型输出与噪声log1p特征相乘，可以获得增强的预测</a:t>
            </a:r>
            <a:r>
              <a:rPr lang="zh-CN" altLang="en-US"/>
              <a:t>波形。在推理阶段，应用噪声相位以重构增强的波形。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565" y="798195"/>
            <a:ext cx="2153285" cy="70548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研究方法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6140450"/>
            <a:ext cx="1219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Hung K H, Fu S, Tseng H H, et al. Boosting self-supervised embeddings for speech enhancement[J]. arXiv preprint arXiv:2204.03339, 2022.</a:t>
            </a:r>
            <a:endParaRPr lang="zh-CN" altLang="en-US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840740" y="1688465"/>
                <a:ext cx="9942830" cy="42310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/>
                  <a:t>通过计算干净语音和噪声语音在模型的潜在表示层之间的距离，来衡量噪声鲁棒性。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表示第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l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层的干净和噪声潜在表示。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每一层的潜在特征都会通过均值和方差进行归一化，这样可以确保在比较不同层时具有相同的尺度。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逐层加权：使用加权求和来整合各层的潜在表示，以反映每层在语音增强任务中的重要性。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w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。</m:t>
                    </m:r>
                    <m:r>
                      <a:rPr lang="zh-CN" alt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且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en-US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w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e>
                    </m:nary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。</m:t>
                    </m:r>
                  </m:oMath>
                </a14:m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随机抽样与期望计算：在后续的实验中，通过随机从训练集抽样来获取SSL模型的表现，从而计算出平均CN距离曲线，这有助于分析不同SSL模型的鲁棒性。</a:t>
                </a:r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40" y="1688465"/>
                <a:ext cx="9942830" cy="4231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6120" y="2082800"/>
            <a:ext cx="5059680" cy="6019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4855" y="3280410"/>
            <a:ext cx="2514600" cy="5257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rcRect t="10145" b="7246"/>
          <a:stretch>
            <a:fillRect/>
          </a:stretch>
        </p:blipFill>
        <p:spPr>
          <a:xfrm>
            <a:off x="4102100" y="4295140"/>
            <a:ext cx="1836420" cy="5791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0600" y="5627370"/>
            <a:ext cx="2979420" cy="41148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实验设置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8005" y="1711325"/>
            <a:ext cx="10786110" cy="1854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just" fontAlgn="auto">
              <a:lnSpc>
                <a:spcPct val="150000"/>
              </a:lnSpc>
              <a:buFont typeface="Wingdings" panose="05000000000000000000" charset="0"/>
              <a:buNone/>
              <a:extLst>
                <a:ext uri="{35155182-B16C-46BC-9424-99874614C6A1}">
                  <wpsdc:marlchars xmlns:wpsdc="http://www.wps.cn/officeDocument/2017/drawingmlCustomData" val="0" checksum="0"/>
                </a:ext>
              </a:extLst>
            </a:pPr>
            <a:r>
              <a:rPr lang="en-US" altLang="zh-CN" dirty="0"/>
              <a:t>       </a:t>
            </a:r>
            <a:r>
              <a:rPr lang="zh-CN" altLang="en-US" dirty="0"/>
              <a:t>使用预混合数据集 VCTK-DEMAND来评估</a:t>
            </a:r>
            <a:r>
              <a:rPr lang="zh-CN" altLang="en-US" dirty="0"/>
              <a:t>模型，VCTK-DEMAND数据集将VCTK数据集中的清晰语音与DEMAND数据集中的噪声进行组合，生成多个不同噪声条件下的语音样本。训练集中有 11572 个语句，信噪比分别为15、10、5和0dB，测试集中有824个语句，信噪比分别为17.5、12.5、7.5和 2.5dB。</a:t>
            </a:r>
            <a:endParaRPr lang="zh-CN" altLang="en-US" sz="1600" dirty="0"/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635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6140450"/>
            <a:ext cx="1219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Hung K H, Fu S, Tseng H H, et al. Boosting self-supervised embeddings for speech enhancement[J]. arXiv preprint arXiv:2204.03339, 2022.</a:t>
            </a:r>
            <a:endParaRPr lang="zh-CN" altLang="en-US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性能评估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6140450"/>
            <a:ext cx="1219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Hung K H, Fu S, Tseng H H, et al. Boosting self-supervised embeddings for speech enhancement[J]. arXiv preprint arXiv:2204.03339, 2022.</a:t>
            </a:r>
            <a:endParaRPr lang="zh-CN" altLang="en-US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3510" y="1419860"/>
            <a:ext cx="4010660" cy="468058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572760" y="263525"/>
            <a:ext cx="58527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PESQ：</a:t>
            </a:r>
            <a:r>
              <a:rPr lang="zh-CN" altLang="en-US">
                <a:sym typeface="+mn-ea"/>
              </a:rPr>
              <a:t>主观语音质</a:t>
            </a: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COVL：整体质量。</a:t>
            </a:r>
            <a:endParaRPr lang="zh-CN" altLang="en-US"/>
          </a:p>
          <a:p>
            <a:r>
              <a:rPr lang="zh-CN" altLang="en-US"/>
              <a:t>CSIG：</a:t>
            </a:r>
            <a:r>
              <a:rPr lang="zh-CN" altLang="en-US">
                <a:sym typeface="+mn-ea"/>
              </a:rPr>
              <a:t>信号失真</a:t>
            </a:r>
            <a:r>
              <a:rPr lang="en-US" altLang="zh-CN">
                <a:sym typeface="+mn-ea"/>
              </a:rPr>
              <a:t>         </a:t>
            </a:r>
            <a:r>
              <a:rPr lang="zh-CN" altLang="en-US">
                <a:sym typeface="+mn-ea"/>
              </a:rPr>
              <a:t>STOI：</a:t>
            </a:r>
            <a:r>
              <a:rPr lang="zh-CN" altLang="en-US">
                <a:sym typeface="+mn-ea"/>
              </a:rPr>
              <a:t>短时可懂度</a:t>
            </a:r>
            <a:r>
              <a:rPr lang="en-US" altLang="zh-CN">
                <a:sym typeface="+mn-ea"/>
              </a:rPr>
              <a:t>     </a:t>
            </a:r>
            <a:endParaRPr lang="en-US" altLang="zh-CN">
              <a:sym typeface="+mn-ea"/>
            </a:endParaRPr>
          </a:p>
          <a:p>
            <a:r>
              <a:rPr lang="zh-CN" altLang="en-US"/>
              <a:t>CBAK：</a:t>
            </a:r>
            <a:r>
              <a:rPr lang="zh-CN" altLang="en-US">
                <a:sym typeface="+mn-ea"/>
              </a:rPr>
              <a:t>背景噪声失真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453505" y="1637030"/>
            <a:ext cx="475869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/>
              <a:t>选择了三种不同的SSL模型来进行实验：wav2vec 2.0、HuBERT和WavLM-Base。</a:t>
            </a:r>
            <a:endParaRPr lang="zh-CN" altLang="en-US"/>
          </a:p>
          <a:p>
            <a:pPr algn="just"/>
            <a:r>
              <a:rPr lang="zh-CN" altLang="en-US"/>
              <a:t>仅使用SSL模型的最后隐藏层（LL）作为输入并没有明显提高SE模型的性能，相比于仅使用log1p光谱图的表现并没有提升。使用所有嵌入层的加权和（WS）则能显著提高性能，表明SSL模型中的其他层也含有对SE任务有用的信息。</a:t>
            </a:r>
            <a:endParaRPr lang="zh-CN" altLang="en-US"/>
          </a:p>
          <a:p>
            <a:pPr algn="just"/>
            <a:r>
              <a:rPr lang="zh-CN" altLang="en-US"/>
              <a:t>当将log1p</a:t>
            </a:r>
            <a:r>
              <a:rPr lang="zh-CN" altLang="en-US"/>
              <a:t>频谱图与SSL特征拼接时，无论是使用最后隐藏层还是加权和，都进一步提升了模型的性能。</a:t>
            </a:r>
            <a:endParaRPr lang="zh-CN" altLang="en-US"/>
          </a:p>
          <a:p>
            <a:pPr algn="just"/>
            <a:r>
              <a:rPr lang="zh-CN" altLang="en-US"/>
              <a:t>最优的结果来自于将加权和与log1p</a:t>
            </a:r>
            <a:r>
              <a:rPr lang="zh-CN" altLang="en-US"/>
              <a:t>频谱图结合使用，这验证了包含声学特征能够有效改善SE的性能。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性能评估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6140450"/>
            <a:ext cx="1219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Hung K H, Fu S, Tseng H H, et al. Boosting self-supervised embeddings for speech enhancement[J]. arXiv preprint arXiv:2204.03339, 2022.</a:t>
            </a:r>
            <a:endParaRPr lang="zh-CN" altLang="en-US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795" y="1499235"/>
            <a:ext cx="4773295" cy="45942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501765" y="1582420"/>
            <a:ext cx="390588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/>
              <a:t>不同自监督学习（SSL）模型的CN距离（实线）和层权重（虚线）。CN距离是通过随机采样的输入计算的，经过归一化，使得结果在[0, 1]范围内。</a:t>
            </a:r>
            <a:r>
              <a:rPr lang="zh-CN" altLang="en-US"/>
              <a:t>可以看出，层权重和CN距离之间存在高度相关性，说明较大的CN距离可能提供了更多信息。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性能评估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6140450"/>
            <a:ext cx="1219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Hung K H, Fu S, Tseng H H, et al. Boosting self-supervised embeddings for speech enhancement[J]. arXiv preprint arXiv:2204.03339, 2022.</a:t>
            </a:r>
            <a:endParaRPr lang="zh-CN" altLang="en-US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580" y="1592580"/>
            <a:ext cx="3630930" cy="40614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377180" y="1969135"/>
            <a:ext cx="53327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/>
              <a:t>从表 1 可以看出，使用 WavLM 作为 SSL 模型优于其他两种方法。表二展示了对WavLM 的微调结果。</a:t>
            </a:r>
            <a:endParaRPr lang="zh-CN" altLang="en-US"/>
          </a:p>
          <a:p>
            <a:pPr algn="just"/>
            <a:r>
              <a:rPr lang="zh-CN" altLang="en-US"/>
              <a:t>无论是WavLM-Base还是WavLM-Large，最佳性能均来自于与log1p结合的部分微调（PF）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性能评估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6140450"/>
            <a:ext cx="1219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Hung K H, Fu S, Tseng H H, et al. Boosting self-supervised embeddings for speech enhancement[J]. arXiv preprint arXiv:2204.03339, 2022.</a:t>
            </a:r>
            <a:endParaRPr lang="zh-CN" altLang="en-US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805" y="1645285"/>
            <a:ext cx="4959985" cy="358838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708140" y="1906270"/>
            <a:ext cx="438594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/>
              <a:t>图3(a)展示了微调后的CN距离，第一层和最后几层的距离增加，表明这些层获取了更多信息。图3(b)的学习权重趋势与CN距离一致，验证了大CN距离可能提供更多信息的观察结果。使用仅SSL表示（橙色和绿色虚线）时，前几层的权重增加，超过了SSL+log1p。这表明在没有log1p输入的微调后，前几层对原始声学特征学习了更多信息，因此log1p特征的增益相对较小。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3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3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TEMPLATE_THUMBS_INDEX" val="1、4、7、9、11、16、19、20、22、25、27、32、33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613"/>
</p:tagLst>
</file>

<file path=ppt/tags/tag20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60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60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TEMPLATE_THUMBS_INDEX" val="1、4、7、9、11、12、16、19、20、21、22、23、26、31、35、37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660"/>
</p:tagLst>
</file>

<file path=ppt/tags/tag3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34.xml><?xml version="1.0" encoding="utf-8"?>
<p:tagLst xmlns:p="http://schemas.openxmlformats.org/presentationml/2006/main">
  <p:tag name="KSO_WM_UNIT_ISCONTENTS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60_37*a*1"/>
  <p:tag name="KSO_WM_TEMPLATE_CATEGORY" val="custom"/>
  <p:tag name="KSO_WM_TEMPLATE_INDEX" val="20204660"/>
  <p:tag name="KSO_WM_UNIT_LAYERLEVEL" val="1"/>
  <p:tag name="KSO_WM_TAG_VERSION" val="1.0"/>
  <p:tag name="KSO_WM_BEAUTIFY_FLAG" val="#wm#"/>
  <p:tag name="KSO_WM_UNIT_PRESET_TEXT" val="谢谢聆听"/>
  <p:tag name="KSO_WM_UNIT_ISNUMDGMTITLE" val="0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SLIDE_ID" val="custom20204660_37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7"/>
  <p:tag name="KSO_WM_TAG_VERSION" val="1.0"/>
  <p:tag name="KSO_WM_BEAUTIFY_FLAG" val="#wm#"/>
  <p:tag name="KSO_WM_TEMPLATE_CATEGORY" val="custom"/>
  <p:tag name="KSO_WM_TEMPLATE_INDEX" val="20204660"/>
  <p:tag name="KSO_WM_SLIDE_LAYOUT" val="a_b"/>
  <p:tag name="KSO_WM_SLIDE_LAYOUT_CNT" val="1_1"/>
</p:tagLst>
</file>

<file path=ppt/tags/tag437.xml><?xml version="1.0" encoding="utf-8"?>
<p:tagLst xmlns:p="http://schemas.openxmlformats.org/presentationml/2006/main">
  <p:tag name="COMMONDATA" val="eyJoZGlkIjoiZmVkMjkyZWJhMzIxYTIyMjczMDE5M2M3ZWEyNGQyMDgifQ==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1413">
      <a:dk1>
        <a:sysClr val="windowText" lastClr="000000"/>
      </a:dk1>
      <a:lt1>
        <a:sysClr val="window" lastClr="FFFFFF"/>
      </a:lt1>
      <a:dk2>
        <a:srgbClr val="EAEDEF"/>
      </a:dk2>
      <a:lt2>
        <a:srgbClr val="FFFFFF"/>
      </a:lt2>
      <a:accent1>
        <a:srgbClr val="14B6F0"/>
      </a:accent1>
      <a:accent2>
        <a:srgbClr val="3796C9"/>
      </a:accent2>
      <a:accent3>
        <a:srgbClr val="5B76A2"/>
      </a:accent3>
      <a:accent4>
        <a:srgbClr val="7E577C"/>
      </a:accent4>
      <a:accent5>
        <a:srgbClr val="A23755"/>
      </a:accent5>
      <a:accent6>
        <a:srgbClr val="C5172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WPS主题色">
      <a:dk1>
        <a:srgbClr val="000000"/>
      </a:dk1>
      <a:lt1>
        <a:srgbClr val="FFFFFF"/>
      </a:lt1>
      <a:dk2>
        <a:srgbClr val="E9EFF0"/>
      </a:dk2>
      <a:lt2>
        <a:srgbClr val="FBFCFC"/>
      </a:lt2>
      <a:accent1>
        <a:srgbClr val="66CDE1"/>
      </a:accent1>
      <a:accent2>
        <a:srgbClr val="62BBF7"/>
      </a:accent2>
      <a:accent3>
        <a:srgbClr val="73A5FD"/>
      </a:accent3>
      <a:accent4>
        <a:srgbClr val="978DEC"/>
      </a:accent4>
      <a:accent5>
        <a:srgbClr val="C176C3"/>
      </a:accent5>
      <a:accent6>
        <a:srgbClr val="E1648E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6631</Words>
  <Application>WPS 演示</Application>
  <PresentationFormat>宽屏</PresentationFormat>
  <Paragraphs>170</Paragraphs>
  <Slides>19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Wingdings</vt:lpstr>
      <vt:lpstr>Wingdings</vt:lpstr>
      <vt:lpstr>微软雅黑</vt:lpstr>
      <vt:lpstr>汉仪旗黑-85S</vt:lpstr>
      <vt:lpstr>黑体</vt:lpstr>
      <vt:lpstr>Arial Unicode MS</vt:lpstr>
      <vt:lpstr>Calibri</vt:lpstr>
      <vt:lpstr>Cambria Math</vt:lpstr>
      <vt:lpstr>MS Mincho</vt:lpstr>
      <vt:lpstr>Segoe Print</vt:lpstr>
      <vt:lpstr>WPS</vt:lpstr>
      <vt:lpstr>1_Office 主题​​</vt:lpstr>
      <vt:lpstr>2_Office 主题​​</vt:lpstr>
      <vt:lpstr>Boosting Self-Supervised Embeddings for Speech Enhancement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Dst: Deformable speech transformer for emotion recognition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809</cp:revision>
  <dcterms:created xsi:type="dcterms:W3CDTF">2019-06-19T02:08:00Z</dcterms:created>
  <dcterms:modified xsi:type="dcterms:W3CDTF">2024-08-01T07:23:11Z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2052-11.8.2.11718</vt:lpwstr>
  </property>
  <property fmtid="{D5CDD505-2E9C-101B-9397-08002B2CF9AE}" pid="3" name="ICV">
    <vt:lpwstr>0C8F2E0CF60F404982C7421FBAEB6DF2</vt:lpwstr>
  </property>
</Properties>
</file>