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06" r:id="rId3"/>
    <p:sldId id="2606" r:id="rId5"/>
    <p:sldId id="2614" r:id="rId6"/>
    <p:sldId id="2596" r:id="rId7"/>
    <p:sldId id="2615" r:id="rId8"/>
    <p:sldId id="2629" r:id="rId9"/>
    <p:sldId id="2600" r:id="rId10"/>
    <p:sldId id="2613" r:id="rId11"/>
    <p:sldId id="2623" r:id="rId12"/>
    <p:sldId id="2624" r:id="rId13"/>
    <p:sldId id="2625" r:id="rId14"/>
    <p:sldId id="2626" r:id="rId15"/>
    <p:sldId id="2627" r:id="rId16"/>
    <p:sldId id="2628"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7"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1736FF"/>
    <a:srgbClr val="E4E6E7"/>
    <a:srgbClr val="BFBEBD"/>
    <a:srgbClr val="F16005"/>
    <a:srgbClr val="FE0000"/>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77" autoAdjust="0"/>
  </p:normalViewPr>
  <p:slideViewPr>
    <p:cSldViewPr snapToGrid="0" showGuides="1">
      <p:cViewPr>
        <p:scale>
          <a:sx n="66" d="100"/>
          <a:sy n="66" d="100"/>
        </p:scale>
        <p:origin x="-48" y="398"/>
      </p:cViewPr>
      <p:guideLst>
        <p:guide orient="horz" pos="2037"/>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9.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lIns="0" tIns="0" rIns="0" bIns="0" rtlCol="0" anchor="b" anchorCtr="0">
            <a:normAutofit/>
          </a:bodyPr>
          <a:lstStyle>
            <a:lvl1pPr>
              <a:defRPr sz="3200">
                <a:latin typeface="+mj-ea"/>
                <a:ea typeface="+mj-ea"/>
              </a:defRPr>
            </a:lvl1p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95960" y="1240790"/>
            <a:ext cx="10799088" cy="405553"/>
          </a:xfrm>
        </p:spPr>
        <p:txBody>
          <a:bodyPr lIns="0" tIns="0" rIns="0" bIns="0" anchor="t" anchorCtr="0">
            <a:normAutofit/>
          </a:bodyPr>
          <a:lstStyle>
            <a:lvl1pPr marL="0" indent="0">
              <a:lnSpc>
                <a:spcPct val="100000"/>
              </a:lnSpc>
              <a:buNone/>
              <a:defRPr sz="2400" b="0"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单击此处编辑副标题</a:t>
            </a:r>
            <a:endParaRPr lang="en-US" altLang="zh-CN"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95960" y="360000"/>
            <a:ext cx="10800000" cy="7200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
            </p:custDataLst>
          </p:nvPr>
        </p:nvSpPr>
        <p:spPr>
          <a:xfrm>
            <a:off x="695960" y="1301749"/>
            <a:ext cx="10800000" cy="4873625"/>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6"/>
            </p:custDataLst>
          </p:nvPr>
        </p:nvSpPr>
        <p:spPr>
          <a:xfrm>
            <a:off x="695960" y="6356350"/>
            <a:ext cx="2743200" cy="365125"/>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038600" y="6356350"/>
            <a:ext cx="4114800" cy="365125"/>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753983" y="6356350"/>
            <a:ext cx="2743200" cy="365125"/>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fontAlgn="auto" latinLnBrk="0" hangingPunct="1">
        <a:lnSpc>
          <a:spcPct val="100000"/>
        </a:lnSpc>
        <a:spcBef>
          <a:spcPct val="0"/>
        </a:spcBef>
        <a:buNone/>
        <a:defRPr sz="3200" b="1" u="none" strike="noStrike" kern="1200" cap="none" spc="300" normalizeH="0" baseline="0">
          <a:solidFill>
            <a:schemeClr val="tx1"/>
          </a:solidFill>
          <a:uFillTx/>
          <a:latin typeface="+mj-ea"/>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ea"/>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71804" y="1754505"/>
            <a:ext cx="11248247" cy="2004060"/>
          </a:xfrm>
          <a:prstGeom prst="rect">
            <a:avLst/>
          </a:prstGeom>
        </p:spPr>
        <p:txBody>
          <a:bodyPr wrap="square">
            <a:noAutofit/>
          </a:bodyPr>
          <a:lstStyle/>
          <a:p>
            <a:pPr algn="ctr"/>
            <a:r>
              <a:rPr lang="en-US" altLang="zh-CN" sz="3600" b="1" i="0" dirty="0">
                <a:solidFill>
                  <a:srgbClr val="000000"/>
                </a:solidFill>
                <a:effectLst/>
                <a:highlight>
                  <a:srgbClr val="FFFFFF"/>
                </a:highlight>
                <a:latin typeface="Roboto" panose="02000000000000000000" pitchFamily="2" charset="0"/>
              </a:rPr>
              <a:t>AN EMPIRICAL STUDY AND IMPROVEMENT FOR SPEECH EMOTION RECOGNITION</a:t>
            </a:r>
            <a:endParaRPr lang="en-US" altLang="zh-CN" sz="3600" b="1" i="0" dirty="0">
              <a:solidFill>
                <a:srgbClr val="000000"/>
              </a:solidFill>
              <a:effectLst/>
              <a:highlight>
                <a:srgbClr val="FFFFFF"/>
              </a:highlight>
              <a:latin typeface="Roboto" panose="02000000000000000000" pitchFamily="2" charset="0"/>
            </a:endParaRPr>
          </a:p>
        </p:txBody>
      </p:sp>
      <p:grpSp>
        <p:nvGrpSpPr>
          <p:cNvPr id="26" name="组合 25"/>
          <p:cNvGrpSpPr/>
          <p:nvPr/>
        </p:nvGrpSpPr>
        <p:grpSpPr>
          <a:xfrm>
            <a:off x="3273425" y="4747260"/>
            <a:ext cx="5240020" cy="442798"/>
            <a:chOff x="4666248" y="4096573"/>
            <a:chExt cx="3179685" cy="468000"/>
          </a:xfrm>
        </p:grpSpPr>
        <p:grpSp>
          <p:nvGrpSpPr>
            <p:cNvPr id="27" name="组合 26"/>
            <p:cNvGrpSpPr/>
            <p:nvPr/>
          </p:nvGrpSpPr>
          <p:grpSpPr>
            <a:xfrm>
              <a:off x="4666248" y="4096573"/>
              <a:ext cx="1388319" cy="468000"/>
              <a:chOff x="4900613" y="4067568"/>
              <a:chExt cx="1388319" cy="468000"/>
            </a:xfrm>
          </p:grpSpPr>
          <p:sp>
            <p:nvSpPr>
              <p:cNvPr id="31" name="矩形 30"/>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32" name="文本框 31"/>
              <p:cNvSpPr txBox="1"/>
              <p:nvPr/>
            </p:nvSpPr>
            <p:spPr>
              <a:xfrm>
                <a:off x="4902540" y="4162870"/>
                <a:ext cx="1386392" cy="302685"/>
              </a:xfrm>
              <a:prstGeom prst="rect">
                <a:avLst/>
              </a:prstGeom>
              <a:noFill/>
            </p:spPr>
            <p:txBody>
              <a:bodyPr wrap="square" rtlCol="0">
                <a:noAutofit/>
              </a:bodyPr>
              <a:lstStyle/>
              <a:p>
                <a:pPr algn="ctr"/>
                <a:r>
                  <a:rPr lang="en-US" altLang="zh-CN" sz="1400" b="1" dirty="0">
                    <a:solidFill>
                      <a:schemeClr val="bg1"/>
                    </a:solidFill>
                    <a:latin typeface="微软雅黑" panose="020B0503020204020204" charset="-122"/>
                    <a:ea typeface="微软雅黑" panose="020B0503020204020204" charset="-122"/>
                    <a:sym typeface="Times New Roman" panose="02020603050405020304" charset="0"/>
                  </a:rPr>
                  <a:t>2024</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年</a:t>
                </a:r>
                <a:r>
                  <a:rPr lang="en-US" altLang="zh-CN" sz="1400" b="1" dirty="0">
                    <a:solidFill>
                      <a:schemeClr val="bg1"/>
                    </a:solidFill>
                    <a:effectLst/>
                    <a:latin typeface="微软雅黑" panose="020B0503020204020204" charset="-122"/>
                    <a:ea typeface="微软雅黑" panose="020B0503020204020204" charset="-122"/>
                    <a:sym typeface="Times New Roman" panose="02020603050405020304" charset="0"/>
                  </a:rPr>
                  <a:t>9</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月</a:t>
                </a:r>
                <a:r>
                  <a:rPr lang="en-US" altLang="zh-CN" sz="1400" b="1" dirty="0">
                    <a:solidFill>
                      <a:schemeClr val="bg1"/>
                    </a:solidFill>
                    <a:effectLst/>
                    <a:latin typeface="微软雅黑" panose="020B0503020204020204" charset="-122"/>
                    <a:ea typeface="微软雅黑" panose="020B0503020204020204" charset="-122"/>
                    <a:sym typeface="Times New Roman" panose="02020603050405020304" charset="0"/>
                  </a:rPr>
                  <a:t>12</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日</a:t>
                </a:r>
                <a:endPar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endParaRPr>
              </a:p>
            </p:txBody>
          </p:sp>
        </p:grpSp>
        <p:grpSp>
          <p:nvGrpSpPr>
            <p:cNvPr id="28" name="组合 27"/>
            <p:cNvGrpSpPr/>
            <p:nvPr/>
          </p:nvGrpSpPr>
          <p:grpSpPr>
            <a:xfrm>
              <a:off x="6374227" y="4096573"/>
              <a:ext cx="1471706" cy="468000"/>
              <a:chOff x="5193221" y="4071473"/>
              <a:chExt cx="1471706" cy="468000"/>
            </a:xfrm>
          </p:grpSpPr>
          <p:sp>
            <p:nvSpPr>
              <p:cNvPr id="29" name="矩形 28"/>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p:cNvSpPr txBox="1"/>
              <p:nvPr/>
            </p:nvSpPr>
            <p:spPr>
              <a:xfrm>
                <a:off x="5219839" y="4166974"/>
                <a:ext cx="1445088" cy="324161"/>
              </a:xfrm>
              <a:prstGeom prst="rect">
                <a:avLst/>
              </a:prstGeom>
              <a:noFill/>
            </p:spPr>
            <p:txBody>
              <a:bodyPr wrap="square" rtlCol="0">
                <a:spAutoFit/>
              </a:bodyPr>
              <a:lstStyle/>
              <a:p>
                <a:pPr algn="ctr"/>
                <a:r>
                  <a:rPr lang="zh-CN" altLang="en-US" sz="1400" b="1" dirty="0">
                    <a:effectLst/>
                    <a:latin typeface="微软雅黑" panose="020B0503020204020204" charset="-122"/>
                    <a:ea typeface="微软雅黑" panose="020B0503020204020204" charset="-122"/>
                    <a:cs typeface="+mn-ea"/>
                    <a:sym typeface="Times New Roman" panose="02020603050405020304" charset="0"/>
                  </a:rPr>
                  <a:t>李嘉昊</a:t>
                </a:r>
                <a:endParaRPr lang="en-US" altLang="zh-CN" sz="1400" b="1" dirty="0">
                  <a:effectLst/>
                  <a:latin typeface="微软雅黑" panose="020B0503020204020204" charset="-122"/>
                  <a:ea typeface="微软雅黑" panose="020B0503020204020204" charset="-122"/>
                  <a:cs typeface="+mn-ea"/>
                  <a:sym typeface="Times New Roman" panose="02020603050405020304" charset="0"/>
                </a:endParaRPr>
              </a:p>
            </p:txBody>
          </p:sp>
        </p:grpSp>
      </p:grpSp>
      <p:grpSp>
        <p:nvGrpSpPr>
          <p:cNvPr id="14" name="组合 13"/>
          <p:cNvGrpSpPr/>
          <p:nvPr/>
        </p:nvGrpSpPr>
        <p:grpSpPr>
          <a:xfrm>
            <a:off x="10527983" y="5830252"/>
            <a:ext cx="1454468" cy="1110298"/>
            <a:chOff x="10567558" y="6259911"/>
            <a:chExt cx="1813765" cy="1437468"/>
          </a:xfrm>
        </p:grpSpPr>
        <p:sp>
          <p:nvSpPr>
            <p:cNvPr id="19" name="矩形: 圆角 4"/>
            <p:cNvSpPr/>
            <p:nvPr/>
          </p:nvSpPr>
          <p:spPr>
            <a:xfrm rot="17920264">
              <a:off x="10587027" y="6240441"/>
              <a:ext cx="1287433" cy="1326372"/>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楷体" panose="02010609060101010101" charset="-122"/>
                <a:ea typeface="楷体" panose="02010609060101010101" charset="-122"/>
                <a:cs typeface="+mn-ea"/>
                <a:sym typeface="+mn-lt"/>
              </a:endParaRPr>
            </a:p>
          </p:txBody>
        </p:sp>
        <p:sp>
          <p:nvSpPr>
            <p:cNvPr id="36" name="矩形: 圆角 4"/>
            <p:cNvSpPr/>
            <p:nvPr/>
          </p:nvSpPr>
          <p:spPr>
            <a:xfrm rot="18041694">
              <a:off x="11437758" y="6753814"/>
              <a:ext cx="993115" cy="8940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37" name="组合 36"/>
          <p:cNvGrpSpPr/>
          <p:nvPr/>
        </p:nvGrpSpPr>
        <p:grpSpPr>
          <a:xfrm rot="15433288">
            <a:off x="3207142" y="-592292"/>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2" name="文本框 1"/>
          <p:cNvSpPr txBox="1"/>
          <p:nvPr/>
        </p:nvSpPr>
        <p:spPr>
          <a:xfrm>
            <a:off x="3856355" y="3703320"/>
            <a:ext cx="4064000" cy="368300"/>
          </a:xfrm>
          <a:prstGeom prst="rect">
            <a:avLst/>
          </a:prstGeom>
          <a:noFill/>
        </p:spPr>
        <p:txBody>
          <a:bodyPr wrap="square" rtlCol="0">
            <a:spAutoFit/>
          </a:bodyPr>
          <a:p>
            <a:pPr algn="ctr"/>
            <a:r>
              <a:rPr lang="en-US" altLang="zh-CN"/>
              <a:t>ICASSP 2023</a:t>
            </a:r>
            <a:endParaRPr lang="en-US" altLang="zh-CN"/>
          </a:p>
        </p:txBody>
      </p:sp>
      <p:sp>
        <p:nvSpPr>
          <p:cNvPr id="4" name="文本框 3"/>
          <p:cNvSpPr txBox="1"/>
          <p:nvPr/>
        </p:nvSpPr>
        <p:spPr>
          <a:xfrm>
            <a:off x="4064000" y="3079115"/>
            <a:ext cx="4064000" cy="368300"/>
          </a:xfrm>
          <a:prstGeom prst="rect">
            <a:avLst/>
          </a:prstGeom>
          <a:noFill/>
        </p:spPr>
        <p:txBody>
          <a:bodyPr wrap="square" rtlCol="0">
            <a:spAutoFit/>
          </a:bodyPr>
          <a:p>
            <a:pPr algn="ctr"/>
            <a:r>
              <a:rPr lang="zh-CN" altLang="en-US"/>
              <a:t>语音情感识别的实验研究与改进</a:t>
            </a:r>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基础信息及研究背景</a:t>
            </a:r>
            <a:endParaRPr lang="zh-CN" altLang="en-US" sz="2400" b="1">
              <a:solidFill>
                <a:srgbClr val="4472C4"/>
              </a:solidFill>
              <a:effectLst/>
              <a:latin typeface="微软雅黑" panose="020B0503020204020204" charset="-122"/>
              <a:ea typeface="微软雅黑" panose="020B0503020204020204" charset="-122"/>
              <a:sym typeface="+mn-ea"/>
            </a:endParaRPr>
          </a:p>
        </p:txBody>
      </p:sp>
      <p:grpSp>
        <p:nvGrpSpPr>
          <p:cNvPr id="5" name="组合 4"/>
          <p:cNvGrpSpPr/>
          <p:nvPr/>
        </p:nvGrpSpPr>
        <p:grpSpPr>
          <a:xfrm>
            <a:off x="-635" y="6666230"/>
            <a:ext cx="12192635" cy="191770"/>
            <a:chOff x="0" y="10498"/>
            <a:chExt cx="14477" cy="302"/>
          </a:xfrm>
        </p:grpSpPr>
        <p:sp>
          <p:nvSpPr>
            <p:cNvPr id="8"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9"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6" name="文本框 5"/>
          <p:cNvSpPr txBox="1"/>
          <p:nvPr/>
        </p:nvSpPr>
        <p:spPr>
          <a:xfrm>
            <a:off x="345233" y="727218"/>
            <a:ext cx="11215396" cy="5631180"/>
          </a:xfrm>
          <a:prstGeom prst="rect">
            <a:avLst/>
          </a:prstGeom>
          <a:noFill/>
        </p:spPr>
        <p:txBody>
          <a:bodyPr wrap="square">
            <a:spAutoFit/>
          </a:bodyPr>
          <a:lstStyle/>
          <a:p>
            <a:r>
              <a:rPr sz="2400" dirty="0">
                <a:latin typeface="宋体" panose="02010600030101010101" pitchFamily="2" charset="-122"/>
                <a:ea typeface="宋体" panose="02010600030101010101" pitchFamily="2" charset="-122"/>
              </a:rPr>
              <a:t>预先训练的模型表示在语音识别、自然语言处理和其他应用中展示了最先进的性能。</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语音模型，例如来自Transformers(BERT)和Hidden Units BERT(Hubert)的双向编码器表示，已经能够生成词汇和声学表示，从而有利于语音识别应用。</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我们研究了使用预先训练的模型表征来估计语音中的维度情绪，如激活、价态和支配。我们观察到，虽然配价可能在很大程度上依赖于词汇表征，但激活和支配主要依赖于声音信息。</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在这项工作中，我们使用来自预训练模型的多模式融合表示来生成最先进的语音情感估计，并且我们显示出与标准声学和词汇基线相比，价估计的一致性相关系数(CCC)分别有100%和30%的相对改善。</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我们发现，与声学表示相比，词汇表示对失真的鲁棒性更强，并证明了从多模式模型中提取知识有助于提高基于声学模型的噪声稳健性。</a:t>
            </a:r>
            <a:endParaRPr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7517"/>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主要研究内容</a:t>
            </a:r>
            <a:endParaRPr lang="zh-CN" altLang="en-US" sz="2400" b="1">
              <a:solidFill>
                <a:srgbClr val="4472C4"/>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483244" y="964565"/>
            <a:ext cx="11373476" cy="5262245"/>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创新点：</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预训练模型在语音情感分析中的应用：论文可研究了如何利用预训练模型（如声学特征作为基线声学特征使用</a:t>
            </a:r>
            <a:r>
              <a:rPr lang="zh-CN" sz="2400">
                <a:solidFill>
                  <a:srgbClr val="000000"/>
                </a:solidFill>
                <a:highlight>
                  <a:srgbClr val="FFFFFF"/>
                </a:highlight>
                <a:latin typeface="宋体" panose="02010600030101010101" pitchFamily="2" charset="-122"/>
                <a:ea typeface="宋体" panose="02010600030101010101" pitchFamily="2" charset="-122"/>
              </a:rPr>
              <a:t>了</a:t>
            </a:r>
            <a:r>
              <a:rPr sz="2400">
                <a:solidFill>
                  <a:srgbClr val="000000"/>
                </a:solidFill>
                <a:highlight>
                  <a:srgbClr val="FFFFFF"/>
                </a:highlight>
                <a:latin typeface="宋体" panose="02010600030101010101" pitchFamily="2" charset="-122"/>
                <a:ea typeface="宋体" panose="02010600030101010101" pitchFamily="2" charset="-122"/>
              </a:rPr>
              <a:t>40维梅尔滤波器</a:t>
            </a:r>
            <a:r>
              <a:rPr lang="zh-CN" sz="2400">
                <a:solidFill>
                  <a:srgbClr val="000000"/>
                </a:solidFill>
                <a:highlight>
                  <a:srgbClr val="FFFFFF"/>
                </a:highlight>
                <a:latin typeface="宋体" panose="02010600030101010101" pitchFamily="2" charset="-122"/>
                <a:ea typeface="宋体" panose="02010600030101010101" pitchFamily="2" charset="-122"/>
              </a:rPr>
              <a:t>、探索了从HuBERT large生成的嵌入，在研究中，我们提取了以下嵌入：（1）来自预训练的HuBERT大模型的第24层的HUBERTL嵌入（没有微调）。(2)HUBERTA嵌入来自HUBERTL模型（第24层），使用100小时的Librispeech数据对自动语音识别（ASR）任务进行了微调、BERT的词汇表示我们研究了使用预训练的BERT嵌入进行情感模型训练</a:t>
            </a:r>
            <a:r>
              <a:rPr sz="2400">
                <a:solidFill>
                  <a:srgbClr val="000000"/>
                </a:solidFill>
                <a:highlight>
                  <a:srgbClr val="FFFFFF"/>
                </a:highlight>
                <a:latin typeface="宋体" panose="02010600030101010101" pitchFamily="2" charset="-122"/>
                <a:ea typeface="宋体" panose="02010600030101010101" pitchFamily="2" charset="-122"/>
              </a:rPr>
              <a:t>）来提取特征，并将这些特征用于情感分析任务。</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情感分析的深度学习架构：提出了新的神经网络架构</a:t>
            </a:r>
            <a:r>
              <a:rPr lang="en-US" sz="2400">
                <a:solidFill>
                  <a:srgbClr val="000000"/>
                </a:solidFill>
                <a:highlight>
                  <a:srgbClr val="FFFFFF"/>
                </a:highlight>
                <a:latin typeface="宋体" panose="02010600030101010101" pitchFamily="2" charset="-122"/>
                <a:ea typeface="宋体" panose="02010600030101010101" pitchFamily="2" charset="-122"/>
              </a:rPr>
              <a:t>TC-GRU</a:t>
            </a:r>
            <a:r>
              <a:rPr sz="2400">
                <a:solidFill>
                  <a:srgbClr val="000000"/>
                </a:solidFill>
                <a:highlight>
                  <a:srgbClr val="FFFFFF"/>
                </a:highlight>
                <a:latin typeface="宋体" panose="02010600030101010101" pitchFamily="2" charset="-122"/>
                <a:ea typeface="宋体" panose="02010600030101010101" pitchFamily="2" charset="-122"/>
              </a:rPr>
              <a:t>，以更好地处理情感</a:t>
            </a:r>
            <a:r>
              <a:rPr lang="zh-CN" sz="2400">
                <a:solidFill>
                  <a:srgbClr val="000000"/>
                </a:solidFill>
                <a:highlight>
                  <a:srgbClr val="FFFFFF"/>
                </a:highlight>
                <a:latin typeface="宋体" panose="02010600030101010101" pitchFamily="2" charset="-122"/>
                <a:ea typeface="宋体" panose="02010600030101010101" pitchFamily="2" charset="-122"/>
              </a:rPr>
              <a:t>识别</a:t>
            </a:r>
            <a:r>
              <a:rPr sz="2400">
                <a:solidFill>
                  <a:srgbClr val="000000"/>
                </a:solidFill>
                <a:highlight>
                  <a:srgbClr val="FFFFFF"/>
                </a:highlight>
                <a:latin typeface="宋体" panose="02010600030101010101" pitchFamily="2" charset="-122"/>
                <a:ea typeface="宋体" panose="02010600030101010101" pitchFamily="2" charset="-122"/>
              </a:rPr>
              <a:t>任务。</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1"/>
          <a:stretch>
            <a:fillRect/>
          </a:stretch>
        </p:blipFill>
        <p:spPr>
          <a:xfrm>
            <a:off x="55245" y="1577340"/>
            <a:ext cx="3019425" cy="3429000"/>
          </a:xfrm>
          <a:prstGeom prst="rect">
            <a:avLst/>
          </a:prstGeom>
        </p:spPr>
      </p:pic>
      <p:sp>
        <p:nvSpPr>
          <p:cNvPr id="10" name="文本框 9"/>
          <p:cNvSpPr txBox="1"/>
          <p:nvPr/>
        </p:nvSpPr>
        <p:spPr>
          <a:xfrm>
            <a:off x="458470" y="5344160"/>
            <a:ext cx="2348230" cy="368300"/>
          </a:xfrm>
          <a:prstGeom prst="rect">
            <a:avLst/>
          </a:prstGeom>
          <a:noFill/>
        </p:spPr>
        <p:txBody>
          <a:bodyPr wrap="square" rtlCol="0">
            <a:spAutoFit/>
          </a:bodyPr>
          <a:p>
            <a:r>
              <a:rPr lang="zh-CN" altLang="en-US"/>
              <a:t>图</a:t>
            </a:r>
            <a:r>
              <a:rPr lang="en-US" altLang="zh-CN"/>
              <a:t>1 </a:t>
            </a:r>
            <a:r>
              <a:rPr lang="zh-CN" altLang="en-US"/>
              <a:t>模型基本架构</a:t>
            </a:r>
            <a:endParaRPr lang="zh-CN" altLang="en-US"/>
          </a:p>
        </p:txBody>
      </p:sp>
      <p:sp>
        <p:nvSpPr>
          <p:cNvPr id="11" name="文本框 10"/>
          <p:cNvSpPr txBox="1"/>
          <p:nvPr/>
        </p:nvSpPr>
        <p:spPr>
          <a:xfrm>
            <a:off x="3169285" y="1679575"/>
            <a:ext cx="3185160" cy="3498850"/>
          </a:xfrm>
          <a:prstGeom prst="rect">
            <a:avLst/>
          </a:prstGeom>
          <a:noFill/>
        </p:spPr>
        <p:txBody>
          <a:bodyPr wrap="square" rtlCol="0">
            <a:noAutofit/>
          </a:bodyPr>
          <a:p>
            <a:r>
              <a:rPr lang="zh-CN" altLang="en-US"/>
              <a:t>这里介绍的所有模型都使用相同的基本架构（见图</a:t>
            </a:r>
            <a:r>
              <a:rPr lang="en-US" altLang="zh-CN"/>
              <a:t>1</a:t>
            </a:r>
            <a:r>
              <a:rPr lang="zh-CN" altLang="en-US"/>
              <a:t>）进行监督维度情感估计：一个时间卷积（TC）层，带有跳</a:t>
            </a:r>
            <a:r>
              <a:rPr lang="zh-CN" altLang="en-US"/>
              <a:t>跃连接，后面是2层GRU，其输出被投影到128维嵌入层，后面是输出层。单模态输入：TC-GRU模型采用一种模态作为输入。输入特征维度和时间分辨率可以基于特征类型及其模态而变化。</a:t>
            </a:r>
            <a:endParaRPr lang="zh-CN" altLang="en-US"/>
          </a:p>
        </p:txBody>
      </p:sp>
      <p:pic>
        <p:nvPicPr>
          <p:cNvPr id="12" name="图片 11"/>
          <p:cNvPicPr>
            <a:picLocks noChangeAspect="1"/>
          </p:cNvPicPr>
          <p:nvPr/>
        </p:nvPicPr>
        <p:blipFill>
          <a:blip r:embed="rId2"/>
          <a:stretch>
            <a:fillRect/>
          </a:stretch>
        </p:blipFill>
        <p:spPr>
          <a:xfrm>
            <a:off x="6617335" y="589280"/>
            <a:ext cx="5145405" cy="3425190"/>
          </a:xfrm>
          <a:prstGeom prst="rect">
            <a:avLst/>
          </a:prstGeom>
        </p:spPr>
      </p:pic>
      <p:sp>
        <p:nvSpPr>
          <p:cNvPr id="13" name="文本框 12"/>
          <p:cNvSpPr txBox="1"/>
          <p:nvPr/>
        </p:nvSpPr>
        <p:spPr>
          <a:xfrm>
            <a:off x="8016240" y="4014470"/>
            <a:ext cx="2348230" cy="368300"/>
          </a:xfrm>
          <a:prstGeom prst="rect">
            <a:avLst/>
          </a:prstGeom>
          <a:noFill/>
        </p:spPr>
        <p:txBody>
          <a:bodyPr wrap="square" rtlCol="0">
            <a:spAutoFit/>
          </a:bodyPr>
          <a:p>
            <a:r>
              <a:rPr lang="zh-CN" altLang="en-US"/>
              <a:t>图</a:t>
            </a:r>
            <a:r>
              <a:rPr lang="en-US" altLang="zh-CN"/>
              <a:t>2 </a:t>
            </a:r>
            <a:r>
              <a:rPr lang="zh-CN" altLang="en-US"/>
              <a:t>多模态基本架构</a:t>
            </a:r>
            <a:endParaRPr lang="zh-CN" altLang="en-US"/>
          </a:p>
        </p:txBody>
      </p:sp>
      <p:sp>
        <p:nvSpPr>
          <p:cNvPr id="14" name="文本框 13"/>
          <p:cNvSpPr txBox="1"/>
          <p:nvPr/>
        </p:nvSpPr>
        <p:spPr>
          <a:xfrm>
            <a:off x="6985000" y="4544060"/>
            <a:ext cx="4778375" cy="2030095"/>
          </a:xfrm>
          <a:prstGeom prst="rect">
            <a:avLst/>
          </a:prstGeom>
          <a:noFill/>
        </p:spPr>
        <p:txBody>
          <a:bodyPr wrap="square" rtlCol="0">
            <a:spAutoFit/>
          </a:bodyPr>
          <a:p>
            <a:r>
              <a:rPr lang="zh-CN" altLang="en-US"/>
              <a:t>多模态输入：词汇-声学融合模型使用HuBERTL</a:t>
            </a:r>
            <a:r>
              <a:rPr lang="en-US" altLang="zh-CN"/>
              <a:t>arge</a:t>
            </a:r>
            <a:r>
              <a:rPr lang="zh-CN" altLang="en-US"/>
              <a:t>和HuBERTA嵌入（2048维）的组合，它们被投影到128维，如图</a:t>
            </a:r>
            <a:r>
              <a:rPr lang="en-US" altLang="zh-CN"/>
              <a:t>2</a:t>
            </a:r>
            <a:r>
              <a:rPr lang="zh-CN" altLang="en-US"/>
              <a:t>所示。将得到的128维嵌入与从TC-GRU模型中获得的嵌入连接起来，这些模型分别使用HuBERTA和内部ASR transmittance的BERT嵌入进行训练。</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爱</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家</a:t>
              </a: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结果验证</a:t>
            </a:r>
            <a:endParaRPr lang="zh-CN" altLang="en-US" sz="2400" b="1">
              <a:solidFill>
                <a:srgbClr val="4472C4"/>
              </a:solidFill>
              <a:effectLst/>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2526030" y="774700"/>
            <a:ext cx="6181725" cy="2476500"/>
          </a:xfrm>
          <a:prstGeom prst="rect">
            <a:avLst/>
          </a:prstGeom>
        </p:spPr>
      </p:pic>
      <p:sp>
        <p:nvSpPr>
          <p:cNvPr id="8" name="文本框 7"/>
          <p:cNvSpPr txBox="1"/>
          <p:nvPr/>
        </p:nvSpPr>
        <p:spPr>
          <a:xfrm>
            <a:off x="2066925" y="3306445"/>
            <a:ext cx="6482080" cy="368300"/>
          </a:xfrm>
          <a:prstGeom prst="rect">
            <a:avLst/>
          </a:prstGeom>
          <a:noFill/>
        </p:spPr>
        <p:txBody>
          <a:bodyPr wrap="square" rtlCol="0">
            <a:spAutoFit/>
          </a:bodyPr>
          <a:p>
            <a:pPr algn="ctr"/>
            <a:r>
              <a:rPr lang="zh-CN" altLang="en-US"/>
              <a:t>表</a:t>
            </a:r>
            <a:r>
              <a:rPr lang="en-US" altLang="zh-CN"/>
              <a:t>1 基于单峰模型和多模态融合模型的维度情感估计</a:t>
            </a:r>
            <a:endParaRPr lang="en-US" altLang="zh-CN"/>
          </a:p>
        </p:txBody>
      </p:sp>
      <p:sp>
        <p:nvSpPr>
          <p:cNvPr id="9" name="文本框 8"/>
          <p:cNvSpPr txBox="1"/>
          <p:nvPr/>
        </p:nvSpPr>
        <p:spPr>
          <a:xfrm>
            <a:off x="558165" y="3825875"/>
            <a:ext cx="10307955" cy="2584450"/>
          </a:xfrm>
          <a:prstGeom prst="rect">
            <a:avLst/>
          </a:prstGeom>
          <a:noFill/>
        </p:spPr>
        <p:txBody>
          <a:bodyPr wrap="square" rtlCol="0">
            <a:spAutoFit/>
          </a:bodyPr>
          <a:p>
            <a:r>
              <a:rPr lang="zh-CN" altLang="en-US"/>
              <a:t>我们使用以下输入训练了单峰TC-GRU情感模型：（i）基于MFBF 0的声学特征，从（ii）HuBERTL和（iii）HuBERTA提取的嵌入，以及（iv）(iv)使用HuBERTA生成的转录从BERT（BERTHuB）进行词汇嵌入。我们使用语音嵌入（HuBERTL和HuBERTA作为输入，结合BERT嵌入）训练多模态模型。表</a:t>
            </a:r>
            <a:r>
              <a:rPr lang="en-US" altLang="zh-CN"/>
              <a:t>1</a:t>
            </a:r>
            <a:r>
              <a:rPr lang="zh-CN" altLang="en-US"/>
              <a:t>显示，从任何给定的预训练模型（无论是词汇还是声学）中提取的特征，相对于MFBF0显着提高了效价估计。基于BERT和HuBERTL的模型表明，与MFBF0相比，CCC对效价估计的相对改善分别为70%和60%。相对于所有单峰模型，多模态融合进一步改善了效价估计（参见表2），其中我们观察到CCC与基于MFBF0、BERT和HuBERTL的模型相比分别对效价估计有100%、40%和44%的相对改善。表2表明，词汇表征本身可能不足以估计激活和优势，但是，通过多模态融合，它们实现了最佳的整体性能。</a:t>
            </a:r>
            <a:endParaRPr lang="zh-CN" altLang="en-US"/>
          </a:p>
        </p:txBody>
      </p:sp>
      <p:pic>
        <p:nvPicPr>
          <p:cNvPr id="13" name="图片 12"/>
          <p:cNvPicPr>
            <a:picLocks noChangeAspect="1"/>
          </p:cNvPicPr>
          <p:nvPr/>
        </p:nvPicPr>
        <p:blipFill>
          <a:blip r:embed="rId2"/>
          <a:stretch>
            <a:fillRect/>
          </a:stretch>
        </p:blipFill>
        <p:spPr>
          <a:xfrm>
            <a:off x="8813165" y="1660525"/>
            <a:ext cx="3162300" cy="70485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总结</a:t>
            </a:r>
            <a:endParaRPr lang="zh-CN" altLang="en-US" sz="2800" b="1" dirty="0">
              <a:solidFill>
                <a:srgbClr val="4472C4"/>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266065" y="774700"/>
            <a:ext cx="10765155" cy="4523105"/>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sym typeface="+mn-ea"/>
              </a:rPr>
              <a:t>在这项工作中，我们研究了来自预训练模型的词汇和声学表示，并探索了它们在不同声学条件下的鲁棒性。</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r>
              <a:rPr sz="2400">
                <a:solidFill>
                  <a:srgbClr val="000000"/>
                </a:solidFill>
                <a:highlight>
                  <a:srgbClr val="FFFFFF"/>
                </a:highlight>
                <a:latin typeface="宋体" panose="02010600030101010101" pitchFamily="2" charset="-122"/>
                <a:ea typeface="宋体" panose="02010600030101010101" pitchFamily="2" charset="-122"/>
                <a:sym typeface="+mn-ea"/>
              </a:rPr>
              <a:t>我们观察到，低级别的声学特征，如MFBF0被发现容易受到噪声退化，然而，噪声感知训练有助于提高其鲁棒性。与MFBF0相比，使用HuBERTL嵌入训练的模型相对稳健，特别是对于SNR水平上的效价估计，然而激活和优势估计在低SNR水平下受到影响。</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r>
              <a:rPr sz="2400">
                <a:solidFill>
                  <a:srgbClr val="000000"/>
                </a:solidFill>
                <a:highlight>
                  <a:srgbClr val="FFFFFF"/>
                </a:highlight>
                <a:latin typeface="宋体" panose="02010600030101010101" pitchFamily="2" charset="-122"/>
                <a:ea typeface="宋体" panose="02010600030101010101" pitchFamily="2" charset="-122"/>
                <a:sym typeface="+mn-ea"/>
              </a:rPr>
              <a:t>多模态融合有助于生成更好的表示，提供最先进的性能，对所有SNR条件都具有鲁棒性。从多模态融合和提取这些信息到仅声学系统中学习的表示证明了这些系统在噪声条件下的性能改善。在未来，我们计划研究领域不匹配如何影响词汇特征和效价估计。</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基础信息及研究背景</a:t>
            </a:r>
            <a:endParaRPr lang="zh-CN" altLang="en-US" sz="2400" b="1">
              <a:solidFill>
                <a:srgbClr val="4472C4"/>
              </a:solidFill>
              <a:effectLst/>
              <a:latin typeface="微软雅黑" panose="020B0503020204020204" charset="-122"/>
              <a:ea typeface="微软雅黑" panose="020B0503020204020204" charset="-122"/>
              <a:sym typeface="+mn-ea"/>
            </a:endParaRPr>
          </a:p>
        </p:txBody>
      </p:sp>
      <p:grpSp>
        <p:nvGrpSpPr>
          <p:cNvPr id="5" name="组合 4"/>
          <p:cNvGrpSpPr/>
          <p:nvPr/>
        </p:nvGrpSpPr>
        <p:grpSpPr>
          <a:xfrm>
            <a:off x="-635" y="6666230"/>
            <a:ext cx="12192635" cy="191770"/>
            <a:chOff x="0" y="10498"/>
            <a:chExt cx="14477" cy="302"/>
          </a:xfrm>
        </p:grpSpPr>
        <p:sp>
          <p:nvSpPr>
            <p:cNvPr id="8"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9"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6" name="文本框 5"/>
          <p:cNvSpPr txBox="1"/>
          <p:nvPr/>
        </p:nvSpPr>
        <p:spPr>
          <a:xfrm>
            <a:off x="345233" y="910098"/>
            <a:ext cx="11215396" cy="4154170"/>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多模态语音情感识别的目的是从语音和文本中检测说话人的情感。</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现有的工作主要集中在利用先进的网络来建模和融合不同的模态信息以提高性能，而忽略了不同融合策略对情感识别的影响。</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本文中，我们考虑了一个简单而重要的问题：如何融合音频和文本模态信息对这一多模态任务更有帮助。在此基础上，提出了一种基于视角损失的多模态情感识别模型.在IEMOCAP数据集上的实验结果表明本文算法获得了最好的分类结果。</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最后，通过对改进模型的深入分析，解释了改进模型能够取得改进并优于基准的原因。</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主要研究内容</a:t>
            </a:r>
            <a:endParaRPr lang="zh-CN" altLang="en-US" sz="2400" b="1">
              <a:solidFill>
                <a:srgbClr val="4472C4"/>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483244" y="964565"/>
            <a:ext cx="11373476" cy="2676525"/>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创新点：</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lang="en-US" altLang="zh-CN" sz="2400">
                <a:solidFill>
                  <a:srgbClr val="000000"/>
                </a:solidFill>
                <a:highlight>
                  <a:srgbClr val="FFFFFF"/>
                </a:highlight>
                <a:latin typeface="宋体" panose="02010600030101010101" pitchFamily="2" charset="-122"/>
                <a:ea typeface="宋体" panose="02010600030101010101" pitchFamily="2" charset="-122"/>
              </a:rPr>
              <a:t>  </a:t>
            </a:r>
            <a:r>
              <a:rPr lang="zh-CN" sz="2400">
                <a:solidFill>
                  <a:srgbClr val="000000"/>
                </a:solidFill>
                <a:highlight>
                  <a:srgbClr val="FFFFFF"/>
                </a:highlight>
                <a:latin typeface="宋体" panose="02010600030101010101" pitchFamily="2" charset="-122"/>
                <a:ea typeface="宋体" panose="02010600030101010101" pitchFamily="2" charset="-122"/>
              </a:rPr>
              <a:t>本文</a:t>
            </a:r>
            <a:r>
              <a:rPr sz="2400">
                <a:solidFill>
                  <a:srgbClr val="000000"/>
                </a:solidFill>
                <a:highlight>
                  <a:srgbClr val="FFFFFF"/>
                </a:highlight>
                <a:latin typeface="宋体" panose="02010600030101010101" pitchFamily="2" charset="-122"/>
                <a:ea typeface="宋体" panose="02010600030101010101" pitchFamily="2" charset="-122"/>
              </a:rPr>
              <a:t>提出了一种通过透视损失（Perspective Loss）改进的多模态情感识别模型。</a:t>
            </a:r>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这种改进旨在更好地融合音频和文本模态信息，以提高情感识别的准确性。</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lang="en-US" sz="2400">
                <a:solidFill>
                  <a:srgbClr val="000000"/>
                </a:solidFill>
                <a:highlight>
                  <a:srgbClr val="FFFFFF"/>
                </a:highlight>
                <a:latin typeface="宋体" panose="02010600030101010101" pitchFamily="2" charset="-122"/>
                <a:ea typeface="宋体" panose="02010600030101010101" pitchFamily="2" charset="-122"/>
              </a:rPr>
              <a:t>  研究了不同的模态信息融合策略对于情感识别任务的影响，特别是如何更有效地融合音频和文本信息。</a:t>
            </a:r>
            <a:endParaRPr lang="en-US"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sp>
        <p:nvSpPr>
          <p:cNvPr id="8" name="文本框 7"/>
          <p:cNvSpPr txBox="1"/>
          <p:nvPr/>
        </p:nvSpPr>
        <p:spPr>
          <a:xfrm>
            <a:off x="3774440" y="3692525"/>
            <a:ext cx="4064000" cy="337185"/>
          </a:xfrm>
          <a:prstGeom prst="rect">
            <a:avLst/>
          </a:prstGeom>
          <a:noFill/>
        </p:spPr>
        <p:txBody>
          <a:bodyPr wrap="square" rtlCol="0">
            <a:spAutoFit/>
          </a:bodyPr>
          <a:p>
            <a:pPr algn="ctr"/>
            <a:r>
              <a:rPr lang="zh-CN" altLang="en-US" sz="1600"/>
              <a:t>图</a:t>
            </a:r>
            <a:r>
              <a:rPr lang="en-US" altLang="zh-CN" sz="1600"/>
              <a:t>1 </a:t>
            </a:r>
            <a:r>
              <a:rPr lang="zh-CN" altLang="en-US" sz="1600"/>
              <a:t>单峰</a:t>
            </a:r>
            <a:r>
              <a:rPr lang="zh-CN" altLang="en-US" sz="1600"/>
              <a:t>结构</a:t>
            </a:r>
            <a:endParaRPr lang="zh-CN" altLang="en-US" sz="1600"/>
          </a:p>
        </p:txBody>
      </p:sp>
      <p:sp>
        <p:nvSpPr>
          <p:cNvPr id="10" name="文本框 9"/>
          <p:cNvSpPr txBox="1"/>
          <p:nvPr/>
        </p:nvSpPr>
        <p:spPr>
          <a:xfrm>
            <a:off x="765810" y="4029710"/>
            <a:ext cx="10660380" cy="2676525"/>
          </a:xfrm>
          <a:prstGeom prst="rect">
            <a:avLst/>
          </a:prstGeom>
          <a:noFill/>
        </p:spPr>
        <p:txBody>
          <a:bodyPr wrap="square" rtlCol="0">
            <a:spAutoFit/>
          </a:bodyPr>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图1所示，一般单峰框架是从现有的多模态框架中提取出来的。首先，提取话语级音频特征或文本特征，对于单峰特征，我们应用双向GRU（Bi-GRU）对所有话语进行编码，并捕获对话的过去和未来信息。接下来，我们使用Bi-GRU层的输出作为自我注意机制模块的输入，该模块从相关话语中获得丰富的上下文信息。之后，自我注意机制模块的输出被发送到一个全连接层，将高级特征映射到情感识别的维度。最后，可以应用softmax层转换为单峰情感</a:t>
            </a:r>
            <a:r>
              <a:rPr lang="zh-CN" altLang="en-US" sz="2400" dirty="0">
                <a:latin typeface="宋体" panose="02010600030101010101" pitchFamily="2" charset="-122"/>
                <a:ea typeface="宋体" panose="02010600030101010101" pitchFamily="2" charset="-122"/>
              </a:rPr>
              <a:t>识别的概率。</a:t>
            </a:r>
            <a:endParaRPr lang="zh-CN" altLang="en-US" sz="240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4227830" y="501650"/>
            <a:ext cx="2990850" cy="319087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sp>
        <p:nvSpPr>
          <p:cNvPr id="3" name="文本框 2"/>
          <p:cNvSpPr txBox="1"/>
          <p:nvPr/>
        </p:nvSpPr>
        <p:spPr>
          <a:xfrm>
            <a:off x="476885" y="892175"/>
            <a:ext cx="11328400" cy="4523105"/>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rPr>
              <a:t>融合方法：单峰框架包含多个堆叠的组件。为了分析不同层的多模态融合效果，我们探索了四个位置：①早期融合（EF），②中间融合（MF），③晚期融合（LF）和双对数融合（LGF），如图1所示。</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在融合策略方面，文献中有三种通用的多模态融合方法，分别是ADDFusion、Concat-Fusion和AT-Fusion。</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ADD</a:t>
            </a:r>
            <a:r>
              <a:rPr lang="zh-CN" altLang="en-US" sz="2400" dirty="0">
                <a:latin typeface="宋体" panose="02010600030101010101" pitchFamily="2" charset="-122"/>
                <a:ea typeface="宋体" panose="02010600030101010101" pitchFamily="2" charset="-122"/>
                <a:sym typeface="+mn-ea"/>
              </a:rPr>
              <a:t>Fusion：</a:t>
            </a:r>
            <a:r>
              <a:rPr lang="zh-CN" altLang="en-US" sz="2400" dirty="0">
                <a:latin typeface="宋体" panose="02010600030101010101" pitchFamily="2" charset="-122"/>
                <a:ea typeface="宋体" panose="02010600030101010101" pitchFamily="2" charset="-122"/>
              </a:rPr>
              <a:t>以这种方式，我们直接添加两个不同的模态特征以获得融合表示。</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sym typeface="+mn-ea"/>
              </a:rPr>
              <a:t>Concat-Fusion：</a:t>
            </a:r>
            <a:r>
              <a:rPr lang="zh-CN" altLang="en-US" sz="2400" dirty="0">
                <a:latin typeface="宋体" panose="02010600030101010101" pitchFamily="2" charset="-122"/>
                <a:ea typeface="宋体" panose="02010600030101010101" pitchFamily="2" charset="-122"/>
              </a:rPr>
              <a:t>在该策略中，将不同的模态特征连接在一起，然后映射到目标维度。</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AT-Fusion：以加权和的形式融合不同的模态特征，其中权重测量模态重要性。</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sp>
        <p:nvSpPr>
          <p:cNvPr id="3" name="文本框 2"/>
          <p:cNvSpPr txBox="1"/>
          <p:nvPr/>
        </p:nvSpPr>
        <p:spPr>
          <a:xfrm>
            <a:off x="476885" y="892175"/>
            <a:ext cx="11328400" cy="3415030"/>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rPr>
              <a:t>透视</a:t>
            </a:r>
            <a:r>
              <a:rPr lang="zh-CN" altLang="en-US" sz="2400" dirty="0">
                <a:latin typeface="宋体" panose="02010600030101010101" pitchFamily="2" charset="-122"/>
                <a:ea typeface="宋体" panose="02010600030101010101" pitchFamily="2" charset="-122"/>
              </a:rPr>
              <a:t>损失：</a:t>
            </a:r>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通常，融合表示zi可以直接用于情感分类。对应的交叉熵损失标记为Single Loss：</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其中，Yi和yi分别是对话U中的话语ui的预测标签和真值标签。通常是音频和文本模态包含不同的特征。</a:t>
            </a:r>
            <a:r>
              <a:rPr lang="zh-CN" altLang="en-US" sz="2400" dirty="0">
                <a:latin typeface="宋体" panose="02010600030101010101" pitchFamily="2" charset="-122"/>
                <a:ea typeface="宋体" panose="02010600030101010101" pitchFamily="2" charset="-122"/>
              </a:rPr>
              <a:t>本文分别为音频和文本模态引入了情感分类的额外交叉熵损失，以鼓励模型在融合多模态信息时保留情感的有用单峰特征。最后，我们将这两个单峰损失和上述单一损失结合起来，形成透视损失：</a:t>
            </a:r>
            <a:endParaRPr lang="zh-CN" altLang="en-US" sz="24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3540760" y="1619885"/>
            <a:ext cx="3458210" cy="923290"/>
          </a:xfrm>
          <a:prstGeom prst="rect">
            <a:avLst/>
          </a:prstGeom>
        </p:spPr>
      </p:pic>
      <p:pic>
        <p:nvPicPr>
          <p:cNvPr id="8" name="图片 7"/>
          <p:cNvPicPr>
            <a:picLocks noChangeAspect="1"/>
          </p:cNvPicPr>
          <p:nvPr/>
        </p:nvPicPr>
        <p:blipFill>
          <a:blip r:embed="rId2"/>
          <a:stretch>
            <a:fillRect/>
          </a:stretch>
        </p:blipFill>
        <p:spPr>
          <a:xfrm>
            <a:off x="3540760" y="4307205"/>
            <a:ext cx="3775075" cy="1710690"/>
          </a:xfrm>
          <a:prstGeom prst="rect">
            <a:avLst/>
          </a:prstGeom>
        </p:spPr>
      </p:pic>
      <p:sp>
        <p:nvSpPr>
          <p:cNvPr id="9" name="文本框 8"/>
          <p:cNvSpPr txBox="1"/>
          <p:nvPr/>
        </p:nvSpPr>
        <p:spPr>
          <a:xfrm>
            <a:off x="7161530" y="4361815"/>
            <a:ext cx="4064000" cy="1198880"/>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rPr>
              <a:t>其中，</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ai和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ti分别表示音频模态和文本模态的预测标签。</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爱</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家</a:t>
              </a: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结果验证</a:t>
            </a:r>
            <a:endParaRPr lang="zh-CN" altLang="en-US" sz="2400" b="1">
              <a:solidFill>
                <a:srgbClr val="4472C4"/>
              </a:solidFill>
              <a:effectLst/>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585470" y="774700"/>
            <a:ext cx="3352800" cy="1114425"/>
          </a:xfrm>
          <a:prstGeom prst="rect">
            <a:avLst/>
          </a:prstGeom>
        </p:spPr>
      </p:pic>
      <p:sp>
        <p:nvSpPr>
          <p:cNvPr id="11" name="文本框 10"/>
          <p:cNvSpPr txBox="1"/>
          <p:nvPr/>
        </p:nvSpPr>
        <p:spPr>
          <a:xfrm>
            <a:off x="4123055" y="1147445"/>
            <a:ext cx="6595110" cy="368300"/>
          </a:xfrm>
          <a:prstGeom prst="rect">
            <a:avLst/>
          </a:prstGeom>
          <a:noFill/>
        </p:spPr>
        <p:txBody>
          <a:bodyPr wrap="square" rtlCol="0">
            <a:spAutoFit/>
          </a:bodyPr>
          <a:p>
            <a:r>
              <a:rPr lang="zh-CN" altLang="en-US"/>
              <a:t>表</a:t>
            </a:r>
            <a:r>
              <a:rPr lang="en-US" altLang="zh-CN"/>
              <a:t>1 语音情感</a:t>
            </a:r>
            <a:r>
              <a:rPr lang="zh-CN" altLang="en-US"/>
              <a:t>识</a:t>
            </a:r>
            <a:r>
              <a:rPr lang="en-US" altLang="zh-CN"/>
              <a:t>的音频和文本单峰框架的WA（%）结果。</a:t>
            </a:r>
            <a:endParaRPr lang="en-US" altLang="zh-CN"/>
          </a:p>
        </p:txBody>
      </p:sp>
      <p:pic>
        <p:nvPicPr>
          <p:cNvPr id="12" name="图片 11"/>
          <p:cNvPicPr>
            <a:picLocks noChangeAspect="1"/>
          </p:cNvPicPr>
          <p:nvPr/>
        </p:nvPicPr>
        <p:blipFill>
          <a:blip r:embed="rId2"/>
          <a:stretch>
            <a:fillRect/>
          </a:stretch>
        </p:blipFill>
        <p:spPr>
          <a:xfrm>
            <a:off x="483235" y="2109470"/>
            <a:ext cx="4210050" cy="3105150"/>
          </a:xfrm>
          <a:prstGeom prst="rect">
            <a:avLst/>
          </a:prstGeom>
        </p:spPr>
      </p:pic>
      <p:sp>
        <p:nvSpPr>
          <p:cNvPr id="13" name="文本框 12"/>
          <p:cNvSpPr txBox="1"/>
          <p:nvPr/>
        </p:nvSpPr>
        <p:spPr>
          <a:xfrm>
            <a:off x="4944745" y="2344420"/>
            <a:ext cx="6764655" cy="1198880"/>
          </a:xfrm>
          <a:prstGeom prst="rect">
            <a:avLst/>
          </a:prstGeom>
          <a:noFill/>
        </p:spPr>
        <p:txBody>
          <a:bodyPr wrap="square" rtlCol="0">
            <a:spAutoFit/>
          </a:bodyPr>
          <a:p>
            <a:r>
              <a:rPr lang="zh-CN" altLang="en-US"/>
              <a:t>表</a:t>
            </a:r>
            <a:r>
              <a:rPr lang="en-US" altLang="zh-CN"/>
              <a:t>2 在IEMOCAP数据集上使用不同融合方法和层的多模态模型的WA（%）结果。FL表示融合层，FM表示融合方法。WA（%）Ls表示使用单个损失Ls来训练模型，WA（%）Lp表示使用透视损失Lp来训练模型。“±”后的数字表示标准差。</a:t>
            </a:r>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总结</a:t>
            </a:r>
            <a:endParaRPr lang="zh-CN" altLang="en-US" sz="2800" b="1" dirty="0">
              <a:solidFill>
                <a:srgbClr val="4472C4"/>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266065" y="774700"/>
            <a:ext cx="10765155" cy="3784600"/>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在本研究中，我们从语音和文本两个方面对语音情感识别进行了实证研究，并探讨了不同模态融合的效果。</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结果表明，ADD-Fusion算法是一种简单而有效的方法。</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在此基础上，我们进一步提出了透视损失的概念，以保留特定情感在融合时的关键性和区别性的单峰特征。</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在IEMOCAP数据集上进行了实验，结果表明，该方法具有较好的性能。我们相信，本研究将有助于其他多模态模型和任务的研究。</a:t>
            </a:r>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3850" y="1570355"/>
            <a:ext cx="12128500" cy="2004060"/>
          </a:xfrm>
          <a:prstGeom prst="rect">
            <a:avLst/>
          </a:prstGeom>
        </p:spPr>
        <p:txBody>
          <a:bodyPr wrap="square">
            <a:noAutofit/>
          </a:bodyPr>
          <a:lstStyle/>
          <a:p>
            <a:pPr algn="ctr"/>
            <a:r>
              <a:rPr lang="en-US" altLang="zh-CN" sz="3600" b="1" i="0" dirty="0">
                <a:solidFill>
                  <a:srgbClr val="000000"/>
                </a:solidFill>
                <a:effectLst/>
                <a:highlight>
                  <a:srgbClr val="FFFFFF"/>
                </a:highlight>
                <a:latin typeface="Roboto" panose="02000000000000000000" pitchFamily="2" charset="0"/>
              </a:rPr>
              <a:t>PRE-TRAINED MODEL REPRESENTATIONS AND THEIR ROBUSTNESS AGAINST NOISE</a:t>
            </a:r>
            <a:endParaRPr lang="en-US" altLang="zh-CN" sz="3600" b="1" i="0" dirty="0">
              <a:solidFill>
                <a:srgbClr val="000000"/>
              </a:solidFill>
              <a:effectLst/>
              <a:highlight>
                <a:srgbClr val="FFFFFF"/>
              </a:highlight>
              <a:latin typeface="Roboto" panose="02000000000000000000" pitchFamily="2" charset="0"/>
            </a:endParaRPr>
          </a:p>
          <a:p>
            <a:pPr algn="ctr"/>
            <a:r>
              <a:rPr lang="en-US" altLang="zh-CN" sz="3600" b="1" i="0" dirty="0">
                <a:solidFill>
                  <a:srgbClr val="000000"/>
                </a:solidFill>
                <a:effectLst/>
                <a:highlight>
                  <a:srgbClr val="FFFFFF"/>
                </a:highlight>
                <a:latin typeface="Roboto" panose="02000000000000000000" pitchFamily="2" charset="0"/>
              </a:rPr>
              <a:t>FOR SPEECH EMOTION ANALYSIS</a:t>
            </a:r>
            <a:endParaRPr lang="en-US" altLang="zh-CN" sz="3600" b="1" i="0" dirty="0">
              <a:solidFill>
                <a:srgbClr val="000000"/>
              </a:solidFill>
              <a:effectLst/>
              <a:highlight>
                <a:srgbClr val="FFFFFF"/>
              </a:highlight>
              <a:latin typeface="Roboto" panose="02000000000000000000" pitchFamily="2" charset="0"/>
            </a:endParaRPr>
          </a:p>
        </p:txBody>
      </p:sp>
      <p:grpSp>
        <p:nvGrpSpPr>
          <p:cNvPr id="14" name="组合 13"/>
          <p:cNvGrpSpPr/>
          <p:nvPr/>
        </p:nvGrpSpPr>
        <p:grpSpPr>
          <a:xfrm>
            <a:off x="10527983" y="5830252"/>
            <a:ext cx="1454468" cy="1110298"/>
            <a:chOff x="10567558" y="6259911"/>
            <a:chExt cx="1813765" cy="1437468"/>
          </a:xfrm>
        </p:grpSpPr>
        <p:sp>
          <p:nvSpPr>
            <p:cNvPr id="19" name="矩形: 圆角 4"/>
            <p:cNvSpPr/>
            <p:nvPr/>
          </p:nvSpPr>
          <p:spPr>
            <a:xfrm rot="17920264">
              <a:off x="10587027" y="6240441"/>
              <a:ext cx="1287433" cy="1326372"/>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楷体" panose="02010609060101010101" charset="-122"/>
                <a:ea typeface="楷体" panose="02010609060101010101" charset="-122"/>
                <a:cs typeface="+mn-ea"/>
                <a:sym typeface="+mn-lt"/>
              </a:endParaRPr>
            </a:p>
          </p:txBody>
        </p:sp>
        <p:sp>
          <p:nvSpPr>
            <p:cNvPr id="36" name="矩形: 圆角 4"/>
            <p:cNvSpPr/>
            <p:nvPr/>
          </p:nvSpPr>
          <p:spPr>
            <a:xfrm rot="18041694">
              <a:off x="11437758" y="6753814"/>
              <a:ext cx="993115" cy="8940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37" name="组合 36"/>
          <p:cNvGrpSpPr/>
          <p:nvPr/>
        </p:nvGrpSpPr>
        <p:grpSpPr>
          <a:xfrm rot="15433288">
            <a:off x="3207142" y="-592292"/>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4" name="文本框 3"/>
          <p:cNvSpPr txBox="1"/>
          <p:nvPr/>
        </p:nvSpPr>
        <p:spPr>
          <a:xfrm>
            <a:off x="3856355" y="4666615"/>
            <a:ext cx="4064000" cy="368300"/>
          </a:xfrm>
          <a:prstGeom prst="rect">
            <a:avLst/>
          </a:prstGeom>
          <a:noFill/>
        </p:spPr>
        <p:txBody>
          <a:bodyPr wrap="square" rtlCol="0">
            <a:spAutoFit/>
          </a:bodyPr>
          <a:p>
            <a:pPr algn="ctr"/>
            <a:r>
              <a:rPr lang="en-US" altLang="zh-CN"/>
              <a:t>ICASSP 2023</a:t>
            </a:r>
            <a:endParaRPr lang="en-US" altLang="zh-CN"/>
          </a:p>
        </p:txBody>
      </p:sp>
      <p:sp>
        <p:nvSpPr>
          <p:cNvPr id="7" name="文本框 6"/>
          <p:cNvSpPr txBox="1"/>
          <p:nvPr/>
        </p:nvSpPr>
        <p:spPr>
          <a:xfrm>
            <a:off x="2795270" y="3731260"/>
            <a:ext cx="6727825" cy="368300"/>
          </a:xfrm>
          <a:prstGeom prst="rect">
            <a:avLst/>
          </a:prstGeom>
          <a:noFill/>
        </p:spPr>
        <p:txBody>
          <a:bodyPr wrap="square" rtlCol="0">
            <a:spAutoFit/>
          </a:bodyPr>
          <a:p>
            <a:pPr algn="ctr"/>
            <a:r>
              <a:rPr lang="zh-CN" altLang="en-US"/>
              <a:t>用于语音情感分析的预训练模型表示及其抗噪声性能</a:t>
            </a:r>
            <a:endParaRPr lang="zh-CN" altLang="en-US"/>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337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337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xml><?xml version="1.0" encoding="utf-8"?>
<p:tagLst xmlns:p="http://schemas.openxmlformats.org/presentationml/2006/main">
  <p:tag name="KSO_WM_TEMPLATE_SUBCATEGORY" val="0"/>
  <p:tag name="KSO_WM_TAG_VERSION" val="3.0"/>
  <p:tag name="KSO_WM_BEAUTIFY_FLAG" val="#wm#"/>
  <p:tag name="KSO_WM_TEMPLATE_CATEGORY" val="custom"/>
  <p:tag name="KSO_WM_TEMPLATE_INDEX" val="20233374"/>
  <p:tag name="KSO_WM_TEMPLATE_MASTER_TYPE" val="0"/>
  <p:tag name="KSO_WM_TEMPLATE_COLOR_TYPE" val="0"/>
</p:tagLst>
</file>

<file path=ppt/tags/tag19.xml><?xml version="1.0" encoding="utf-8"?>
<p:tagLst xmlns:p="http://schemas.openxmlformats.org/presentationml/2006/main">
  <p:tag name="COMMONDATA" val="eyJoZGlkIjoiNTJlNGIwMDc5MGRhODE1NTVlODMyNzliYjA2YTk0MTEifQ=="/>
  <p:tag name="KSO_WPP_MARK_KEY" val="5444498b-26d2-49ff-b7f2-b5957cbeff76"/>
  <p:tag name="commondata" val="eyJoZGlkIjoiOWViNmZiNmJmN2ZkZGI0ZjYxOGQ0OTllZDc2YzRmZTY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heme/theme1.xml><?xml version="1.0" encoding="utf-8"?>
<a:theme xmlns:a="http://schemas.openxmlformats.org/drawingml/2006/main" name="1_Office 主题​​">
  <a:themeElements>
    <a:clrScheme name="">
      <a:dk1>
        <a:srgbClr val="000000"/>
      </a:dk1>
      <a:lt1>
        <a:srgbClr val="FFFFFF"/>
      </a:lt1>
      <a:dk2>
        <a:srgbClr val="000000"/>
      </a:dk2>
      <a:lt2>
        <a:srgbClr val="FFFFFF"/>
      </a:lt2>
      <a:accent1>
        <a:srgbClr val="376FFF"/>
      </a:accent1>
      <a:accent2>
        <a:srgbClr val="17D594"/>
      </a:accent2>
      <a:accent3>
        <a:srgbClr val="FFC000"/>
      </a:accent3>
      <a:accent4>
        <a:srgbClr val="FF7429"/>
      </a:accent4>
      <a:accent5>
        <a:srgbClr val="F84949"/>
      </a:accent5>
      <a:accent6>
        <a:srgbClr val="8830FE"/>
      </a:accent6>
      <a:hlink>
        <a:srgbClr val="304FFE"/>
      </a:hlink>
      <a:folHlink>
        <a:srgbClr val="492067"/>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3457</Words>
  <Application>WPS 演示</Application>
  <PresentationFormat>宽屏</PresentationFormat>
  <Paragraphs>131</Paragraphs>
  <Slides>14</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微软雅黑</vt:lpstr>
      <vt:lpstr>Wingdings</vt:lpstr>
      <vt:lpstr>Roboto</vt:lpstr>
      <vt:lpstr>Times New Roman</vt:lpstr>
      <vt:lpstr>思源黑体 Normal</vt:lpstr>
      <vt:lpstr>楷体</vt:lpstr>
      <vt:lpstr>黑体</vt:lpstr>
      <vt:lpstr>Arial Unicode MS</vt:lpstr>
      <vt:lpstr>等线</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十</cp:lastModifiedBy>
  <cp:revision>100</cp:revision>
  <dcterms:created xsi:type="dcterms:W3CDTF">2021-06-12T07:20:00Z</dcterms:created>
  <dcterms:modified xsi:type="dcterms:W3CDTF">2024-09-11T08:52:53Z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A43B36F6382F4D659AB3D83CF9FE05DE_13</vt:lpwstr>
  </property>
  <property fmtid="{D5CDD505-2E9C-101B-9397-08002B2CF9AE}" pid="3" name="KSOProductBuildVer">
    <vt:lpwstr>2052-12.1.0.16417</vt:lpwstr>
  </property>
</Properties>
</file>