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56" r:id="rId3"/>
    <p:sldId id="519" r:id="rId4"/>
    <p:sldId id="557" r:id="rId5"/>
    <p:sldId id="559" r:id="rId6"/>
    <p:sldId id="569" r:id="rId7"/>
    <p:sldId id="594" r:id="rId8"/>
    <p:sldId id="599" r:id="rId9"/>
    <p:sldId id="555" r:id="rId10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2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60"/>
    <a:srgbClr val="961E19"/>
    <a:srgbClr val="E8E8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9" autoAdjust="0"/>
  </p:normalViewPr>
  <p:slideViewPr>
    <p:cSldViewPr showGuides="1">
      <p:cViewPr varScale="1">
        <p:scale>
          <a:sx n="104" d="100"/>
          <a:sy n="104" d="100"/>
        </p:scale>
        <p:origin x="850" y="58"/>
      </p:cViewPr>
      <p:guideLst>
        <p:guide orient="horz" pos="1815"/>
        <p:guide pos="2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A9A1-B305-43A3-954F-7409640B2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6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6.xml"/><Relationship Id="rId5" Type="http://schemas.openxmlformats.org/officeDocument/2006/relationships/image" Target="../media/image9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3.png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3.png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23478"/>
            <a:ext cx="9144000" cy="3600400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2128"/>
            <a:ext cx="9144000" cy="3600400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929" y="1667597"/>
            <a:ext cx="8280920" cy="10534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方向：智慧农场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遥感语义分割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7461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0147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779912" y="4169717"/>
            <a:ext cx="4968553" cy="345440"/>
            <a:chOff x="3779912" y="4169717"/>
            <a:chExt cx="4968553" cy="345440"/>
          </a:xfrm>
        </p:grpSpPr>
        <p:sp>
          <p:nvSpPr>
            <p:cNvPr id="9" name="矩形 8"/>
            <p:cNvSpPr/>
            <p:nvPr/>
          </p:nvSpPr>
          <p:spPr>
            <a:xfrm>
              <a:off x="4040307" y="4169717"/>
              <a:ext cx="4708158" cy="34544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：付嘉豪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：余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银峰</a:t>
              </a:r>
              <a:endParaRPr lang="zh-CN" altLang="en-US" dirty="0">
                <a:solidFill>
                  <a:srgbClr val="3A46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779912" y="4210339"/>
              <a:ext cx="198097" cy="265004"/>
              <a:chOff x="5823704" y="503688"/>
              <a:chExt cx="198097" cy="265004"/>
            </a:xfrm>
            <a:solidFill>
              <a:srgbClr val="3A4660"/>
            </a:solidFill>
          </p:grpSpPr>
          <p:sp>
            <p:nvSpPr>
              <p:cNvPr id="13" name="Oval 33"/>
              <p:cNvSpPr>
                <a:spLocks noChangeArrowheads="1"/>
              </p:cNvSpPr>
              <p:nvPr/>
            </p:nvSpPr>
            <p:spPr bwMode="auto">
              <a:xfrm>
                <a:off x="5872244" y="503688"/>
                <a:ext cx="101016" cy="107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5823704" y="616511"/>
                <a:ext cx="198097" cy="152181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504"/>
            <p:cNvSpPr>
              <a:spLocks noEditPoints="1"/>
            </p:cNvSpPr>
            <p:nvPr/>
          </p:nvSpPr>
          <p:spPr bwMode="auto">
            <a:xfrm>
              <a:off x="6076507" y="4210339"/>
              <a:ext cx="233967" cy="265004"/>
            </a:xfrm>
            <a:custGeom>
              <a:avLst/>
              <a:gdLst>
                <a:gd name="T0" fmla="*/ 25 w 255"/>
                <a:gd name="T1" fmla="*/ 19 h 288"/>
                <a:gd name="T2" fmla="*/ 0 w 255"/>
                <a:gd name="T3" fmla="*/ 35 h 288"/>
                <a:gd name="T4" fmla="*/ 25 w 255"/>
                <a:gd name="T5" fmla="*/ 51 h 288"/>
                <a:gd name="T6" fmla="*/ 15 w 255"/>
                <a:gd name="T7" fmla="*/ 62 h 288"/>
                <a:gd name="T8" fmla="*/ 15 w 255"/>
                <a:gd name="T9" fmla="*/ 95 h 288"/>
                <a:gd name="T10" fmla="*/ 25 w 255"/>
                <a:gd name="T11" fmla="*/ 106 h 288"/>
                <a:gd name="T12" fmla="*/ 0 w 255"/>
                <a:gd name="T13" fmla="*/ 122 h 288"/>
                <a:gd name="T14" fmla="*/ 25 w 255"/>
                <a:gd name="T15" fmla="*/ 139 h 288"/>
                <a:gd name="T16" fmla="*/ 25 w 255"/>
                <a:gd name="T17" fmla="*/ 146 h 288"/>
                <a:gd name="T18" fmla="*/ 15 w 255"/>
                <a:gd name="T19" fmla="*/ 150 h 288"/>
                <a:gd name="T20" fmla="*/ 15 w 255"/>
                <a:gd name="T21" fmla="*/ 182 h 288"/>
                <a:gd name="T22" fmla="*/ 25 w 255"/>
                <a:gd name="T23" fmla="*/ 193 h 288"/>
                <a:gd name="T24" fmla="*/ 0 w 255"/>
                <a:gd name="T25" fmla="*/ 210 h 288"/>
                <a:gd name="T26" fmla="*/ 25 w 255"/>
                <a:gd name="T27" fmla="*/ 226 h 288"/>
                <a:gd name="T28" fmla="*/ 15 w 255"/>
                <a:gd name="T29" fmla="*/ 237 h 288"/>
                <a:gd name="T30" fmla="*/ 15 w 255"/>
                <a:gd name="T31" fmla="*/ 270 h 288"/>
                <a:gd name="T32" fmla="*/ 25 w 255"/>
                <a:gd name="T33" fmla="*/ 288 h 288"/>
                <a:gd name="T34" fmla="*/ 255 w 255"/>
                <a:gd name="T35" fmla="*/ 146 h 288"/>
                <a:gd name="T36" fmla="*/ 255 w 255"/>
                <a:gd name="T37" fmla="*/ 0 h 288"/>
                <a:gd name="T38" fmla="*/ 41 w 255"/>
                <a:gd name="T39" fmla="*/ 261 h 288"/>
                <a:gd name="T40" fmla="*/ 9 w 255"/>
                <a:gd name="T41" fmla="*/ 253 h 288"/>
                <a:gd name="T42" fmla="*/ 41 w 255"/>
                <a:gd name="T43" fmla="*/ 246 h 288"/>
                <a:gd name="T44" fmla="*/ 41 w 255"/>
                <a:gd name="T45" fmla="*/ 261 h 288"/>
                <a:gd name="T46" fmla="*/ 15 w 255"/>
                <a:gd name="T47" fmla="*/ 217 h 288"/>
                <a:gd name="T48" fmla="*/ 15 w 255"/>
                <a:gd name="T49" fmla="*/ 202 h 288"/>
                <a:gd name="T50" fmla="*/ 48 w 255"/>
                <a:gd name="T51" fmla="*/ 210 h 288"/>
                <a:gd name="T52" fmla="*/ 41 w 255"/>
                <a:gd name="T53" fmla="*/ 174 h 288"/>
                <a:gd name="T54" fmla="*/ 9 w 255"/>
                <a:gd name="T55" fmla="*/ 166 h 288"/>
                <a:gd name="T56" fmla="*/ 41 w 255"/>
                <a:gd name="T57" fmla="*/ 159 h 288"/>
                <a:gd name="T58" fmla="*/ 41 w 255"/>
                <a:gd name="T59" fmla="*/ 174 h 288"/>
                <a:gd name="T60" fmla="*/ 15 w 255"/>
                <a:gd name="T61" fmla="*/ 130 h 288"/>
                <a:gd name="T62" fmla="*/ 15 w 255"/>
                <a:gd name="T63" fmla="*/ 115 h 288"/>
                <a:gd name="T64" fmla="*/ 48 w 255"/>
                <a:gd name="T65" fmla="*/ 122 h 288"/>
                <a:gd name="T66" fmla="*/ 41 w 255"/>
                <a:gd name="T67" fmla="*/ 86 h 288"/>
                <a:gd name="T68" fmla="*/ 9 w 255"/>
                <a:gd name="T69" fmla="*/ 79 h 288"/>
                <a:gd name="T70" fmla="*/ 41 w 255"/>
                <a:gd name="T71" fmla="*/ 71 h 288"/>
                <a:gd name="T72" fmla="*/ 41 w 255"/>
                <a:gd name="T73" fmla="*/ 86 h 288"/>
                <a:gd name="T74" fmla="*/ 15 w 255"/>
                <a:gd name="T75" fmla="*/ 43 h 288"/>
                <a:gd name="T76" fmla="*/ 15 w 255"/>
                <a:gd name="T77" fmla="*/ 28 h 288"/>
                <a:gd name="T78" fmla="*/ 48 w 255"/>
                <a:gd name="T79" fmla="*/ 35 h 288"/>
                <a:gd name="T80" fmla="*/ 214 w 255"/>
                <a:gd name="T81" fmla="*/ 205 h 288"/>
                <a:gd name="T82" fmla="*/ 76 w 255"/>
                <a:gd name="T83" fmla="*/ 191 h 288"/>
                <a:gd name="T84" fmla="*/ 132 w 255"/>
                <a:gd name="T85" fmla="*/ 159 h 288"/>
                <a:gd name="T86" fmla="*/ 118 w 255"/>
                <a:gd name="T87" fmla="*/ 120 h 288"/>
                <a:gd name="T88" fmla="*/ 145 w 255"/>
                <a:gd name="T89" fmla="*/ 85 h 288"/>
                <a:gd name="T90" fmla="*/ 171 w 255"/>
                <a:gd name="T91" fmla="*/ 120 h 288"/>
                <a:gd name="T92" fmla="*/ 157 w 255"/>
                <a:gd name="T93" fmla="*/ 159 h 288"/>
                <a:gd name="T94" fmla="*/ 214 w 255"/>
                <a:gd name="T95" fmla="*/ 19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288">
                  <a:moveTo>
                    <a:pt x="25" y="0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6" y="19"/>
                    <a:pt x="0" y="25"/>
                    <a:pt x="0" y="35"/>
                  </a:cubicBezTo>
                  <a:cubicBezTo>
                    <a:pt x="0" y="45"/>
                    <a:pt x="6" y="51"/>
                    <a:pt x="1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6" y="62"/>
                    <a:pt x="0" y="68"/>
                    <a:pt x="0" y="79"/>
                  </a:cubicBezTo>
                  <a:cubicBezTo>
                    <a:pt x="0" y="89"/>
                    <a:pt x="6" y="95"/>
                    <a:pt x="1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6" y="106"/>
                    <a:pt x="0" y="112"/>
                    <a:pt x="0" y="122"/>
                  </a:cubicBezTo>
                  <a:cubicBezTo>
                    <a:pt x="0" y="132"/>
                    <a:pt x="6" y="139"/>
                    <a:pt x="15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6" y="150"/>
                    <a:pt x="0" y="156"/>
                    <a:pt x="0" y="166"/>
                  </a:cubicBezTo>
                  <a:cubicBezTo>
                    <a:pt x="0" y="176"/>
                    <a:pt x="6" y="182"/>
                    <a:pt x="1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6" y="193"/>
                    <a:pt x="0" y="199"/>
                    <a:pt x="0" y="210"/>
                  </a:cubicBezTo>
                  <a:cubicBezTo>
                    <a:pt x="0" y="220"/>
                    <a:pt x="6" y="226"/>
                    <a:pt x="15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15" y="237"/>
                    <a:pt x="15" y="237"/>
                    <a:pt x="15" y="237"/>
                  </a:cubicBezTo>
                  <a:cubicBezTo>
                    <a:pt x="6" y="237"/>
                    <a:pt x="0" y="243"/>
                    <a:pt x="0" y="253"/>
                  </a:cubicBezTo>
                  <a:cubicBezTo>
                    <a:pt x="0" y="263"/>
                    <a:pt x="6" y="270"/>
                    <a:pt x="15" y="270"/>
                  </a:cubicBezTo>
                  <a:cubicBezTo>
                    <a:pt x="25" y="270"/>
                    <a:pt x="25" y="270"/>
                    <a:pt x="25" y="270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5" y="288"/>
                    <a:pt x="255" y="288"/>
                    <a:pt x="255" y="288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25" y="0"/>
                  </a:lnTo>
                  <a:close/>
                  <a:moveTo>
                    <a:pt x="41" y="261"/>
                  </a:moveTo>
                  <a:cubicBezTo>
                    <a:pt x="15" y="261"/>
                    <a:pt x="15" y="261"/>
                    <a:pt x="15" y="261"/>
                  </a:cubicBezTo>
                  <a:cubicBezTo>
                    <a:pt x="11" y="261"/>
                    <a:pt x="9" y="259"/>
                    <a:pt x="9" y="253"/>
                  </a:cubicBezTo>
                  <a:cubicBezTo>
                    <a:pt x="9" y="248"/>
                    <a:pt x="11" y="246"/>
                    <a:pt x="15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6" y="246"/>
                    <a:pt x="48" y="248"/>
                    <a:pt x="48" y="253"/>
                  </a:cubicBezTo>
                  <a:cubicBezTo>
                    <a:pt x="48" y="259"/>
                    <a:pt x="46" y="261"/>
                    <a:pt x="41" y="261"/>
                  </a:cubicBezTo>
                  <a:close/>
                  <a:moveTo>
                    <a:pt x="41" y="217"/>
                  </a:moveTo>
                  <a:cubicBezTo>
                    <a:pt x="15" y="217"/>
                    <a:pt x="15" y="217"/>
                    <a:pt x="15" y="217"/>
                  </a:cubicBezTo>
                  <a:cubicBezTo>
                    <a:pt x="11" y="217"/>
                    <a:pt x="9" y="215"/>
                    <a:pt x="9" y="210"/>
                  </a:cubicBezTo>
                  <a:cubicBezTo>
                    <a:pt x="9" y="204"/>
                    <a:pt x="11" y="202"/>
                    <a:pt x="15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6" y="202"/>
                    <a:pt x="48" y="204"/>
                    <a:pt x="48" y="210"/>
                  </a:cubicBezTo>
                  <a:cubicBezTo>
                    <a:pt x="48" y="215"/>
                    <a:pt x="46" y="217"/>
                    <a:pt x="41" y="217"/>
                  </a:cubicBezTo>
                  <a:close/>
                  <a:moveTo>
                    <a:pt x="41" y="174"/>
                  </a:moveTo>
                  <a:cubicBezTo>
                    <a:pt x="15" y="174"/>
                    <a:pt x="15" y="174"/>
                    <a:pt x="15" y="174"/>
                  </a:cubicBezTo>
                  <a:cubicBezTo>
                    <a:pt x="11" y="174"/>
                    <a:pt x="9" y="171"/>
                    <a:pt x="9" y="166"/>
                  </a:cubicBezTo>
                  <a:cubicBezTo>
                    <a:pt x="9" y="161"/>
                    <a:pt x="11" y="159"/>
                    <a:pt x="15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6" y="159"/>
                    <a:pt x="48" y="161"/>
                    <a:pt x="48" y="166"/>
                  </a:cubicBezTo>
                  <a:cubicBezTo>
                    <a:pt x="48" y="171"/>
                    <a:pt x="46" y="174"/>
                    <a:pt x="41" y="174"/>
                  </a:cubicBezTo>
                  <a:close/>
                  <a:moveTo>
                    <a:pt x="41" y="13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1" y="130"/>
                    <a:pt x="9" y="128"/>
                    <a:pt x="9" y="122"/>
                  </a:cubicBezTo>
                  <a:cubicBezTo>
                    <a:pt x="9" y="117"/>
                    <a:pt x="11" y="115"/>
                    <a:pt x="15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15"/>
                    <a:pt x="48" y="117"/>
                    <a:pt x="48" y="122"/>
                  </a:cubicBezTo>
                  <a:cubicBezTo>
                    <a:pt x="48" y="128"/>
                    <a:pt x="46" y="130"/>
                    <a:pt x="41" y="130"/>
                  </a:cubicBezTo>
                  <a:close/>
                  <a:moveTo>
                    <a:pt x="41" y="86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11" y="86"/>
                    <a:pt x="9" y="84"/>
                    <a:pt x="9" y="79"/>
                  </a:cubicBezTo>
                  <a:cubicBezTo>
                    <a:pt x="9" y="73"/>
                    <a:pt x="11" y="71"/>
                    <a:pt x="15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6" y="71"/>
                    <a:pt x="48" y="73"/>
                    <a:pt x="48" y="79"/>
                  </a:cubicBezTo>
                  <a:cubicBezTo>
                    <a:pt x="48" y="84"/>
                    <a:pt x="46" y="86"/>
                    <a:pt x="41" y="86"/>
                  </a:cubicBezTo>
                  <a:close/>
                  <a:moveTo>
                    <a:pt x="41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1" y="43"/>
                    <a:pt x="9" y="40"/>
                    <a:pt x="9" y="35"/>
                  </a:cubicBezTo>
                  <a:cubicBezTo>
                    <a:pt x="9" y="30"/>
                    <a:pt x="11" y="28"/>
                    <a:pt x="1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" y="28"/>
                    <a:pt x="48" y="30"/>
                    <a:pt x="48" y="35"/>
                  </a:cubicBezTo>
                  <a:cubicBezTo>
                    <a:pt x="48" y="40"/>
                    <a:pt x="46" y="43"/>
                    <a:pt x="41" y="43"/>
                  </a:cubicBezTo>
                  <a:close/>
                  <a:moveTo>
                    <a:pt x="214" y="205"/>
                  </a:moveTo>
                  <a:cubicBezTo>
                    <a:pt x="76" y="205"/>
                    <a:pt x="76" y="205"/>
                    <a:pt x="76" y="205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6" y="191"/>
                    <a:pt x="76" y="183"/>
                    <a:pt x="93" y="175"/>
                  </a:cubicBezTo>
                  <a:cubicBezTo>
                    <a:pt x="101" y="172"/>
                    <a:pt x="114" y="162"/>
                    <a:pt x="132" y="159"/>
                  </a:cubicBezTo>
                  <a:cubicBezTo>
                    <a:pt x="127" y="154"/>
                    <a:pt x="124" y="146"/>
                    <a:pt x="120" y="137"/>
                  </a:cubicBezTo>
                  <a:cubicBezTo>
                    <a:pt x="118" y="131"/>
                    <a:pt x="118" y="127"/>
                    <a:pt x="118" y="120"/>
                  </a:cubicBezTo>
                  <a:cubicBezTo>
                    <a:pt x="118" y="115"/>
                    <a:pt x="117" y="108"/>
                    <a:pt x="118" y="103"/>
                  </a:cubicBezTo>
                  <a:cubicBezTo>
                    <a:pt x="122" y="89"/>
                    <a:pt x="133" y="85"/>
                    <a:pt x="145" y="85"/>
                  </a:cubicBezTo>
                  <a:cubicBezTo>
                    <a:pt x="157" y="85"/>
                    <a:pt x="167" y="89"/>
                    <a:pt x="171" y="103"/>
                  </a:cubicBezTo>
                  <a:cubicBezTo>
                    <a:pt x="172" y="108"/>
                    <a:pt x="171" y="115"/>
                    <a:pt x="171" y="120"/>
                  </a:cubicBezTo>
                  <a:cubicBezTo>
                    <a:pt x="171" y="127"/>
                    <a:pt x="171" y="131"/>
                    <a:pt x="169" y="137"/>
                  </a:cubicBezTo>
                  <a:cubicBezTo>
                    <a:pt x="166" y="146"/>
                    <a:pt x="162" y="154"/>
                    <a:pt x="157" y="159"/>
                  </a:cubicBezTo>
                  <a:cubicBezTo>
                    <a:pt x="176" y="162"/>
                    <a:pt x="188" y="171"/>
                    <a:pt x="196" y="175"/>
                  </a:cubicBezTo>
                  <a:cubicBezTo>
                    <a:pt x="214" y="183"/>
                    <a:pt x="214" y="191"/>
                    <a:pt x="214" y="191"/>
                  </a:cubicBezTo>
                  <a:lnTo>
                    <a:pt x="214" y="205"/>
                  </a:lnTo>
                  <a:close/>
                </a:path>
              </a:pathLst>
            </a:custGeom>
            <a:solidFill>
              <a:srgbClr val="3A4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KSO_Shape"/>
          <p:cNvSpPr>
            <a:spLocks noChangeArrowheads="1"/>
          </p:cNvSpPr>
          <p:nvPr/>
        </p:nvSpPr>
        <p:spPr bwMode="auto">
          <a:xfrm>
            <a:off x="6660232" y="-236562"/>
            <a:ext cx="2624111" cy="1791403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  <a14:imgEffect>
                      <a14:brightnessContrast bright="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" y="411510"/>
            <a:ext cx="2661353" cy="746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115695" y="191135"/>
            <a:ext cx="2297430" cy="306070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4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TGRS 2024</a:t>
            </a:r>
            <a:endParaRPr lang="en-US" altLang="zh-CN" sz="14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3260" y="1708150"/>
            <a:ext cx="7642225" cy="1606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67360" y="1203325"/>
            <a:ext cx="833882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55650" y="1131570"/>
            <a:ext cx="6494145" cy="2920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fontAlgn="auto">
              <a:lnSpc>
                <a:spcPct val="100000"/>
              </a:lnSpc>
            </a:pPr>
            <a:r>
              <a:rPr lang="zh-CN" altLang="en-US" sz="1400">
                <a:sym typeface="+mn-ea"/>
              </a:rPr>
              <a:t>作者设计了一种以CNN为核心，ViT为补充的块级串联结构组合，用于</a:t>
            </a:r>
            <a:r>
              <a:rPr lang="zh-CN" altLang="en-US" sz="1400">
                <a:sym typeface="+mn-ea"/>
              </a:rPr>
              <a:t>遥感图像分割。</a:t>
            </a:r>
            <a:endParaRPr lang="zh-CN" altLang="en-US" sz="1400">
              <a:sym typeface="+mn-ea"/>
            </a:endParaRPr>
          </a:p>
          <a:p>
            <a:pPr indent="457200" fontAlgn="auto">
              <a:lnSpc>
                <a:spcPct val="100000"/>
              </a:lnSpc>
            </a:pPr>
            <a:endParaRPr lang="zh-CN" altLang="en-US" sz="1400"/>
          </a:p>
          <a:p>
            <a:pPr indent="457200" fontAlgn="auto">
              <a:lnSpc>
                <a:spcPct val="100000"/>
              </a:lnSpc>
            </a:pP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、构建了一个ConvLSR-Net体系结构，它将CNN和Transformer结合在一起，采用块级级联结构。</a:t>
            </a:r>
            <a:endParaRPr lang="zh-CN" altLang="en-US" sz="1400"/>
          </a:p>
          <a:p>
            <a:pPr indent="457200" fontAlgn="auto">
              <a:lnSpc>
                <a:spcPct val="100000"/>
              </a:lnSpc>
            </a:pP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、设计了一种新颖高效的两阶段SA计算方法。它由远程SA（LR-SA）和近程SA（SR-SA）组成。LR-SA算法在相邻窗口边界建立长程相关性，能够以条带稀疏采样和较低的计算代价获得近似的全局表示。然后，SR-SA将长距离信息从窗口边界扩散到窗口内部。</a:t>
            </a:r>
            <a:endParaRPr lang="zh-CN" altLang="en-US" sz="1400"/>
          </a:p>
          <a:p>
            <a:pPr indent="457200" fontAlgn="auto">
              <a:lnSpc>
                <a:spcPct val="100000"/>
              </a:lnSpc>
            </a:pP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、了解决ViT块中缺乏多尺度信息的问题，提出了一种多尺度卷积前馈网络（MSCFFN）.它通过内部多尺度卷积捕获多尺度信息。</a:t>
            </a:r>
            <a:endParaRPr sz="1400"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52360" y="988060"/>
            <a:ext cx="1379855" cy="3150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7310" y="716280"/>
            <a:ext cx="6187440" cy="248856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94970" y="3250565"/>
            <a:ext cx="8236585" cy="1140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fontAlgn="auto"/>
            <a:r>
              <a:rPr lang="zh-CN" altLang="en-US" sz="1200"/>
              <a:t>LSRFormer块由LR-SA、SR-SA和MSC-FFN组成。首先将输入的特征映射X ∈ RC×H×W卷积为X ∈ R（C/4）×（H/2）×（W/2）。然后，根据固定的集合大小将特征图分割为不重叠的局部窗口（红色框）</a:t>
            </a:r>
            <a:endParaRPr lang="zh-CN" altLang="en-US" sz="1200"/>
          </a:p>
          <a:p>
            <a:pPr indent="457200" fontAlgn="auto"/>
            <a:r>
              <a:rPr lang="zh-CN" altLang="en-US" sz="1200"/>
              <a:t>以8 × 8的特征图为例。两条红线将特征图划分为四个4 × 4窗口。然后，计算位于窗口（黄色框和橙子框）交界处的矩阵索引。在这里，将获得索引为{3，4}。提取两个框中的令牌，并使用卷积来进一步减少令牌数量。将提取出来的索引计算自注意力，加到原来的图片</a:t>
            </a:r>
            <a:r>
              <a:rPr lang="zh-CN" altLang="en-US" sz="1200"/>
              <a:t>中，达到窗口间交互的目的，同时减少了计算量。</a:t>
            </a:r>
            <a:r>
              <a:rPr lang="zh-CN" altLang="en-US" sz="1200"/>
              <a:t>最后在4 × 4的局部窗口内执行标准SA，以扩散远程信息。与全局SA相比，这大大降低了所需的计算成本。</a:t>
            </a:r>
            <a:endParaRPr lang="zh-CN" altLang="en-US" sz="12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05830" y="1059180"/>
            <a:ext cx="3138170" cy="2043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02480" y="871220"/>
            <a:ext cx="4455795" cy="341058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647700" y="1347470"/>
            <a:ext cx="4377055" cy="1437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1400"/>
              <a:t>Multiscale Convolutional FFN</a:t>
            </a:r>
            <a:endParaRPr lang="zh-CN" altLang="en-US" sz="1400"/>
          </a:p>
          <a:p>
            <a:pPr>
              <a:lnSpc>
                <a:spcPct val="150000"/>
              </a:lnSpc>
            </a:pPr>
            <a:endParaRPr lang="zh-CN" altLang="en-US" sz="1400"/>
          </a:p>
          <a:p>
            <a:pPr indent="457200">
              <a:lnSpc>
                <a:spcPct val="150000"/>
              </a:lnSpc>
            </a:pPr>
            <a:r>
              <a:rPr lang="zh-CN" altLang="en-US" sz="1400"/>
              <a:t>因此，为了在LSRFormer块内引入多尺度特征，如图所示，通过与三个内核大小的卷积来捕获此信息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21865" y="3922395"/>
            <a:ext cx="4699635" cy="497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LSRFormer与最新先进ViT块数值复杂度的比较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79930" y="471170"/>
            <a:ext cx="4813935" cy="3109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71775" y="4043045"/>
            <a:ext cx="3183255" cy="481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在遥感分割数据</a:t>
            </a:r>
            <a:r>
              <a:rPr lang="en-US" altLang="zh-CN" sz="1400"/>
              <a:t>potsdam</a:t>
            </a:r>
            <a:r>
              <a:rPr lang="zh-CN" altLang="en-US" sz="1400"/>
              <a:t>上的</a:t>
            </a:r>
            <a:r>
              <a:rPr lang="zh-CN" altLang="en-US" sz="1400"/>
              <a:t>对比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b="56328"/>
          <a:stretch>
            <a:fillRect/>
          </a:stretch>
        </p:blipFill>
        <p:spPr>
          <a:xfrm>
            <a:off x="395605" y="777240"/>
            <a:ext cx="8587105" cy="2990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478"/>
            <a:ext cx="9144000" cy="4104456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0538"/>
            <a:ext cx="9144000" cy="4104456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9754" y="1544638"/>
            <a:ext cx="6048672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非常感谢您的阅览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2889" y="2400295"/>
            <a:ext cx="4623287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very much for your reading.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KSO_Shape"/>
          <p:cNvSpPr>
            <a:spLocks noChangeArrowheads="1"/>
          </p:cNvSpPr>
          <p:nvPr/>
        </p:nvSpPr>
        <p:spPr bwMode="auto">
          <a:xfrm>
            <a:off x="6026935" y="-197200"/>
            <a:ext cx="3375761" cy="2304532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2283718"/>
            <a:ext cx="43924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86000" y="238760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commondata" val="eyJoZGlkIjoiNjZiZjBjN2YyM2Q3YWZkOGVjZTIzYzdkYTU5OGViNm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表格</Application>
  <PresentationFormat>全屏显示(16:9)</PresentationFormat>
  <Paragraphs>38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Gifty</cp:lastModifiedBy>
  <cp:revision>94</cp:revision>
  <dcterms:created xsi:type="dcterms:W3CDTF">2024-11-18T16:26:47Z</dcterms:created>
  <dcterms:modified xsi:type="dcterms:W3CDTF">2024-11-18T16:26:47Z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3CBFB9AD528650D8D68D07677B5BC57A_43</vt:lpwstr>
  </property>
</Properties>
</file>