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0"/>
  </p:handoutMasterIdLst>
  <p:sldIdLst>
    <p:sldId id="11090172" r:id="rId3"/>
    <p:sldId id="274" r:id="rId4"/>
    <p:sldId id="11090208" r:id="rId5"/>
    <p:sldId id="11090209" r:id="rId6"/>
    <p:sldId id="11089795" r:id="rId7"/>
    <p:sldId id="11090000" r:id="rId8"/>
    <p:sldId id="11090046" r:id="rId10"/>
    <p:sldId id="11090210" r:id="rId11"/>
    <p:sldId id="11090211" r:id="rId12"/>
    <p:sldId id="11089803" r:id="rId13"/>
    <p:sldId id="11089811" r:id="rId14"/>
    <p:sldId id="11090213" r:id="rId15"/>
    <p:sldId id="11090155" r:id="rId16"/>
    <p:sldId id="11090138" r:id="rId17"/>
    <p:sldId id="11090139" r:id="rId18"/>
    <p:sldId id="11090140" r:id="rId19"/>
    <p:sldId id="11090173" r:id="rId20"/>
    <p:sldId id="11090241" r:id="rId21"/>
    <p:sldId id="11090242" r:id="rId22"/>
    <p:sldId id="11090254" r:id="rId23"/>
    <p:sldId id="11090263" r:id="rId24"/>
    <p:sldId id="11090146" r:id="rId25"/>
    <p:sldId id="11090245" r:id="rId26"/>
    <p:sldId id="11090246" r:id="rId27"/>
    <p:sldId id="267" r:id="rId28"/>
    <p:sldId id="110902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5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5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11200" y="1316351"/>
            <a:ext cx="8737600" cy="2359348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88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algn="ctr" fontAlgn="auto">
              <a:lnSpc>
                <a:spcPct val="83000"/>
              </a:lnSpc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1200" y="3812222"/>
            <a:ext cx="8737600" cy="1162423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4400" b="0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342900" marR="0" lvl="0" indent="-571500" algn="ctr" fontAlgn="auto">
              <a:lnSpc>
                <a:spcPct val="83000"/>
              </a:lnSpc>
              <a:spcBef>
                <a:spcPct val="0"/>
              </a:spcBef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未标题-10"/>
          <p:cNvPicPr/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0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2926715" y="1316351"/>
            <a:ext cx="6731635" cy="23174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267268" y="3871913"/>
            <a:ext cx="4391082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2926715" y="3871913"/>
            <a:ext cx="2125980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1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-3445" b="20177"/>
          <a:stretch>
            <a:fillRect/>
          </a:stretch>
        </p:blipFill>
        <p:spPr>
          <a:xfrm>
            <a:off x="0" y="5240655"/>
            <a:ext cx="1796345" cy="1617345"/>
          </a:xfrm>
          <a:prstGeom prst="rect">
            <a:avLst/>
          </a:prstGeom>
        </p:spPr>
      </p:pic>
      <p:pic>
        <p:nvPicPr>
          <p:cNvPr id="11" name="图片 10" descr="未标题-7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-11864" t="10672" r="37940" b="18379"/>
          <a:stretch>
            <a:fillRect/>
          </a:stretch>
        </p:blipFill>
        <p:spPr>
          <a:xfrm>
            <a:off x="10393046" y="0"/>
            <a:ext cx="1798955" cy="1136716"/>
          </a:xfrm>
          <a:prstGeom prst="rect">
            <a:avLst/>
          </a:prstGeom>
        </p:spPr>
      </p:pic>
      <p:pic>
        <p:nvPicPr>
          <p:cNvPr id="12" name="图片 11" descr="未标题-6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2766" t="76391" r="22938"/>
          <a:stretch>
            <a:fillRect/>
          </a:stretch>
        </p:blipFill>
        <p:spPr>
          <a:xfrm>
            <a:off x="0" y="0"/>
            <a:ext cx="1367281" cy="978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53143" y="1349275"/>
            <a:ext cx="2492965" cy="914400"/>
          </a:xfrm>
        </p:spPr>
        <p:txBody>
          <a:bodyPr vert="horz" wrap="square" lIns="0" rtlCol="0" anchor="b" anchorCtr="0">
            <a:normAutofit/>
          </a:bodyPr>
          <a:lstStyle>
            <a:lvl1pPr algn="r">
              <a:defRPr lang="zh-CN" altLang="en-US" spc="505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2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1888" r="-1416" b="57778"/>
          <a:stretch>
            <a:fillRect/>
          </a:stretch>
        </p:blipFill>
        <p:spPr>
          <a:xfrm>
            <a:off x="0" y="3811904"/>
            <a:ext cx="12192000" cy="303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66935" y="837386"/>
            <a:ext cx="5029235" cy="147193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4200" i="0" u="none" strike="noStrike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fontAlgn="auto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65917" y="2439945"/>
            <a:ext cx="4923210" cy="983343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000" b="0" i="0" u="none" strike="noStrike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1143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0628" y="607517"/>
            <a:ext cx="4792581" cy="3031198"/>
          </a:xfrm>
        </p:spPr>
        <p:txBody>
          <a:bodyPr wrap="square" anchor="ctr">
            <a:noAutofit/>
          </a:bodyPr>
          <a:lstStyle>
            <a:lvl1pPr marL="0" indent="0" algn="r">
              <a:buNone/>
              <a:defRPr sz="13200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9"/>
          <p:cNvPicPr/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28676" r="-50664" b="-47523"/>
          <a:stretch>
            <a:fillRect/>
          </a:stretch>
        </p:blipFill>
        <p:spPr>
          <a:xfrm>
            <a:off x="2540" y="0"/>
            <a:ext cx="2199918" cy="2010058"/>
          </a:xfrm>
          <a:prstGeom prst="rect">
            <a:avLst/>
          </a:prstGeom>
        </p:spPr>
      </p:pic>
      <p:pic>
        <p:nvPicPr>
          <p:cNvPr id="10" name="图片 9" descr="未标题-8"/>
          <p:cNvPicPr/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6578" t="-39552" r="-43873" b="44974"/>
          <a:stretch>
            <a:fillRect/>
          </a:stretch>
        </p:blipFill>
        <p:spPr>
          <a:xfrm flipH="1">
            <a:off x="9951720" y="4859615"/>
            <a:ext cx="2214245" cy="199193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8.xml"/><Relationship Id="rId4" Type="http://schemas.openxmlformats.org/officeDocument/2006/relationships/image" Target="../media/image22.png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1.xml"/><Relationship Id="rId4" Type="http://schemas.openxmlformats.org/officeDocument/2006/relationships/image" Target="../media/image23.png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19.xml"/><Relationship Id="rId5" Type="http://schemas.openxmlformats.org/officeDocument/2006/relationships/image" Target="../media/image12.png"/><Relationship Id="rId4" Type="http://schemas.openxmlformats.org/officeDocument/2006/relationships/tags" Target="../tags/tag118.xml"/><Relationship Id="rId3" Type="http://schemas.openxmlformats.org/officeDocument/2006/relationships/image" Target="../media/image11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23.xml"/><Relationship Id="rId5" Type="http://schemas.openxmlformats.org/officeDocument/2006/relationships/image" Target="../media/image12.png"/><Relationship Id="rId4" Type="http://schemas.openxmlformats.org/officeDocument/2006/relationships/tags" Target="../tags/tag122.xml"/><Relationship Id="rId3" Type="http://schemas.openxmlformats.org/officeDocument/2006/relationships/image" Target="../media/image11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tags" Target="../tags/tag129.xml"/><Relationship Id="rId3" Type="http://schemas.openxmlformats.org/officeDocument/2006/relationships/image" Target="../media/image11.png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4.xml"/><Relationship Id="rId5" Type="http://schemas.openxmlformats.org/officeDocument/2006/relationships/image" Target="../media/image12.png"/><Relationship Id="rId4" Type="http://schemas.openxmlformats.org/officeDocument/2006/relationships/tags" Target="../tags/tag133.xml"/><Relationship Id="rId3" Type="http://schemas.openxmlformats.org/officeDocument/2006/relationships/image" Target="../media/image11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8.xml"/><Relationship Id="rId5" Type="http://schemas.openxmlformats.org/officeDocument/2006/relationships/image" Target="../media/image12.png"/><Relationship Id="rId4" Type="http://schemas.openxmlformats.org/officeDocument/2006/relationships/tags" Target="../tags/tag137.xml"/><Relationship Id="rId3" Type="http://schemas.openxmlformats.org/officeDocument/2006/relationships/image" Target="../media/image11.pn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tags" Target="../tags/tag141.xml"/><Relationship Id="rId3" Type="http://schemas.openxmlformats.org/officeDocument/2006/relationships/image" Target="../media/image11.png"/><Relationship Id="rId2" Type="http://schemas.openxmlformats.org/officeDocument/2006/relationships/tags" Target="../tags/tag140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42.xml"/><Relationship Id="rId10" Type="http://schemas.openxmlformats.org/officeDocument/2006/relationships/image" Target="../media/image29.png"/><Relationship Id="rId1" Type="http://schemas.openxmlformats.org/officeDocument/2006/relationships/tags" Target="../tags/tag13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9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tags" Target="../tags/tag148.xml"/><Relationship Id="rId3" Type="http://schemas.openxmlformats.org/officeDocument/2006/relationships/image" Target="../media/image11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53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tags" Target="../tags/tag152.xml"/><Relationship Id="rId3" Type="http://schemas.openxmlformats.org/officeDocument/2006/relationships/image" Target="../media/image11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tags" Target="../tags/tag92.xml"/><Relationship Id="rId3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6.xml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2.xml"/><Relationship Id="rId4" Type="http://schemas.openxmlformats.org/officeDocument/2006/relationships/image" Target="../media/image21.png"/><Relationship Id="rId3" Type="http://schemas.openxmlformats.org/officeDocument/2006/relationships/image" Target="../media/image11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Instant Neural Graphics Primitives with a Multiresolution Hash Encoding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0" y="5253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2024.7.25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/>
              <a:t>实验结果分析</a:t>
            </a:r>
            <a:endParaRPr lang="zh-CN" altLang="en-US" sz="4200" dirty="0"/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905000"/>
            <a:ext cx="11049000" cy="30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340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量化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996440"/>
            <a:ext cx="10911840" cy="2865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6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SMPL: A Skinned Multi-Person Linear Model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21605" y="5140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2024.7.18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模型介绍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744470"/>
            <a:ext cx="93129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MPL是一个逼真的人体形状和姿势学习模型，与现有的渲染引擎兼容，允许动画师控制，并可用于研究目的。目的是创建逼真的动画人体，可以表示不同的身体形状，通过姿势自然变形，并显示出像真人一样的软组织运动，同时可以利用已有的软件和渲染引擎环境以加快渲染速度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005965"/>
            <a:ext cx="93129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了一种学习人体形状和位置依赖的形状变化模型，模型的参数从数据中学习，包括静止姿势模板、混合权重、姿势相关的混合变形、身份相关的混合变形以及从顶点到关节位置的回归。与以前的模型不同，姿势相关的混合变形是姿势旋转矩阵元素的线性函数。这个简单的公式能够从相对大量的不同姿势的不同人的对齐3D网格中训练整个模型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将pose blend shapes建模成rotation matrices（旋转矩阵）的线性函数。因为旋转矩阵的元素是有界的，所产生的变形也是有界的，有助于模型更好地推广。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9875" y="12674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创新点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65" y="1627505"/>
            <a:ext cx="8783320" cy="2830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6660" y="4944110"/>
            <a:ext cx="10897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（a）模板网格，混合权重用颜色表示，关节以白色显示。</a:t>
            </a:r>
            <a:endParaRPr lang="zh-CN" altLang="en-US" dirty="0"/>
          </a:p>
          <a:p>
            <a:pPr algn="l"/>
            <a:r>
              <a:rPr lang="zh-CN" altLang="en-US" dirty="0"/>
              <a:t>（b）仅使用身份驱动的混合形状贡献；顶点和关节位置在形状向量中是线性的。</a:t>
            </a:r>
            <a:endParaRPr lang="zh-CN" altLang="en-US" dirty="0"/>
          </a:p>
          <a:p>
            <a:pPr algn="l"/>
            <a:r>
              <a:rPr lang="zh-CN" altLang="en-US" dirty="0"/>
              <a:t>（c）为准备分离姿态而添加姿态混合形状；注意臀部的扩展。</a:t>
            </a:r>
            <a:endParaRPr lang="zh-CN" altLang="en-US" dirty="0"/>
          </a:p>
          <a:p>
            <a:pPr algn="l"/>
            <a:r>
              <a:rPr lang="zh-CN" altLang="en-US" dirty="0"/>
              <a:t>（d）通过双四元数蒙皮技术对变形顶点进行重新定位，以实现分离姿态。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9875" y="1221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Blend Skinning（混合蒙皮）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1990" y="1989455"/>
            <a:ext cx="7310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dirty="0"/>
              <a:t>Blend Skinning（混合蒙皮）是一种在3D计算机图形学中常用的技术，特别是在动画和游戏开发领域。它通过建立骨骼与多边形网格顶点之间的关联，使得骨骼的运动能够影响并带动网格顶点的变形，从而实现自然的角色皮肤变形效果。这种技术通常与骨骼动画一起使用，以增强动画的真实感和自然度。</a:t>
            </a:r>
            <a:endParaRPr dirty="0"/>
          </a:p>
        </p:txBody>
      </p:sp>
      <p:sp>
        <p:nvSpPr>
          <p:cNvPr id="10" name="文本框 9"/>
          <p:cNvSpPr txBox="1"/>
          <p:nvPr/>
        </p:nvSpPr>
        <p:spPr>
          <a:xfrm>
            <a:off x="1951990" y="3549650"/>
            <a:ext cx="86277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关键概念：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骨骼（Skeleton）：由一系列关节点组成的结构，模拟生物体的骨骼系统。骨骼的运动通过关节的旋转和移动来实现。</a:t>
            </a:r>
            <a:endParaRPr lang="zh-CN" altLang="en-US" dirty="0"/>
          </a:p>
          <a:p>
            <a:pPr algn="l"/>
            <a:r>
              <a:rPr lang="zh-CN" altLang="en-US" dirty="0"/>
              <a:t>蒙皮权重（Skinning Weights）：每个网格顶点与多个骨骼之间的关联强度。顶点的变形程度取决于其关联的骨骼的运动以及相应的蒙皮权重。通常，顶点距离某个骨骼越近，该骨骼对该顶点的蒙皮权重就越大。</a:t>
            </a:r>
            <a:endParaRPr lang="zh-CN" altLang="en-US" dirty="0"/>
          </a:p>
          <a:p>
            <a:pPr algn="l"/>
            <a:r>
              <a:rPr lang="zh-CN" altLang="en-US" dirty="0"/>
              <a:t>蒙皮矩阵（Skinning Matrix）：用于将骨骼的运动变换应用到网格顶点上的矩阵。它是根据骨骼的变换矩阵和蒙皮权重计算得出的。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t>研究背景</a:t>
            </a:r>
          </a:p>
        </p:txBody>
      </p:sp>
      <p:sp>
        <p:nvSpPr>
          <p:cNvPr id="2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9875" y="1221105"/>
            <a:ext cx="5563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Blend shapes （混合变形）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2795" y="1748790"/>
            <a:ext cx="6877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Blend Shapes的工作原理是通过读取目标形状中的顶点位置偏移信息，并根据权重对基础网格的顶点进行插值运算。插值运算的结果就是混合变形后的新形状。由于每个顶点都可以独立地控制其变形程度和方向，因此Blend Shapes能够灵活地实现各种复杂的变形效果。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42795" y="3419475"/>
            <a:ext cx="6649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Blend Shapes广泛应用于表情动画、物体变形等领域。在表情动画中，可以定义多个表情目标形状（如微笑、愤怒等），并通过混合这些形状来生成丰富的表情变化。在物体变形中，可以定义多个变形目标形状（如收缩、膨胀等），并通过混合这些形状来实现物体的动态变形效果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9875" y="1221105"/>
            <a:ext cx="5563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SMPL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模型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2795" y="1748790"/>
            <a:ext cx="6877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SMPL</a:t>
            </a:r>
            <a:r>
              <a:rPr lang="zh-CN" altLang="en-US" dirty="0"/>
              <a:t>模型定义了6890个3D人体mesh的网格顶点以及23个3D人体mesh的关节点。同时作者将3D人体mesh的状态分为shape和pose，</a:t>
            </a:r>
            <a:r>
              <a:rPr lang="zh-CN" altLang="en-US" dirty="0"/>
              <a:t>其中shape影响人体mesh的形状（高矮胖瘦），pose影响人体mesh的姿态（动作姿势）。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795" y="2953385"/>
            <a:ext cx="6286500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30425" y="4894580"/>
            <a:ext cx="5420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T：表示模板平均形状（mean template shape）</a:t>
            </a:r>
            <a:br>
              <a:rPr lang="zh-CN" altLang="en-US" dirty="0"/>
            </a:br>
            <a:r>
              <a:rPr lang="zh-CN" altLang="en-US" dirty="0"/>
              <a:t>θ ：初始姿态</a:t>
            </a:r>
            <a:endParaRPr lang="zh-CN" altLang="en-US" dirty="0"/>
          </a:p>
          <a:p>
            <a:pPr algn="l"/>
            <a:r>
              <a:rPr lang="zh-CN" altLang="en-US" dirty="0"/>
              <a:t>β：形状参数向量（shape parameters）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SMLP: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040" y="1939290"/>
            <a:ext cx="3109595" cy="3962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040" y="2335530"/>
            <a:ext cx="3230880" cy="4343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3040" y="2947670"/>
            <a:ext cx="3086100" cy="3124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0925" y="5904865"/>
            <a:ext cx="2499360" cy="54864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实验结果分析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33805" y="5279390"/>
            <a:ext cx="931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9410" y="127254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量化评估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1076325"/>
            <a:ext cx="914400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05" y="2282190"/>
            <a:ext cx="5057775" cy="37134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2124710" y="5279390"/>
            <a:ext cx="931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9410" y="127254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量化评估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107632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885" y="1990725"/>
            <a:ext cx="4763135" cy="39465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9865" y="1316351"/>
            <a:ext cx="6731635" cy="231743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/>
              <a:t>       Thanks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9090" y="184213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PointAvatar: Deformable Point-based Head Avatars from Videos</a:t>
            </a:r>
            <a:endParaRPr lang="zh-CN" altLang="en-US" dirty="0"/>
          </a:p>
          <a:p>
            <a:pPr algn="l"/>
            <a:r>
              <a:rPr lang="zh-CN" altLang="en-US" dirty="0"/>
              <a:t>MonoGaussianAvatar: Monocular Gaussian Point-based Head Avatar</a:t>
            </a:r>
            <a:endParaRPr lang="zh-CN" altLang="en-US" dirty="0"/>
          </a:p>
          <a:p>
            <a:pPr algn="l"/>
            <a:r>
              <a:rPr lang="zh-CN" altLang="en-US" dirty="0"/>
              <a:t>GaussianAvatars: Photorealistic Head Avatars with Rigged 3D Gaussians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114550"/>
            <a:ext cx="93129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NeRF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将所有的特征都存储在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MLP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中，这导致不论是训练还是渲染都需要消耗大量的事件，一个直观的解决办法是将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MLP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轻量化，但这势必会导致结果的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不理想。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存在的问题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353310"/>
            <a:ext cx="93129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1.引入多分辨率的哈希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编码。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MLP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规模。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3.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建立了一个可学习的中间态特征来弥补轻量化后的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MLP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本文采用的解决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367790"/>
            <a:ext cx="11506200" cy="4122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4625" y="12026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哈希编码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4625" y="2146300"/>
            <a:ext cx="8486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</a:t>
            </a:r>
            <a:r>
              <a:rPr lang="zh-CN" altLang="en-US" dirty="0"/>
              <a:t>对于一个坐标</a:t>
            </a:r>
            <a:r>
              <a:rPr lang="en-US" altLang="zh-CN" dirty="0"/>
              <a:t>X=(X,Y,Z)</a:t>
            </a:r>
            <a:r>
              <a:rPr lang="zh-CN" altLang="en-US" dirty="0"/>
              <a:t>，通过查询顶点坐标的值得到顶点坐标的特折，然后进行三线性插值得到该点特征，在查询时采用空间哈希函数来进行</a:t>
            </a:r>
            <a:r>
              <a:rPr lang="zh-CN" altLang="en-US" dirty="0"/>
              <a:t>映射。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415" y="3766185"/>
            <a:ext cx="2308860" cy="731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4625" y="1202690"/>
            <a:ext cx="5715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多分辨率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8210" y="2146300"/>
            <a:ext cx="7672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 instang-ngp</a:t>
            </a:r>
            <a:r>
              <a:rPr lang="zh-CN" altLang="en-US" dirty="0"/>
              <a:t>将空间分成了多个层级，每个层级都对应一张哈希表，同时每个层级都有自己的分辨率，即在该层级下要将空间分成多少块。文章设置了最小分辨率和最大分辨率</a:t>
            </a:r>
            <a:r>
              <a:rPr lang="en-US" altLang="zh-CN" dirty="0"/>
              <a:t>Nmin</a:t>
            </a:r>
            <a:r>
              <a:rPr lang="zh-CN" altLang="en-US" dirty="0"/>
              <a:t>、</a:t>
            </a:r>
            <a:r>
              <a:rPr lang="en-US" altLang="zh-CN" dirty="0"/>
              <a:t>Nmax,</a:t>
            </a:r>
            <a:r>
              <a:rPr lang="zh-CN" altLang="en-US" dirty="0"/>
              <a:t>对于某一级的分辨率，可根据公式</a:t>
            </a:r>
            <a:r>
              <a:rPr lang="zh-CN" altLang="en-US" dirty="0"/>
              <a:t>计算。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46650" y="3941445"/>
            <a:ext cx="3193415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20" y="2407285"/>
            <a:ext cx="4107180" cy="3832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635" y="3657600"/>
            <a:ext cx="2851150" cy="859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635" y="4829810"/>
            <a:ext cx="4046220" cy="946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4625" y="12026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哈希表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4625" y="2146300"/>
            <a:ext cx="848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3465" y="1891030"/>
            <a:ext cx="4064000" cy="434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dirty="0"/>
              <a:t>       </a:t>
            </a:r>
            <a:r>
              <a:rPr lang="zh-CN" altLang="en-US" dirty="0"/>
              <a:t>哈希表由</a:t>
            </a:r>
            <a:r>
              <a:rPr lang="en-US" altLang="zh-CN" dirty="0"/>
              <a:t>pytorch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类创建，该类接收两个参数，一个是特征数量即</a:t>
            </a:r>
            <a:r>
              <a:rPr lang="en-US" altLang="zh-CN" dirty="0"/>
              <a:t>T</a:t>
            </a:r>
            <a:r>
              <a:rPr lang="zh-CN" altLang="en-US" dirty="0"/>
              <a:t>，一个是特征长度既</a:t>
            </a:r>
            <a:r>
              <a:rPr lang="en-US" altLang="zh-CN" dirty="0"/>
              <a:t>F</a:t>
            </a:r>
            <a:r>
              <a:rPr lang="zh-CN" altLang="en-US" dirty="0"/>
              <a:t>。实例化后就会的到一个初始化的哈希表，表内特征都是随机初始化且可学习的。且不必担心哈希冲突，因为，特征会送入</a:t>
            </a:r>
            <a:r>
              <a:rPr lang="en-US" altLang="zh-CN" dirty="0"/>
              <a:t>MLP</a:t>
            </a:r>
            <a:r>
              <a:rPr lang="zh-CN" altLang="en-US" dirty="0"/>
              <a:t>进行优化，在优化过程中，重要的点将会逐渐占据哈希表主导</a:t>
            </a:r>
            <a:r>
              <a:rPr lang="zh-CN" altLang="en-US" dirty="0"/>
              <a:t>地位。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470" y="1653540"/>
            <a:ext cx="4137660" cy="3680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04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3"/>
</p:tagLst>
</file>

<file path=ppt/tags/tag105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14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4"/>
</p:tagLst>
</file>

<file path=ppt/tags/tag115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25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4"/>
</p:tagLst>
</file>

<file path=ppt/tags/tag126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2f0bf03295c1bf6da6e0c3c"/>
  <p:tag name="KSO_WM_CHIP_XID" val="62f0bf0d295c1bf6da6e0c44"/>
  <p:tag name="KSO_WM_UNIT_DEC_AREA_ID" val="c15997b59b294e8382f136c9c1e422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a8e20138b7242e3910356b87c3898e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44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5"/>
</p:tagLst>
</file>

<file path=ppt/tags/tag145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5.xml><?xml version="1.0" encoding="utf-8"?>
<p:tagLst xmlns:p="http://schemas.openxmlformats.org/presentationml/2006/main">
  <p:tag name="KSO_WM_UNIT_TYPE" val="i"/>
  <p:tag name="KSO_WM_UNIT_INDEX" val="2"/>
  <p:tag name="KSO_WM_UNIT_ID" val="_3*i*2"/>
  <p:tag name="KSO_WM_BEAUTIFY_FLAG" val="#wm#"/>
  <p:tag name="KSO_WM_TAG_VERSION" val="3.0"/>
  <p:tag name="KSO_WM_CHIP_GROUPID" val="62f0bf03295c1bf6da6e0c3c"/>
  <p:tag name="KSO_WM_CHIP_XID" val="62f0bf0d295c1bf6da6e0c43"/>
  <p:tag name="KSO_WM_UNIT_DEC_AREA_ID" val="2082c851ee3c4ca0937a22d08c379c80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e6b93acd6472d8142cf59b81ef7a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9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55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56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57.xml><?xml version="1.0" encoding="utf-8"?>
<p:tagLst xmlns:p="http://schemas.openxmlformats.org/presentationml/2006/main">
  <p:tag name="commondata" val="eyJoZGlkIjoiNGI2ODVmMWE3NzNjOTIwNGZiZjNiOTI2YTY3MTBkOGUifQ=="/>
</p:tagLst>
</file>

<file path=ppt/tags/tag16.xml><?xml version="1.0" encoding="utf-8"?>
<p:tagLst xmlns:p="http://schemas.openxmlformats.org/presentationml/2006/main">
  <p:tag name="KSO_WM_UNIT_TYPE" val="i"/>
  <p:tag name="KSO_WM_UNIT_INDEX" val="3"/>
  <p:tag name="KSO_WM_UNIT_ID" val="_3*i*3"/>
  <p:tag name="KSO_WM_BEAUTIFY_FLAG" val="#wm#"/>
  <p:tag name="KSO_WM_TAG_VERSION" val="3.0"/>
  <p:tag name="KSO_WM_CHIP_GROUPID" val="62f0bf03295c1bf6da6e0c3c"/>
  <p:tag name="KSO_WM_CHIP_XID" val="62f0bf0d295c1bf6da6e0c42"/>
  <p:tag name="KSO_WM_UNIT_DEC_AREA_ID" val="f54cbffd23be4eecb12ef27632b5d16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872be25aa743c59628c029426cd1e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2f0bf03295c1bf6da6e0c3c"/>
  <p:tag name="KSO_WM_CHIP_XID" val="62f0bf0d295c1bf6da6e0c4a"/>
  <p:tag name="KSO_WM_UNIT_DEC_AREA_ID" val="61e5d7ef8bb94ed68b66aaedb1467120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11ee706345249309a1d0f529a30be9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UNIT_VALUE" val="6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2"/>
  <p:tag name="KSO_WM_UNIT_ID" val="_1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3"/>
  <p:tag name="KSO_WM_UNIT_ID" val="_1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2"/>
</p:tagLst>
</file>

<file path=ppt/tags/tag67.xml><?xml version="1.0" encoding="utf-8"?>
<p:tagLst xmlns:p="http://schemas.openxmlformats.org/presentationml/2006/main">
  <p:tag name="KSO_WM_UNIT_TYPE" val="i"/>
  <p:tag name="KSO_WM_UNIT_INDEX" val="1"/>
  <p:tag name="KSO_WM_UNIT_ID" val="_0*i*1"/>
  <p:tag name="KSO_WM_BEAUTIFY_FLAG" val="#wm#"/>
  <p:tag name="KSO_WM_TAG_VERSION" val="3.0"/>
  <p:tag name="KSO_WM_CHIP_GROUPID" val="62f0bf03295c1bf6da6e0c3c"/>
  <p:tag name="KSO_WM_CHIP_XID" val="62f0bf0d295c1bf6da6e0c4c"/>
  <p:tag name="KSO_WM_UNIT_DEC_AREA_ID" val="079e3ac774194832ac2f675c7903abd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8b92bdc213407a9b058d376c59b514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CHIP_GROUPID" val="62f0bf03295c1bf6da6e0c3c"/>
  <p:tag name="KSO_WM_CHIP_XID" val="62f0bf0d295c1bf6da6e0c4d"/>
  <p:tag name="KSO_WM_UNIT_DEC_AREA_ID" val="1b423a62d65b410d883647c8885aee0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c16af196d6f4e21bfccd7c23d026d3e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39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UNIT_ID" val="_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3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39"/>
  <p:tag name="KSO_WM_TEMPLATE_THUMBS_INDEX" val="1、9"/>
</p:tagLst>
</file>

<file path=ppt/tags/tag7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1"/>
</p:tagLst>
</file>

<file path=ppt/tags/tag78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UNIT_ID" val="_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8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2"/>
</p:tagLst>
</file>

<file path=ppt/tags/tag89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heme/theme1.xml><?xml version="1.0" encoding="utf-8"?>
<a:theme xmlns:a="http://schemas.openxmlformats.org/drawingml/2006/main" name="1_Office 主题​​">
  <a:themeElements>
    <a:clrScheme name="自定义 36">
      <a:dk1>
        <a:srgbClr val="000000"/>
      </a:dk1>
      <a:lt1>
        <a:srgbClr val="FFFFFF"/>
      </a:lt1>
      <a:dk2>
        <a:srgbClr val="056AFF"/>
      </a:dk2>
      <a:lt2>
        <a:srgbClr val="FFFFFF"/>
      </a:lt2>
      <a:accent1>
        <a:srgbClr val="91A4B7"/>
      </a:accent1>
      <a:accent2>
        <a:srgbClr val="A2B2C2"/>
      </a:accent2>
      <a:accent3>
        <a:srgbClr val="B3C1CD"/>
      </a:accent3>
      <a:accent4>
        <a:srgbClr val="B7C5C6"/>
      </a:accent4>
      <a:accent5>
        <a:srgbClr val="AEBEAB"/>
      </a:accent5>
      <a:accent6>
        <a:srgbClr val="A4B791"/>
      </a:accent6>
      <a:hlink>
        <a:srgbClr val="304FFE"/>
      </a:hlink>
      <a:folHlink>
        <a:srgbClr val="492067"/>
      </a:folHlink>
    </a:clrScheme>
    <a:fontScheme name="自定义 10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>宽屏</PresentationFormat>
  <Paragraphs>193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1_Office 主题​​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       Thanks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
51PPT模板网 唯一访问网址：www.51pptmoban.com</dc:description>
  <cp:lastModifiedBy>yhrbf</cp:lastModifiedBy>
  <cp:revision>145</cp:revision>
  <dcterms:created xsi:type="dcterms:W3CDTF">2023-08-17T12:45:00Z</dcterms:created>
  <dcterms:modified xsi:type="dcterms:W3CDTF">2024-07-25T06:50:58Z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D4197AD95C694E0D8D377A3819CEA337_13</vt:lpwstr>
  </property>
  <property fmtid="{D5CDD505-2E9C-101B-9397-08002B2CF9AE}" pid="3" name="KSOProductBuildVer">
    <vt:lpwstr>2052-12.1.0.17147</vt:lpwstr>
  </property>
</Properties>
</file>