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3"/>
  </p:handoutMasterIdLst>
  <p:sldIdLst>
    <p:sldId id="11090172" r:id="rId3"/>
    <p:sldId id="274" r:id="rId4"/>
    <p:sldId id="11090208" r:id="rId5"/>
    <p:sldId id="11090209" r:id="rId6"/>
    <p:sldId id="11089795" r:id="rId7"/>
    <p:sldId id="11090000" r:id="rId8"/>
    <p:sldId id="11090046" r:id="rId10"/>
    <p:sldId id="11090210" r:id="rId11"/>
    <p:sldId id="11090211" r:id="rId12"/>
    <p:sldId id="11090253" r:id="rId13"/>
    <p:sldId id="11089803" r:id="rId14"/>
    <p:sldId id="11089811" r:id="rId15"/>
    <p:sldId id="11090212" r:id="rId16"/>
    <p:sldId id="11090213" r:id="rId17"/>
    <p:sldId id="11090214" r:id="rId18"/>
    <p:sldId id="11090155" r:id="rId19"/>
    <p:sldId id="11090138" r:id="rId20"/>
    <p:sldId id="11090139" r:id="rId21"/>
    <p:sldId id="11090140" r:id="rId22"/>
    <p:sldId id="11090173" r:id="rId23"/>
    <p:sldId id="11090241" r:id="rId24"/>
    <p:sldId id="11090242" r:id="rId25"/>
    <p:sldId id="11090254" r:id="rId26"/>
    <p:sldId id="11090146" r:id="rId27"/>
    <p:sldId id="11090147" r:id="rId28"/>
    <p:sldId id="11090245" r:id="rId29"/>
    <p:sldId id="11090246" r:id="rId30"/>
    <p:sldId id="11090247" r:id="rId31"/>
    <p:sldId id="267"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7"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57"/>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69.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image" Target="../media/image3.png"/><Relationship Id="rId11" Type="http://schemas.openxmlformats.org/officeDocument/2006/relationships/tags" Target="../tags/tag8.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media/image5.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7.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p:custDataLst>
              <p:tags r:id="rId7"/>
            </p:custDataLst>
          </p:nvPr>
        </p:nvPicPr>
        <p:blipFill>
          <a:blip r:embed="rId8">
            <a:duotone>
              <a:prstClr val="black"/>
              <a:schemeClr val="tx2">
                <a:lumMod val="75000"/>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9"/>
            </p:custDataLst>
          </p:nvPr>
        </p:nvPicPr>
        <p:blipFill>
          <a:blip r:embed="rId10">
            <a:duotone>
              <a:prstClr val="black"/>
              <a:schemeClr val="tx2">
                <a:lumMod val="75000"/>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11"/>
            </p:custDataLst>
          </p:nvPr>
        </p:nvPicPr>
        <p:blipFill>
          <a:blip r:embed="rId12">
            <a:duotone>
              <a:prstClr val="black"/>
              <a:schemeClr val="tx2">
                <a:lumMod val="75000"/>
                <a:tint val="45000"/>
                <a:satMod val="400000"/>
              </a:schemeClr>
            </a:duotone>
          </a:blip>
          <a:srcRect r="60807"/>
          <a:stretch>
            <a:fillRect/>
          </a:stretch>
        </p:blipFill>
        <p:spPr>
          <a:xfrm>
            <a:off x="9658350" y="0"/>
            <a:ext cx="253365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p:custDataLst>
              <p:tags r:id="rId2"/>
            </p:custDataLst>
          </p:nvPr>
        </p:nvPicPr>
        <p:blipFill>
          <a:blip r:embed="rId3">
            <a:duotone>
              <a:prstClr val="black"/>
              <a:schemeClr val="tx2">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4"/>
            </p:custDataLst>
          </p:nvPr>
        </p:nvPicPr>
        <p:blipFill>
          <a:blip r:embed="rId5">
            <a:duotone>
              <a:prstClr val="black"/>
              <a:schemeClr val="tx2">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6"/>
            </p:custDataLst>
          </p:nvPr>
        </p:nvPicPr>
        <p:blipFill>
          <a:blip r:embed="rId7">
            <a:duotone>
              <a:prstClr val="black"/>
              <a:schemeClr val="tx2">
                <a:tint val="45000"/>
                <a:satMod val="400000"/>
              </a:schemeClr>
            </a:duotone>
          </a:blip>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p>
            <a:fld id="{A33277CE-B914-42DA-BC84-E072C60E5F2E}" type="datetimeFigureOut">
              <a:rPr lang="zh-CN" altLang="en-US" smtClean="0"/>
            </a:fld>
            <a:endParaRPr lang="zh-CN" altLang="en-US"/>
          </a:p>
        </p:txBody>
      </p:sp>
      <p:sp>
        <p:nvSpPr>
          <p:cNvPr id="7" name="页脚占位符 6"/>
          <p:cNvSpPr>
            <a:spLocks noGrp="1"/>
          </p:cNvSpPr>
          <p:nvPr>
            <p:ph type="ftr" sz="quarter" idx="11"/>
          </p:nvPr>
        </p:nvSpPr>
        <p:spPr/>
        <p:txBody>
          <a:bodyPr/>
          <a:p>
            <a:endParaRPr lang="zh-CN" altLang="en-US"/>
          </a:p>
        </p:txBody>
      </p:sp>
      <p:sp>
        <p:nvSpPr>
          <p:cNvPr id="8" name="灯片编号占位符 7"/>
          <p:cNvSpPr>
            <a:spLocks noGrp="1"/>
          </p:cNvSpPr>
          <p:nvPr>
            <p:ph type="sldNum" sz="quarter" idx="12"/>
          </p:nvPr>
        </p:nvSpPr>
        <p:spPr/>
        <p:txBody>
          <a:bodyPr/>
          <a:p>
            <a:fld id="{1B939F18-A0BC-4BDF-AC92-8ABE7F8048EE}" type="slidenum">
              <a:rPr lang="zh-CN" altLang="en-US" smtClean="0"/>
            </a:fld>
            <a:endParaRPr lang="zh-CN" altLang="en-US"/>
          </a:p>
        </p:txBody>
      </p:sp>
      <p:pic>
        <p:nvPicPr>
          <p:cNvPr id="9" name="图片 8"/>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p:custDataLst>
              <p:tags r:id="rId2"/>
            </p:custDataLst>
          </p:nvPr>
        </p:nvPicPr>
        <p:blipFill>
          <a:blip r:embed="rId3">
            <a:duotone>
              <a:prstClr val="black"/>
              <a:schemeClr val="tx2">
                <a:lumMod val="75000"/>
                <a:tint val="45000"/>
                <a:satMod val="400000"/>
              </a:schemeClr>
            </a:duotone>
          </a:blip>
          <a:srcRect t="-3445" b="20177"/>
          <a:stretch>
            <a:fillRect/>
          </a:stretch>
        </p:blipFill>
        <p:spPr>
          <a:xfrm>
            <a:off x="0" y="5240655"/>
            <a:ext cx="1796345" cy="1617345"/>
          </a:xfrm>
          <a:prstGeom prst="rect">
            <a:avLst/>
          </a:prstGeom>
        </p:spPr>
      </p:pic>
      <p:pic>
        <p:nvPicPr>
          <p:cNvPr id="11" name="图片 10" descr="未标题-7"/>
          <p:cNvPicPr/>
          <p:nvPr>
            <p:custDataLst>
              <p:tags r:id="rId4"/>
            </p:custDataLst>
          </p:nvPr>
        </p:nvPicPr>
        <p:blipFill>
          <a:blip r:embed="rId5">
            <a:duotone>
              <a:prstClr val="black"/>
              <a:schemeClr val="tx2">
                <a:lumMod val="75000"/>
                <a:tint val="45000"/>
                <a:satMod val="400000"/>
              </a:schemeClr>
            </a:duotone>
          </a:blip>
          <a:srcRect l="-11864" t="10672" r="37940" b="18379"/>
          <a:stretch>
            <a:fillRect/>
          </a:stretch>
        </p:blipFill>
        <p:spPr>
          <a:xfrm>
            <a:off x="10393046" y="0"/>
            <a:ext cx="1798955" cy="1136716"/>
          </a:xfrm>
          <a:prstGeom prst="rect">
            <a:avLst/>
          </a:prstGeom>
        </p:spPr>
      </p:pic>
      <p:pic>
        <p:nvPicPr>
          <p:cNvPr id="12" name="图片 11" descr="未标题-6"/>
          <p:cNvPicPr/>
          <p:nvPr>
            <p:custDataLst>
              <p:tags r:id="rId6"/>
            </p:custDataLst>
          </p:nvPr>
        </p:nvPicPr>
        <p:blipFill>
          <a:blip r:embed="rId7">
            <a:duotone>
              <a:prstClr val="black"/>
              <a:schemeClr val="tx2">
                <a:lumMod val="75000"/>
                <a:tint val="45000"/>
                <a:satMod val="400000"/>
              </a:schemeClr>
            </a:duotone>
          </a:blip>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p:custDataLst>
              <p:tags r:id="rId2"/>
            </p:custDataLst>
          </p:nvPr>
        </p:nvPicPr>
        <p:blipFill>
          <a:blip r:embed="rId3">
            <a:duotone>
              <a:prstClr val="black"/>
              <a:schemeClr val="tx2">
                <a:lumMod val="75000"/>
                <a:tint val="45000"/>
                <a:satMod val="400000"/>
              </a:schemeClr>
            </a:duotone>
          </a:blip>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节编号 3"/>
          <p:cNvSpPr>
            <a:spLocks noGrp="1"/>
          </p:cNvSpPr>
          <p:nvPr>
            <p:ph type="body" sz="quarter" idx="14" hasCustomPrompt="1"/>
            <p:custDataLst>
              <p:tags r:id="rId9"/>
            </p:custDataLst>
          </p:nvPr>
        </p:nvSpPr>
        <p:spPr>
          <a:xfrm>
            <a:off x="130628" y="607517"/>
            <a:ext cx="4792581" cy="3031198"/>
          </a:xfrm>
        </p:spPr>
        <p:txBody>
          <a:bodyPr wrap="square" anchor="ctr">
            <a:noAutofit/>
          </a:bodyPr>
          <a:lstStyle>
            <a:lvl1pPr marL="0" indent="0" algn="r">
              <a:buNone/>
              <a:defRPr sz="13200"/>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image" Target="../media/image10.png"/><Relationship Id="rId15" Type="http://schemas.openxmlformats.org/officeDocument/2006/relationships/tags" Target="../tags/tag68.xml"/><Relationship Id="rId14" Type="http://schemas.openxmlformats.org/officeDocument/2006/relationships/image" Target="../media/image9.png"/><Relationship Id="rId13" Type="http://schemas.openxmlformats.org/officeDocument/2006/relationships/tags" Target="../tags/tag6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p:custDataLst>
              <p:tags r:id="rId13"/>
            </p:custDataLst>
          </p:nvPr>
        </p:nvPicPr>
        <p:blipFill>
          <a:blip r:embed="rId14">
            <a:duotone>
              <a:prstClr val="black"/>
              <a:schemeClr val="tx2">
                <a:lumMod val="75000"/>
                <a:tint val="45000"/>
                <a:satMod val="400000"/>
              </a:schemeClr>
            </a:duotone>
          </a:blip>
          <a:srcRect t="28676" r="-50664" b="-47523"/>
          <a:stretch>
            <a:fillRect/>
          </a:stretch>
        </p:blipFill>
        <p:spPr>
          <a:xfrm>
            <a:off x="2540" y="0"/>
            <a:ext cx="2199918" cy="2010058"/>
          </a:xfrm>
          <a:prstGeom prst="rect">
            <a:avLst/>
          </a:prstGeom>
        </p:spPr>
      </p:pic>
      <p:pic>
        <p:nvPicPr>
          <p:cNvPr id="10" name="图片 9" descr="未标题-8"/>
          <p:cNvPicPr/>
          <p:nvPr>
            <p:custDataLst>
              <p:tags r:id="rId15"/>
            </p:custDataLst>
          </p:nvPr>
        </p:nvPicPr>
        <p:blipFill>
          <a:blip r:embed="rId16">
            <a:duotone>
              <a:prstClr val="black"/>
              <a:schemeClr val="tx2">
                <a:lumMod val="75000"/>
                <a:tint val="45000"/>
                <a:satMod val="400000"/>
              </a:schemeClr>
            </a:duotone>
          </a:blip>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2.xml"/><Relationship Id="rId6" Type="http://schemas.openxmlformats.org/officeDocument/2006/relationships/tags" Target="../tags/tag10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1.png"/><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1.xml"/><Relationship Id="rId4" Type="http://schemas.openxmlformats.org/officeDocument/2006/relationships/image" Target="../media/image23.png"/><Relationship Id="rId3" Type="http://schemas.openxmlformats.org/officeDocument/2006/relationships/image" Target="../media/image11.png"/><Relationship Id="rId2" Type="http://schemas.openxmlformats.org/officeDocument/2006/relationships/tags" Target="../tags/tag110.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4.xml"/><Relationship Id="rId4" Type="http://schemas.openxmlformats.org/officeDocument/2006/relationships/image" Target="../media/image24.png"/><Relationship Id="rId3" Type="http://schemas.openxmlformats.org/officeDocument/2006/relationships/image" Target="../media/image11.png"/><Relationship Id="rId2" Type="http://schemas.openxmlformats.org/officeDocument/2006/relationships/tags" Target="../tags/tag113.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7.xml"/><Relationship Id="rId4" Type="http://schemas.openxmlformats.org/officeDocument/2006/relationships/image" Target="../media/image25.png"/><Relationship Id="rId3" Type="http://schemas.openxmlformats.org/officeDocument/2006/relationships/image" Target="../media/image11.png"/><Relationship Id="rId2" Type="http://schemas.openxmlformats.org/officeDocument/2006/relationships/tags" Target="../tags/tag116.xml"/><Relationship Id="rId1" Type="http://schemas.openxmlformats.org/officeDocument/2006/relationships/tags" Target="../tags/tag115.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20.xml"/><Relationship Id="rId4" Type="http://schemas.openxmlformats.org/officeDocument/2006/relationships/image" Target="../media/image26.png"/><Relationship Id="rId3" Type="http://schemas.openxmlformats.org/officeDocument/2006/relationships/image" Target="../media/image11.png"/><Relationship Id="rId2" Type="http://schemas.openxmlformats.org/officeDocument/2006/relationships/tags" Target="../tags/tag119.xml"/><Relationship Id="rId1" Type="http://schemas.openxmlformats.org/officeDocument/2006/relationships/tags" Target="../tags/tag11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28.xml"/><Relationship Id="rId5" Type="http://schemas.openxmlformats.org/officeDocument/2006/relationships/image" Target="../media/image12.png"/><Relationship Id="rId4" Type="http://schemas.openxmlformats.org/officeDocument/2006/relationships/tags" Target="../tags/tag127.xml"/><Relationship Id="rId3" Type="http://schemas.openxmlformats.org/officeDocument/2006/relationships/image" Target="../media/image11.png"/><Relationship Id="rId2" Type="http://schemas.openxmlformats.org/officeDocument/2006/relationships/tags" Target="../tags/tag126.xml"/><Relationship Id="rId1" Type="http://schemas.openxmlformats.org/officeDocument/2006/relationships/tags" Target="../tags/tag125.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32.xml"/><Relationship Id="rId5" Type="http://schemas.openxmlformats.org/officeDocument/2006/relationships/image" Target="../media/image12.png"/><Relationship Id="rId4" Type="http://schemas.openxmlformats.org/officeDocument/2006/relationships/tags" Target="../tags/tag131.xml"/><Relationship Id="rId3" Type="http://schemas.openxmlformats.org/officeDocument/2006/relationships/image" Target="../media/image11.png"/><Relationship Id="rId2" Type="http://schemas.openxmlformats.org/officeDocument/2006/relationships/tags" Target="../tags/tag130.xml"/><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2.xml"/><Relationship Id="rId6" Type="http://schemas.openxmlformats.org/officeDocument/2006/relationships/tags" Target="../tags/tag139.xml"/><Relationship Id="rId5" Type="http://schemas.openxmlformats.org/officeDocument/2006/relationships/image" Target="../media/image27.png"/><Relationship Id="rId4" Type="http://schemas.openxmlformats.org/officeDocument/2006/relationships/tags" Target="../tags/tag138.xml"/><Relationship Id="rId3" Type="http://schemas.openxmlformats.org/officeDocument/2006/relationships/image" Target="../media/image11.png"/><Relationship Id="rId2" Type="http://schemas.openxmlformats.org/officeDocument/2006/relationships/tags" Target="../tags/tag137.xml"/><Relationship Id="rId1" Type="http://schemas.openxmlformats.org/officeDocument/2006/relationships/tags" Target="../tags/tag136.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tags" Target="../tags/tag143.xml"/><Relationship Id="rId6" Type="http://schemas.openxmlformats.org/officeDocument/2006/relationships/image" Target="../media/image28.png"/><Relationship Id="rId5" Type="http://schemas.openxmlformats.org/officeDocument/2006/relationships/image" Target="../media/image12.png"/><Relationship Id="rId4" Type="http://schemas.openxmlformats.org/officeDocument/2006/relationships/tags" Target="../tags/tag142.xml"/><Relationship Id="rId3" Type="http://schemas.openxmlformats.org/officeDocument/2006/relationships/image" Target="../media/image11.png"/><Relationship Id="rId2" Type="http://schemas.openxmlformats.org/officeDocument/2006/relationships/tags" Target="../tags/tag141.xml"/><Relationship Id="rId1" Type="http://schemas.openxmlformats.org/officeDocument/2006/relationships/tags" Target="../tags/tag140.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2.xml"/><Relationship Id="rId7" Type="http://schemas.openxmlformats.org/officeDocument/2006/relationships/tags" Target="../tags/tag147.xml"/><Relationship Id="rId6" Type="http://schemas.openxmlformats.org/officeDocument/2006/relationships/image" Target="../media/image29.png"/><Relationship Id="rId5" Type="http://schemas.openxmlformats.org/officeDocument/2006/relationships/image" Target="../media/image12.png"/><Relationship Id="rId4" Type="http://schemas.openxmlformats.org/officeDocument/2006/relationships/tags" Target="../tags/tag146.xml"/><Relationship Id="rId3" Type="http://schemas.openxmlformats.org/officeDocument/2006/relationships/image" Target="../media/image11.png"/><Relationship Id="rId2" Type="http://schemas.openxmlformats.org/officeDocument/2006/relationships/tags" Target="../tags/tag145.xml"/><Relationship Id="rId1" Type="http://schemas.openxmlformats.org/officeDocument/2006/relationships/tags" Target="../tags/tag144.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54.xml"/><Relationship Id="rId6" Type="http://schemas.openxmlformats.org/officeDocument/2006/relationships/image" Target="../media/image30.png"/><Relationship Id="rId5" Type="http://schemas.openxmlformats.org/officeDocument/2006/relationships/image" Target="../media/image12.png"/><Relationship Id="rId4" Type="http://schemas.openxmlformats.org/officeDocument/2006/relationships/tags" Target="../tags/tag153.xml"/><Relationship Id="rId3" Type="http://schemas.openxmlformats.org/officeDocument/2006/relationships/image" Target="../media/image11.png"/><Relationship Id="rId2" Type="http://schemas.openxmlformats.org/officeDocument/2006/relationships/tags" Target="../tags/tag152.xml"/><Relationship Id="rId1" Type="http://schemas.openxmlformats.org/officeDocument/2006/relationships/tags" Target="../tags/tag151.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58.xml"/><Relationship Id="rId6" Type="http://schemas.openxmlformats.org/officeDocument/2006/relationships/image" Target="../media/image31.png"/><Relationship Id="rId5" Type="http://schemas.openxmlformats.org/officeDocument/2006/relationships/image" Target="../media/image12.png"/><Relationship Id="rId4" Type="http://schemas.openxmlformats.org/officeDocument/2006/relationships/tags" Target="../tags/tag157.xml"/><Relationship Id="rId3" Type="http://schemas.openxmlformats.org/officeDocument/2006/relationships/image" Target="../media/image11.png"/><Relationship Id="rId2" Type="http://schemas.openxmlformats.org/officeDocument/2006/relationships/tags" Target="../tags/tag156.xml"/><Relationship Id="rId1" Type="http://schemas.openxmlformats.org/officeDocument/2006/relationships/tags" Target="../tags/tag15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62.xml"/><Relationship Id="rId6" Type="http://schemas.openxmlformats.org/officeDocument/2006/relationships/image" Target="../media/image32.png"/><Relationship Id="rId5" Type="http://schemas.openxmlformats.org/officeDocument/2006/relationships/image" Target="../media/image12.png"/><Relationship Id="rId4" Type="http://schemas.openxmlformats.org/officeDocument/2006/relationships/tags" Target="../tags/tag161.xml"/><Relationship Id="rId3" Type="http://schemas.openxmlformats.org/officeDocument/2006/relationships/image" Target="../media/image11.png"/><Relationship Id="rId2" Type="http://schemas.openxmlformats.org/officeDocument/2006/relationships/tags" Target="../tags/tag160.xml"/><Relationship Id="rId1" Type="http://schemas.openxmlformats.org/officeDocument/2006/relationships/tags" Target="../tags/tag159.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66.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12.png"/><Relationship Id="rId4" Type="http://schemas.openxmlformats.org/officeDocument/2006/relationships/tags" Target="../tags/tag165.xml"/><Relationship Id="rId3" Type="http://schemas.openxmlformats.org/officeDocument/2006/relationships/image" Target="../media/image11.png"/><Relationship Id="rId2" Type="http://schemas.openxmlformats.org/officeDocument/2006/relationships/tags" Target="../tags/tag164.xml"/><Relationship Id="rId1" Type="http://schemas.openxmlformats.org/officeDocument/2006/relationships/tags" Target="../tags/tag16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8.xml"/><Relationship Id="rId1" Type="http://schemas.openxmlformats.org/officeDocument/2006/relationships/tags" Target="../tags/tag16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tags" Target="../tags/tag81.xml"/><Relationship Id="rId3" Type="http://schemas.openxmlformats.org/officeDocument/2006/relationships/image" Target="../media/image11.png"/><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93.xml"/><Relationship Id="rId5" Type="http://schemas.openxmlformats.org/officeDocument/2006/relationships/image" Target="../media/image16.png"/><Relationship Id="rId4" Type="http://schemas.openxmlformats.org/officeDocument/2006/relationships/tags" Target="../tags/tag92.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tags" Target="../tags/tag96.xml"/><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tags" Target="../tags/tag99.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102.xml"/><Relationship Id="rId4" Type="http://schemas.openxmlformats.org/officeDocument/2006/relationships/image" Target="../media/image20.png"/><Relationship Id="rId3"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TalkingGaussian: </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Structure-Persistent 3D Talking</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Head Synthesis via Gaussian Splatting</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 2024.7.18</a:t>
            </a:r>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融合</a:t>
            </a:r>
            <a:r>
              <a:rPr lang="zh-CN" altLang="en-US" sz="2800" dirty="0">
                <a:latin typeface="黑体" panose="02010609060101010101" charset="-122"/>
                <a:ea typeface="黑体" panose="02010609060101010101" charset="-122"/>
              </a:rPr>
              <a:t>场</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8486775" cy="368300"/>
          </a:xfrm>
          <a:prstGeom prst="rect">
            <a:avLst/>
          </a:prstGeom>
          <a:noFill/>
        </p:spPr>
        <p:txBody>
          <a:bodyPr wrap="square" rtlCol="0">
            <a:spAutoFit/>
          </a:bodyPr>
          <a:p>
            <a:pPr algn="l"/>
            <a:r>
              <a:rPr lang="en-US" altLang="zh-CN" dirty="0"/>
              <a:t>      </a:t>
            </a:r>
            <a:endParaRPr lang="zh-CN" altLang="en-US" dirty="0"/>
          </a:p>
        </p:txBody>
      </p:sp>
      <p:sp>
        <p:nvSpPr>
          <p:cNvPr id="8" name="文本框 7"/>
          <p:cNvSpPr txBox="1"/>
          <p:nvPr/>
        </p:nvSpPr>
        <p:spPr>
          <a:xfrm>
            <a:off x="1053465" y="1891030"/>
            <a:ext cx="4064000" cy="4344035"/>
          </a:xfrm>
          <a:prstGeom prst="rect">
            <a:avLst/>
          </a:prstGeom>
          <a:noFill/>
        </p:spPr>
        <p:txBody>
          <a:bodyPr wrap="square" rtlCol="0">
            <a:noAutofit/>
          </a:bodyPr>
          <a:p>
            <a:pPr algn="l"/>
            <a:r>
              <a:rPr lang="en-US" altLang="zh-CN" dirty="0"/>
              <a:t>       </a:t>
            </a:r>
            <a:r>
              <a:rPr lang="zh-CN" altLang="en-US" dirty="0"/>
              <a:t>将原始参数与偏移量相加得到新的参数，然后利用新的参数进行渲染，渲染完成后进行面部与口部的</a:t>
            </a:r>
            <a:r>
              <a:rPr lang="zh-CN" altLang="en-US" dirty="0"/>
              <a:t>融合</a:t>
            </a:r>
            <a:endParaRPr lang="zh-CN" altLang="en-US" dirty="0"/>
          </a:p>
        </p:txBody>
      </p:sp>
      <p:pic>
        <p:nvPicPr>
          <p:cNvPr id="3" name="图片 2"/>
          <p:cNvPicPr>
            <a:picLocks noChangeAspect="1"/>
          </p:cNvPicPr>
          <p:nvPr/>
        </p:nvPicPr>
        <p:blipFill>
          <a:blip r:embed="rId4"/>
          <a:stretch>
            <a:fillRect/>
          </a:stretch>
        </p:blipFill>
        <p:spPr>
          <a:xfrm>
            <a:off x="6837045" y="1557020"/>
            <a:ext cx="4061460" cy="3403600"/>
          </a:xfrm>
          <a:prstGeom prst="rect">
            <a:avLst/>
          </a:prstGeom>
        </p:spPr>
      </p:pic>
      <p:pic>
        <p:nvPicPr>
          <p:cNvPr id="10" name="图片 9"/>
          <p:cNvPicPr>
            <a:picLocks noChangeAspect="1"/>
          </p:cNvPicPr>
          <p:nvPr/>
        </p:nvPicPr>
        <p:blipFill>
          <a:blip r:embed="rId5"/>
          <a:stretch>
            <a:fillRect/>
          </a:stretch>
        </p:blipFill>
        <p:spPr>
          <a:xfrm>
            <a:off x="287020" y="3513455"/>
            <a:ext cx="5728335" cy="73596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8" name="图片 7"/>
          <p:cNvPicPr>
            <a:picLocks noChangeAspect="1"/>
          </p:cNvPicPr>
          <p:nvPr/>
        </p:nvPicPr>
        <p:blipFill>
          <a:blip r:embed="rId4"/>
          <a:stretch>
            <a:fillRect/>
          </a:stretch>
        </p:blipFill>
        <p:spPr>
          <a:xfrm>
            <a:off x="2575560" y="1960245"/>
            <a:ext cx="6804660" cy="355854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758440" y="2156460"/>
            <a:ext cx="7061835" cy="283527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自我重建设置下的定量结果</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1595120" y="2343150"/>
            <a:ext cx="8476615" cy="304038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唇音同步设置下的定量结果</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426970" y="2152015"/>
            <a:ext cx="7247255" cy="300609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GaussianTalker: </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Real-Time High-Fidelity Talking Head Synthesis</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with Audio-Driven 3D Gaussian Splatting</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221605" y="5140325"/>
            <a:ext cx="4064000" cy="368300"/>
          </a:xfrm>
          <a:prstGeom prst="rect">
            <a:avLst/>
          </a:prstGeom>
          <a:noFill/>
        </p:spPr>
        <p:txBody>
          <a:bodyPr wrap="square" rtlCol="0">
            <a:spAutoFit/>
          </a:bodyPr>
          <a:p>
            <a:r>
              <a:rPr lang="en-US" altLang="zh-CN"/>
              <a:t>      2024.7.18</a:t>
            </a:r>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研究背景</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744470"/>
            <a:ext cx="9312910" cy="224536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利用</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NeRF</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合成的说话头视频大多需要长时间的训练且渲染速度慢。虽然</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RAD-NeRF</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ER-NeRF</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利用三平面哈希编码加速了训练与渲染，但要将其应用于现实场景中，还必须克服计算瓶颈。而利用</a:t>
            </a:r>
            <a:r>
              <a:rPr lang="en-US" altLang="zh-CN" sz="2800">
                <a:latin typeface="宋体" panose="02010600030101010101" pitchFamily="2" charset="-122"/>
                <a:ea typeface="宋体" panose="02010600030101010101" pitchFamily="2" charset="-122"/>
                <a:cs typeface="宋体" panose="02010600030101010101" pitchFamily="2" charset="-122"/>
                <a:sym typeface="+mn-ea"/>
              </a:rPr>
              <a:t>3DGS</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进行建模虽然会提升速度</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但3DGS表示法缺乏相邻点之间的共享空间信息。</a:t>
            </a:r>
            <a:endParaRPr lang="zh-CN" altLang="en-US" sz="28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descr="大于"/>
          <p:cNvPicPr>
            <a:picLocks noChangeAspect="1"/>
          </p:cNvPicPr>
          <p:nvPr/>
        </p:nvPicPr>
        <p:blipFill>
          <a:blip r:embed="rId5"/>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744470"/>
            <a:ext cx="9312910" cy="1383665"/>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1.</a:t>
            </a:r>
            <a:r>
              <a:rPr lang="zh-CN" altLang="en-US" sz="2800">
                <a:latin typeface="宋体" panose="02010600030101010101" pitchFamily="2" charset="-122"/>
                <a:ea typeface="宋体" panose="02010600030101010101" pitchFamily="2" charset="-122"/>
                <a:cs typeface="宋体" panose="02010600030101010101" pitchFamily="2" charset="-122"/>
              </a:rPr>
              <a:t>利用</a:t>
            </a:r>
            <a:r>
              <a:rPr lang="en-US" altLang="zh-CN" sz="2800">
                <a:latin typeface="宋体" panose="02010600030101010101" pitchFamily="2" charset="-122"/>
                <a:ea typeface="宋体" panose="02010600030101010101" pitchFamily="2" charset="-122"/>
                <a:cs typeface="宋体" panose="02010600030101010101" pitchFamily="2" charset="-122"/>
              </a:rPr>
              <a:t>3DGS</a:t>
            </a:r>
            <a:r>
              <a:rPr lang="zh-CN" altLang="en-US" sz="2800">
                <a:latin typeface="宋体" panose="02010600030101010101" pitchFamily="2" charset="-122"/>
                <a:ea typeface="宋体" panose="02010600030101010101" pitchFamily="2" charset="-122"/>
                <a:cs typeface="宋体" panose="02010600030101010101" pitchFamily="2" charset="-122"/>
              </a:rPr>
              <a:t>建模</a:t>
            </a:r>
            <a:endParaRPr lang="en-US" altLang="zh-CN" sz="2800" b="1">
              <a:latin typeface="宋体" panose="02010600030101010101" pitchFamily="2" charset="-122"/>
              <a:ea typeface="宋体" panose="02010600030101010101" pitchFamily="2" charset="-122"/>
              <a:cs typeface="宋体" panose="02010600030101010101" pitchFamily="2" charset="-122"/>
            </a:endParaRPr>
          </a:p>
          <a:p>
            <a:r>
              <a:rPr lang="en-US" altLang="zh-CN" sz="2800" b="1">
                <a:latin typeface="宋体" panose="02010600030101010101" pitchFamily="2" charset="-122"/>
                <a:ea typeface="宋体" panose="02010600030101010101" pitchFamily="2" charset="-122"/>
                <a:cs typeface="宋体" panose="02010600030101010101" pitchFamily="2" charset="-122"/>
              </a:rPr>
              <a:t>  </a:t>
            </a:r>
            <a:r>
              <a:rPr lang="en-US" altLang="zh-CN" sz="2800">
                <a:latin typeface="宋体" panose="02010600030101010101" pitchFamily="2" charset="-122"/>
                <a:ea typeface="宋体" panose="02010600030101010101" pitchFamily="2" charset="-122"/>
                <a:cs typeface="宋体" panose="02010600030101010101" pitchFamily="2" charset="-122"/>
              </a:rPr>
              <a:t> 2.</a:t>
            </a:r>
            <a:r>
              <a:rPr lang="zh-CN" altLang="en-US" sz="2800">
                <a:latin typeface="宋体" panose="02010600030101010101" pitchFamily="2" charset="-122"/>
                <a:ea typeface="宋体" panose="02010600030101010101" pitchFamily="2" charset="-122"/>
                <a:cs typeface="宋体" panose="02010600030101010101" pitchFamily="2" charset="-122"/>
              </a:rPr>
              <a:t>建立静态场与动态</a:t>
            </a:r>
            <a:r>
              <a:rPr lang="zh-CN" altLang="en-US" sz="2800">
                <a:latin typeface="宋体" panose="02010600030101010101" pitchFamily="2" charset="-122"/>
                <a:ea typeface="宋体" panose="02010600030101010101" pitchFamily="2" charset="-122"/>
                <a:cs typeface="宋体" panose="02010600030101010101" pitchFamily="2" charset="-122"/>
              </a:rPr>
              <a:t>场</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   3.</a:t>
            </a:r>
            <a:r>
              <a:rPr lang="zh-CN" altLang="en-US" sz="2800">
                <a:latin typeface="宋体" panose="02010600030101010101" pitchFamily="2" charset="-122"/>
                <a:ea typeface="宋体" panose="02010600030101010101" pitchFamily="2" charset="-122"/>
                <a:cs typeface="宋体" panose="02010600030101010101" pitchFamily="2" charset="-122"/>
              </a:rPr>
              <a:t>引入空间</a:t>
            </a:r>
            <a:r>
              <a:rPr lang="en-US" altLang="zh-CN" sz="2800">
                <a:latin typeface="宋体" panose="02010600030101010101" pitchFamily="2" charset="-122"/>
                <a:ea typeface="宋体" panose="02010600030101010101" pitchFamily="2" charset="-122"/>
                <a:cs typeface="宋体" panose="02010600030101010101" pitchFamily="2" charset="-122"/>
              </a:rPr>
              <a:t>-</a:t>
            </a:r>
            <a:r>
              <a:rPr lang="zh-CN" altLang="en-US" sz="2800">
                <a:latin typeface="宋体" panose="02010600030101010101" pitchFamily="2" charset="-122"/>
                <a:ea typeface="宋体" panose="02010600030101010101" pitchFamily="2" charset="-122"/>
                <a:cs typeface="宋体" panose="02010600030101010101" pitchFamily="2" charset="-122"/>
              </a:rPr>
              <a:t>音频注意力</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39875" y="1267460"/>
            <a:ext cx="432435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本文采用的解决</a:t>
            </a:r>
            <a:r>
              <a:rPr lang="zh-CN" sz="2800">
                <a:latin typeface="黑体" panose="02010609060101010101" charset="-122"/>
                <a:ea typeface="黑体" panose="02010609060101010101" charset="-122"/>
                <a:cs typeface="宋体" panose="02010600030101010101" pitchFamily="2" charset="-122"/>
              </a:rPr>
              <a:t>策略</a:t>
            </a:r>
            <a:endParaRPr lang="zh-CN" sz="2800">
              <a:latin typeface="黑体" panose="02010609060101010101" charset="-122"/>
              <a:ea typeface="黑体" panose="02010609060101010101"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pic>
        <p:nvPicPr>
          <p:cNvPr id="3" name="图片 2"/>
          <p:cNvPicPr>
            <a:picLocks noChangeAspect="1"/>
          </p:cNvPicPr>
          <p:nvPr/>
        </p:nvPicPr>
        <p:blipFill>
          <a:blip r:embed="rId5"/>
          <a:stretch>
            <a:fillRect/>
          </a:stretch>
        </p:blipFill>
        <p:spPr>
          <a:xfrm>
            <a:off x="1642745" y="1713865"/>
            <a:ext cx="8888730" cy="38233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2" name="文本框 1"/>
          <p:cNvSpPr txBox="1"/>
          <p:nvPr/>
        </p:nvSpPr>
        <p:spPr>
          <a:xfrm>
            <a:off x="1539875" y="1221105"/>
            <a:ext cx="4064000" cy="521970"/>
          </a:xfrm>
          <a:prstGeom prst="rect">
            <a:avLst/>
          </a:prstGeom>
          <a:noFill/>
        </p:spPr>
        <p:txBody>
          <a:bodyPr wrap="square" rtlCol="0">
            <a:spAutoFit/>
          </a:bodyPr>
          <a:p>
            <a:pPr algn="l"/>
            <a:r>
              <a:rPr lang="zh-CN" sz="2800">
                <a:latin typeface="黑体" panose="02010609060101010101" charset="-122"/>
                <a:ea typeface="黑体" panose="02010609060101010101" charset="-122"/>
                <a:cs typeface="宋体" panose="02010600030101010101" pitchFamily="2" charset="-122"/>
              </a:rPr>
              <a:t>静态场</a:t>
            </a:r>
            <a:endParaRPr lang="zh-CN" altLang="en-US" dirty="0">
              <a:latin typeface="黑体" panose="02010609060101010101" charset="-122"/>
              <a:ea typeface="黑体" panose="02010609060101010101"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pic>
        <p:nvPicPr>
          <p:cNvPr id="3" name="图片 2"/>
          <p:cNvPicPr>
            <a:picLocks noChangeAspect="1"/>
          </p:cNvPicPr>
          <p:nvPr/>
        </p:nvPicPr>
        <p:blipFill>
          <a:blip r:embed="rId6"/>
          <a:stretch>
            <a:fillRect/>
          </a:stretch>
        </p:blipFill>
        <p:spPr>
          <a:xfrm>
            <a:off x="1539240" y="2114550"/>
            <a:ext cx="7433310" cy="1782445"/>
          </a:xfrm>
          <a:prstGeom prst="rect">
            <a:avLst/>
          </a:prstGeom>
        </p:spPr>
      </p:pic>
      <p:sp>
        <p:nvSpPr>
          <p:cNvPr id="5" name="文本框 4"/>
          <p:cNvSpPr txBox="1"/>
          <p:nvPr/>
        </p:nvSpPr>
        <p:spPr>
          <a:xfrm>
            <a:off x="1951990" y="4327525"/>
            <a:ext cx="7310755" cy="1198880"/>
          </a:xfrm>
          <a:prstGeom prst="rect">
            <a:avLst/>
          </a:prstGeom>
          <a:noFill/>
        </p:spPr>
        <p:txBody>
          <a:bodyPr wrap="square" rtlCol="0">
            <a:spAutoFit/>
          </a:bodyPr>
          <a:p>
            <a:pPr algn="l"/>
            <a:r>
              <a:rPr lang="zh-CN" altLang="en-US" dirty="0"/>
              <a:t>原始高斯对空间中的一点会单独优化每一个参数，本文中首先对</a:t>
            </a:r>
            <a:r>
              <a:rPr lang="en-US" altLang="zh-CN" dirty="0"/>
              <a:t>x</a:t>
            </a:r>
            <a:r>
              <a:rPr lang="zh-CN" altLang="en-US" dirty="0"/>
              <a:t>进行频率编码然</a:t>
            </a:r>
            <a:r>
              <a:rPr lang="zh-CN" altLang="en-US" dirty="0"/>
              <a:t>后进行三平面的空间特征编码，得到空间特征</a:t>
            </a:r>
            <a:r>
              <a:rPr lang="en-US" altLang="zh-CN" dirty="0"/>
              <a:t>f</a:t>
            </a:r>
            <a:r>
              <a:rPr lang="zh-CN" altLang="en-US" dirty="0"/>
              <a:t>，对于空间中的任意一点通过线性插值得到该点的空间特征，从而加强了空间各个点的联系，然后将</a:t>
            </a:r>
            <a:r>
              <a:rPr lang="en-US" altLang="zh-CN" dirty="0"/>
              <a:t>f</a:t>
            </a:r>
            <a:r>
              <a:rPr lang="zh-CN" altLang="en-US" dirty="0"/>
              <a:t>送入多层的</a:t>
            </a:r>
            <a:r>
              <a:rPr lang="en-US" altLang="zh-CN" dirty="0"/>
              <a:t>MLP</a:t>
            </a:r>
            <a:r>
              <a:rPr lang="zh-CN" altLang="en-US" dirty="0"/>
              <a:t>得到渲染所需的参数进行</a:t>
            </a:r>
            <a:r>
              <a:rPr lang="zh-CN" altLang="en-US" dirty="0"/>
              <a:t>渲染。</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2" name="文本框 1"/>
          <p:cNvSpPr txBox="1"/>
          <p:nvPr/>
        </p:nvSpPr>
        <p:spPr>
          <a:xfrm>
            <a:off x="1539875" y="1221105"/>
            <a:ext cx="4064000" cy="521970"/>
          </a:xfrm>
          <a:prstGeom prst="rect">
            <a:avLst/>
          </a:prstGeom>
          <a:noFill/>
        </p:spPr>
        <p:txBody>
          <a:bodyPr wrap="square" rtlCol="0">
            <a:spAutoFit/>
          </a:bodyPr>
          <a:p>
            <a:pPr algn="l">
              <a:buClrTx/>
              <a:buSzTx/>
              <a:buFontTx/>
            </a:pPr>
            <a:r>
              <a:rPr lang="zh-CN" sz="2800">
                <a:latin typeface="黑体" panose="02010609060101010101" charset="-122"/>
                <a:ea typeface="黑体" panose="02010609060101010101" charset="-122"/>
                <a:cs typeface="宋体" panose="02010600030101010101" pitchFamily="2" charset="-122"/>
              </a:rPr>
              <a:t>动态场</a:t>
            </a:r>
            <a:endParaRPr lang="zh-CN" sz="2800">
              <a:latin typeface="黑体" panose="02010609060101010101" charset="-122"/>
              <a:ea typeface="黑体" panose="02010609060101010101"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
        <p:nvSpPr>
          <p:cNvPr id="5" name="文本框 4"/>
          <p:cNvSpPr txBox="1"/>
          <p:nvPr/>
        </p:nvSpPr>
        <p:spPr>
          <a:xfrm>
            <a:off x="1951990" y="4327525"/>
            <a:ext cx="7310755" cy="2030095"/>
          </a:xfrm>
          <a:prstGeom prst="rect">
            <a:avLst/>
          </a:prstGeom>
          <a:noFill/>
        </p:spPr>
        <p:txBody>
          <a:bodyPr wrap="square" rtlCol="0">
            <a:spAutoFit/>
          </a:bodyPr>
          <a:p>
            <a:pPr algn="l"/>
            <a:r>
              <a:rPr lang="zh-CN" altLang="en-US" dirty="0"/>
              <a:t>在对静态场粗略的训练后，会加入动态场来训练和优化整个网络，首先会将空间特征作为</a:t>
            </a:r>
            <a:r>
              <a:rPr lang="en-US" altLang="zh-CN" dirty="0"/>
              <a:t>q</a:t>
            </a:r>
            <a:r>
              <a:rPr lang="zh-CN" altLang="en-US" dirty="0"/>
              <a:t>，音频特征、眨眼特征、视角、空向量作为</a:t>
            </a:r>
            <a:r>
              <a:rPr lang="en-US" altLang="zh-CN" dirty="0"/>
              <a:t>K</a:t>
            </a:r>
            <a:r>
              <a:rPr lang="zh-CN" altLang="en-US" dirty="0"/>
              <a:t>和</a:t>
            </a:r>
            <a:r>
              <a:rPr lang="en-US" altLang="zh-CN" dirty="0"/>
              <a:t>V</a:t>
            </a:r>
            <a:r>
              <a:rPr lang="zh-CN" altLang="en-US" dirty="0"/>
              <a:t>。送入一个多头注意力网络，返回得到的值与得分，然后将得到的值进行</a:t>
            </a:r>
            <a:r>
              <a:rPr lang="en-US" altLang="zh-CN" dirty="0"/>
              <a:t>dropout,</a:t>
            </a:r>
            <a:r>
              <a:rPr lang="zh-CN" altLang="en-US" dirty="0"/>
              <a:t>接着加上初始的</a:t>
            </a:r>
            <a:r>
              <a:rPr lang="en-US" altLang="zh-CN" dirty="0"/>
              <a:t>q</a:t>
            </a:r>
            <a:r>
              <a:rPr lang="zh-CN" altLang="en-US" dirty="0"/>
              <a:t>进行归一化，然后送入一个多层</a:t>
            </a:r>
            <a:r>
              <a:rPr lang="en-US" altLang="zh-CN" dirty="0"/>
              <a:t>MLP</a:t>
            </a:r>
            <a:r>
              <a:rPr lang="zh-CN" altLang="en-US" dirty="0"/>
              <a:t>后在对输出进行</a:t>
            </a:r>
            <a:r>
              <a:rPr lang="en-US" altLang="zh-CN" dirty="0"/>
              <a:t>dropout</a:t>
            </a:r>
            <a:r>
              <a:rPr lang="zh-CN" altLang="en-US" dirty="0"/>
              <a:t>最后将该值加上第一个归一化的值进行再一次的归一化，最后返回输出与得分，该过程可重复多次。将得到的值送入多层</a:t>
            </a:r>
            <a:r>
              <a:rPr lang="en-US" altLang="zh-CN" dirty="0"/>
              <a:t>MLP</a:t>
            </a:r>
            <a:r>
              <a:rPr lang="zh-CN" altLang="en-US" dirty="0"/>
              <a:t>得到参数的</a:t>
            </a:r>
            <a:r>
              <a:rPr lang="zh-CN" altLang="en-US" dirty="0"/>
              <a:t>变化。</a:t>
            </a:r>
            <a:endParaRPr lang="zh-CN" altLang="en-US" dirty="0"/>
          </a:p>
        </p:txBody>
      </p:sp>
      <p:pic>
        <p:nvPicPr>
          <p:cNvPr id="10" name="图片 9"/>
          <p:cNvPicPr>
            <a:picLocks noChangeAspect="1"/>
          </p:cNvPicPr>
          <p:nvPr/>
        </p:nvPicPr>
        <p:blipFill>
          <a:blip r:embed="rId6"/>
          <a:stretch>
            <a:fillRect/>
          </a:stretch>
        </p:blipFill>
        <p:spPr>
          <a:xfrm>
            <a:off x="1844675" y="2132965"/>
            <a:ext cx="6845300" cy="180403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实验结果分析</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953135"/>
          </a:xfrm>
          <a:prstGeom prst="rect">
            <a:avLst/>
          </a:prstGeom>
          <a:noFill/>
        </p:spPr>
        <p:txBody>
          <a:bodyPr wrap="square" rtlCol="0">
            <a:spAutoFit/>
          </a:bodyPr>
          <a:p>
            <a:r>
              <a:rPr lang="zh-CN" altLang="en-US" sz="2800" b="1" noProof="0" dirty="0">
                <a:ln>
                  <a:noFill/>
                </a:ln>
                <a:solidFill>
                  <a:prstClr val="black"/>
                </a:solidFill>
                <a:effectLst/>
                <a:uLnTx/>
                <a:uFillTx/>
                <a:latin typeface="微软雅黑" panose="020B0503020204020204" charset="-122"/>
                <a:ea typeface="微软雅黑" panose="020B0503020204020204" charset="-122"/>
                <a:sym typeface="+mn-ea"/>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715010" y="1076325"/>
            <a:ext cx="914400" cy="914400"/>
          </a:xfrm>
          <a:prstGeom prst="rect">
            <a:avLst/>
          </a:prstGeom>
        </p:spPr>
      </p:pic>
      <p:pic>
        <p:nvPicPr>
          <p:cNvPr id="3" name="图片 2"/>
          <p:cNvPicPr>
            <a:picLocks noChangeAspect="1"/>
          </p:cNvPicPr>
          <p:nvPr/>
        </p:nvPicPr>
        <p:blipFill>
          <a:blip r:embed="rId6"/>
          <a:stretch>
            <a:fillRect/>
          </a:stretch>
        </p:blipFill>
        <p:spPr>
          <a:xfrm>
            <a:off x="3082290" y="2056765"/>
            <a:ext cx="5798820" cy="417512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953135"/>
          </a:xfrm>
          <a:prstGeom prst="rect">
            <a:avLst/>
          </a:prstGeom>
          <a:noFill/>
        </p:spPr>
        <p:txBody>
          <a:bodyPr wrap="square" rtlCol="0">
            <a:spAutoFit/>
          </a:bodyPr>
          <a:p>
            <a:r>
              <a:rPr lang="zh-CN" altLang="en-US" sz="2800" b="1" noProof="0" dirty="0">
                <a:ln>
                  <a:noFill/>
                </a:ln>
                <a:solidFill>
                  <a:prstClr val="black"/>
                </a:solidFill>
                <a:effectLst/>
                <a:uLnTx/>
                <a:uFillTx/>
                <a:latin typeface="微软雅黑" panose="020B0503020204020204" charset="-122"/>
                <a:ea typeface="微软雅黑" panose="020B0503020204020204" charset="-122"/>
                <a:sym typeface="+mn-ea"/>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715010" y="1076325"/>
            <a:ext cx="914400" cy="914400"/>
          </a:xfrm>
          <a:prstGeom prst="rect">
            <a:avLst/>
          </a:prstGeom>
        </p:spPr>
      </p:pic>
      <p:pic>
        <p:nvPicPr>
          <p:cNvPr id="5" name="图片 4"/>
          <p:cNvPicPr>
            <a:picLocks noChangeAspect="1"/>
          </p:cNvPicPr>
          <p:nvPr/>
        </p:nvPicPr>
        <p:blipFill>
          <a:blip r:embed="rId6"/>
          <a:stretch>
            <a:fillRect/>
          </a:stretch>
        </p:blipFill>
        <p:spPr>
          <a:xfrm>
            <a:off x="1207770" y="2225040"/>
            <a:ext cx="9776460" cy="240792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2124710"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953135"/>
          </a:xfrm>
          <a:prstGeom prst="rect">
            <a:avLst/>
          </a:prstGeom>
          <a:noFill/>
        </p:spPr>
        <p:txBody>
          <a:bodyPr wrap="square" rtlCol="0">
            <a:spAutoFit/>
          </a:bodyPr>
          <a:p>
            <a:r>
              <a:rPr lang="zh-CN" altLang="en-US" sz="2800" b="1" noProof="0" dirty="0">
                <a:ln>
                  <a:noFill/>
                </a:ln>
                <a:solidFill>
                  <a:prstClr val="black"/>
                </a:solidFill>
                <a:effectLst/>
                <a:uLnTx/>
                <a:uFillTx/>
                <a:latin typeface="微软雅黑" panose="020B0503020204020204" charset="-122"/>
                <a:ea typeface="微软雅黑" panose="020B0503020204020204" charset="-122"/>
                <a:sym typeface="+mn-ea"/>
              </a:rPr>
              <a:t>量化评估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715010" y="1076325"/>
            <a:ext cx="914400" cy="914400"/>
          </a:xfrm>
          <a:prstGeom prst="rect">
            <a:avLst/>
          </a:prstGeom>
        </p:spPr>
      </p:pic>
      <p:pic>
        <p:nvPicPr>
          <p:cNvPr id="3" name="图片 2"/>
          <p:cNvPicPr>
            <a:picLocks noChangeAspect="1"/>
          </p:cNvPicPr>
          <p:nvPr/>
        </p:nvPicPr>
        <p:blipFill>
          <a:blip r:embed="rId6"/>
          <a:stretch>
            <a:fillRect/>
          </a:stretch>
        </p:blipFill>
        <p:spPr>
          <a:xfrm>
            <a:off x="3069590" y="2198370"/>
            <a:ext cx="5961380" cy="294513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12" name="文本框 11"/>
          <p:cNvSpPr txBox="1"/>
          <p:nvPr/>
        </p:nvSpPr>
        <p:spPr>
          <a:xfrm>
            <a:off x="1629410" y="1272540"/>
            <a:ext cx="4064000" cy="953135"/>
          </a:xfrm>
          <a:prstGeom prst="rect">
            <a:avLst/>
          </a:prstGeom>
          <a:noFill/>
        </p:spPr>
        <p:txBody>
          <a:bodyPr wrap="square" rtlCol="0">
            <a:spAutoFit/>
          </a:bodyPr>
          <a:p>
            <a:r>
              <a:rPr lang="zh-CN" altLang="en-US" sz="2800" b="1" noProof="0" dirty="0">
                <a:ln>
                  <a:noFill/>
                </a:ln>
                <a:solidFill>
                  <a:prstClr val="black"/>
                </a:solidFill>
                <a:effectLst/>
                <a:uLnTx/>
                <a:uFillTx/>
                <a:latin typeface="微软雅黑" panose="020B0503020204020204" charset="-122"/>
                <a:ea typeface="微软雅黑" panose="020B0503020204020204" charset="-122"/>
                <a:sym typeface="+mn-ea"/>
              </a:rPr>
              <a:t>消融实验</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715010" y="1076325"/>
            <a:ext cx="914400" cy="914400"/>
          </a:xfrm>
          <a:prstGeom prst="rect">
            <a:avLst/>
          </a:prstGeom>
        </p:spPr>
      </p:pic>
      <p:pic>
        <p:nvPicPr>
          <p:cNvPr id="2" name="图片 1"/>
          <p:cNvPicPr>
            <a:picLocks noChangeAspect="1"/>
          </p:cNvPicPr>
          <p:nvPr/>
        </p:nvPicPr>
        <p:blipFill>
          <a:blip r:embed="rId6"/>
          <a:stretch>
            <a:fillRect/>
          </a:stretch>
        </p:blipFill>
        <p:spPr>
          <a:xfrm>
            <a:off x="3054985" y="2042160"/>
            <a:ext cx="5611495" cy="1386840"/>
          </a:xfrm>
          <a:prstGeom prst="rect">
            <a:avLst/>
          </a:prstGeom>
        </p:spPr>
      </p:pic>
      <p:pic>
        <p:nvPicPr>
          <p:cNvPr id="5" name="图片 4"/>
          <p:cNvPicPr>
            <a:picLocks noChangeAspect="1"/>
          </p:cNvPicPr>
          <p:nvPr/>
        </p:nvPicPr>
        <p:blipFill>
          <a:blip r:embed="rId7"/>
          <a:stretch>
            <a:fillRect/>
          </a:stretch>
        </p:blipFill>
        <p:spPr>
          <a:xfrm>
            <a:off x="3054350" y="3644265"/>
            <a:ext cx="5612765" cy="1881505"/>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a:xfrm>
            <a:off x="2729865" y="1316351"/>
            <a:ext cx="6731635" cy="2317438"/>
          </a:xfrm>
        </p:spPr>
        <p:txBody>
          <a:bodyPr/>
          <a:lstStyle/>
          <a:p>
            <a:pPr marL="0" indent="0" algn="l">
              <a:lnSpc>
                <a:spcPct val="100000"/>
              </a:lnSpc>
              <a:spcBef>
                <a:spcPts val="0"/>
              </a:spcBef>
              <a:spcAft>
                <a:spcPts val="0"/>
              </a:spcAft>
              <a:buSzPct val="100000"/>
              <a:buNone/>
            </a:pPr>
            <a:r>
              <a:rPr lang="en-US" altLang="zh-CN" sz="6600" dirty="0"/>
              <a:t>       Thanks</a:t>
            </a:r>
            <a:endParaRPr lang="en-US" altLang="zh-CN" sz="6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114550"/>
            <a:ext cx="9312910" cy="209169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NeRF</a:t>
            </a:r>
            <a:r>
              <a:rPr lang="zh-CN" altLang="en-US" sz="2800">
                <a:latin typeface="宋体" panose="02010600030101010101" pitchFamily="2" charset="-122"/>
                <a:ea typeface="宋体" panose="02010600030101010101" pitchFamily="2" charset="-122"/>
                <a:cs typeface="宋体" panose="02010600030101010101" pitchFamily="2" charset="-122"/>
              </a:rPr>
              <a:t>始终是一个连续的平滑厂，由于即使在人脸的相邻区域也可能展现出显著不同的颜色和多种结构</a:t>
            </a:r>
            <a:r>
              <a:rPr lang="en-US" altLang="zh-CN" sz="2800">
                <a:latin typeface="宋体" panose="02010600030101010101" pitchFamily="2" charset="-122"/>
                <a:ea typeface="宋体" panose="02010600030101010101" pitchFamily="2" charset="-122"/>
                <a:cs typeface="宋体" panose="02010600030101010101" pitchFamily="2" charset="-122"/>
              </a:rPr>
              <a:t>,，要准确拟合快速变化的外观以表示面部运动是非常具有挑战性的。这可能导致面部特征出现一些严重的扭曲</a:t>
            </a:r>
            <a:r>
              <a:rPr lang="zh-CN" altLang="en-US" sz="2800">
                <a:latin typeface="宋体" panose="02010600030101010101" pitchFamily="2" charset="-122"/>
                <a:ea typeface="宋体" panose="02010600030101010101" pitchFamily="2" charset="-122"/>
                <a:cs typeface="宋体" panose="02010600030101010101" pitchFamily="2" charset="-122"/>
              </a:rPr>
              <a:t>。</a:t>
            </a:r>
            <a:endParaRPr lang="en-US" altLang="zh-CN" sz="2800">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353310"/>
            <a:ext cx="9312910" cy="353822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1.引入</a:t>
            </a:r>
            <a:r>
              <a:rPr lang="en-US" altLang="zh-CN" sz="2800" dirty="0">
                <a:latin typeface="宋体" panose="02010600030101010101" pitchFamily="2" charset="-122"/>
                <a:ea typeface="宋体" panose="02010600030101010101" pitchFamily="2" charset="-122"/>
                <a:cs typeface="宋体" panose="02010600030101010101" pitchFamily="2" charset="-122"/>
              </a:rPr>
              <a:t>3DGS</a:t>
            </a:r>
            <a:r>
              <a:rPr lang="zh-CN" altLang="en-US" sz="2800" dirty="0">
                <a:latin typeface="宋体" panose="02010600030101010101" pitchFamily="2" charset="-122"/>
                <a:ea typeface="宋体" panose="02010600030101010101" pitchFamily="2" charset="-122"/>
                <a:cs typeface="宋体" panose="02010600030101010101" pitchFamily="2" charset="-122"/>
              </a:rPr>
              <a:t>进行</a:t>
            </a:r>
            <a:r>
              <a:rPr lang="zh-CN" altLang="en-US" sz="2800" dirty="0">
                <a:latin typeface="宋体" panose="02010600030101010101" pitchFamily="2" charset="-122"/>
                <a:ea typeface="宋体" panose="02010600030101010101" pitchFamily="2" charset="-122"/>
                <a:cs typeface="宋体" panose="02010600030101010101" pitchFamily="2" charset="-122"/>
              </a:rPr>
              <a:t>重建</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   2.设置静态场和动态场，通过纯粹的变形表示简化了面</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部运动的学习难度，从而提高了面部保真度和唇音同步的准确性。</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 </a:t>
            </a:r>
            <a:r>
              <a:rPr lang="en-US" altLang="zh-CN" sz="2800" dirty="0">
                <a:latin typeface="宋体" panose="02010600030101010101" pitchFamily="2" charset="-122"/>
                <a:ea typeface="宋体" panose="02010600030101010101" pitchFamily="2" charset="-122"/>
                <a:cs typeface="宋体" panose="02010600030101010101" pitchFamily="2" charset="-122"/>
              </a:rPr>
              <a:t>  3.	通过3DGS模型提供了头部结构的先验知识，使得网络能够更专注于学习面部变形而非从头开始构建复杂的头部外观。</a:t>
            </a:r>
            <a:endParaRPr lang="en-US" altLang="zh-CN" sz="2800" dirty="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4324350" cy="521970"/>
          </a:xfrm>
          <a:prstGeom prst="rect">
            <a:avLst/>
          </a:prstGeom>
          <a:noFill/>
        </p:spPr>
        <p:txBody>
          <a:bodyPr wrap="square" rtlCol="0">
            <a:spAutoFit/>
          </a:bodyPr>
          <a:p>
            <a:r>
              <a:rPr lang="zh-CN" sz="2800">
                <a:latin typeface="宋体" panose="02010600030101010101" pitchFamily="2" charset="-122"/>
                <a:ea typeface="宋体" panose="02010600030101010101" pitchFamily="2" charset="-122"/>
                <a:cs typeface="宋体" panose="02010600030101010101" pitchFamily="2" charset="-122"/>
              </a:rPr>
              <a:t>本文采用的解决</a:t>
            </a:r>
            <a:r>
              <a:rPr lang="zh-CN" sz="2800">
                <a:latin typeface="宋体" panose="02010600030101010101" pitchFamily="2" charset="-122"/>
                <a:ea typeface="宋体" panose="02010600030101010101" pitchFamily="2" charset="-122"/>
                <a:cs typeface="宋体" panose="02010600030101010101" pitchFamily="2" charset="-122"/>
              </a:rPr>
              <a:t>策略</a:t>
            </a:r>
            <a:endParaRPr lang="zh-CN" sz="2800">
              <a:latin typeface="宋体" panose="02010600030101010101" pitchFamily="2" charset="-122"/>
              <a:ea typeface="宋体" panose="02010600030101010101" pitchFamily="2"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pic>
        <p:nvPicPr>
          <p:cNvPr id="3" name="图片 2"/>
          <p:cNvPicPr>
            <a:picLocks noChangeAspect="1"/>
          </p:cNvPicPr>
          <p:nvPr/>
        </p:nvPicPr>
        <p:blipFill>
          <a:blip r:embed="rId5"/>
          <a:stretch>
            <a:fillRect/>
          </a:stretch>
        </p:blipFill>
        <p:spPr>
          <a:xfrm>
            <a:off x="883920" y="1101725"/>
            <a:ext cx="9518015" cy="466788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三平面哈希编码</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8486775" cy="922020"/>
          </a:xfrm>
          <a:prstGeom prst="rect">
            <a:avLst/>
          </a:prstGeom>
          <a:noFill/>
        </p:spPr>
        <p:txBody>
          <a:bodyPr wrap="square" rtlCol="0">
            <a:spAutoFit/>
          </a:bodyPr>
          <a:p>
            <a:pPr algn="l"/>
            <a:r>
              <a:rPr lang="en-US" altLang="zh-CN" dirty="0"/>
              <a:t>      </a:t>
            </a:r>
            <a:r>
              <a:rPr lang="zh-CN" altLang="en-US" dirty="0"/>
              <a:t>对于一个坐标</a:t>
            </a:r>
            <a:r>
              <a:rPr lang="en-US" altLang="zh-CN" dirty="0"/>
              <a:t>X=(X,Y,Z)</a:t>
            </a:r>
            <a:r>
              <a:rPr lang="zh-CN" altLang="en-US" dirty="0"/>
              <a:t>，在空间中分别对</a:t>
            </a:r>
            <a:r>
              <a:rPr lang="en-US" altLang="zh-CN" dirty="0"/>
              <a:t>XY</a:t>
            </a:r>
            <a:r>
              <a:rPr lang="zh-CN" altLang="en-US" dirty="0"/>
              <a:t>、</a:t>
            </a:r>
            <a:r>
              <a:rPr lang="en-US" altLang="zh-CN" dirty="0"/>
              <a:t>XZ</a:t>
            </a:r>
            <a:r>
              <a:rPr lang="zh-CN" altLang="en-US" dirty="0"/>
              <a:t>、</a:t>
            </a:r>
            <a:r>
              <a:rPr lang="en-US" altLang="zh-CN" dirty="0"/>
              <a:t>YZ</a:t>
            </a:r>
            <a:r>
              <a:rPr lang="zh-CN" altLang="en-US" dirty="0"/>
              <a:t>进行投影，然后对投影坐标进行多分辨率的哈希编码，通过查找哈希表得到特征，最后将其特征进行拼接得到一个空间的的</a:t>
            </a:r>
            <a:r>
              <a:rPr lang="zh-CN" altLang="en-US" dirty="0"/>
              <a:t>特征。</a:t>
            </a:r>
            <a:endParaRPr lang="zh-CN" altLang="en-US" dirty="0"/>
          </a:p>
        </p:txBody>
      </p:sp>
      <mc:AlternateContent xmlns:mc="http://schemas.openxmlformats.org/markup-compatibility/2006">
        <mc:Choice xmlns:a14="http://schemas.microsoft.com/office/drawing/2010/main" Requires="a14">
          <p:sp>
            <p:nvSpPr>
              <p:cNvPr id="5" name="文本框 4"/>
              <p:cNvSpPr txBox="1"/>
              <p:nvPr/>
            </p:nvSpPr>
            <p:spPr>
              <a:xfrm>
                <a:off x="879475" y="3832225"/>
                <a:ext cx="10627360" cy="1247140"/>
              </a:xfrm>
              <a:prstGeom prst="rect">
                <a:avLst/>
              </a:prstGeom>
              <a:noFill/>
            </p:spPr>
            <p:txBody>
              <a:bodyPr wrap="square" rtlCol="0">
                <a:spAutoFit/>
              </a:bodyPr>
              <a:p>
                <a:pPr algn="l"/>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𝐻</m:t>
                        </m:r>
                      </m:e>
                      <m:sup>
                        <m:r>
                          <a:rPr lang="en-US" altLang="zh-CN" i="1">
                            <a:latin typeface="Cambria Math" panose="02040503050406030204" pitchFamily="18" charset="0"/>
                          </a:rPr>
                          <m:t>𝐴𝐵</m:t>
                        </m:r>
                      </m:sup>
                    </m:sSup>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 </m:t>
                    </m:r>
                    <m:r>
                      <a:rPr lang="en-US" altLang="zh-CN" i="1">
                        <a:latin typeface="Cambria Math" panose="02040503050406030204" pitchFamily="18" charset="0"/>
                      </a:rPr>
                      <m:t>𝑏</m:t>
                    </m:r>
                    <m:r>
                      <a:rPr lang="en-US" altLang="zh-CN" i="1">
                        <a:latin typeface="Cambria Math" panose="02040503050406030204" pitchFamily="18" charset="0"/>
                      </a:rPr>
                      <m:t>) →</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𝑎𝑏</m:t>
                        </m:r>
                      </m:sub>
                      <m:sup>
                        <m:r>
                          <a:rPr lang="en-US" altLang="zh-CN" i="1">
                            <a:latin typeface="Cambria Math" panose="02040503050406030204" pitchFamily="18" charset="0"/>
                          </a:rPr>
                          <m:t>𝐴𝐵</m:t>
                        </m:r>
                      </m:sup>
                    </m:sSubSup>
                    <m:r>
                      <a:rPr lang="en-US" altLang="zh-CN" i="1">
                        <a:latin typeface="Cambria Math" panose="02040503050406030204" pitchFamily="18" charset="0"/>
                      </a:rPr>
                      <m:t> </m:t>
                    </m:r>
                  </m:oMath>
                </a14:m>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a:t>
                </a:r>
                <a:r>
                  <a:rPr lang="zh-CN" altLang="zh-CN" dirty="0">
                    <a:ea typeface="宋体" panose="02010600030101010101" pitchFamily="2" charset="-122"/>
                    <a:cs typeface="Times New Roman" panose="02020603050405020304" pitchFamily="18" charset="0"/>
                    <a:sym typeface="+mn-ea"/>
                  </a:rPr>
                  <a:t> </a:t>
                </a:r>
                <a14:m>
                  <m:oMath xmlns:m="http://schemas.openxmlformats.org/officeDocument/2006/math">
                    <m:sSubSup>
                      <m:sSub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a:latin typeface="Cambria Math" panose="02040503050406030204" pitchFamily="18" charset="0"/>
                            <a:ea typeface="宋体" panose="02010600030101010101" pitchFamily="2" charset="-122"/>
                            <a:cs typeface="Times New Roman" panose="02020603050405020304" pitchFamily="18" charset="0"/>
                          </a:rPr>
                          <m:t>𝑎𝑏</m:t>
                        </m:r>
                      </m:sub>
                      <m:sup>
                        <m:r>
                          <a:rPr lang="en-US" altLang="zh-CN">
                            <a:latin typeface="Cambria Math" panose="02040503050406030204" pitchFamily="18" charset="0"/>
                            <a:ea typeface="宋体" panose="02010600030101010101" pitchFamily="2" charset="-122"/>
                            <a:cs typeface="Times New Roman" panose="02020603050405020304" pitchFamily="18" charset="0"/>
                          </a:rPr>
                          <m:t>𝐴𝐵</m:t>
                        </m:r>
                      </m:sup>
                    </m:sSubSup>
                    <m:r>
                      <a:rPr lang="en-US" altLang="zh-CN">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a:latin typeface="Cambria Math" panose="02040503050406030204" pitchFamily="18" charset="0"/>
                            <a:ea typeface="宋体" panose="02010600030101010101" pitchFamily="2" charset="-122"/>
                            <a:cs typeface="Times New Roman" panose="02020603050405020304" pitchFamily="18" charset="0"/>
                          </a:rPr>
                          <m:t>𝐿𝐹</m:t>
                        </m:r>
                      </m:sup>
                    </m:sSup>
                  </m:oMath>
                </a14:m>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endParaRPr lang="en-US" altLang="zh-CN">
                  <a:latin typeface="Cambria Math" panose="02040503050406030204" pitchFamily="18" charset="0"/>
                  <a:ea typeface="宋体" panose="02010600030101010101" pitchFamily="2" charset="-122"/>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𝑓</m:t>
                          </m:r>
                        </m:e>
                        <m:sub>
                          <m:r>
                            <a:rPr lang="en-US" altLang="zh-CN" b="0" i="1">
                              <a:latin typeface="Cambria Math" panose="02040503050406030204" pitchFamily="18" charset="0"/>
                            </a:rPr>
                            <m:t>𝑔</m:t>
                          </m:r>
                        </m:sub>
                      </m:sSub>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𝑅</m:t>
                          </m:r>
                        </m:e>
                        <m:sup>
                          <m:r>
                            <a:rPr lang="en-US" altLang="zh-CN" b="0" i="1">
                              <a:latin typeface="Cambria Math" panose="02040503050406030204" pitchFamily="18" charset="0"/>
                            </a:rPr>
                            <m:t>3</m:t>
                          </m:r>
                          <m:r>
                            <a:rPr lang="en-US" altLang="zh-CN" b="0" i="1">
                              <a:latin typeface="Cambria Math" panose="02040503050406030204" pitchFamily="18" charset="0"/>
                            </a:rPr>
                            <m:t>×</m:t>
                          </m:r>
                          <m:r>
                            <a:rPr lang="en-US" altLang="zh-CN" b="0" i="1">
                              <a:latin typeface="Cambria Math" panose="02040503050406030204" pitchFamily="18" charset="0"/>
                            </a:rPr>
                            <m:t>𝐿𝐹</m:t>
                          </m:r>
                        </m:sup>
                      </m:sSup>
                      <m:r>
                        <a:rPr lang="en-US" altLang="zh-CN" b="0" i="1">
                          <a:latin typeface="Cambria Math" panose="02040503050406030204" pitchFamily="18" charset="0"/>
                        </a:rPr>
                        <m:t> : </m:t>
                      </m:r>
                      <m:sSub>
                        <m:sSubPr>
                          <m:ctrlPr>
                            <a:rPr lang="zh-CN" altLang="zh-CN" i="1">
                              <a:latin typeface="Cambria Math" panose="02040503050406030204" pitchFamily="18" charset="0"/>
                            </a:rPr>
                          </m:ctrlPr>
                        </m:sSubPr>
                        <m:e>
                          <m:r>
                            <a:rPr lang="en-US" altLang="zh-CN" b="0" i="1">
                              <a:latin typeface="Cambria Math" panose="02040503050406030204" pitchFamily="18" charset="0"/>
                            </a:rPr>
                            <m:t>𝑓</m:t>
                          </m:r>
                        </m:e>
                        <m:sub>
                          <m:r>
                            <a:rPr lang="en-US" altLang="zh-CN" b="0" i="1">
                              <a:latin typeface="Cambria Math" panose="02040503050406030204" pitchFamily="18" charset="0"/>
                            </a:rPr>
                            <m:t>𝑥</m:t>
                          </m:r>
                        </m:sub>
                      </m:sSub>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 </m:t>
                          </m:r>
                          <m:r>
                            <a:rPr lang="en-US" altLang="zh-CN" b="0" i="1">
                              <a:latin typeface="Cambria Math" panose="02040503050406030204" pitchFamily="18" charset="0"/>
                            </a:rPr>
                            <m:t>𝐻</m:t>
                          </m:r>
                        </m:e>
                        <m:sup>
                          <m:r>
                            <a:rPr lang="en-US" altLang="zh-CN" b="0" i="1">
                              <a:latin typeface="Cambria Math" panose="02040503050406030204" pitchFamily="18" charset="0"/>
                            </a:rPr>
                            <m:t>𝑋𝑌</m:t>
                          </m:r>
                        </m:sup>
                      </m:sSup>
                      <m:r>
                        <a:rPr lang="en-US" altLang="zh-CN" b="0" i="1">
                          <a:latin typeface="Cambria Math" panose="02040503050406030204" pitchFamily="18" charset="0"/>
                        </a:rPr>
                        <m:t> (</m:t>
                      </m:r>
                      <m:r>
                        <a:rPr lang="en-US" altLang="zh-CN" b="0" i="1">
                          <a:latin typeface="Cambria Math" panose="02040503050406030204" pitchFamily="18" charset="0"/>
                        </a:rPr>
                        <m:t>𝑥</m:t>
                      </m:r>
                      <m:r>
                        <a:rPr lang="en-US" altLang="zh-CN" b="0" i="1">
                          <a:latin typeface="Cambria Math" panose="02040503050406030204" pitchFamily="18" charset="0"/>
                        </a:rPr>
                        <m:t>, </m:t>
                      </m:r>
                      <m:r>
                        <a:rPr lang="en-US" altLang="zh-CN" b="0" i="1">
                          <a:latin typeface="Cambria Math" panose="02040503050406030204" pitchFamily="18" charset="0"/>
                        </a:rPr>
                        <m:t>𝑦</m:t>
                      </m:r>
                      <m:r>
                        <a:rPr lang="en-US" altLang="zh-CN" b="0" i="1">
                          <a:latin typeface="Cambria Math" panose="02040503050406030204" pitchFamily="18" charset="0"/>
                        </a:rPr>
                        <m:t>)⊕</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𝐻</m:t>
                          </m:r>
                        </m:e>
                        <m:sup>
                          <m:r>
                            <a:rPr lang="en-US" altLang="zh-CN" b="0" i="1">
                              <a:latin typeface="Cambria Math" panose="02040503050406030204" pitchFamily="18" charset="0"/>
                            </a:rPr>
                            <m:t>𝑌𝑍</m:t>
                          </m:r>
                        </m:sup>
                      </m:sSup>
                      <m:r>
                        <a:rPr lang="en-US" altLang="zh-CN" b="0" i="1">
                          <a:latin typeface="Cambria Math" panose="02040503050406030204" pitchFamily="18" charset="0"/>
                        </a:rPr>
                        <m:t>(</m:t>
                      </m:r>
                      <m:r>
                        <a:rPr lang="en-US" altLang="zh-CN" b="0" i="1">
                          <a:latin typeface="Cambria Math" panose="02040503050406030204" pitchFamily="18" charset="0"/>
                        </a:rPr>
                        <m:t>𝑦</m:t>
                      </m:r>
                      <m:r>
                        <a:rPr lang="en-US" altLang="zh-CN" b="0" i="1">
                          <a:latin typeface="Cambria Math" panose="02040503050406030204" pitchFamily="18" charset="0"/>
                        </a:rPr>
                        <m:t>, </m:t>
                      </m:r>
                      <m:r>
                        <a:rPr lang="en-US" altLang="zh-CN" b="0" i="1">
                          <a:latin typeface="Cambria Math" panose="02040503050406030204" pitchFamily="18" charset="0"/>
                        </a:rPr>
                        <m:t>𝑧</m:t>
                      </m:r>
                      <m:r>
                        <a:rPr lang="en-US" altLang="zh-CN" b="0" i="1">
                          <a:latin typeface="Cambria Math" panose="02040503050406030204" pitchFamily="18" charset="0"/>
                        </a:rPr>
                        <m:t>) ⊕ </m:t>
                      </m:r>
                      <m:sSup>
                        <m:sSupPr>
                          <m:ctrlPr>
                            <a:rPr lang="zh-CN" altLang="zh-CN" i="1">
                              <a:latin typeface="Cambria Math" panose="02040503050406030204" pitchFamily="18" charset="0"/>
                            </a:rPr>
                          </m:ctrlPr>
                        </m:sSupPr>
                        <m:e>
                          <m:r>
                            <a:rPr lang="en-US" altLang="zh-CN" b="0" i="1">
                              <a:latin typeface="Cambria Math" panose="02040503050406030204" pitchFamily="18" charset="0"/>
                            </a:rPr>
                            <m:t>𝐻</m:t>
                          </m:r>
                        </m:e>
                        <m:sup>
                          <m:r>
                            <a:rPr lang="en-US" altLang="zh-CN" b="0" i="1">
                              <a:latin typeface="Cambria Math" panose="02040503050406030204" pitchFamily="18" charset="0"/>
                            </a:rPr>
                            <m:t>𝑋𝑍</m:t>
                          </m:r>
                        </m:sup>
                      </m:sSup>
                      <m:r>
                        <a:rPr lang="en-US" altLang="zh-CN" b="0" i="1">
                          <a:latin typeface="Cambria Math" panose="02040503050406030204" pitchFamily="18" charset="0"/>
                        </a:rPr>
                        <m:t>(</m:t>
                      </m:r>
                      <m:r>
                        <a:rPr lang="en-US" altLang="zh-CN" b="0" i="1">
                          <a:latin typeface="Cambria Math" panose="02040503050406030204" pitchFamily="18" charset="0"/>
                        </a:rPr>
                        <m:t>𝑥</m:t>
                      </m:r>
                      <m:r>
                        <a:rPr lang="en-US" altLang="zh-CN" b="0" i="1">
                          <a:latin typeface="Cambria Math" panose="02040503050406030204" pitchFamily="18" charset="0"/>
                        </a:rPr>
                        <m:t>, </m:t>
                      </m:r>
                      <m:r>
                        <a:rPr lang="en-US" altLang="zh-CN" b="0" i="1">
                          <a:latin typeface="Cambria Math" panose="02040503050406030204" pitchFamily="18" charset="0"/>
                        </a:rPr>
                        <m:t>𝑧</m:t>
                      </m:r>
                      <m:r>
                        <a:rPr lang="en-US" altLang="zh-CN" b="0" i="1">
                          <a:latin typeface="Cambria Math" panose="02040503050406030204" pitchFamily="18" charset="0"/>
                        </a:rPr>
                        <m:t>)</m:t>
                      </m:r>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879475" y="3832225"/>
                <a:ext cx="10627360" cy="124714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5715635"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静态</a:t>
            </a:r>
            <a:r>
              <a:rPr lang="zh-CN" altLang="en-US" sz="2800" dirty="0">
                <a:latin typeface="黑体" panose="02010609060101010101" charset="-122"/>
                <a:ea typeface="黑体" panose="02010609060101010101" charset="-122"/>
              </a:rPr>
              <a:t>场</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918210" y="2146300"/>
            <a:ext cx="7672705" cy="1476375"/>
          </a:xfrm>
          <a:prstGeom prst="rect">
            <a:avLst/>
          </a:prstGeom>
          <a:noFill/>
        </p:spPr>
        <p:txBody>
          <a:bodyPr wrap="square" rtlCol="0">
            <a:spAutoFit/>
          </a:bodyPr>
          <a:p>
            <a:pPr algn="l"/>
            <a:r>
              <a:rPr lang="en-US" altLang="zh-CN" dirty="0"/>
              <a:t>       </a:t>
            </a:r>
            <a:r>
              <a:rPr lang="zh-CN" altLang="en-US" dirty="0"/>
              <a:t>在训练开始，会先进行静态场的训练和优化，该场是一个原始的</a:t>
            </a:r>
            <a:r>
              <a:rPr lang="en-US" altLang="zh-CN" dirty="0"/>
              <a:t>3DGS</a:t>
            </a:r>
            <a:r>
              <a:rPr lang="zh-CN" altLang="en-US" dirty="0"/>
              <a:t>场，由于训练集使用的并非时</a:t>
            </a:r>
            <a:r>
              <a:rPr lang="en-US" altLang="zh-CN" dirty="0"/>
              <a:t>COLMAP</a:t>
            </a:r>
            <a:r>
              <a:rPr lang="zh-CN" altLang="en-US" dirty="0"/>
              <a:t>数据集而实</a:t>
            </a:r>
            <a:r>
              <a:rPr lang="en-US" altLang="zh-CN" dirty="0"/>
              <a:t>NeRF</a:t>
            </a:r>
            <a:r>
              <a:rPr lang="zh-CN" altLang="en-US" dirty="0"/>
              <a:t>的生成数据集，所以并未有粗糙的人物点云，初始阶段是一组随机初始化的点云，然后训练</a:t>
            </a:r>
            <a:r>
              <a:rPr lang="en-US" altLang="zh-CN" dirty="0"/>
              <a:t>3000</a:t>
            </a:r>
            <a:r>
              <a:rPr lang="zh-CN" altLang="en-US" dirty="0"/>
              <a:t>次，得到一个平均的人物头部模型。由于嘴的内部和面部并不总是具有相同的运动，插值会进行干扰，所以分为了两个部分</a:t>
            </a:r>
            <a:r>
              <a:rPr lang="zh-CN" altLang="en-US" dirty="0"/>
              <a:t>单独训练。</a:t>
            </a:r>
            <a:endParaRPr lang="zh-CN" altLang="en-US" dirty="0"/>
          </a:p>
        </p:txBody>
      </p:sp>
      <p:sp>
        <p:nvSpPr>
          <p:cNvPr id="14" name="文本框 13"/>
          <p:cNvSpPr txBox="1"/>
          <p:nvPr/>
        </p:nvSpPr>
        <p:spPr>
          <a:xfrm>
            <a:off x="4946650" y="3941445"/>
            <a:ext cx="3193415" cy="2298700"/>
          </a:xfrm>
          <a:prstGeom prst="rect">
            <a:avLst/>
          </a:prstGeom>
          <a:noFill/>
        </p:spPr>
        <p:txBody>
          <a:bodyPr wrap="square" rtlCol="0">
            <a:noAutofit/>
          </a:bodyPr>
          <a:p>
            <a:pPr algn="just"/>
            <a:endParaRPr lang="zh-CN" altLang="en-US" dirty="0"/>
          </a:p>
        </p:txBody>
      </p:sp>
      <p:pic>
        <p:nvPicPr>
          <p:cNvPr id="3" name="图片 2"/>
          <p:cNvPicPr>
            <a:picLocks noChangeAspect="1"/>
          </p:cNvPicPr>
          <p:nvPr/>
        </p:nvPicPr>
        <p:blipFill>
          <a:blip r:embed="rId4"/>
          <a:stretch>
            <a:fillRect/>
          </a:stretch>
        </p:blipFill>
        <p:spPr>
          <a:xfrm>
            <a:off x="9116060" y="1548130"/>
            <a:ext cx="2529840" cy="4222115"/>
          </a:xfrm>
          <a:prstGeom prst="rect">
            <a:avLst/>
          </a:prstGeom>
        </p:spPr>
      </p:pic>
      <p:pic>
        <p:nvPicPr>
          <p:cNvPr id="10" name="图片 9"/>
          <p:cNvPicPr>
            <a:picLocks noChangeAspect="1"/>
          </p:cNvPicPr>
          <p:nvPr/>
        </p:nvPicPr>
        <p:blipFill>
          <a:blip r:embed="rId5"/>
          <a:stretch>
            <a:fillRect/>
          </a:stretch>
        </p:blipFill>
        <p:spPr>
          <a:xfrm>
            <a:off x="2546985" y="4394200"/>
            <a:ext cx="3549015" cy="98488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动态</a:t>
            </a:r>
            <a:r>
              <a:rPr lang="zh-CN" altLang="en-US" sz="2800" dirty="0">
                <a:latin typeface="黑体" panose="02010609060101010101" charset="-122"/>
                <a:ea typeface="黑体" panose="02010609060101010101" charset="-122"/>
              </a:rPr>
              <a:t>场</a:t>
            </a:r>
            <a:endParaRPr lang="zh-CN" altLang="en-US" sz="2800" dirty="0">
              <a:latin typeface="黑体" panose="02010609060101010101" charset="-122"/>
              <a:ea typeface="黑体" panose="02010609060101010101" charset="-122"/>
            </a:endParaRPr>
          </a:p>
        </p:txBody>
      </p:sp>
      <p:sp>
        <p:nvSpPr>
          <p:cNvPr id="4" name="文本框 3"/>
          <p:cNvSpPr txBox="1"/>
          <p:nvPr/>
        </p:nvSpPr>
        <p:spPr>
          <a:xfrm>
            <a:off x="1444625" y="2146300"/>
            <a:ext cx="8486775" cy="368300"/>
          </a:xfrm>
          <a:prstGeom prst="rect">
            <a:avLst/>
          </a:prstGeom>
          <a:noFill/>
        </p:spPr>
        <p:txBody>
          <a:bodyPr wrap="square" rtlCol="0">
            <a:spAutoFit/>
          </a:bodyPr>
          <a:p>
            <a:pPr algn="l"/>
            <a:r>
              <a:rPr lang="en-US" altLang="zh-CN" dirty="0"/>
              <a:t>      </a:t>
            </a:r>
            <a:endParaRPr lang="zh-CN" altLang="en-US" dirty="0"/>
          </a:p>
        </p:txBody>
      </p:sp>
      <p:sp>
        <p:nvSpPr>
          <p:cNvPr id="8" name="文本框 7"/>
          <p:cNvSpPr txBox="1"/>
          <p:nvPr/>
        </p:nvSpPr>
        <p:spPr>
          <a:xfrm>
            <a:off x="1053465" y="1891030"/>
            <a:ext cx="4064000" cy="4344035"/>
          </a:xfrm>
          <a:prstGeom prst="rect">
            <a:avLst/>
          </a:prstGeom>
          <a:noFill/>
        </p:spPr>
        <p:txBody>
          <a:bodyPr wrap="square" rtlCol="0">
            <a:noAutofit/>
          </a:bodyPr>
          <a:p>
            <a:pPr algn="l"/>
            <a:r>
              <a:rPr lang="en-US" altLang="zh-CN" dirty="0"/>
              <a:t>       </a:t>
            </a:r>
            <a:r>
              <a:rPr lang="zh-CN" altLang="en-US" dirty="0"/>
              <a:t>在静态场训练完成后，会加入动态场进行整个网络的优化，对于动态场，会在训练了</a:t>
            </a:r>
            <a:r>
              <a:rPr lang="en-US" altLang="zh-CN" dirty="0"/>
              <a:t>3000</a:t>
            </a:r>
            <a:r>
              <a:rPr lang="zh-CN" altLang="en-US" dirty="0"/>
              <a:t>次的静态场中取一个点进行三平面的哈希编码得到空间特征，然后将空间特征送入一个多层的</a:t>
            </a:r>
            <a:r>
              <a:rPr lang="en-US" altLang="zh-CN" dirty="0"/>
              <a:t>MLP</a:t>
            </a:r>
            <a:r>
              <a:rPr lang="zh-CN" altLang="en-US" dirty="0"/>
              <a:t>网络获得外部注意力向量，然后乘上音频特征得到音频注意力向量，同样的方法对面部表情特征做处理，这里的面部表情特征由</a:t>
            </a:r>
            <a:r>
              <a:rPr lang="en-US" altLang="zh-CN" dirty="0"/>
              <a:t>AU</a:t>
            </a:r>
            <a:r>
              <a:rPr lang="zh-CN" altLang="en-US" dirty="0"/>
              <a:t>编码得到。然后将各个特征进行拼接送入</a:t>
            </a:r>
            <a:r>
              <a:rPr lang="en-US" altLang="zh-CN" dirty="0"/>
              <a:t>MLP</a:t>
            </a:r>
            <a:r>
              <a:rPr lang="zh-CN" altLang="en-US" dirty="0"/>
              <a:t>网络，得到均值及协方差的变化，这里并不学习球谐函数系数的变化和透明度的变化，这两部分只在静态场进行</a:t>
            </a:r>
            <a:r>
              <a:rPr lang="zh-CN" altLang="en-US" dirty="0"/>
              <a:t>优化。</a:t>
            </a:r>
            <a:endParaRPr lang="zh-CN" altLang="en-US" dirty="0"/>
          </a:p>
        </p:txBody>
      </p:sp>
      <p:pic>
        <p:nvPicPr>
          <p:cNvPr id="5" name="图片 4"/>
          <p:cNvPicPr>
            <a:picLocks noChangeAspect="1"/>
          </p:cNvPicPr>
          <p:nvPr/>
        </p:nvPicPr>
        <p:blipFill>
          <a:blip r:embed="rId4"/>
          <a:stretch>
            <a:fillRect/>
          </a:stretch>
        </p:blipFill>
        <p:spPr>
          <a:xfrm>
            <a:off x="8074660" y="2136140"/>
            <a:ext cx="3070860" cy="333629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LIDE_THEME_ID" val="3318731"/>
  <p:tag name="KSO_WM_SLIDE_THEME_NAME" val="冰蓝色六边形简约风主题"/>
  <p:tag name="KSO_WM_SLIDE_TYPE" val="text"/>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SLIDE_THEME_ID" val="3318731"/>
  <p:tag name="KSO_WM_SLIDE_THEME_NAME" val="冰蓝色六边形简约风主题"/>
  <p:tag name="KSO_WM_SLIDE_TYPE" val="text"/>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10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THEME_ID" val="3318731"/>
  <p:tag name="KSO_WM_SLIDE_THEME_NAME" val="冰蓝色六边形简约风主题"/>
  <p:tag name="KSO_WM_SLIDE_TYPE" val="text"/>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SLIDE_THEME_ID" val="3318731"/>
  <p:tag name="KSO_WM_SLIDE_THEME_NAME" val="冰蓝色六边形简约风主题"/>
  <p:tag name="KSO_WM_SLIDE_TYPE" val="text"/>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LIDE_THEME_ID" val="3318731"/>
  <p:tag name="KSO_WM_SLIDE_THEME_NAME" val="冰蓝色六边形简约风主题"/>
  <p:tag name="KSO_WM_SLIDE_TYPE" val="text"/>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0.xml><?xml version="1.0" encoding="utf-8"?>
<p:tagLst xmlns:p="http://schemas.openxmlformats.org/presentationml/2006/main">
  <p:tag name="KSO_WM_SLIDE_THEME_ID" val="3318731"/>
  <p:tag name="KSO_WM_SLIDE_THEME_NAME" val="冰蓝色六边形简约风主题"/>
  <p:tag name="KSO_WM_SLIDE_TYPE" val="text"/>
</p:tagLst>
</file>

<file path=ppt/tags/tag121.xml><?xml version="1.0" encoding="utf-8"?>
<p:tagLst xmlns:p="http://schemas.openxmlformats.org/presentationml/2006/main">
  <p:tag name="KSO_WM_SLIDE_THEME_ID" val="3318731"/>
  <p:tag name="KSO_WM_SLIDE_THEME_NAME" val="冰蓝色六边形简约风主题"/>
  <p:tag name="KSO_WM_SLIDE_TYPE" val="text"/>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23.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4"/>
</p:tagLst>
</file>

<file path=ppt/tags/tag124.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SLIDE_THEME_ID" val="3318731"/>
  <p:tag name="KSO_WM_SLIDE_THEME_NAME" val="冰蓝色六边形简约风主题"/>
  <p:tag name="KSO_WM_SLIDE_TYPE" val="text"/>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SLIDE_THEME_ID" val="3318731"/>
  <p:tag name="KSO_WM_SLIDE_THEME_NAME" val="冰蓝色六边形简约风主题"/>
  <p:tag name="KSO_WM_SLIDE_TYPE" val="text"/>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34.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4"/>
</p:tagLst>
</file>

<file path=ppt/tags/tag135.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SLIDE_THEME_ID" val="3318731"/>
  <p:tag name="KSO_WM_SLIDE_THEME_NAME" val="冰蓝色六边形简约风主题"/>
  <p:tag name="KSO_WM_SLIDE_TYPE" val="text"/>
</p:tagLst>
</file>

<file path=ppt/tags/tag14.xml><?xml version="1.0" encoding="utf-8"?>
<p:tagLst xmlns:p="http://schemas.openxmlformats.org/presentationml/2006/main">
  <p:tag name="KSO_WM_UNIT_TYPE" val="i"/>
  <p:tag name="KSO_WM_UNIT_INDEX" val="1"/>
  <p:tag name="KSO_WM_UNIT_ID" val="_3*i*1"/>
  <p:tag name="KSO_WM_BEAUTIFY_FLAG" val="#wm#"/>
  <p:tag name="KSO_WM_TAG_VERSION" val="3.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SLIDE_THEME_ID" val="3318731"/>
  <p:tag name="KSO_WM_SLIDE_THEME_NAME" val="冰蓝色六边形简约风主题"/>
  <p:tag name="KSO_WM_SLIDE_TYPE" val="text"/>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SLIDE_THEME_ID" val="3318731"/>
  <p:tag name="KSO_WM_SLIDE_THEME_NAME" val="冰蓝色六边形简约风主题"/>
  <p:tag name="KSO_WM_SLIDE_TYPE" val="text"/>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49.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5"/>
</p:tagLst>
</file>

<file path=ppt/tags/tag15.xml><?xml version="1.0" encoding="utf-8"?>
<p:tagLst xmlns:p="http://schemas.openxmlformats.org/presentationml/2006/main">
  <p:tag name="KSO_WM_UNIT_TYPE" val="i"/>
  <p:tag name="KSO_WM_UNIT_INDEX" val="2"/>
  <p:tag name="KSO_WM_UNIT_ID" val="_3*i*2"/>
  <p:tag name="KSO_WM_BEAUTIFY_FLAG" val="#wm#"/>
  <p:tag name="KSO_WM_TAG_VERSION" val="3.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SLIDE_THEME_ID" val="3318731"/>
  <p:tag name="KSO_WM_SLIDE_THEME_NAME" val="冰蓝色六边形简约风主题"/>
  <p:tag name="KSO_WM_SLIDE_TYPE" val="text"/>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SLIDE_THEME_ID" val="3318731"/>
  <p:tag name="KSO_WM_SLIDE_THEME_NAME" val="冰蓝色六边形简约风主题"/>
  <p:tag name="KSO_WM_SLIDE_TYPE" val="text"/>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TYPE" val="i"/>
  <p:tag name="KSO_WM_UNIT_INDEX" val="3"/>
  <p:tag name="KSO_WM_UNIT_ID" val="_3*i*3"/>
  <p:tag name="KSO_WM_BEAUTIFY_FLAG" val="#wm#"/>
  <p:tag name="KSO_WM_TAG_VERSION" val="3.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SLIDE_THEME_ID" val="3318731"/>
  <p:tag name="KSO_WM_SLIDE_THEME_NAME" val="冰蓝色六边形简约风主题"/>
  <p:tag name="KSO_WM_SLIDE_TYPE" val="text"/>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SLIDE_THEME_ID" val="3318731"/>
  <p:tag name="KSO_WM_SLIDE_THEME_NAME" val="冰蓝色六边形简约风主题"/>
  <p:tag name="KSO_WM_SLIDE_TYPE" val="text"/>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68.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 name="KSO_WM_SLIDE_THEME_ID" val="3318731"/>
  <p:tag name="KSO_WM_SLIDE_THEME_NAME" val="冰蓝色六边形简约风主题"/>
</p:tagLst>
</file>

<file path=ppt/tags/tag169.xml><?xml version="1.0" encoding="utf-8"?>
<p:tagLst xmlns:p="http://schemas.openxmlformats.org/presentationml/2006/main">
  <p:tag name="commondata" val="eyJoZGlkIjoiNGI2ODVmMWE3NzNjOTIwNGZiZjNiOTI2YTY3MTBkOGU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TYPE" val="i"/>
  <p:tag name="KSO_WM_UNIT_INDEX" val="1"/>
  <p:tag name="KSO_WM_UNIT_ID" val="_4*i*1"/>
  <p:tag name="KSO_WM_BEAUTIFY_FLAG" val="#wm#"/>
  <p:tag name="KSO_WM_TAG_VERSION" val="3.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TYPE" val="i"/>
  <p:tag name="KSO_WM_UNIT_INDEX" val="1"/>
  <p:tag name="KSO_WM_UNIT_ID" val="_1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TYPE" val="i"/>
  <p:tag name="KSO_WM_UNIT_INDEX" val="2"/>
  <p:tag name="KSO_WM_UNIT_ID" val="_1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
  <p:tag name="KSO_WM_UNIT_ID" val="_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3"/>
  <p:tag name="KSO_WM_UNIT_ID" val="_1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7.xml><?xml version="1.0" encoding="utf-8"?>
<p:tagLst xmlns:p="http://schemas.openxmlformats.org/presentationml/2006/main">
  <p:tag name="KSO_WM_UNIT_TYPE" val="i"/>
  <p:tag name="KSO_WM_UNIT_INDEX" val="1"/>
  <p:tag name="KSO_WM_UNIT_ID" val="_0*i*1"/>
  <p:tag name="KSO_WM_BEAUTIFY_FLAG" val="#wm#"/>
  <p:tag name="KSO_WM_TAG_VERSION" val="3.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2"/>
  <p:tag name="KSO_WM_UNIT_ID" val="_0*i*2"/>
  <p:tag name="KSO_WM_BEAUTIFY_FLAG" val="#wm#"/>
  <p:tag name="KSO_WM_TAG_VERSION" val="3.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7.xml><?xml version="1.0" encoding="utf-8"?>
<p:tagLst xmlns:p="http://schemas.openxmlformats.org/presentationml/2006/main">
  <p:tag name="KSO_WM_UNIT_TYPE" val="i"/>
  <p:tag name="KSO_WM_UNIT_INDEX" val="2"/>
  <p:tag name="KSO_WM_UNIT_ID" val="_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9"/>
  <p:tag name="KSO_WM_TEMPLATE_THUMBS_INDEX" val="1、9"/>
</p:tagLst>
</file>

<file path=ppt/tags/tag75.xml><?xml version="1.0" encoding="utf-8"?>
<p:tagLst xmlns:p="http://schemas.openxmlformats.org/presentationml/2006/main">
  <p:tag name="KSO_WM_SLIDE_THEME_ID" val="3318731"/>
  <p:tag name="KSO_WM_SLIDE_THEME_NAME" val="冰蓝色六边形简约风主题"/>
  <p:tag name="KSO_WM_SLIDE_TYPE" val="tex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7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7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TYPE" val="i"/>
  <p:tag name="KSO_WM_UNIT_INDEX" val="3"/>
  <p:tag name="KSO_WM_UNIT_ID" val="_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THEME_ID" val="3318731"/>
  <p:tag name="KSO_WM_SLIDE_THEME_NAME" val="冰蓝色六边形简约风主题"/>
  <p:tag name="KSO_WM_SLIDE_TYPE" val="text"/>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THEME_ID" val="3318731"/>
  <p:tag name="KSO_WM_SLIDE_THEME_NAME" val="冰蓝色六边形简约风主题"/>
  <p:tag name="KSO_WM_SLIDE_TYPE" val="tex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8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THEME_ID" val="3318731"/>
  <p:tag name="KSO_WM_SLIDE_THEME_NAME" val="冰蓝色六边形简约风主题"/>
  <p:tag name="KSO_WM_SLIDE_TYPE" val="text"/>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THEME_ID" val="3318731"/>
  <p:tag name="KSO_WM_SLIDE_THEME_NAME" val="冰蓝色六边形简约风主题"/>
  <p:tag name="KSO_WM_SLIDE_TYPE" val="text"/>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THEME_ID" val="3318731"/>
  <p:tag name="KSO_WM_SLIDE_THEME_NAME" val="冰蓝色六边形简约风主题"/>
  <p:tag name="KSO_WM_SLIDE_TYPE" val="text"/>
</p:tagLst>
</file>

<file path=ppt/theme/theme1.xml><?xml version="1.0" encoding="utf-8"?>
<a:theme xmlns:a="http://schemas.openxmlformats.org/drawingml/2006/main" name="1_Office 主题​​">
  <a:themeElements>
    <a:clrScheme name="自定义 36">
      <a:dk1>
        <a:srgbClr val="000000"/>
      </a:dk1>
      <a:lt1>
        <a:srgbClr val="FFFFFF"/>
      </a:lt1>
      <a:dk2>
        <a:srgbClr val="056AFF"/>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2141</Words>
  <Application>WPS 演示</Application>
  <PresentationFormat>宽屏</PresentationFormat>
  <Paragraphs>207</Paragraphs>
  <Slides>29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微软雅黑</vt:lpstr>
      <vt:lpstr>黑体</vt:lpstr>
      <vt:lpstr>Cambria Math</vt:lpstr>
      <vt:lpstr>Times New Roman</vt:lpstr>
      <vt:lpstr>Arial Unicode MS</vt:lpstr>
      <vt:lpstr>等线</vt:lpstr>
      <vt:lpstr>Calibri</vt:lpstr>
      <vt:lpstr>1_Office 主题​​</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PowerPoint 演示文稿</vt:lpstr>
      <vt:lpstr>PowerPoint 演示文稿</vt:lpstr>
      <vt:lpstr>实验结果分析</vt:lpstr>
      <vt:lpstr>PowerPoint 演示文稿</vt:lpstr>
      <vt:lpstr>PowerPoint 演示文稿</vt:lpstr>
      <vt:lpstr>PowerPoint 演示文稿</vt:lpstr>
      <vt:lpstr>PowerPoint 演示文稿</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实验结果分析</vt:lpstr>
      <vt:lpstr>PowerPoint 演示文稿</vt:lpstr>
      <vt:lpstr>PowerPoint 演示文稿</vt:lpstr>
      <vt:lpstr>PowerPoint 演示文稿</vt:lpstr>
      <vt:lpstr>PowerPoint 演示文稿</vt:lpstr>
      <vt:lpstr>       Thanks</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yhrbf</cp:lastModifiedBy>
  <cp:revision>140</cp:revision>
  <dcterms:created xsi:type="dcterms:W3CDTF">2023-08-17T12:45:00Z</dcterms:created>
  <dcterms:modified xsi:type="dcterms:W3CDTF">2024-07-18T07:31:29Z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D4197AD95C694E0D8D377A3819CEA337_13</vt:lpwstr>
  </property>
  <property fmtid="{D5CDD505-2E9C-101B-9397-08002B2CF9AE}" pid="3" name="KSOProductBuildVer">
    <vt:lpwstr>2052-12.1.0.17147</vt:lpwstr>
  </property>
</Properties>
</file>