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27"/>
  </p:handoutMasterIdLst>
  <p:sldIdLst>
    <p:sldId id="256" r:id="rId3"/>
    <p:sldId id="286" r:id="rId4"/>
    <p:sldId id="365" r:id="rId5"/>
    <p:sldId id="683" r:id="rId6"/>
    <p:sldId id="727" r:id="rId7"/>
    <p:sldId id="730" r:id="rId8"/>
    <p:sldId id="731" r:id="rId9"/>
    <p:sldId id="701" r:id="rId10"/>
    <p:sldId id="734" r:id="rId11"/>
    <p:sldId id="735" r:id="rId12"/>
    <p:sldId id="751" r:id="rId13"/>
    <p:sldId id="684" r:id="rId14"/>
    <p:sldId id="714" r:id="rId16"/>
    <p:sldId id="685" r:id="rId17"/>
    <p:sldId id="738" r:id="rId18"/>
    <p:sldId id="739" r:id="rId19"/>
    <p:sldId id="742" r:id="rId20"/>
    <p:sldId id="741" r:id="rId21"/>
    <p:sldId id="745" r:id="rId22"/>
    <p:sldId id="721" r:id="rId23"/>
    <p:sldId id="753" r:id="rId24"/>
    <p:sldId id="724" r:id="rId25"/>
    <p:sldId id="281" r:id="rId26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9" userDrawn="1">
          <p15:clr>
            <a:srgbClr val="A4A3A4"/>
          </p15:clr>
        </p15:guide>
        <p15:guide id="2" pos="28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660"/>
    <a:srgbClr val="961E19"/>
    <a:srgbClr val="E8E8E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49" autoAdjust="0"/>
  </p:normalViewPr>
  <p:slideViewPr>
    <p:cSldViewPr showGuides="1">
      <p:cViewPr varScale="1">
        <p:scale>
          <a:sx n="104" d="100"/>
          <a:sy n="104" d="100"/>
        </p:scale>
        <p:origin x="850" y="58"/>
      </p:cViewPr>
      <p:guideLst>
        <p:guide orient="horz" pos="1709"/>
        <p:guide pos="28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1A9A1-B305-43A3-954F-7409640B2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23478"/>
            <a:ext cx="9144000" cy="3600400"/>
          </a:xfrm>
          <a:prstGeom prst="rect">
            <a:avLst/>
          </a:prstGeom>
          <a:solidFill>
            <a:srgbClr val="3A46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-2128"/>
            <a:ext cx="9144000" cy="3600400"/>
          </a:xfrm>
          <a:prstGeom prst="rect">
            <a:avLst/>
          </a:prstGeom>
          <a:solidFill>
            <a:srgbClr val="3A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5929" y="1667597"/>
            <a:ext cx="8280920" cy="7463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工作汇报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81680" y="2860040"/>
            <a:ext cx="2806700" cy="3759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研究方向：数字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模拟人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37461" y="1995686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60147" y="1995686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779912" y="4169717"/>
            <a:ext cx="4968553" cy="345440"/>
            <a:chOff x="3779912" y="4169717"/>
            <a:chExt cx="4968553" cy="345440"/>
          </a:xfrm>
        </p:grpSpPr>
        <p:sp>
          <p:nvSpPr>
            <p:cNvPr id="9" name="矩形 8"/>
            <p:cNvSpPr/>
            <p:nvPr/>
          </p:nvSpPr>
          <p:spPr>
            <a:xfrm>
              <a:off x="4040307" y="4169717"/>
              <a:ext cx="4708158" cy="34544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：李亚慧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</a:t>
              </a:r>
              <a:r>
                <a:rPr lang="zh-CN" altLang="en-US" b="1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：余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银峰</a:t>
              </a:r>
              <a:endParaRPr lang="zh-CN" altLang="en-US" dirty="0">
                <a:solidFill>
                  <a:srgbClr val="3A46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779912" y="4210339"/>
              <a:ext cx="198097" cy="265004"/>
              <a:chOff x="5823704" y="503688"/>
              <a:chExt cx="198097" cy="265004"/>
            </a:xfrm>
            <a:solidFill>
              <a:srgbClr val="3A4660"/>
            </a:solidFill>
          </p:grpSpPr>
          <p:sp>
            <p:nvSpPr>
              <p:cNvPr id="13" name="Oval 33"/>
              <p:cNvSpPr>
                <a:spLocks noChangeArrowheads="1"/>
              </p:cNvSpPr>
              <p:nvPr/>
            </p:nvSpPr>
            <p:spPr bwMode="auto">
              <a:xfrm>
                <a:off x="5872244" y="503688"/>
                <a:ext cx="101016" cy="1075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34"/>
              <p:cNvSpPr/>
              <p:nvPr/>
            </p:nvSpPr>
            <p:spPr bwMode="auto">
              <a:xfrm>
                <a:off x="5823704" y="616511"/>
                <a:ext cx="198097" cy="152181"/>
              </a:xfrm>
              <a:custGeom>
                <a:avLst/>
                <a:gdLst>
                  <a:gd name="T0" fmla="*/ 28 w 37"/>
                  <a:gd name="T1" fmla="*/ 0 h 28"/>
                  <a:gd name="T2" fmla="*/ 19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1 w 37"/>
                  <a:gd name="T9" fmla="*/ 26 h 28"/>
                  <a:gd name="T10" fmla="*/ 19 w 37"/>
                  <a:gd name="T11" fmla="*/ 28 h 28"/>
                  <a:gd name="T12" fmla="*/ 36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1"/>
                      <a:pt x="1" y="23"/>
                      <a:pt x="1" y="26"/>
                    </a:cubicBezTo>
                    <a:cubicBezTo>
                      <a:pt x="7" y="27"/>
                      <a:pt x="12" y="28"/>
                      <a:pt x="19" y="28"/>
                    </a:cubicBezTo>
                    <a:cubicBezTo>
                      <a:pt x="25" y="28"/>
                      <a:pt x="31" y="27"/>
                      <a:pt x="36" y="26"/>
                    </a:cubicBezTo>
                    <a:cubicBezTo>
                      <a:pt x="37" y="23"/>
                      <a:pt x="37" y="21"/>
                      <a:pt x="37" y="18"/>
                    </a:cubicBezTo>
                    <a:cubicBezTo>
                      <a:pt x="37" y="11"/>
                      <a:pt x="33" y="4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" name="Freeform 504"/>
            <p:cNvSpPr>
              <a:spLocks noEditPoints="1"/>
            </p:cNvSpPr>
            <p:nvPr/>
          </p:nvSpPr>
          <p:spPr bwMode="auto">
            <a:xfrm>
              <a:off x="6076507" y="4210339"/>
              <a:ext cx="233967" cy="265004"/>
            </a:xfrm>
            <a:custGeom>
              <a:avLst/>
              <a:gdLst>
                <a:gd name="T0" fmla="*/ 25 w 255"/>
                <a:gd name="T1" fmla="*/ 19 h 288"/>
                <a:gd name="T2" fmla="*/ 0 w 255"/>
                <a:gd name="T3" fmla="*/ 35 h 288"/>
                <a:gd name="T4" fmla="*/ 25 w 255"/>
                <a:gd name="T5" fmla="*/ 51 h 288"/>
                <a:gd name="T6" fmla="*/ 15 w 255"/>
                <a:gd name="T7" fmla="*/ 62 h 288"/>
                <a:gd name="T8" fmla="*/ 15 w 255"/>
                <a:gd name="T9" fmla="*/ 95 h 288"/>
                <a:gd name="T10" fmla="*/ 25 w 255"/>
                <a:gd name="T11" fmla="*/ 106 h 288"/>
                <a:gd name="T12" fmla="*/ 0 w 255"/>
                <a:gd name="T13" fmla="*/ 122 h 288"/>
                <a:gd name="T14" fmla="*/ 25 w 255"/>
                <a:gd name="T15" fmla="*/ 139 h 288"/>
                <a:gd name="T16" fmla="*/ 25 w 255"/>
                <a:gd name="T17" fmla="*/ 146 h 288"/>
                <a:gd name="T18" fmla="*/ 15 w 255"/>
                <a:gd name="T19" fmla="*/ 150 h 288"/>
                <a:gd name="T20" fmla="*/ 15 w 255"/>
                <a:gd name="T21" fmla="*/ 182 h 288"/>
                <a:gd name="T22" fmla="*/ 25 w 255"/>
                <a:gd name="T23" fmla="*/ 193 h 288"/>
                <a:gd name="T24" fmla="*/ 0 w 255"/>
                <a:gd name="T25" fmla="*/ 210 h 288"/>
                <a:gd name="T26" fmla="*/ 25 w 255"/>
                <a:gd name="T27" fmla="*/ 226 h 288"/>
                <a:gd name="T28" fmla="*/ 15 w 255"/>
                <a:gd name="T29" fmla="*/ 237 h 288"/>
                <a:gd name="T30" fmla="*/ 15 w 255"/>
                <a:gd name="T31" fmla="*/ 270 h 288"/>
                <a:gd name="T32" fmla="*/ 25 w 255"/>
                <a:gd name="T33" fmla="*/ 288 h 288"/>
                <a:gd name="T34" fmla="*/ 255 w 255"/>
                <a:gd name="T35" fmla="*/ 146 h 288"/>
                <a:gd name="T36" fmla="*/ 255 w 255"/>
                <a:gd name="T37" fmla="*/ 0 h 288"/>
                <a:gd name="T38" fmla="*/ 41 w 255"/>
                <a:gd name="T39" fmla="*/ 261 h 288"/>
                <a:gd name="T40" fmla="*/ 9 w 255"/>
                <a:gd name="T41" fmla="*/ 253 h 288"/>
                <a:gd name="T42" fmla="*/ 41 w 255"/>
                <a:gd name="T43" fmla="*/ 246 h 288"/>
                <a:gd name="T44" fmla="*/ 41 w 255"/>
                <a:gd name="T45" fmla="*/ 261 h 288"/>
                <a:gd name="T46" fmla="*/ 15 w 255"/>
                <a:gd name="T47" fmla="*/ 217 h 288"/>
                <a:gd name="T48" fmla="*/ 15 w 255"/>
                <a:gd name="T49" fmla="*/ 202 h 288"/>
                <a:gd name="T50" fmla="*/ 48 w 255"/>
                <a:gd name="T51" fmla="*/ 210 h 288"/>
                <a:gd name="T52" fmla="*/ 41 w 255"/>
                <a:gd name="T53" fmla="*/ 174 h 288"/>
                <a:gd name="T54" fmla="*/ 9 w 255"/>
                <a:gd name="T55" fmla="*/ 166 h 288"/>
                <a:gd name="T56" fmla="*/ 41 w 255"/>
                <a:gd name="T57" fmla="*/ 159 h 288"/>
                <a:gd name="T58" fmla="*/ 41 w 255"/>
                <a:gd name="T59" fmla="*/ 174 h 288"/>
                <a:gd name="T60" fmla="*/ 15 w 255"/>
                <a:gd name="T61" fmla="*/ 130 h 288"/>
                <a:gd name="T62" fmla="*/ 15 w 255"/>
                <a:gd name="T63" fmla="*/ 115 h 288"/>
                <a:gd name="T64" fmla="*/ 48 w 255"/>
                <a:gd name="T65" fmla="*/ 122 h 288"/>
                <a:gd name="T66" fmla="*/ 41 w 255"/>
                <a:gd name="T67" fmla="*/ 86 h 288"/>
                <a:gd name="T68" fmla="*/ 9 w 255"/>
                <a:gd name="T69" fmla="*/ 79 h 288"/>
                <a:gd name="T70" fmla="*/ 41 w 255"/>
                <a:gd name="T71" fmla="*/ 71 h 288"/>
                <a:gd name="T72" fmla="*/ 41 w 255"/>
                <a:gd name="T73" fmla="*/ 86 h 288"/>
                <a:gd name="T74" fmla="*/ 15 w 255"/>
                <a:gd name="T75" fmla="*/ 43 h 288"/>
                <a:gd name="T76" fmla="*/ 15 w 255"/>
                <a:gd name="T77" fmla="*/ 28 h 288"/>
                <a:gd name="T78" fmla="*/ 48 w 255"/>
                <a:gd name="T79" fmla="*/ 35 h 288"/>
                <a:gd name="T80" fmla="*/ 214 w 255"/>
                <a:gd name="T81" fmla="*/ 205 h 288"/>
                <a:gd name="T82" fmla="*/ 76 w 255"/>
                <a:gd name="T83" fmla="*/ 191 h 288"/>
                <a:gd name="T84" fmla="*/ 132 w 255"/>
                <a:gd name="T85" fmla="*/ 159 h 288"/>
                <a:gd name="T86" fmla="*/ 118 w 255"/>
                <a:gd name="T87" fmla="*/ 120 h 288"/>
                <a:gd name="T88" fmla="*/ 145 w 255"/>
                <a:gd name="T89" fmla="*/ 85 h 288"/>
                <a:gd name="T90" fmla="*/ 171 w 255"/>
                <a:gd name="T91" fmla="*/ 120 h 288"/>
                <a:gd name="T92" fmla="*/ 157 w 255"/>
                <a:gd name="T93" fmla="*/ 159 h 288"/>
                <a:gd name="T94" fmla="*/ 214 w 255"/>
                <a:gd name="T95" fmla="*/ 19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55" h="288">
                  <a:moveTo>
                    <a:pt x="25" y="0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6" y="19"/>
                    <a:pt x="0" y="25"/>
                    <a:pt x="0" y="35"/>
                  </a:cubicBezTo>
                  <a:cubicBezTo>
                    <a:pt x="0" y="45"/>
                    <a:pt x="6" y="51"/>
                    <a:pt x="1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6" y="62"/>
                    <a:pt x="0" y="68"/>
                    <a:pt x="0" y="79"/>
                  </a:cubicBezTo>
                  <a:cubicBezTo>
                    <a:pt x="0" y="89"/>
                    <a:pt x="6" y="95"/>
                    <a:pt x="1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6" y="106"/>
                    <a:pt x="0" y="112"/>
                    <a:pt x="0" y="122"/>
                  </a:cubicBezTo>
                  <a:cubicBezTo>
                    <a:pt x="0" y="132"/>
                    <a:pt x="6" y="139"/>
                    <a:pt x="15" y="139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5" y="142"/>
                    <a:pt x="25" y="142"/>
                    <a:pt x="25" y="142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6" y="150"/>
                    <a:pt x="0" y="156"/>
                    <a:pt x="0" y="166"/>
                  </a:cubicBezTo>
                  <a:cubicBezTo>
                    <a:pt x="0" y="176"/>
                    <a:pt x="6" y="182"/>
                    <a:pt x="15" y="182"/>
                  </a:cubicBezTo>
                  <a:cubicBezTo>
                    <a:pt x="25" y="182"/>
                    <a:pt x="25" y="182"/>
                    <a:pt x="25" y="18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15" y="193"/>
                    <a:pt x="15" y="193"/>
                    <a:pt x="15" y="193"/>
                  </a:cubicBezTo>
                  <a:cubicBezTo>
                    <a:pt x="6" y="193"/>
                    <a:pt x="0" y="199"/>
                    <a:pt x="0" y="210"/>
                  </a:cubicBezTo>
                  <a:cubicBezTo>
                    <a:pt x="0" y="220"/>
                    <a:pt x="6" y="226"/>
                    <a:pt x="15" y="226"/>
                  </a:cubicBezTo>
                  <a:cubicBezTo>
                    <a:pt x="25" y="226"/>
                    <a:pt x="25" y="226"/>
                    <a:pt x="25" y="226"/>
                  </a:cubicBezTo>
                  <a:cubicBezTo>
                    <a:pt x="25" y="237"/>
                    <a:pt x="25" y="237"/>
                    <a:pt x="25" y="237"/>
                  </a:cubicBezTo>
                  <a:cubicBezTo>
                    <a:pt x="15" y="237"/>
                    <a:pt x="15" y="237"/>
                    <a:pt x="15" y="237"/>
                  </a:cubicBezTo>
                  <a:cubicBezTo>
                    <a:pt x="6" y="237"/>
                    <a:pt x="0" y="243"/>
                    <a:pt x="0" y="253"/>
                  </a:cubicBezTo>
                  <a:cubicBezTo>
                    <a:pt x="0" y="263"/>
                    <a:pt x="6" y="270"/>
                    <a:pt x="15" y="270"/>
                  </a:cubicBezTo>
                  <a:cubicBezTo>
                    <a:pt x="25" y="270"/>
                    <a:pt x="25" y="270"/>
                    <a:pt x="25" y="270"/>
                  </a:cubicBezTo>
                  <a:cubicBezTo>
                    <a:pt x="25" y="288"/>
                    <a:pt x="25" y="288"/>
                    <a:pt x="25" y="288"/>
                  </a:cubicBezTo>
                  <a:cubicBezTo>
                    <a:pt x="255" y="288"/>
                    <a:pt x="255" y="288"/>
                    <a:pt x="255" y="288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5" y="142"/>
                    <a:pt x="255" y="142"/>
                    <a:pt x="255" y="142"/>
                  </a:cubicBezTo>
                  <a:cubicBezTo>
                    <a:pt x="255" y="0"/>
                    <a:pt x="255" y="0"/>
                    <a:pt x="255" y="0"/>
                  </a:cubicBezTo>
                  <a:lnTo>
                    <a:pt x="25" y="0"/>
                  </a:lnTo>
                  <a:close/>
                  <a:moveTo>
                    <a:pt x="41" y="261"/>
                  </a:moveTo>
                  <a:cubicBezTo>
                    <a:pt x="15" y="261"/>
                    <a:pt x="15" y="261"/>
                    <a:pt x="15" y="261"/>
                  </a:cubicBezTo>
                  <a:cubicBezTo>
                    <a:pt x="11" y="261"/>
                    <a:pt x="9" y="259"/>
                    <a:pt x="9" y="253"/>
                  </a:cubicBezTo>
                  <a:cubicBezTo>
                    <a:pt x="9" y="248"/>
                    <a:pt x="11" y="246"/>
                    <a:pt x="15" y="246"/>
                  </a:cubicBezTo>
                  <a:cubicBezTo>
                    <a:pt x="41" y="246"/>
                    <a:pt x="41" y="246"/>
                    <a:pt x="41" y="246"/>
                  </a:cubicBezTo>
                  <a:cubicBezTo>
                    <a:pt x="46" y="246"/>
                    <a:pt x="48" y="248"/>
                    <a:pt x="48" y="253"/>
                  </a:cubicBezTo>
                  <a:cubicBezTo>
                    <a:pt x="48" y="259"/>
                    <a:pt x="46" y="261"/>
                    <a:pt x="41" y="261"/>
                  </a:cubicBezTo>
                  <a:close/>
                  <a:moveTo>
                    <a:pt x="41" y="217"/>
                  </a:moveTo>
                  <a:cubicBezTo>
                    <a:pt x="15" y="217"/>
                    <a:pt x="15" y="217"/>
                    <a:pt x="15" y="217"/>
                  </a:cubicBezTo>
                  <a:cubicBezTo>
                    <a:pt x="11" y="217"/>
                    <a:pt x="9" y="215"/>
                    <a:pt x="9" y="210"/>
                  </a:cubicBezTo>
                  <a:cubicBezTo>
                    <a:pt x="9" y="204"/>
                    <a:pt x="11" y="202"/>
                    <a:pt x="15" y="202"/>
                  </a:cubicBezTo>
                  <a:cubicBezTo>
                    <a:pt x="41" y="202"/>
                    <a:pt x="41" y="202"/>
                    <a:pt x="41" y="202"/>
                  </a:cubicBezTo>
                  <a:cubicBezTo>
                    <a:pt x="46" y="202"/>
                    <a:pt x="48" y="204"/>
                    <a:pt x="48" y="210"/>
                  </a:cubicBezTo>
                  <a:cubicBezTo>
                    <a:pt x="48" y="215"/>
                    <a:pt x="46" y="217"/>
                    <a:pt x="41" y="217"/>
                  </a:cubicBezTo>
                  <a:close/>
                  <a:moveTo>
                    <a:pt x="41" y="174"/>
                  </a:moveTo>
                  <a:cubicBezTo>
                    <a:pt x="15" y="174"/>
                    <a:pt x="15" y="174"/>
                    <a:pt x="15" y="174"/>
                  </a:cubicBezTo>
                  <a:cubicBezTo>
                    <a:pt x="11" y="174"/>
                    <a:pt x="9" y="171"/>
                    <a:pt x="9" y="166"/>
                  </a:cubicBezTo>
                  <a:cubicBezTo>
                    <a:pt x="9" y="161"/>
                    <a:pt x="11" y="159"/>
                    <a:pt x="15" y="159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6" y="159"/>
                    <a:pt x="48" y="161"/>
                    <a:pt x="48" y="166"/>
                  </a:cubicBezTo>
                  <a:cubicBezTo>
                    <a:pt x="48" y="171"/>
                    <a:pt x="46" y="174"/>
                    <a:pt x="41" y="174"/>
                  </a:cubicBezTo>
                  <a:close/>
                  <a:moveTo>
                    <a:pt x="41" y="13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11" y="130"/>
                    <a:pt x="9" y="128"/>
                    <a:pt x="9" y="122"/>
                  </a:cubicBezTo>
                  <a:cubicBezTo>
                    <a:pt x="9" y="117"/>
                    <a:pt x="11" y="115"/>
                    <a:pt x="15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6" y="115"/>
                    <a:pt x="48" y="117"/>
                    <a:pt x="48" y="122"/>
                  </a:cubicBezTo>
                  <a:cubicBezTo>
                    <a:pt x="48" y="128"/>
                    <a:pt x="46" y="130"/>
                    <a:pt x="41" y="130"/>
                  </a:cubicBezTo>
                  <a:close/>
                  <a:moveTo>
                    <a:pt x="41" y="86"/>
                  </a:moveTo>
                  <a:cubicBezTo>
                    <a:pt x="15" y="86"/>
                    <a:pt x="15" y="86"/>
                    <a:pt x="15" y="86"/>
                  </a:cubicBezTo>
                  <a:cubicBezTo>
                    <a:pt x="11" y="86"/>
                    <a:pt x="9" y="84"/>
                    <a:pt x="9" y="79"/>
                  </a:cubicBezTo>
                  <a:cubicBezTo>
                    <a:pt x="9" y="73"/>
                    <a:pt x="11" y="71"/>
                    <a:pt x="15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6" y="71"/>
                    <a:pt x="48" y="73"/>
                    <a:pt x="48" y="79"/>
                  </a:cubicBezTo>
                  <a:cubicBezTo>
                    <a:pt x="48" y="84"/>
                    <a:pt x="46" y="86"/>
                    <a:pt x="41" y="86"/>
                  </a:cubicBezTo>
                  <a:close/>
                  <a:moveTo>
                    <a:pt x="41" y="43"/>
                  </a:moveTo>
                  <a:cubicBezTo>
                    <a:pt x="15" y="43"/>
                    <a:pt x="15" y="43"/>
                    <a:pt x="15" y="43"/>
                  </a:cubicBezTo>
                  <a:cubicBezTo>
                    <a:pt x="11" y="43"/>
                    <a:pt x="9" y="40"/>
                    <a:pt x="9" y="35"/>
                  </a:cubicBezTo>
                  <a:cubicBezTo>
                    <a:pt x="9" y="30"/>
                    <a:pt x="11" y="28"/>
                    <a:pt x="15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6" y="28"/>
                    <a:pt x="48" y="30"/>
                    <a:pt x="48" y="35"/>
                  </a:cubicBezTo>
                  <a:cubicBezTo>
                    <a:pt x="48" y="40"/>
                    <a:pt x="46" y="43"/>
                    <a:pt x="41" y="43"/>
                  </a:cubicBezTo>
                  <a:close/>
                  <a:moveTo>
                    <a:pt x="214" y="205"/>
                  </a:moveTo>
                  <a:cubicBezTo>
                    <a:pt x="76" y="205"/>
                    <a:pt x="76" y="205"/>
                    <a:pt x="76" y="205"/>
                  </a:cubicBezTo>
                  <a:cubicBezTo>
                    <a:pt x="76" y="191"/>
                    <a:pt x="76" y="191"/>
                    <a:pt x="76" y="191"/>
                  </a:cubicBezTo>
                  <a:cubicBezTo>
                    <a:pt x="76" y="191"/>
                    <a:pt x="76" y="183"/>
                    <a:pt x="93" y="175"/>
                  </a:cubicBezTo>
                  <a:cubicBezTo>
                    <a:pt x="101" y="172"/>
                    <a:pt x="114" y="162"/>
                    <a:pt x="132" y="159"/>
                  </a:cubicBezTo>
                  <a:cubicBezTo>
                    <a:pt x="127" y="154"/>
                    <a:pt x="124" y="146"/>
                    <a:pt x="120" y="137"/>
                  </a:cubicBezTo>
                  <a:cubicBezTo>
                    <a:pt x="118" y="131"/>
                    <a:pt x="118" y="127"/>
                    <a:pt x="118" y="120"/>
                  </a:cubicBezTo>
                  <a:cubicBezTo>
                    <a:pt x="118" y="115"/>
                    <a:pt x="117" y="108"/>
                    <a:pt x="118" y="103"/>
                  </a:cubicBezTo>
                  <a:cubicBezTo>
                    <a:pt x="122" y="89"/>
                    <a:pt x="133" y="85"/>
                    <a:pt x="145" y="85"/>
                  </a:cubicBezTo>
                  <a:cubicBezTo>
                    <a:pt x="157" y="85"/>
                    <a:pt x="167" y="89"/>
                    <a:pt x="171" y="103"/>
                  </a:cubicBezTo>
                  <a:cubicBezTo>
                    <a:pt x="172" y="108"/>
                    <a:pt x="171" y="115"/>
                    <a:pt x="171" y="120"/>
                  </a:cubicBezTo>
                  <a:cubicBezTo>
                    <a:pt x="171" y="127"/>
                    <a:pt x="171" y="131"/>
                    <a:pt x="169" y="137"/>
                  </a:cubicBezTo>
                  <a:cubicBezTo>
                    <a:pt x="166" y="146"/>
                    <a:pt x="162" y="154"/>
                    <a:pt x="157" y="159"/>
                  </a:cubicBezTo>
                  <a:cubicBezTo>
                    <a:pt x="176" y="162"/>
                    <a:pt x="188" y="171"/>
                    <a:pt x="196" y="175"/>
                  </a:cubicBezTo>
                  <a:cubicBezTo>
                    <a:pt x="214" y="183"/>
                    <a:pt x="214" y="191"/>
                    <a:pt x="214" y="191"/>
                  </a:cubicBezTo>
                  <a:lnTo>
                    <a:pt x="214" y="205"/>
                  </a:lnTo>
                  <a:close/>
                </a:path>
              </a:pathLst>
            </a:custGeom>
            <a:solidFill>
              <a:srgbClr val="3A46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KSO_Shape"/>
          <p:cNvSpPr>
            <a:spLocks noChangeArrowheads="1"/>
          </p:cNvSpPr>
          <p:nvPr/>
        </p:nvSpPr>
        <p:spPr bwMode="auto">
          <a:xfrm>
            <a:off x="6660232" y="-236562"/>
            <a:ext cx="2624111" cy="1791403"/>
          </a:xfrm>
          <a:custGeom>
            <a:avLst/>
            <a:gdLst>
              <a:gd name="T0" fmla="*/ 844045 w 3931"/>
              <a:gd name="T1" fmla="*/ 356609 h 2392"/>
              <a:gd name="T2" fmla="*/ 561681 w 3931"/>
              <a:gd name="T3" fmla="*/ 235522 h 2392"/>
              <a:gd name="T4" fmla="*/ 243848 w 3931"/>
              <a:gd name="T5" fmla="*/ 356609 h 2392"/>
              <a:gd name="T6" fmla="*/ 155176 w 3931"/>
              <a:gd name="T7" fmla="*/ 319756 h 2392"/>
              <a:gd name="T8" fmla="*/ 155176 w 3931"/>
              <a:gd name="T9" fmla="*/ 428374 h 2392"/>
              <a:gd name="T10" fmla="*/ 179283 w 3931"/>
              <a:gd name="T11" fmla="*/ 461624 h 2392"/>
              <a:gd name="T12" fmla="*/ 154622 w 3931"/>
              <a:gd name="T13" fmla="*/ 494874 h 2392"/>
              <a:gd name="T14" fmla="*/ 180946 w 3931"/>
              <a:gd name="T15" fmla="*/ 611804 h 2392"/>
              <a:gd name="T16" fmla="*/ 103358 w 3931"/>
              <a:gd name="T17" fmla="*/ 611804 h 2392"/>
              <a:gd name="T18" fmla="*/ 129960 w 3931"/>
              <a:gd name="T19" fmla="*/ 494320 h 2392"/>
              <a:gd name="T20" fmla="*/ 108346 w 3931"/>
              <a:gd name="T21" fmla="*/ 461624 h 2392"/>
              <a:gd name="T22" fmla="*/ 129128 w 3931"/>
              <a:gd name="T23" fmla="*/ 429205 h 2392"/>
              <a:gd name="T24" fmla="*/ 129128 w 3931"/>
              <a:gd name="T25" fmla="*/ 308950 h 2392"/>
              <a:gd name="T26" fmla="*/ 0 w 3931"/>
              <a:gd name="T27" fmla="*/ 254918 h 2392"/>
              <a:gd name="T28" fmla="*/ 568054 w 3931"/>
              <a:gd name="T29" fmla="*/ 0 h 2392"/>
              <a:gd name="T30" fmla="*/ 1089278 w 3931"/>
              <a:gd name="T31" fmla="*/ 258243 h 2392"/>
              <a:gd name="T32" fmla="*/ 844045 w 3931"/>
              <a:gd name="T33" fmla="*/ 356609 h 2392"/>
              <a:gd name="T34" fmla="*/ 555307 w 3931"/>
              <a:gd name="T35" fmla="*/ 297035 h 2392"/>
              <a:gd name="T36" fmla="*/ 811624 w 3931"/>
              <a:gd name="T37" fmla="*/ 384040 h 2392"/>
              <a:gd name="T38" fmla="*/ 811624 w 3931"/>
              <a:gd name="T39" fmla="*/ 594902 h 2392"/>
              <a:gd name="T40" fmla="*/ 542284 w 3931"/>
              <a:gd name="T41" fmla="*/ 662788 h 2392"/>
              <a:gd name="T42" fmla="*/ 304532 w 3931"/>
              <a:gd name="T43" fmla="*/ 594902 h 2392"/>
              <a:gd name="T44" fmla="*/ 304532 w 3931"/>
              <a:gd name="T45" fmla="*/ 384040 h 2392"/>
              <a:gd name="T46" fmla="*/ 555307 w 3931"/>
              <a:gd name="T47" fmla="*/ 297035 h 2392"/>
              <a:gd name="T48" fmla="*/ 551982 w 3931"/>
              <a:gd name="T49" fmla="*/ 623996 h 2392"/>
              <a:gd name="T50" fmla="*/ 758698 w 3931"/>
              <a:gd name="T51" fmla="*/ 572458 h 2392"/>
              <a:gd name="T52" fmla="*/ 551982 w 3931"/>
              <a:gd name="T53" fmla="*/ 520643 h 2392"/>
              <a:gd name="T54" fmla="*/ 345543 w 3931"/>
              <a:gd name="T55" fmla="*/ 572458 h 2392"/>
              <a:gd name="T56" fmla="*/ 551982 w 3931"/>
              <a:gd name="T57" fmla="*/ 623996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>
              <a:alpha val="6000"/>
            </a:schemeClr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risscrossEtching trans="75000"/>
                    </a14:imgEffect>
                    <a14:imgEffect>
                      <a14:brightnessContrast bright="100000" contras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00" y="411510"/>
            <a:ext cx="2661353" cy="7463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Sherpa3D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395" y="694690"/>
            <a:ext cx="5187950" cy="41681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Sherpa3D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265555"/>
            <a:ext cx="6852920" cy="26123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REAL3D-Portrait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ICLR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6" name="文本框 5"/>
          <p:cNvSpPr txBox="1"/>
          <p:nvPr/>
        </p:nvSpPr>
        <p:spPr>
          <a:xfrm>
            <a:off x="2292985" y="3419475"/>
            <a:ext cx="4557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Real3d-portrait:一拍逼真的3d说话人像合成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95" y="1131570"/>
            <a:ext cx="6942455" cy="22256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REAL3D-Portrait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ICLR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915035"/>
            <a:ext cx="7195185" cy="3251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贡献：</a:t>
            </a:r>
            <a:endParaRPr lang="zh-CN" altLang="en-US" b="1"/>
          </a:p>
          <a:p>
            <a:r>
              <a:rPr lang="en-US" altLang="zh-CN"/>
              <a:t>1. </a:t>
            </a:r>
            <a:r>
              <a:rPr lang="zh-CN" altLang="en-US"/>
              <a:t>利用I2P</a:t>
            </a:r>
            <a:r>
              <a:rPr lang="en-US" altLang="zh-CN"/>
              <a:t>(Image-to-P</a:t>
            </a:r>
            <a:r>
              <a:rPr lang="en-US" altLang="zh-CN"/>
              <a:t>lame)</a:t>
            </a:r>
            <a:r>
              <a:rPr lang="zh-CN" altLang="en-US"/>
              <a:t>模型和运动适配器提高了三维重建和动画能力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 利用HTB-SR模型实现自然的躯干运动和可切换的背景渲染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提出了一种通用的A2M模型，成为第一个同时支持音频和视频驱动场景的一次性3D人脸系统</a:t>
            </a:r>
            <a:r>
              <a:rPr lang="zh-CN" altLang="en-US"/>
              <a:t>。</a:t>
            </a:r>
            <a:endParaRPr lang="en-US" altLang="zh-CN"/>
          </a:p>
          <a:p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REAL3D-Portrait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ICLR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" y="1059180"/>
            <a:ext cx="7837170" cy="28892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REAL3D-Portrait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ICLR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915035"/>
            <a:ext cx="7195185" cy="3251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Image2Plame</a:t>
            </a:r>
            <a:r>
              <a:rPr lang="zh-CN" altLang="en-US" b="1"/>
              <a:t>：</a:t>
            </a:r>
            <a:endParaRPr lang="zh-CN" altLang="en-US" b="1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5" y="1342390"/>
            <a:ext cx="2543175" cy="29521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74670" y="1215390"/>
            <a:ext cx="54686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在源图像Isrc中重建目标身份的规范3D人脸表示Pcano。具体来说，学习一个前馈网络，它直接将输入图像转换为三平面表示，即图像到平面(I2P)模型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/>
              <a:t>ViT分支由SegFormer块组成，该块在补丁之间执行注意，由于ViT由于补丁嵌入操作而无法保持高频纹理，作为补充，设计了一个VGG分支，用于提取高频外观特征。两个分支的输出信息通过串联融合，并通过浅卷积层进一步处理以产生最终的三平面表示。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REAL3D-Portrait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ICLR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915035"/>
            <a:ext cx="7195185" cy="3251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Motion Adapter</a:t>
            </a:r>
            <a:r>
              <a:rPr lang="zh-CN" altLang="en-US" b="1"/>
              <a:t>：</a:t>
            </a:r>
            <a:endParaRPr lang="zh-CN" altLang="en-US" b="1"/>
          </a:p>
          <a:p>
            <a:r>
              <a:rPr>
                <a:sym typeface="+mn-ea"/>
              </a:rPr>
              <a:t>在给定输入运动条件的情况下，对预测的3D人脸进行动画化</a:t>
            </a:r>
            <a:r>
              <a:rPr lang="zh-CN">
                <a:sym typeface="+mn-ea"/>
              </a:rPr>
              <a:t>。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使用投影归一化坐标码(PNCC)作为运动表示。具体来说，给定一组身份码i和表达式码e，用NCC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一组归一化坐标码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Z-Buffer</a:t>
            </a:r>
            <a:r>
              <a:rPr lang="zh-CN" altLang="en-US">
                <a:sym typeface="+mn-ea"/>
              </a:rPr>
              <a:t>渲染中充当</a:t>
            </a:r>
            <a:r>
              <a:rPr lang="zh-CN">
                <a:sym typeface="+mn-ea"/>
              </a:rPr>
              <a:t>颜色图，通过Z-Buffer算法对规范位姿的3DMM人脸网格进行栅格化，从而获得PNCC。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在训练时，首先对训练视频的3DMM参数进行拟合，得到地面真值PNCC。推理过程中，构造驱动PNCC:</a:t>
            </a:r>
            <a:endParaRPr lang="zh-CN">
              <a:sym typeface="+mn-ea"/>
            </a:endParaRPr>
          </a:p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920" y="3723640"/>
            <a:ext cx="3460115" cy="266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030" y="3291840"/>
            <a:ext cx="5626735" cy="2863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REAL3D-Portrait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ICLR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915035"/>
            <a:ext cx="7195185" cy="3251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Motion Adapter</a:t>
            </a:r>
            <a:r>
              <a:rPr lang="zh-CN" altLang="en-US" b="1"/>
              <a:t>：</a:t>
            </a:r>
            <a:endParaRPr lang="zh-CN" altLang="en-US" b="1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98750" y="1329055"/>
            <a:ext cx="5699125" cy="3138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ym typeface="+mn-ea"/>
              </a:rPr>
              <a:t>Motion Diff-plane</a:t>
            </a:r>
            <a:endParaRPr lang="en-US">
              <a:sym typeface="+mn-ea"/>
            </a:endParaRPr>
          </a:p>
          <a:p>
            <a:r>
              <a:rPr lang="zh-CN">
                <a:sym typeface="+mn-ea"/>
              </a:rPr>
              <a:t>将运动表示条件注入到三维表示中控制表情。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运动适配器</a:t>
            </a:r>
            <a:r>
              <a:rPr lang="en-US" altLang="zh-CN">
                <a:sym typeface="+mn-ea"/>
              </a:rPr>
              <a:t>MA</a:t>
            </a:r>
            <a:r>
              <a:rPr lang="zh-CN">
                <a:sym typeface="+mn-ea"/>
              </a:rPr>
              <a:t>预测残余</a:t>
            </a:r>
            <a:r>
              <a:rPr lang="zh-CN">
                <a:sym typeface="+mn-ea"/>
              </a:rPr>
              <a:t>运动diffi -plane Pdiff，该Pdiff仅编辑基于不同运动条件的规范三平面Pcano的最小几何变化。</a:t>
            </a:r>
            <a:endParaRPr lang="zh-CN">
              <a:sym typeface="+mn-ea"/>
            </a:endParaRPr>
          </a:p>
          <a:p>
            <a:r>
              <a:rPr lang="en-US" altLang="zh-CN">
                <a:sym typeface="+mn-ea"/>
              </a:rPr>
              <a:t>MA</a:t>
            </a:r>
            <a:r>
              <a:rPr lang="zh-CN" altLang="en-US">
                <a:sym typeface="+mn-ea"/>
              </a:rPr>
              <a:t>的结构</a:t>
            </a:r>
            <a:r>
              <a:rPr lang="zh-CN">
                <a:sym typeface="+mn-ea"/>
              </a:rPr>
              <a:t>采用了shallow SegFormer，利用其高效率和较强的能力实现对特征映射patch的关注带来的交叉坐标变换。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在给定输入运动条件PNCCdrv和摄像机姿态cam的情况下，源图像Isrc的动画化过程可以表示为:</a:t>
            </a:r>
            <a:endParaRPr 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" y="1419225"/>
            <a:ext cx="1108075" cy="2648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310" y="4166870"/>
            <a:ext cx="4842510" cy="1790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6540" y="1400810"/>
            <a:ext cx="1172210" cy="26892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REAL3D-Portrait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ICLR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915035"/>
            <a:ext cx="7195185" cy="3251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HTB-SR model</a:t>
            </a:r>
            <a:r>
              <a:rPr lang="zh-CN" altLang="en-US" b="1"/>
              <a:t>：</a:t>
            </a:r>
            <a:endParaRPr lang="zh-CN" altLang="en-US" b="1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98750" y="1275715"/>
            <a:ext cx="5699125" cy="3138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>
                <a:sym typeface="+mn-ea"/>
              </a:rPr>
              <a:t>分别对头部、躯干和背景部分建模。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躯干分支，由于躯干的运动幅度较小且通常是平移的，采用基于二维扭曲的渲染器对躯干部分进行建模，</a:t>
            </a:r>
            <a:r>
              <a:rPr lang="zh-CN">
                <a:sym typeface="+mn-ea"/>
              </a:rPr>
              <a:t>以重建的3DMM面部顶点中的几个关键点作为躯干分支的驱动条件；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背景</a:t>
            </a:r>
            <a:r>
              <a:rPr lang="zh-CN">
                <a:sym typeface="+mn-ea"/>
              </a:rPr>
              <a:t>分支，最大的挑战是填充源图像中被前景(即人)占用的像素，首先采用基于KNN的inpainting方法对源图像的背景段进行预处理。然后，使用浅卷积层从绘制的背景中提取纹理特征。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使用α混合式融合机制融合</a:t>
            </a:r>
            <a:r>
              <a:rPr lang="zh-CN">
                <a:sym typeface="+mn-ea"/>
              </a:rPr>
              <a:t>三部分：</a:t>
            </a:r>
            <a:endParaRPr lang="zh-CN">
              <a:sym typeface="+mn-ea"/>
            </a:endParaRPr>
          </a:p>
          <a:p>
            <a:endParaRPr lang="zh-CN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1275715"/>
            <a:ext cx="1943735" cy="31419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375" y="4156075"/>
            <a:ext cx="3907155" cy="1822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REAL3D-Portrait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ICLR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787400"/>
            <a:ext cx="7195185" cy="3503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Datasets</a:t>
            </a:r>
            <a:r>
              <a:rPr lang="zh-CN" b="1"/>
              <a:t>：</a:t>
            </a:r>
            <a:endParaRPr lang="zh-CN" b="1"/>
          </a:p>
          <a:p>
            <a:r>
              <a:t>为了训练运动适配器</a:t>
            </a:r>
            <a:r>
              <a:rPr lang="en-US"/>
              <a:t>MA</a:t>
            </a:r>
            <a:r>
              <a:t>和HTB-SR模型，使用一个高保真的谈话人脸视频数据集CelebV-HQ</a:t>
            </a:r>
            <a:r>
              <a:rPr lang="zh-CN"/>
              <a:t>，该数据集大约65小时，包含35,666个视频片段，分辨率为512×512，涉及15,653个身份；</a:t>
            </a:r>
            <a:endParaRPr lang="zh-CN"/>
          </a:p>
          <a:p>
            <a:r>
              <a:rPr lang="zh-CN"/>
              <a:t>为了训练A2M模型，使用了VoxCeleb2。</a:t>
            </a:r>
            <a:endParaRPr lang="zh-CN"/>
          </a:p>
          <a:p>
            <a:endParaRPr lang="zh-CN"/>
          </a:p>
          <a:p>
            <a:r>
              <a:rPr lang="en-US" altLang="zh-CN" b="1"/>
              <a:t>Metrics</a:t>
            </a:r>
            <a:r>
              <a:rPr lang="zh-CN" altLang="en-US" b="1"/>
              <a:t>：</a:t>
            </a:r>
            <a:endParaRPr lang="zh-CN" altLang="en-US" b="1"/>
          </a:p>
          <a:p>
            <a:r>
              <a:rPr lang="zh-CN" altLang="en-US"/>
              <a:t>视频质量：PSNR、SSIM、</a:t>
            </a:r>
            <a:r>
              <a:rPr lang="en-US" altLang="zh-CN"/>
              <a:t>LPIPS</a:t>
            </a:r>
            <a:r>
              <a:rPr lang="zh-CN" altLang="en-US"/>
              <a:t>、</a:t>
            </a:r>
            <a:r>
              <a:rPr lang="en-US" altLang="zh-CN"/>
              <a:t>FID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嘴唇运动和音频</a:t>
            </a:r>
            <a:r>
              <a:rPr lang="zh-CN" altLang="en-US"/>
              <a:t>同步：M-LMD、SyncNet置信度；</a:t>
            </a:r>
            <a:endParaRPr lang="zh-CN" altLang="en-US"/>
          </a:p>
          <a:p>
            <a:r>
              <a:rPr lang="zh-CN" altLang="en-US"/>
              <a:t>生成表情：</a:t>
            </a:r>
            <a:r>
              <a:rPr lang="en-US" altLang="zh-CN"/>
              <a:t>F-LMD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Sherpa3D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4763" y="395418"/>
                <a:ext cx="1256997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6" name="文本框 5"/>
          <p:cNvSpPr txBox="1"/>
          <p:nvPr/>
        </p:nvSpPr>
        <p:spPr>
          <a:xfrm>
            <a:off x="1763395" y="2859405"/>
            <a:ext cx="5323205" cy="370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t>Sherpa3D:通过粗3D先验提高高保真文本到3D的生成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1563370"/>
            <a:ext cx="7165340" cy="108394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REAL3D-Portrait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ICLR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" y="1635760"/>
            <a:ext cx="8190865" cy="16897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REAL3D-Portrait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ICLR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220" y="1563370"/>
            <a:ext cx="4471670" cy="15773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REAL3D-Portrait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ICLR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120" y="1203325"/>
            <a:ext cx="4023360" cy="27108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3478"/>
            <a:ext cx="9144000" cy="4104456"/>
          </a:xfrm>
          <a:prstGeom prst="rect">
            <a:avLst/>
          </a:prstGeom>
          <a:solidFill>
            <a:srgbClr val="3A46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-20538"/>
            <a:ext cx="9144000" cy="4104456"/>
          </a:xfrm>
          <a:prstGeom prst="rect">
            <a:avLst/>
          </a:prstGeom>
          <a:solidFill>
            <a:srgbClr val="3A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39754" y="1544638"/>
            <a:ext cx="6048672" cy="7463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非常感谢您的阅览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32889" y="2400295"/>
            <a:ext cx="4623287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very much for your reading.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KSO_Shape"/>
          <p:cNvSpPr>
            <a:spLocks noChangeArrowheads="1"/>
          </p:cNvSpPr>
          <p:nvPr/>
        </p:nvSpPr>
        <p:spPr bwMode="auto">
          <a:xfrm>
            <a:off x="6026935" y="-197200"/>
            <a:ext cx="3375761" cy="2304532"/>
          </a:xfrm>
          <a:custGeom>
            <a:avLst/>
            <a:gdLst>
              <a:gd name="T0" fmla="*/ 844045 w 3931"/>
              <a:gd name="T1" fmla="*/ 356609 h 2392"/>
              <a:gd name="T2" fmla="*/ 561681 w 3931"/>
              <a:gd name="T3" fmla="*/ 235522 h 2392"/>
              <a:gd name="T4" fmla="*/ 243848 w 3931"/>
              <a:gd name="T5" fmla="*/ 356609 h 2392"/>
              <a:gd name="T6" fmla="*/ 155176 w 3931"/>
              <a:gd name="T7" fmla="*/ 319756 h 2392"/>
              <a:gd name="T8" fmla="*/ 155176 w 3931"/>
              <a:gd name="T9" fmla="*/ 428374 h 2392"/>
              <a:gd name="T10" fmla="*/ 179283 w 3931"/>
              <a:gd name="T11" fmla="*/ 461624 h 2392"/>
              <a:gd name="T12" fmla="*/ 154622 w 3931"/>
              <a:gd name="T13" fmla="*/ 494874 h 2392"/>
              <a:gd name="T14" fmla="*/ 180946 w 3931"/>
              <a:gd name="T15" fmla="*/ 611804 h 2392"/>
              <a:gd name="T16" fmla="*/ 103358 w 3931"/>
              <a:gd name="T17" fmla="*/ 611804 h 2392"/>
              <a:gd name="T18" fmla="*/ 129960 w 3931"/>
              <a:gd name="T19" fmla="*/ 494320 h 2392"/>
              <a:gd name="T20" fmla="*/ 108346 w 3931"/>
              <a:gd name="T21" fmla="*/ 461624 h 2392"/>
              <a:gd name="T22" fmla="*/ 129128 w 3931"/>
              <a:gd name="T23" fmla="*/ 429205 h 2392"/>
              <a:gd name="T24" fmla="*/ 129128 w 3931"/>
              <a:gd name="T25" fmla="*/ 308950 h 2392"/>
              <a:gd name="T26" fmla="*/ 0 w 3931"/>
              <a:gd name="T27" fmla="*/ 254918 h 2392"/>
              <a:gd name="T28" fmla="*/ 568054 w 3931"/>
              <a:gd name="T29" fmla="*/ 0 h 2392"/>
              <a:gd name="T30" fmla="*/ 1089278 w 3931"/>
              <a:gd name="T31" fmla="*/ 258243 h 2392"/>
              <a:gd name="T32" fmla="*/ 844045 w 3931"/>
              <a:gd name="T33" fmla="*/ 356609 h 2392"/>
              <a:gd name="T34" fmla="*/ 555307 w 3931"/>
              <a:gd name="T35" fmla="*/ 297035 h 2392"/>
              <a:gd name="T36" fmla="*/ 811624 w 3931"/>
              <a:gd name="T37" fmla="*/ 384040 h 2392"/>
              <a:gd name="T38" fmla="*/ 811624 w 3931"/>
              <a:gd name="T39" fmla="*/ 594902 h 2392"/>
              <a:gd name="T40" fmla="*/ 542284 w 3931"/>
              <a:gd name="T41" fmla="*/ 662788 h 2392"/>
              <a:gd name="T42" fmla="*/ 304532 w 3931"/>
              <a:gd name="T43" fmla="*/ 594902 h 2392"/>
              <a:gd name="T44" fmla="*/ 304532 w 3931"/>
              <a:gd name="T45" fmla="*/ 384040 h 2392"/>
              <a:gd name="T46" fmla="*/ 555307 w 3931"/>
              <a:gd name="T47" fmla="*/ 297035 h 2392"/>
              <a:gd name="T48" fmla="*/ 551982 w 3931"/>
              <a:gd name="T49" fmla="*/ 623996 h 2392"/>
              <a:gd name="T50" fmla="*/ 758698 w 3931"/>
              <a:gd name="T51" fmla="*/ 572458 h 2392"/>
              <a:gd name="T52" fmla="*/ 551982 w 3931"/>
              <a:gd name="T53" fmla="*/ 520643 h 2392"/>
              <a:gd name="T54" fmla="*/ 345543 w 3931"/>
              <a:gd name="T55" fmla="*/ 572458 h 2392"/>
              <a:gd name="T56" fmla="*/ 551982 w 3931"/>
              <a:gd name="T57" fmla="*/ 623996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331640" y="2283718"/>
            <a:ext cx="43924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Sherpa3D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915035"/>
            <a:ext cx="7195185" cy="3251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现存问题：</a:t>
            </a:r>
            <a:endParaRPr lang="zh-CN" altLang="en-US" b="1"/>
          </a:p>
          <a:p>
            <a:r>
              <a:rPr lang="en-US" altLang="zh-CN"/>
              <a:t>1. </a:t>
            </a:r>
            <a:r>
              <a:rPr lang="zh-CN" altLang="en-US"/>
              <a:t>由于3D数据有限，其生成高质量和多样化3D内容的能力受到限制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 </a:t>
            </a:r>
            <a:r>
              <a:t>2D提升方法由于固有的视角不可知的模糊性，导致了严重的多面性问题，即文本提示无法提供足够的指导来学习一致的3D结果</a:t>
            </a:r>
            <a:r>
              <a:rPr lang="zh-CN" altLang="en-US"/>
              <a:t>。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Sherpa3D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4763" y="395418"/>
                <a:ext cx="1256997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1203960"/>
            <a:ext cx="7595235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Sherpa3D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771525"/>
            <a:ext cx="7195185" cy="3251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框架：</a:t>
            </a:r>
            <a:endParaRPr lang="zh-CN" altLang="en-US" b="1"/>
          </a:p>
          <a:p>
            <a:r>
              <a:rPr lang="zh-CN" altLang="en-US"/>
              <a:t>首先，需要解决以下三个挑战。第一个挑战是在2D转3D的过程中，容易出现多个面部的情况。第二个挑战是仅使用2D扩散模型时，可能生成的几何结构不稳定。第三个挑战是引入3D扩散模型作为先验时，需要平衡2D和3D扩散模型在整个优化过程中的作用权重。</a:t>
            </a:r>
            <a:endParaRPr lang="zh-CN" altLang="en-US"/>
          </a:p>
          <a:p>
            <a:r>
              <a:rPr lang="zh-CN" altLang="en-US"/>
              <a:t>为了解决这些挑战，首先通过3D扩散模型生成一个粗略的3D先验，然后将3D先验投影成不同的侧面图像。接着，使用结构引导和语义引导来辅助2D提升过程。结构引导利用3D先验引导后续的2D提升过程，避免出现结构不良的几何现象；语义引导则通过3D先验提供正面、背面和侧面的语义信息，从而缓解多面问题。最后，作者提出了一个分步退火策略（Step Annealing Strategy），在整个优化过程中平衡2D和3D扩散模型的作用。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Sherpa3D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771525"/>
            <a:ext cx="7195185" cy="3679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ym typeface="+mn-ea"/>
              </a:rPr>
              <a:t>结构引导：</a:t>
            </a:r>
            <a:endParaRPr lang="zh-CN" altLang="en-US" b="1">
              <a:sym typeface="+mn-ea"/>
            </a:endParaRPr>
          </a:p>
          <a:p>
            <a:r>
              <a:rPr lang="en-US" altLang="zh-CN"/>
              <a:t>在结构引导方面，为了保留粗略3D先验的结构，本文采用了一个简单的边缘提取算子来描述其轮廓。这使得在后续的优化过程中，生成的3D形状能够与初始的3D形状保持几何大小的一致，避免几何结构出现问题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具体来说，给定文本提示y，首先使用3D扩散模型G3D生成3D结果M0，并采用</a:t>
            </a:r>
            <a:r>
              <a:rPr lang="en-US" altLang="zh-CN"/>
              <a:t>MLP查询沿规则网格的每个顶点的SDF值。接下来，从M0中抽取一个点集P = {pi∈R3}，其SDF值为{SDF (pi)}。对于每一个pi, dmmet网络F可以预测SDF值s(pi)，并通过以下方式预测一个位置偏移量∆pi:                               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其中θ为网络f的参数。然后，将三维先验与三维扩散模型导出的点集结合到dmet网络Fθ中，最小化: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790" y="3291840"/>
            <a:ext cx="1491615" cy="2863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30" y="4156075"/>
            <a:ext cx="318897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Sherpa3D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771525"/>
            <a:ext cx="7195185" cy="3251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语义指导：</a:t>
            </a:r>
            <a:endParaRPr lang="zh-CN" altLang="en-US" b="1"/>
          </a:p>
          <a:p>
            <a:r>
              <a:rPr lang="zh-CN" altLang="en-US"/>
              <a:t>结构</a:t>
            </a:r>
            <a:r>
              <a:rPr lang="zh-CN" altLang="en-US"/>
              <a:t>指导从粗糙的3D先验中提取低级几何感知，而语义制导则提取高级特征以实现3D一致性。我们首先将预训练的CLIP模型作为语义编码器ψ应用于在法向集N，并获得语义特征映射Nc = {ψ(ni)}，证明可以有效捕获面部表情或视图类别等语义属性。按照上面的表示法，用余弦相似度定义语义指导: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采用此指导确保在整个2D提升优化过程中，不同的视图保留固有的高级信息。实验表明，该方法可以有效地缓解多面问题，保持3D内容在所有视角下的语义合理性。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330" y="2499360"/>
            <a:ext cx="1864360" cy="3892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Sherpa3D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787400"/>
            <a:ext cx="7195185" cy="3503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实验设置</a:t>
            </a:r>
            <a:r>
              <a:rPr lang="zh-CN" b="1"/>
              <a:t>：</a:t>
            </a:r>
            <a:endParaRPr lang="zh-CN" b="1"/>
          </a:p>
          <a:p>
            <a:r>
              <a:rPr lang="zh-CN" altLang="en-US"/>
              <a:t>使用由三个隐藏层组成的MLP来近似Fθ和Tη。Adam优化器用于更新Fθ和Tη，初始学习率为1e−3衰减为5e−4。对于3D表示，使用dmmet分辨率为128的纹理网格来实现质量和生成速度之间的平衡。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以固定半径为2.5,y轴FOV为45◦采样随机相机姿势，方位角为[- 180◦，180◦]，仰角为[- 30◦，30◦]。在三维扩散模型中加载shape - e，在二维扩散模型中选择stabilityai/stable- diffusion -2-1base。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λ strucc设为10，λsem设为30，以平衡SDS损失的大小。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Sherpa3D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" y="1491615"/>
            <a:ext cx="3547110" cy="20834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465" y="1553845"/>
            <a:ext cx="4119245" cy="20358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ZiZjBjN2YyM2Q3YWZkOGVjZTIzYzdkYTU5OGViNm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3022</Words>
  <Application>WPS 演示</Application>
  <PresentationFormat>全屏显示(16:9)</PresentationFormat>
  <Paragraphs>186</Paragraphs>
  <Slides>23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just like fire</cp:lastModifiedBy>
  <cp:revision>376</cp:revision>
  <dcterms:created xsi:type="dcterms:W3CDTF">2019-03-04T02:28:00Z</dcterms:created>
  <dcterms:modified xsi:type="dcterms:W3CDTF">2024-10-10T04:51:54Z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472652ABCA8243399631952E9ED76C51_13</vt:lpwstr>
  </property>
</Properties>
</file>