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1" r:id="rId3"/>
    <p:sldId id="256" r:id="rId4"/>
    <p:sldId id="257" r:id="rId5"/>
    <p:sldId id="258" r:id="rId6"/>
    <p:sldId id="260" r:id="rId7"/>
    <p:sldId id="268" r:id="rId8"/>
    <p:sldId id="269" r:id="rId9"/>
    <p:sldId id="270" r:id="rId10"/>
    <p:sldId id="271" r:id="rId11"/>
    <p:sldId id="267" r:id="rId12"/>
    <p:sldId id="259" r:id="rId13"/>
    <p:sldId id="272" r:id="rId14"/>
    <p:sldId id="273" r:id="rId15"/>
    <p:sldId id="274" r:id="rId16"/>
    <p:sldId id="276" r:id="rId17"/>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0" userDrawn="1">
          <p15:clr>
            <a:srgbClr val="A4A3A4"/>
          </p15:clr>
        </p15:guide>
        <p15:guide id="2" pos="3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00"/>
        <p:guide pos="384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gs" Target="tags/tag10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5.xml"/><Relationship Id="rId3" Type="http://schemas.openxmlformats.org/officeDocument/2006/relationships/image" Target="../media/image1.jpeg"/><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89.xml"/><Relationship Id="rId3" Type="http://schemas.openxmlformats.org/officeDocument/2006/relationships/image" Target="../media/image1.jpeg"/><Relationship Id="rId2" Type="http://schemas.openxmlformats.org/officeDocument/2006/relationships/tags" Target="../tags/tag88.xml"/><Relationship Id="rId1" Type="http://schemas.openxmlformats.org/officeDocument/2006/relationships/tags" Target="../tags/tag87.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92.xml"/><Relationship Id="rId3" Type="http://schemas.openxmlformats.org/officeDocument/2006/relationships/image" Target="../media/image1.jpeg"/><Relationship Id="rId2" Type="http://schemas.openxmlformats.org/officeDocument/2006/relationships/tags" Target="../tags/tag91.xml"/><Relationship Id="rId1" Type="http://schemas.openxmlformats.org/officeDocument/2006/relationships/tags" Target="../tags/tag90.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94.xml"/><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tags" Target="../tags/tag93.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95.xml"/><Relationship Id="rId2" Type="http://schemas.openxmlformats.org/officeDocument/2006/relationships/image" Target="../media/image9.pn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97.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tags" Target="../tags/tag96.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00.xml"/><Relationship Id="rId3" Type="http://schemas.openxmlformats.org/officeDocument/2006/relationships/image" Target="../media/image1.jpeg"/><Relationship Id="rId2" Type="http://schemas.openxmlformats.org/officeDocument/2006/relationships/tags" Target="../tags/tag99.xml"/><Relationship Id="rId1" Type="http://schemas.openxmlformats.org/officeDocument/2006/relationships/tags" Target="../tags/tag98.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67.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70.xml"/><Relationship Id="rId3" Type="http://schemas.openxmlformats.org/officeDocument/2006/relationships/image" Target="../media/image1.jpeg"/><Relationship Id="rId2" Type="http://schemas.openxmlformats.org/officeDocument/2006/relationships/tags" Target="../tags/tag69.xml"/><Relationship Id="rId1" Type="http://schemas.openxmlformats.org/officeDocument/2006/relationships/tags" Target="../tags/tag68.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73.xml"/><Relationship Id="rId3" Type="http://schemas.openxmlformats.org/officeDocument/2006/relationships/image" Target="../media/image1.jpeg"/><Relationship Id="rId2" Type="http://schemas.openxmlformats.org/officeDocument/2006/relationships/tags" Target="../tags/tag72.xml"/><Relationship Id="rId1" Type="http://schemas.openxmlformats.org/officeDocument/2006/relationships/tags" Target="../tags/tag71.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76.xml"/><Relationship Id="rId4" Type="http://schemas.openxmlformats.org/officeDocument/2006/relationships/image" Target="../media/image4.png"/><Relationship Id="rId3" Type="http://schemas.openxmlformats.org/officeDocument/2006/relationships/image" Target="../media/image1.jpeg"/><Relationship Id="rId2" Type="http://schemas.openxmlformats.org/officeDocument/2006/relationships/tags" Target="../tags/tag75.xml"/><Relationship Id="rId1" Type="http://schemas.openxmlformats.org/officeDocument/2006/relationships/tags" Target="../tags/tag74.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79.xml"/><Relationship Id="rId4" Type="http://schemas.openxmlformats.org/officeDocument/2006/relationships/image" Target="../media/image5.png"/><Relationship Id="rId3" Type="http://schemas.openxmlformats.org/officeDocument/2006/relationships/image" Target="../media/image1.jpeg"/><Relationship Id="rId2" Type="http://schemas.openxmlformats.org/officeDocument/2006/relationships/tags" Target="../tags/tag78.xml"/><Relationship Id="rId1" Type="http://schemas.openxmlformats.org/officeDocument/2006/relationships/tags" Target="../tags/tag77.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81.xml"/><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tags" Target="../tags/tag80.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84.xml"/><Relationship Id="rId4" Type="http://schemas.openxmlformats.org/officeDocument/2006/relationships/image" Target="../media/image7.png"/><Relationship Id="rId3" Type="http://schemas.openxmlformats.org/officeDocument/2006/relationships/image" Target="../media/image1.jpeg"/><Relationship Id="rId2" Type="http://schemas.openxmlformats.org/officeDocument/2006/relationships/tags" Target="../tags/tag83.xml"/><Relationship Id="rId1" Type="http://schemas.openxmlformats.org/officeDocument/2006/relationships/tags" Target="../tags/tag82.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86.xml"/><Relationship Id="rId2" Type="http://schemas.openxmlformats.org/officeDocument/2006/relationships/image" Target="../media/image1.jpeg"/><Relationship Id="rId1" Type="http://schemas.openxmlformats.org/officeDocument/2006/relationships/tags" Target="../tags/tag8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读书</a:t>
            </a:r>
            <a:r>
              <a:rPr lang="zh-CN" altLang="zh-CN"/>
              <a:t>汇报</a:t>
            </a:r>
            <a:endParaRPr lang="zh-CN" altLang="zh-CN"/>
          </a:p>
        </p:txBody>
      </p:sp>
      <p:sp>
        <p:nvSpPr>
          <p:cNvPr id="3" name="副标题 2"/>
          <p:cNvSpPr>
            <a:spLocks noGrp="1"/>
          </p:cNvSpPr>
          <p:nvPr>
            <p:ph type="subTitle" idx="1"/>
            <p:custDataLst>
              <p:tags r:id="rId2"/>
            </p:custDataLst>
          </p:nvPr>
        </p:nvSpPr>
        <p:spPr>
          <a:xfrm>
            <a:off x="1303575" y="3949020"/>
            <a:ext cx="9799200" cy="1472400"/>
          </a:xfrm>
        </p:spPr>
        <p:txBody>
          <a:bodyPr>
            <a:normAutofit fontScale="90000" lnSpcReduction="20000"/>
          </a:bodyPr>
          <a:p>
            <a:endParaRPr lang="zh-CN" altLang="en-US"/>
          </a:p>
          <a:p>
            <a:r>
              <a:rPr lang="zh-CN" altLang="en-US">
                <a:latin typeface="宋体" panose="02010600030101010101" pitchFamily="2" charset="-122"/>
                <a:ea typeface="宋体" panose="02010600030101010101" pitchFamily="2" charset="-122"/>
                <a:cs typeface="宋体" panose="02010600030101010101" pitchFamily="2" charset="-122"/>
              </a:rPr>
              <a:t>汇报人：</a:t>
            </a:r>
            <a:r>
              <a:rPr lang="zh-CN" altLang="en-US">
                <a:latin typeface="宋体" panose="02010600030101010101" pitchFamily="2" charset="-122"/>
                <a:ea typeface="宋体" panose="02010600030101010101" pitchFamily="2" charset="-122"/>
                <a:cs typeface="宋体" panose="02010600030101010101" pitchFamily="2" charset="-122"/>
              </a:rPr>
              <a:t>陈志伟</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 2024</a:t>
            </a:r>
            <a:r>
              <a:rPr lang="zh-CN" altLang="en-US">
                <a:latin typeface="宋体" panose="02010600030101010101" pitchFamily="2" charset="-122"/>
                <a:ea typeface="宋体" panose="02010600030101010101" pitchFamily="2" charset="-122"/>
                <a:cs typeface="宋体" panose="02010600030101010101" pitchFamily="2" charset="-122"/>
              </a:rPr>
              <a:t>年</a:t>
            </a:r>
            <a:r>
              <a:rPr lang="en-US" altLang="zh-CN">
                <a:latin typeface="宋体" panose="02010600030101010101" pitchFamily="2" charset="-122"/>
                <a:ea typeface="宋体" panose="02010600030101010101" pitchFamily="2" charset="-122"/>
                <a:cs typeface="宋体" panose="02010600030101010101" pitchFamily="2" charset="-122"/>
              </a:rPr>
              <a:t>8</a:t>
            </a:r>
            <a:r>
              <a:rPr lang="zh-CN" altLang="en-US">
                <a:latin typeface="宋体" panose="02010600030101010101" pitchFamily="2" charset="-122"/>
                <a:ea typeface="宋体" panose="02010600030101010101" pitchFamily="2" charset="-122"/>
                <a:cs typeface="宋体" panose="02010600030101010101" pitchFamily="2" charset="-122"/>
              </a:rPr>
              <a:t>月</a:t>
            </a:r>
            <a:r>
              <a:rPr lang="en-US" altLang="zh-CN">
                <a:latin typeface="宋体" panose="02010600030101010101" pitchFamily="2" charset="-122"/>
                <a:ea typeface="宋体" panose="02010600030101010101" pitchFamily="2" charset="-122"/>
                <a:cs typeface="宋体" panose="02010600030101010101" pitchFamily="2" charset="-122"/>
              </a:rPr>
              <a:t>15</a:t>
            </a:r>
            <a:r>
              <a:rPr lang="zh-CN" altLang="en-US">
                <a:latin typeface="宋体" panose="02010600030101010101" pitchFamily="2" charset="-122"/>
                <a:ea typeface="宋体" panose="02010600030101010101" pitchFamily="2" charset="-122"/>
                <a:cs typeface="宋体" panose="02010600030101010101" pitchFamily="2" charset="-122"/>
              </a:rPr>
              <a:t>日</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0"/>
            <a:ext cx="2932043" cy="866878"/>
          </a:xfrm>
          <a:prstGeom prst="rect">
            <a:avLst/>
          </a:prstGeom>
          <a:effectLst/>
        </p:spPr>
      </p:pic>
      <p:sp>
        <p:nvSpPr>
          <p:cNvPr id="9" name="矩形 8"/>
          <p:cNvSpPr/>
          <p:nvPr/>
        </p:nvSpPr>
        <p:spPr>
          <a:xfrm>
            <a:off x="9448934" y="79446"/>
            <a:ext cx="2283766"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4000" b="1" i="0" dirty="0">
                <a:solidFill>
                  <a:schemeClr val="accent3"/>
                </a:solidFill>
                <a:latin typeface="-apple-system"/>
              </a:rPr>
              <a:t>XJU-ICIRG</a:t>
            </a:r>
            <a:endParaRPr lang="zh-CN" altLang="en-US" sz="4000" b="1" dirty="0">
              <a:solidFill>
                <a:schemeClr val="accent3"/>
              </a:solidFill>
            </a:endParaRPr>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866775"/>
            <a:ext cx="9799320" cy="1059180"/>
          </a:xfrm>
        </p:spPr>
        <p:txBody>
          <a:bodyPr>
            <a:normAutofit fontScale="90000"/>
          </a:bodyPr>
          <a:p>
            <a:r>
              <a:rPr lang="zh-CN" altLang="zh-CN"/>
              <a:t>训练</a:t>
            </a:r>
            <a:r>
              <a:rPr lang="zh-CN" altLang="zh-CN"/>
              <a:t>细节</a:t>
            </a:r>
            <a:endParaRPr lang="zh-CN" altLang="zh-CN"/>
          </a:p>
        </p:txBody>
      </p:sp>
      <p:sp>
        <p:nvSpPr>
          <p:cNvPr id="3" name="副标题 2"/>
          <p:cNvSpPr>
            <a:spLocks noGrp="1"/>
          </p:cNvSpPr>
          <p:nvPr>
            <p:ph type="subTitle" idx="1"/>
            <p:custDataLst>
              <p:tags r:id="rId2"/>
            </p:custDataLst>
          </p:nvPr>
        </p:nvSpPr>
        <p:spPr>
          <a:xfrm>
            <a:off x="1198880" y="2205355"/>
            <a:ext cx="9799320" cy="3183255"/>
          </a:xfrm>
        </p:spPr>
        <p:txBody>
          <a:bodyPr>
            <a:normAutofit fontScale="80000"/>
          </a:bodyPr>
          <a:p>
            <a:pPr marL="285750" indent="-285750" algn="l">
              <a:buFont typeface="Arial" panose="020B0604020202020204" pitchFamily="34" charset="0"/>
              <a:buChar char="•"/>
            </a:pPr>
            <a:r>
              <a:rPr lang="zh-CN" altLang="en-US" sz="2250">
                <a:solidFill>
                  <a:schemeClr val="tx1"/>
                </a:solidFill>
                <a:latin typeface="宋体" panose="02010600030101010101" pitchFamily="2" charset="-122"/>
                <a:ea typeface="宋体" panose="02010600030101010101" pitchFamily="2" charset="-122"/>
                <a:cs typeface="宋体" panose="02010600030101010101" pitchFamily="2" charset="-122"/>
              </a:rPr>
              <a:t>数据集：</a:t>
            </a:r>
            <a:r>
              <a:rPr lang="en-US" altLang="zh-CN" sz="2250">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zh-CN" altLang="en-US" sz="2250">
                <a:solidFill>
                  <a:schemeClr val="tx1"/>
                </a:solidFill>
                <a:latin typeface="宋体" panose="02010600030101010101" pitchFamily="2" charset="-122"/>
                <a:ea typeface="宋体" panose="02010600030101010101" pitchFamily="2" charset="-122"/>
                <a:cs typeface="宋体" panose="02010600030101010101" pitchFamily="2" charset="-122"/>
              </a:rPr>
              <a:t>一个带有音频轨道的短视频序列进行训练。平均视频长度为3-5分钟，总共为25帧/秒。</a:t>
            </a:r>
            <a:endParaRPr lang="zh-CN" altLang="en-US" sz="225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225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285750" indent="-285750" algn="l">
              <a:buFont typeface="Arial" panose="020B0604020202020204" pitchFamily="34" charset="0"/>
              <a:buChar char="•"/>
            </a:pPr>
            <a:r>
              <a:rPr lang="zh-CN" altLang="en-US" sz="2250">
                <a:solidFill>
                  <a:schemeClr val="tx1"/>
                </a:solidFill>
                <a:latin typeface="宋体" panose="02010600030101010101" pitchFamily="2" charset="-122"/>
                <a:ea typeface="宋体" panose="02010600030101010101" pitchFamily="2" charset="-122"/>
                <a:cs typeface="宋体" panose="02010600030101010101" pitchFamily="2" charset="-122"/>
              </a:rPr>
              <a:t>训练数据预处理：</a:t>
            </a:r>
            <a:endParaRPr lang="zh-CN" altLang="en-US" sz="225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2250">
                <a:solidFill>
                  <a:schemeClr val="tx1"/>
                </a:solidFill>
                <a:latin typeface="宋体" panose="02010600030101010101" pitchFamily="2" charset="-122"/>
                <a:ea typeface="宋体" panose="02010600030101010101" pitchFamily="2" charset="-122"/>
                <a:cs typeface="宋体" panose="02010600030101010101" pitchFamily="2" charset="-122"/>
              </a:rPr>
              <a:t>（1）采用自动解析方法来标记每个帧的不同语义区域</a:t>
            </a:r>
            <a:endParaRPr lang="zh-CN" altLang="en-US" sz="225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2250">
                <a:solidFill>
                  <a:schemeClr val="tx1"/>
                </a:solidFill>
                <a:latin typeface="宋体" panose="02010600030101010101" pitchFamily="2" charset="-122"/>
                <a:ea typeface="宋体" panose="02010600030101010101" pitchFamily="2" charset="-122"/>
                <a:cs typeface="宋体" panose="02010600030101010101" pitchFamily="2" charset="-122"/>
              </a:rPr>
              <a:t>（2）应用多帧光流估计方法，在前额、耳朵和头发等近刚性区域获得视频帧之间的密集对应关系，然后使用束调整估计姿态参数</a:t>
            </a:r>
            <a:endParaRPr lang="zh-CN" altLang="en-US" sz="225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2250">
                <a:solidFill>
                  <a:schemeClr val="tx1"/>
                </a:solidFill>
                <a:latin typeface="宋体" panose="02010600030101010101" pitchFamily="2" charset="-122"/>
                <a:ea typeface="宋体" panose="02010600030101010101" pitchFamily="2" charset="-122"/>
                <a:cs typeface="宋体" panose="02010600030101010101" pitchFamily="2" charset="-122"/>
              </a:rPr>
              <a:t>（3）构建一个干净的背景图像</a:t>
            </a:r>
            <a:endParaRPr lang="zh-CN" altLang="en-US" sz="225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0"/>
            <a:ext cx="2932043" cy="866878"/>
          </a:xfrm>
          <a:prstGeom prst="rect">
            <a:avLst/>
          </a:prstGeom>
          <a:effectLst/>
        </p:spPr>
      </p:pic>
      <p:sp>
        <p:nvSpPr>
          <p:cNvPr id="9" name="矩形 8"/>
          <p:cNvSpPr/>
          <p:nvPr/>
        </p:nvSpPr>
        <p:spPr>
          <a:xfrm>
            <a:off x="9448934" y="79446"/>
            <a:ext cx="2283766"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4000" b="1" i="0" dirty="0">
                <a:solidFill>
                  <a:schemeClr val="accent3"/>
                </a:solidFill>
                <a:latin typeface="-apple-system"/>
              </a:rPr>
              <a:t>XJU-ICIRG</a:t>
            </a:r>
            <a:endParaRPr lang="zh-CN" altLang="en-US" sz="4000" b="1" dirty="0">
              <a:solidFill>
                <a:schemeClr val="accent3"/>
              </a:solidFill>
            </a:endParaRPr>
          </a:p>
        </p:txBody>
      </p:sp>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965200"/>
            <a:ext cx="9799320" cy="1170940"/>
          </a:xfrm>
        </p:spPr>
        <p:txBody>
          <a:bodyPr/>
          <a:p>
            <a:r>
              <a:rPr lang="zh-CN" altLang="zh-CN"/>
              <a:t>实验</a:t>
            </a:r>
            <a:r>
              <a:rPr lang="zh-CN" altLang="zh-CN"/>
              <a:t>与分析</a:t>
            </a:r>
            <a:endParaRPr lang="zh-CN" altLang="zh-CN"/>
          </a:p>
        </p:txBody>
      </p:sp>
      <p:sp>
        <p:nvSpPr>
          <p:cNvPr id="3" name="副标题 2"/>
          <p:cNvSpPr>
            <a:spLocks noGrp="1"/>
          </p:cNvSpPr>
          <p:nvPr>
            <p:ph type="subTitle" idx="1"/>
            <p:custDataLst>
              <p:tags r:id="rId2"/>
            </p:custDataLst>
          </p:nvPr>
        </p:nvSpPr>
        <p:spPr>
          <a:xfrm>
            <a:off x="1198880" y="2560320"/>
            <a:ext cx="9799320" cy="3456940"/>
          </a:xfrm>
        </p:spPr>
        <p:txBody>
          <a:bodyPr/>
          <a:p>
            <a:pPr algn="l"/>
            <a:r>
              <a:rPr lang="zh-CN" altLang="en-US">
                <a:solidFill>
                  <a:schemeClr val="tx1"/>
                </a:solidFill>
              </a:rPr>
              <a:t>在PyTorch 中，两种网络都用Adam求解器进行训练，初始学习率为0.0005。使用RTX 3090训练网络，并对每个模型进行400k次迭代。对于一个分辨率为450×450的5分钟视频，训练两个nerf大约需要36个小时，渲染一个帧大约需要12秒。</a:t>
            </a:r>
            <a:endParaRPr lang="zh-CN" altLang="en-US">
              <a:solidFill>
                <a:schemeClr val="tx1"/>
              </a:solidFill>
            </a:endParaRPr>
          </a:p>
        </p:txBody>
      </p: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0"/>
            <a:ext cx="2932043" cy="866878"/>
          </a:xfrm>
          <a:prstGeom prst="rect">
            <a:avLst/>
          </a:prstGeom>
          <a:effectLst/>
        </p:spPr>
      </p:pic>
      <p:sp>
        <p:nvSpPr>
          <p:cNvPr id="9" name="矩形 8"/>
          <p:cNvSpPr/>
          <p:nvPr/>
        </p:nvSpPr>
        <p:spPr>
          <a:xfrm>
            <a:off x="9448934" y="79446"/>
            <a:ext cx="2283766"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4000" b="1" i="0" dirty="0">
                <a:solidFill>
                  <a:schemeClr val="accent3"/>
                </a:solidFill>
                <a:latin typeface="-apple-system"/>
              </a:rPr>
              <a:t>XJU-ICIRG</a:t>
            </a:r>
            <a:endParaRPr lang="zh-CN" altLang="en-US" sz="4000" b="1" dirty="0">
              <a:solidFill>
                <a:schemeClr val="accent3"/>
              </a:solidFill>
            </a:endParaRPr>
          </a:p>
        </p:txBody>
      </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1040130"/>
            <a:ext cx="9799320" cy="1096010"/>
          </a:xfrm>
        </p:spPr>
        <p:txBody>
          <a:bodyPr/>
          <a:p>
            <a:r>
              <a:rPr lang="zh-CN" altLang="zh-CN"/>
              <a:t>消融</a:t>
            </a:r>
            <a:r>
              <a:rPr lang="zh-CN" altLang="zh-CN"/>
              <a:t>实验</a:t>
            </a:r>
            <a:endParaRPr lang="zh-CN" altLang="zh-CN"/>
          </a:p>
        </p:txBody>
      </p: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15312" t="36690" r="14205" b="38691"/>
          <a:stretch>
            <a:fillRect/>
          </a:stretch>
        </p:blipFill>
        <p:spPr>
          <a:xfrm>
            <a:off x="-1" y="0"/>
            <a:ext cx="2932043" cy="866878"/>
          </a:xfrm>
          <a:prstGeom prst="rect">
            <a:avLst/>
          </a:prstGeom>
          <a:effectLst/>
        </p:spPr>
      </p:pic>
      <p:sp>
        <p:nvSpPr>
          <p:cNvPr id="9" name="矩形 8"/>
          <p:cNvSpPr/>
          <p:nvPr/>
        </p:nvSpPr>
        <p:spPr>
          <a:xfrm>
            <a:off x="9448934" y="79446"/>
            <a:ext cx="2283766"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4000" b="1" i="0" dirty="0">
                <a:solidFill>
                  <a:schemeClr val="accent3"/>
                </a:solidFill>
                <a:latin typeface="-apple-system"/>
              </a:rPr>
              <a:t>XJU-ICIRG</a:t>
            </a:r>
            <a:endParaRPr lang="zh-CN" altLang="en-US" sz="4000" b="1" dirty="0">
              <a:solidFill>
                <a:schemeClr val="accent3"/>
              </a:solidFill>
            </a:endParaRPr>
          </a:p>
        </p:txBody>
      </p:sp>
      <p:pic>
        <p:nvPicPr>
          <p:cNvPr id="4" name="图片 3"/>
          <p:cNvPicPr>
            <a:picLocks noChangeAspect="1"/>
          </p:cNvPicPr>
          <p:nvPr/>
        </p:nvPicPr>
        <p:blipFill>
          <a:blip r:embed="rId3"/>
          <a:stretch>
            <a:fillRect/>
          </a:stretch>
        </p:blipFill>
        <p:spPr>
          <a:xfrm>
            <a:off x="1989455" y="1973580"/>
            <a:ext cx="7907020" cy="3646805"/>
          </a:xfrm>
          <a:prstGeom prst="rect">
            <a:avLst/>
          </a:prstGeom>
        </p:spPr>
      </p:pic>
      <p:sp>
        <p:nvSpPr>
          <p:cNvPr id="6" name="文本框 5"/>
          <p:cNvSpPr txBox="1"/>
          <p:nvPr/>
        </p:nvSpPr>
        <p:spPr>
          <a:xfrm>
            <a:off x="2584450" y="5836285"/>
            <a:ext cx="6348095" cy="368300"/>
          </a:xfrm>
          <a:prstGeom prst="rect">
            <a:avLst/>
          </a:prstGeom>
          <a:noFill/>
        </p:spPr>
        <p:txBody>
          <a:bodyPr wrap="square" rtlCol="0">
            <a:spAutoFit/>
          </a:bodyPr>
          <a:p>
            <a:pPr algn="ctr"/>
            <a:r>
              <a:rPr lang="zh-CN" altLang="en-US"/>
              <a:t>直接基于音频</a:t>
            </a:r>
            <a:r>
              <a:rPr lang="zh-CN" altLang="en-US"/>
              <a:t>特征</a:t>
            </a:r>
            <a:endParaRPr lang="zh-CN" altLang="en-US"/>
          </a:p>
        </p:txBody>
      </p:sp>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extLst>
              <a:ext uri="{28A0092B-C50C-407E-A947-70E740481C1C}">
                <a14:useLocalDpi xmlns:a14="http://schemas.microsoft.com/office/drawing/2010/main" val="0"/>
              </a:ext>
            </a:extLst>
          </a:blip>
          <a:srcRect l="15312" t="36690" r="14205" b="38691"/>
          <a:stretch>
            <a:fillRect/>
          </a:stretch>
        </p:blipFill>
        <p:spPr>
          <a:xfrm>
            <a:off x="-1" y="0"/>
            <a:ext cx="2932043" cy="866878"/>
          </a:xfrm>
          <a:prstGeom prst="rect">
            <a:avLst/>
          </a:prstGeom>
          <a:effectLst/>
        </p:spPr>
      </p:pic>
      <p:sp>
        <p:nvSpPr>
          <p:cNvPr id="9" name="矩形 8"/>
          <p:cNvSpPr/>
          <p:nvPr/>
        </p:nvSpPr>
        <p:spPr>
          <a:xfrm>
            <a:off x="9448934" y="79446"/>
            <a:ext cx="2283766"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4000" b="1" i="0" dirty="0">
                <a:solidFill>
                  <a:schemeClr val="accent3"/>
                </a:solidFill>
                <a:latin typeface="-apple-system"/>
              </a:rPr>
              <a:t>XJU-ICIRG</a:t>
            </a:r>
            <a:endParaRPr lang="zh-CN" altLang="en-US" sz="4000" b="1" dirty="0">
              <a:solidFill>
                <a:schemeClr val="accent3"/>
              </a:solidFill>
            </a:endParaRPr>
          </a:p>
        </p:txBody>
      </p:sp>
      <p:pic>
        <p:nvPicPr>
          <p:cNvPr id="4" name="图片 3"/>
          <p:cNvPicPr>
            <a:picLocks noChangeAspect="1"/>
          </p:cNvPicPr>
          <p:nvPr/>
        </p:nvPicPr>
        <p:blipFill>
          <a:blip r:embed="rId2"/>
          <a:stretch>
            <a:fillRect/>
          </a:stretch>
        </p:blipFill>
        <p:spPr>
          <a:xfrm>
            <a:off x="1638935" y="1195070"/>
            <a:ext cx="9185275" cy="3564890"/>
          </a:xfrm>
          <a:prstGeom prst="rect">
            <a:avLst/>
          </a:prstGeom>
        </p:spPr>
      </p:pic>
      <p:sp>
        <p:nvSpPr>
          <p:cNvPr id="6" name="文本框 5"/>
          <p:cNvSpPr txBox="1"/>
          <p:nvPr/>
        </p:nvSpPr>
        <p:spPr>
          <a:xfrm>
            <a:off x="2299970" y="5088255"/>
            <a:ext cx="7592060" cy="368300"/>
          </a:xfrm>
          <a:prstGeom prst="rect">
            <a:avLst/>
          </a:prstGeom>
          <a:noFill/>
        </p:spPr>
        <p:txBody>
          <a:bodyPr wrap="square" rtlCol="0">
            <a:spAutoFit/>
          </a:bodyPr>
          <a:p>
            <a:pPr algn="ctr"/>
            <a:r>
              <a:rPr lang="zh-CN" altLang="en-US"/>
              <a:t>对头部和躯干分别</a:t>
            </a:r>
            <a:r>
              <a:rPr lang="zh-CN" altLang="en-US"/>
              <a:t>训练</a:t>
            </a:r>
            <a:endParaRPr lang="zh-CN" altLang="en-US"/>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6340" y="787400"/>
            <a:ext cx="9799320" cy="1089025"/>
          </a:xfrm>
        </p:spPr>
        <p:txBody>
          <a:bodyPr/>
          <a:p>
            <a:r>
              <a:rPr lang="zh-CN" altLang="zh-CN"/>
              <a:t>与其他方法</a:t>
            </a:r>
            <a:r>
              <a:rPr lang="zh-CN" altLang="zh-CN"/>
              <a:t>对比</a:t>
            </a:r>
            <a:endParaRPr lang="zh-CN" altLang="zh-CN"/>
          </a:p>
        </p:txBody>
      </p: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15312" t="36690" r="14205" b="38691"/>
          <a:stretch>
            <a:fillRect/>
          </a:stretch>
        </p:blipFill>
        <p:spPr>
          <a:xfrm>
            <a:off x="-1" y="0"/>
            <a:ext cx="2932043" cy="866878"/>
          </a:xfrm>
          <a:prstGeom prst="rect">
            <a:avLst/>
          </a:prstGeom>
          <a:effectLst/>
        </p:spPr>
      </p:pic>
      <p:sp>
        <p:nvSpPr>
          <p:cNvPr id="9" name="矩形 8"/>
          <p:cNvSpPr/>
          <p:nvPr/>
        </p:nvSpPr>
        <p:spPr>
          <a:xfrm>
            <a:off x="9448934" y="79446"/>
            <a:ext cx="2283766"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4000" b="1" i="0" dirty="0">
                <a:solidFill>
                  <a:schemeClr val="accent3"/>
                </a:solidFill>
                <a:latin typeface="-apple-system"/>
              </a:rPr>
              <a:t>XJU-ICIRG</a:t>
            </a:r>
            <a:endParaRPr lang="zh-CN" altLang="en-US" sz="4000" b="1" dirty="0">
              <a:solidFill>
                <a:schemeClr val="accent3"/>
              </a:solidFill>
            </a:endParaRPr>
          </a:p>
        </p:txBody>
      </p:sp>
      <p:pic>
        <p:nvPicPr>
          <p:cNvPr id="6" name="图片 5"/>
          <p:cNvPicPr>
            <a:picLocks noChangeAspect="1"/>
          </p:cNvPicPr>
          <p:nvPr/>
        </p:nvPicPr>
        <p:blipFill>
          <a:blip r:embed="rId3"/>
          <a:srcRect t="11741"/>
          <a:stretch>
            <a:fillRect/>
          </a:stretch>
        </p:blipFill>
        <p:spPr>
          <a:xfrm>
            <a:off x="798195" y="1762760"/>
            <a:ext cx="10197465" cy="2214880"/>
          </a:xfrm>
          <a:prstGeom prst="rect">
            <a:avLst/>
          </a:prstGeom>
        </p:spPr>
      </p:pic>
      <p:pic>
        <p:nvPicPr>
          <p:cNvPr id="7" name="图片 6"/>
          <p:cNvPicPr>
            <a:picLocks noChangeAspect="1"/>
          </p:cNvPicPr>
          <p:nvPr/>
        </p:nvPicPr>
        <p:blipFill>
          <a:blip r:embed="rId4"/>
          <a:stretch>
            <a:fillRect/>
          </a:stretch>
        </p:blipFill>
        <p:spPr>
          <a:xfrm>
            <a:off x="680720" y="4148455"/>
            <a:ext cx="10223500" cy="2279650"/>
          </a:xfrm>
          <a:prstGeom prst="rect">
            <a:avLst/>
          </a:prstGeom>
        </p:spPr>
      </p:pic>
    </p:spTree>
    <p:custDataLst>
      <p:tags r:id="rId5"/>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981075"/>
            <a:ext cx="9799320" cy="1111250"/>
          </a:xfrm>
        </p:spPr>
        <p:txBody>
          <a:bodyPr/>
          <a:p>
            <a:r>
              <a:rPr lang="zh-CN" altLang="zh-CN"/>
              <a:t>结论</a:t>
            </a:r>
            <a:endParaRPr lang="zh-CN" altLang="zh-CN"/>
          </a:p>
        </p:txBody>
      </p:sp>
      <p:sp>
        <p:nvSpPr>
          <p:cNvPr id="3" name="副标题 2"/>
          <p:cNvSpPr>
            <a:spLocks noGrp="1"/>
          </p:cNvSpPr>
          <p:nvPr>
            <p:ph type="subTitle" idx="1"/>
            <p:custDataLst>
              <p:tags r:id="rId2"/>
            </p:custDataLst>
          </p:nvPr>
        </p:nvSpPr>
        <p:spPr>
          <a:xfrm>
            <a:off x="1198880" y="2501265"/>
            <a:ext cx="9799320" cy="3249295"/>
          </a:xfrm>
        </p:spPr>
        <p:txBody>
          <a:bodyPr/>
          <a:p>
            <a:pPr algn="l"/>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文章提出了一种基于神经辐射场的高保真说话头部合成的新方法。在两个精心设计的nerf上使用体积渲染，我们的方法能够直接从音频信号合成人体头部和上半身，而不依赖于中间表示。我们的训练模型允许从不同的身份、性别和语言的任意音频输入，并支持自由的头部姿势操作，这是虚拟会议和数字人类中高度要求的特征。</a:t>
            </a:r>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这种方法也其局限性：当使用与训练数据不一致的语言或口音进行音频驱动时，合成的嘴部部分有时可能看起来不自然。有时由于头部不能完全决定实际的躯干运动的姿势和音频特征，所以躯干部分看起来很模糊。</a:t>
            </a:r>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0"/>
            <a:ext cx="2932043" cy="866878"/>
          </a:xfrm>
          <a:prstGeom prst="rect">
            <a:avLst/>
          </a:prstGeom>
          <a:effectLst/>
        </p:spPr>
      </p:pic>
      <p:sp>
        <p:nvSpPr>
          <p:cNvPr id="9" name="矩形 8"/>
          <p:cNvSpPr/>
          <p:nvPr/>
        </p:nvSpPr>
        <p:spPr>
          <a:xfrm>
            <a:off x="9448934" y="79446"/>
            <a:ext cx="2283766"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4000" b="1" i="0" dirty="0">
                <a:solidFill>
                  <a:schemeClr val="accent3"/>
                </a:solidFill>
                <a:latin typeface="-apple-system"/>
              </a:rPr>
              <a:t>XJU-ICIRG</a:t>
            </a:r>
            <a:endParaRPr lang="zh-CN" altLang="en-US" sz="4000" b="1" dirty="0">
              <a:solidFill>
                <a:schemeClr val="accent3"/>
              </a:solidFill>
            </a:endParaRPr>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913685" y="4515440"/>
            <a:ext cx="9799200" cy="1472400"/>
          </a:xfrm>
        </p:spPr>
        <p:txBody>
          <a:bodyPr/>
          <a:p>
            <a:r>
              <a:rPr lang="zh-CN" altLang="en-US" sz="2800" b="1">
                <a:solidFill>
                  <a:schemeClr val="tx1"/>
                </a:solidFill>
                <a:latin typeface="+mj-ea"/>
                <a:ea typeface="+mj-ea"/>
              </a:rPr>
              <a:t>用于合成对话</a:t>
            </a:r>
            <a:r>
              <a:rPr lang="zh-CN" altLang="en-US" sz="2800" b="1">
                <a:solidFill>
                  <a:schemeClr val="tx1"/>
                </a:solidFill>
                <a:latin typeface="+mj-ea"/>
                <a:ea typeface="+mj-ea"/>
              </a:rPr>
              <a:t>头的音频驱动神经辐射场</a:t>
            </a:r>
            <a:endParaRPr lang="zh-CN" altLang="en-US" sz="2800" b="1">
              <a:solidFill>
                <a:schemeClr val="tx1"/>
              </a:solidFill>
              <a:latin typeface="+mj-ea"/>
              <a:ea typeface="+mj-ea"/>
            </a:endParaRPr>
          </a:p>
        </p:txBody>
      </p: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15312" t="36690" r="14205" b="38691"/>
          <a:stretch>
            <a:fillRect/>
          </a:stretch>
        </p:blipFill>
        <p:spPr>
          <a:xfrm>
            <a:off x="-1" y="0"/>
            <a:ext cx="2932043" cy="866878"/>
          </a:xfrm>
          <a:prstGeom prst="rect">
            <a:avLst/>
          </a:prstGeom>
          <a:effectLst/>
        </p:spPr>
      </p:pic>
      <p:sp>
        <p:nvSpPr>
          <p:cNvPr id="9" name="矩形 8"/>
          <p:cNvSpPr/>
          <p:nvPr/>
        </p:nvSpPr>
        <p:spPr>
          <a:xfrm>
            <a:off x="9448934" y="79446"/>
            <a:ext cx="2283766"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4000" b="1" i="0" dirty="0">
                <a:solidFill>
                  <a:schemeClr val="accent3"/>
                </a:solidFill>
                <a:latin typeface="-apple-system"/>
              </a:rPr>
              <a:t>XJU-ICIRG</a:t>
            </a:r>
            <a:endParaRPr lang="zh-CN" altLang="en-US" sz="4000" b="1" dirty="0">
              <a:solidFill>
                <a:schemeClr val="accent3"/>
              </a:solidFill>
            </a:endParaRPr>
          </a:p>
        </p:txBody>
      </p:sp>
      <p:pic>
        <p:nvPicPr>
          <p:cNvPr id="4" name="图片 3"/>
          <p:cNvPicPr>
            <a:picLocks noChangeAspect="1"/>
          </p:cNvPicPr>
          <p:nvPr/>
        </p:nvPicPr>
        <p:blipFill>
          <a:blip r:embed="rId3"/>
          <a:stretch>
            <a:fillRect/>
          </a:stretch>
        </p:blipFill>
        <p:spPr>
          <a:xfrm>
            <a:off x="1115060" y="1131570"/>
            <a:ext cx="9531350" cy="876300"/>
          </a:xfrm>
          <a:prstGeom prst="rect">
            <a:avLst/>
          </a:prstGeom>
        </p:spPr>
      </p:pic>
      <p:pic>
        <p:nvPicPr>
          <p:cNvPr id="6" name="图片 5"/>
          <p:cNvPicPr>
            <a:picLocks noChangeAspect="1"/>
          </p:cNvPicPr>
          <p:nvPr/>
        </p:nvPicPr>
        <p:blipFill>
          <a:blip r:embed="rId4"/>
          <a:stretch>
            <a:fillRect/>
          </a:stretch>
        </p:blipFill>
        <p:spPr>
          <a:xfrm>
            <a:off x="1079500" y="2054225"/>
            <a:ext cx="10033000" cy="2216150"/>
          </a:xfrm>
          <a:prstGeom prst="rect">
            <a:avLst/>
          </a:prstGeom>
        </p:spPr>
      </p:pic>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066085" y="-527050"/>
            <a:ext cx="9799200" cy="2570400"/>
          </a:xfrm>
        </p:spPr>
        <p:txBody>
          <a:bodyPr/>
          <a:p>
            <a:r>
              <a:rPr lang="zh-CN" altLang="zh-CN"/>
              <a:t>一、研究</a:t>
            </a:r>
            <a:r>
              <a:rPr lang="zh-CN" altLang="zh-CN"/>
              <a:t>背景</a:t>
            </a:r>
            <a:endParaRPr lang="zh-CN" altLang="zh-CN"/>
          </a:p>
        </p:txBody>
      </p:sp>
      <p:sp>
        <p:nvSpPr>
          <p:cNvPr id="3" name="副标题 2"/>
          <p:cNvSpPr>
            <a:spLocks noGrp="1"/>
          </p:cNvSpPr>
          <p:nvPr>
            <p:ph type="subTitle" idx="1"/>
            <p:custDataLst>
              <p:tags r:id="rId2"/>
            </p:custDataLst>
          </p:nvPr>
        </p:nvSpPr>
        <p:spPr>
          <a:xfrm>
            <a:off x="1198880" y="2330450"/>
            <a:ext cx="9799320" cy="3123565"/>
          </a:xfrm>
        </p:spPr>
        <p:txBody>
          <a:bodyPr>
            <a:normAutofit/>
          </a:bodyPr>
          <a:p>
            <a:pPr algn="l"/>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通过拟合输入音频串行来生成高保真通话头像视频是一个具有挑战性的问题，最近受到广泛关注。</a:t>
            </a:r>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以往的方法：重建3D人脸</a:t>
            </a:r>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模型、回归表达系数、2维地标</a:t>
            </a:r>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存在的问题：将音频与面部动作组合的时候加入了一些</a:t>
            </a:r>
            <a:r>
              <a:rPr lang="en-US" altLang="zh-CN" sz="200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中间人脸</a:t>
            </a:r>
            <a:r>
              <a:rPr lang="en-US" altLang="zh-CN" sz="200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，这会造成信息丢失，导致音频信号与人脸语义不匹配。细节处理不佳或图像质量不够高。</a:t>
            </a:r>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0"/>
            <a:ext cx="2932043" cy="866878"/>
          </a:xfrm>
          <a:prstGeom prst="rect">
            <a:avLst/>
          </a:prstGeom>
          <a:effectLst/>
        </p:spPr>
      </p:pic>
      <p:sp>
        <p:nvSpPr>
          <p:cNvPr id="9" name="矩形 8"/>
          <p:cNvSpPr/>
          <p:nvPr/>
        </p:nvSpPr>
        <p:spPr>
          <a:xfrm>
            <a:off x="9448934" y="79446"/>
            <a:ext cx="2283766"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4000" b="1" i="0" dirty="0">
                <a:solidFill>
                  <a:schemeClr val="accent3"/>
                </a:solidFill>
                <a:latin typeface="-apple-system"/>
              </a:rPr>
              <a:t>XJU-ICIRG</a:t>
            </a:r>
            <a:endParaRPr lang="zh-CN" altLang="en-US" sz="4000" b="1" dirty="0">
              <a:solidFill>
                <a:schemeClr val="accent3"/>
              </a:solidFill>
            </a:endParaRPr>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787400"/>
            <a:ext cx="9799320" cy="1607820"/>
          </a:xfrm>
        </p:spPr>
        <p:txBody>
          <a:bodyPr/>
          <a:p>
            <a:r>
              <a:rPr lang="zh-CN" altLang="zh-CN"/>
              <a:t>二、</a:t>
            </a:r>
            <a:r>
              <a:rPr lang="zh-CN" altLang="zh-CN"/>
              <a:t>创新点</a:t>
            </a:r>
            <a:endParaRPr lang="zh-CN" altLang="zh-CN"/>
          </a:p>
        </p:txBody>
      </p:sp>
      <p:sp>
        <p:nvSpPr>
          <p:cNvPr id="3" name="副标题 2"/>
          <p:cNvSpPr>
            <a:spLocks noGrp="1"/>
          </p:cNvSpPr>
          <p:nvPr>
            <p:ph type="subTitle" idx="1"/>
            <p:custDataLst>
              <p:tags r:id="rId2"/>
            </p:custDataLst>
          </p:nvPr>
        </p:nvSpPr>
        <p:spPr>
          <a:xfrm>
            <a:off x="1198880" y="2574925"/>
            <a:ext cx="9799320" cy="3464560"/>
          </a:xfrm>
        </p:spPr>
        <p:txBody>
          <a:bodyPr>
            <a:normAutofit/>
          </a:bodyPr>
          <a:p>
            <a:pPr algn="l"/>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提出了AD-NeRF，一种音频驱动的神经辐射场模型，可以在不引入额外中间</a:t>
            </a:r>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人脸表示的情况下处理跨模态映射问题。</a:t>
            </a:r>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受动态NeRF的启发，文章将相应的音频特征直接映射到动态神经辐射场，以表示目标动态主体。得益于神经渲染技术，能够实现强大的光线调度策略，</a:t>
            </a:r>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此模型可以很好地表示一些精细的面部组件，如牙齿和头发，并获得比现有的基于GAN</a:t>
            </a:r>
            <a:r>
              <a:rPr lang="en-US" altLang="zh-CN" sz="2000">
                <a:solidFill>
                  <a:schemeClr val="tx1"/>
                </a:solidFill>
                <a:latin typeface="宋体" panose="02010600030101010101" pitchFamily="2" charset="-122"/>
                <a:ea typeface="宋体" panose="02010600030101010101" pitchFamily="2" charset="-122"/>
                <a:cs typeface="宋体" panose="02010600030101010101" pitchFamily="2" charset="-122"/>
              </a:rPr>
              <a:t>s</a:t>
            </a:r>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的方法更好的图像质量。</a:t>
            </a:r>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0"/>
            <a:ext cx="2932043" cy="866878"/>
          </a:xfrm>
          <a:prstGeom prst="rect">
            <a:avLst/>
          </a:prstGeom>
          <a:effectLst/>
        </p:spPr>
      </p:pic>
      <p:sp>
        <p:nvSpPr>
          <p:cNvPr id="9" name="矩形 8"/>
          <p:cNvSpPr/>
          <p:nvPr/>
        </p:nvSpPr>
        <p:spPr>
          <a:xfrm>
            <a:off x="9448934" y="79446"/>
            <a:ext cx="2283766"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4000" b="1" i="0" dirty="0">
                <a:solidFill>
                  <a:schemeClr val="accent3"/>
                </a:solidFill>
                <a:latin typeface="-apple-system"/>
              </a:rPr>
              <a:t>XJU-ICIRG</a:t>
            </a:r>
            <a:endParaRPr lang="zh-CN" altLang="en-US" sz="4000" b="1" dirty="0">
              <a:solidFill>
                <a:schemeClr val="accent3"/>
              </a:solidFill>
            </a:endParaRPr>
          </a:p>
        </p:txBody>
      </p:sp>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20775" y="452120"/>
            <a:ext cx="9799320" cy="1200785"/>
          </a:xfrm>
        </p:spPr>
        <p:txBody>
          <a:bodyPr/>
          <a:p>
            <a:r>
              <a:rPr lang="zh-CN" altLang="zh-CN"/>
              <a:t>三、研究</a:t>
            </a:r>
            <a:r>
              <a:rPr lang="zh-CN" altLang="zh-CN"/>
              <a:t>方法</a:t>
            </a:r>
            <a:endParaRPr lang="zh-CN" altLang="zh-CN"/>
          </a:p>
        </p:txBody>
      </p:sp>
      <p:sp>
        <p:nvSpPr>
          <p:cNvPr id="3" name="副标题 2"/>
          <p:cNvSpPr>
            <a:spLocks noGrp="1"/>
          </p:cNvSpPr>
          <p:nvPr>
            <p:ph type="subTitle" idx="1"/>
            <p:custDataLst>
              <p:tags r:id="rId2"/>
            </p:custDataLst>
          </p:nvPr>
        </p:nvSpPr>
        <p:spPr>
          <a:xfrm>
            <a:off x="1120775" y="4730750"/>
            <a:ext cx="10102850" cy="1880235"/>
          </a:xfrm>
        </p:spPr>
        <p:txBody>
          <a:bodyPr>
            <a:normAutofit fontScale="75000"/>
          </a:bodyPr>
          <a:p>
            <a:pPr algn="l"/>
            <a:r>
              <a:rPr lang="zh-CN" altLang="en-US" sz="2000">
                <a:solidFill>
                  <a:schemeClr val="tx1"/>
                </a:solidFill>
                <a:latin typeface="华文中宋" panose="02010600040101010101" charset="-122"/>
                <a:ea typeface="华文中宋" panose="02010600040101010101" charset="-122"/>
              </a:rPr>
              <a:t>在一个短的视频序列和一个目标人的音频轨道上训练两个神经辐射场来合成高保真的语音头部。</a:t>
            </a:r>
            <a:endParaRPr lang="zh-CN" altLang="en-US" sz="2000">
              <a:solidFill>
                <a:schemeClr val="tx1"/>
              </a:solidFill>
              <a:latin typeface="华文中宋" panose="02010600040101010101" charset="-122"/>
              <a:ea typeface="华文中宋" panose="02010600040101010101" charset="-122"/>
            </a:endParaRPr>
          </a:p>
          <a:p>
            <a:pPr algn="l"/>
            <a:r>
              <a:rPr lang="zh-CN" altLang="en-US" sz="2000">
                <a:solidFill>
                  <a:schemeClr val="tx1"/>
                </a:solidFill>
                <a:latin typeface="华文中宋" panose="02010600040101010101" charset="-122"/>
                <a:ea typeface="华文中宋" panose="02010600040101010101" charset="-122"/>
              </a:rPr>
              <a:t>解析图（Parsing Map）：使用自动解析方法对视频帧进行面部和身体区域的分割。</a:t>
            </a:r>
            <a:endParaRPr lang="zh-CN" altLang="en-US" sz="2000">
              <a:solidFill>
                <a:schemeClr val="tx1"/>
              </a:solidFill>
              <a:latin typeface="华文中宋" panose="02010600040101010101" charset="-122"/>
              <a:ea typeface="华文中宋" panose="02010600040101010101" charset="-122"/>
            </a:endParaRPr>
          </a:p>
          <a:p>
            <a:pPr algn="l"/>
            <a:r>
              <a:rPr lang="zh-CN" altLang="en-US" sz="2000">
                <a:solidFill>
                  <a:schemeClr val="tx1"/>
                </a:solidFill>
                <a:latin typeface="华文中宋" panose="02010600040101010101" charset="-122"/>
                <a:ea typeface="华文中宋" panose="02010600040101010101" charset="-122"/>
              </a:rPr>
              <a:t>音频特征提取：使用DeepSpeech从音频轨道中提取特征，这些特征将作为后续生成过程的条件输入。</a:t>
            </a:r>
            <a:endParaRPr lang="zh-CN" altLang="en-US" sz="2000">
              <a:solidFill>
                <a:schemeClr val="tx1"/>
              </a:solidFill>
              <a:latin typeface="华文中宋" panose="02010600040101010101" charset="-122"/>
              <a:ea typeface="华文中宋" panose="02010600040101010101" charset="-122"/>
            </a:endParaRPr>
          </a:p>
          <a:p>
            <a:pPr algn="l"/>
            <a:r>
              <a:rPr lang="zh-CN" altLang="en-US" sz="2000">
                <a:solidFill>
                  <a:schemeClr val="tx1"/>
                </a:solidFill>
                <a:latin typeface="华文中宋" panose="02010600040101010101" charset="-122"/>
                <a:ea typeface="华文中宋" panose="02010600040101010101" charset="-122"/>
              </a:rPr>
              <a:t>姿态参数（Pose）：提取目标说话人在视频中的头部姿态参数，这包括旋转（𝑹）和平移（𝒕）。</a:t>
            </a:r>
            <a:endParaRPr lang="zh-CN" altLang="en-US" sz="2000">
              <a:solidFill>
                <a:schemeClr val="tx1"/>
              </a:solidFill>
              <a:latin typeface="华文中宋" panose="02010600040101010101" charset="-122"/>
              <a:ea typeface="华文中宋" panose="02010600040101010101" charset="-122"/>
            </a:endParaRPr>
          </a:p>
        </p:txBody>
      </p: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0"/>
            <a:ext cx="2932043" cy="866878"/>
          </a:xfrm>
          <a:prstGeom prst="rect">
            <a:avLst/>
          </a:prstGeom>
          <a:effectLst/>
        </p:spPr>
      </p:pic>
      <p:sp>
        <p:nvSpPr>
          <p:cNvPr id="9" name="矩形 8"/>
          <p:cNvSpPr/>
          <p:nvPr/>
        </p:nvSpPr>
        <p:spPr>
          <a:xfrm>
            <a:off x="9448934" y="79446"/>
            <a:ext cx="2283766"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4000" b="1" i="0" dirty="0">
                <a:solidFill>
                  <a:schemeClr val="accent3"/>
                </a:solidFill>
                <a:latin typeface="-apple-system"/>
              </a:rPr>
              <a:t>XJU-ICIRG</a:t>
            </a:r>
            <a:endParaRPr lang="zh-CN" altLang="en-US" sz="4000" b="1" dirty="0">
              <a:solidFill>
                <a:schemeClr val="accent3"/>
              </a:solidFill>
            </a:endParaRPr>
          </a:p>
        </p:txBody>
      </p:sp>
      <p:pic>
        <p:nvPicPr>
          <p:cNvPr id="4" name="图片 3"/>
          <p:cNvPicPr>
            <a:picLocks noChangeAspect="1"/>
          </p:cNvPicPr>
          <p:nvPr/>
        </p:nvPicPr>
        <p:blipFill>
          <a:blip r:embed="rId4"/>
          <a:stretch>
            <a:fillRect/>
          </a:stretch>
        </p:blipFill>
        <p:spPr>
          <a:xfrm>
            <a:off x="1120775" y="1725295"/>
            <a:ext cx="9950450" cy="2889250"/>
          </a:xfrm>
          <a:prstGeom prst="rect">
            <a:avLst/>
          </a:prstGeom>
        </p:spPr>
      </p:pic>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914400"/>
            <a:ext cx="9799320" cy="1029970"/>
          </a:xfrm>
        </p:spPr>
        <p:txBody>
          <a:bodyPr>
            <a:normAutofit/>
          </a:bodyPr>
          <a:p>
            <a:r>
              <a:rPr lang="en-US" altLang="zh-CN" sz="4000"/>
              <a:t>NeRF</a:t>
            </a:r>
            <a:r>
              <a:rPr lang="zh-CN" altLang="zh-CN" sz="4000"/>
              <a:t> for Talking Heads</a:t>
            </a:r>
            <a:endParaRPr lang="zh-CN" altLang="zh-CN" sz="4000"/>
          </a:p>
        </p:txBody>
      </p:sp>
      <p:sp>
        <p:nvSpPr>
          <p:cNvPr id="3" name="副标题 2"/>
          <p:cNvSpPr>
            <a:spLocks noGrp="1"/>
          </p:cNvSpPr>
          <p:nvPr>
            <p:ph type="subTitle" idx="1"/>
            <p:custDataLst>
              <p:tags r:id="rId2"/>
            </p:custDataLst>
          </p:nvPr>
        </p:nvSpPr>
        <p:spPr>
          <a:xfrm>
            <a:off x="1198800" y="1944325"/>
            <a:ext cx="9799200" cy="1472400"/>
          </a:xfrm>
        </p:spPr>
        <p:txBody>
          <a:bodyPr>
            <a:normAutofit/>
          </a:bodyPr>
          <a:p>
            <a:pPr algn="l"/>
            <a:r>
              <a:rPr lang="zh-CN" altLang="en-US">
                <a:solidFill>
                  <a:schemeClr val="tx1"/>
                </a:solidFill>
                <a:latin typeface="宋体" panose="02010600030101010101" pitchFamily="2" charset="-122"/>
                <a:ea typeface="宋体" panose="02010600030101010101" pitchFamily="2" charset="-122"/>
              </a:rPr>
              <a:t>为了弥合音频信号和视觉面孔之间的域差距，我们提取了语义音频特征，并学习了一个条件隐式函数</a:t>
            </a:r>
            <a:endParaRPr lang="zh-CN" altLang="en-US">
              <a:solidFill>
                <a:schemeClr val="tx1"/>
              </a:solidFill>
              <a:latin typeface="宋体" panose="02010600030101010101" pitchFamily="2" charset="-122"/>
              <a:ea typeface="宋体" panose="02010600030101010101" pitchFamily="2" charset="-122"/>
            </a:endParaRPr>
          </a:p>
          <a:p>
            <a:pPr algn="l"/>
            <a:endParaRPr lang="zh-CN" altLang="en-US">
              <a:solidFill>
                <a:schemeClr val="tx1"/>
              </a:solidFill>
              <a:latin typeface="宋体" panose="02010600030101010101" pitchFamily="2" charset="-122"/>
              <a:ea typeface="宋体" panose="02010600030101010101" pitchFamily="2" charset="-122"/>
            </a:endParaRPr>
          </a:p>
        </p:txBody>
      </p: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0"/>
            <a:ext cx="2932043" cy="866878"/>
          </a:xfrm>
          <a:prstGeom prst="rect">
            <a:avLst/>
          </a:prstGeom>
          <a:effectLst/>
        </p:spPr>
      </p:pic>
      <p:sp>
        <p:nvSpPr>
          <p:cNvPr id="9" name="矩形 8"/>
          <p:cNvSpPr/>
          <p:nvPr/>
        </p:nvSpPr>
        <p:spPr>
          <a:xfrm>
            <a:off x="9448934" y="79446"/>
            <a:ext cx="2283766"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4000" b="1" i="0" dirty="0">
                <a:solidFill>
                  <a:schemeClr val="accent3"/>
                </a:solidFill>
                <a:latin typeface="-apple-system"/>
              </a:rPr>
              <a:t>XJU-ICIRG</a:t>
            </a:r>
            <a:endParaRPr lang="zh-CN" altLang="en-US" sz="4000" b="1" dirty="0">
              <a:solidFill>
                <a:schemeClr val="accent3"/>
              </a:solidFill>
            </a:endParaRPr>
          </a:p>
        </p:txBody>
      </p:sp>
      <p:pic>
        <p:nvPicPr>
          <p:cNvPr id="4" name="图片 3"/>
          <p:cNvPicPr>
            <a:picLocks noChangeAspect="1"/>
          </p:cNvPicPr>
          <p:nvPr/>
        </p:nvPicPr>
        <p:blipFill>
          <a:blip r:embed="rId4"/>
          <a:stretch>
            <a:fillRect/>
          </a:stretch>
        </p:blipFill>
        <p:spPr>
          <a:xfrm>
            <a:off x="2879725" y="3098800"/>
            <a:ext cx="6125210" cy="1067435"/>
          </a:xfrm>
          <a:prstGeom prst="rect">
            <a:avLst/>
          </a:prstGeom>
        </p:spPr>
      </p:pic>
      <p:sp>
        <p:nvSpPr>
          <p:cNvPr id="6" name="文本框 5"/>
          <p:cNvSpPr txBox="1"/>
          <p:nvPr/>
        </p:nvSpPr>
        <p:spPr>
          <a:xfrm>
            <a:off x="1198880" y="4436745"/>
            <a:ext cx="9799320" cy="1025525"/>
          </a:xfrm>
          <a:prstGeom prst="rect">
            <a:avLst/>
          </a:prstGeom>
          <a:noFill/>
        </p:spPr>
        <p:txBody>
          <a:bodyPr wrap="square" rtlCol="0">
            <a:noAutofit/>
          </a:bodyPr>
          <a:p>
            <a:r>
              <a:rPr lang="zh-CN" altLang="en-US" sz="2000">
                <a:latin typeface="宋体" panose="02010600030101010101" pitchFamily="2" charset="-122"/>
                <a:ea typeface="宋体" panose="02010600030101010101" pitchFamily="2" charset="-122"/>
                <a:cs typeface="宋体" panose="02010600030101010101" pitchFamily="2" charset="-122"/>
              </a:rPr>
              <a:t>结合音频特征（</a:t>
            </a:r>
            <a:r>
              <a:rPr lang="en-US" altLang="zh-CN" sz="2000">
                <a:latin typeface="宋体" panose="02010600030101010101" pitchFamily="2" charset="-122"/>
                <a:ea typeface="宋体" panose="02010600030101010101" pitchFamily="2" charset="-122"/>
                <a:cs typeface="宋体" panose="02010600030101010101" pitchFamily="2" charset="-122"/>
              </a:rPr>
              <a:t>a</a:t>
            </a:r>
            <a:r>
              <a:rPr lang="zh-CN" altLang="en-US" sz="2000">
                <a:latin typeface="宋体" panose="02010600030101010101" pitchFamily="2" charset="-122"/>
                <a:ea typeface="宋体" panose="02010600030101010101" pitchFamily="2" charset="-122"/>
                <a:cs typeface="宋体" panose="02010600030101010101" pitchFamily="2" charset="-122"/>
              </a:rPr>
              <a:t>）、姿态参数、视角（viewing direction 𝒅）和空间位置，通过多层感知器（MLP）网络实现隐函数𝓕𝜽，该函数负责将输入映射到颜色值（𝒄）和密度（𝜎）</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17520" y="1034370"/>
            <a:ext cx="9799200" cy="1472400"/>
          </a:xfrm>
        </p:spPr>
        <p:txBody>
          <a:bodyPr>
            <a:normAutofit fontScale="90000" lnSpcReduction="10000"/>
          </a:bodyPr>
          <a:p>
            <a:pPr algn="l"/>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通过上述隐式模型 Fθ 预测的颜色 c 和密度σ，我们可以通过沿每个像素投射的光线累积采样密度和 RGB 值来计算图像渲染结果的输出颜色，从而采用体积渲染过程。与NeRF一样，相机光线r（t） = o + td的预期颜色C，相机中心为o，观察方向为d，近界tn和远界tf为：</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15312" t="36690" r="14205" b="38691"/>
          <a:stretch>
            <a:fillRect/>
          </a:stretch>
        </p:blipFill>
        <p:spPr>
          <a:xfrm>
            <a:off x="-1" y="0"/>
            <a:ext cx="2932043" cy="866878"/>
          </a:xfrm>
          <a:prstGeom prst="rect">
            <a:avLst/>
          </a:prstGeom>
          <a:effectLst/>
        </p:spPr>
      </p:pic>
      <p:sp>
        <p:nvSpPr>
          <p:cNvPr id="9" name="矩形 8"/>
          <p:cNvSpPr/>
          <p:nvPr/>
        </p:nvSpPr>
        <p:spPr>
          <a:xfrm>
            <a:off x="9448934" y="79446"/>
            <a:ext cx="2283766"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4000" b="1" i="0" dirty="0">
                <a:solidFill>
                  <a:schemeClr val="accent3"/>
                </a:solidFill>
                <a:latin typeface="-apple-system"/>
              </a:rPr>
              <a:t>XJU-ICIRG</a:t>
            </a:r>
            <a:endParaRPr lang="zh-CN" altLang="en-US" sz="4000" b="1" dirty="0">
              <a:solidFill>
                <a:schemeClr val="accent3"/>
              </a:solidFill>
            </a:endParaRPr>
          </a:p>
        </p:txBody>
      </p:sp>
      <p:pic>
        <p:nvPicPr>
          <p:cNvPr id="4" name="图片 3"/>
          <p:cNvPicPr>
            <a:picLocks noChangeAspect="1"/>
          </p:cNvPicPr>
          <p:nvPr/>
        </p:nvPicPr>
        <p:blipFill>
          <a:blip r:embed="rId3"/>
          <a:stretch>
            <a:fillRect/>
          </a:stretch>
        </p:blipFill>
        <p:spPr>
          <a:xfrm>
            <a:off x="1998980" y="2674620"/>
            <a:ext cx="7242175" cy="984250"/>
          </a:xfrm>
          <a:prstGeom prst="rect">
            <a:avLst/>
          </a:prstGeom>
        </p:spPr>
      </p:pic>
      <p:sp>
        <p:nvSpPr>
          <p:cNvPr id="6" name="文本框 5"/>
          <p:cNvSpPr txBox="1"/>
          <p:nvPr/>
        </p:nvSpPr>
        <p:spPr>
          <a:xfrm>
            <a:off x="1221740" y="3826510"/>
            <a:ext cx="9799320" cy="829945"/>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cs typeface="宋体" panose="02010600030101010101" pitchFamily="2" charset="-122"/>
              </a:rPr>
              <a:t>其中，cθ（·）和σθ（·）是上述隐式函数Fθ的输出。T(t)是沿Tn到T的累积透光率</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936625"/>
            <a:ext cx="9799320" cy="1089025"/>
          </a:xfrm>
        </p:spPr>
        <p:txBody>
          <a:bodyPr/>
          <a:p>
            <a:r>
              <a:rPr lang="zh-CN" altLang="zh-CN"/>
              <a:t>两个神经辐射场的训练过程</a:t>
            </a:r>
            <a:endParaRPr lang="zh-CN" altLang="zh-CN"/>
          </a:p>
        </p:txBody>
      </p:sp>
      <p:sp>
        <p:nvSpPr>
          <p:cNvPr id="3" name="副标题 2"/>
          <p:cNvSpPr>
            <a:spLocks noGrp="1"/>
          </p:cNvSpPr>
          <p:nvPr>
            <p:ph type="subTitle" idx="1"/>
            <p:custDataLst>
              <p:tags r:id="rId2"/>
            </p:custDataLst>
          </p:nvPr>
        </p:nvSpPr>
        <p:spPr>
          <a:xfrm>
            <a:off x="1227375" y="4597355"/>
            <a:ext cx="9799200" cy="1472400"/>
          </a:xfrm>
        </p:spPr>
        <p:txBody>
          <a:bodyPr>
            <a:normAutofit fontScale="80000"/>
          </a:bodyPr>
          <a:p>
            <a:pPr algn="l"/>
            <a:r>
              <a:rPr lang="zh-CN" altLang="en-US">
                <a:solidFill>
                  <a:schemeClr val="tx1"/>
                </a:solidFill>
              </a:rPr>
              <a:t>由于头部的运动与躯干部分的运动不一致，并且姿势参数 Π 仅针对脸型进行估计，因此将相同的刚性变换同时应用于头部和躯干区域会导致上半身的渲染效果不令人满意。为了解决这个问题，我们用两个单独的神经辐射场对这两个部分进行建模：一个用于头部，另一个用于躯干部分</a:t>
            </a:r>
            <a:r>
              <a:rPr lang="zh-CN" altLang="en-US"/>
              <a:t>。</a:t>
            </a:r>
            <a:endParaRPr lang="zh-CN" altLang="en-US"/>
          </a:p>
        </p:txBody>
      </p: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0"/>
            <a:ext cx="2932043" cy="866878"/>
          </a:xfrm>
          <a:prstGeom prst="rect">
            <a:avLst/>
          </a:prstGeom>
          <a:effectLst/>
        </p:spPr>
      </p:pic>
      <p:sp>
        <p:nvSpPr>
          <p:cNvPr id="9" name="矩形 8"/>
          <p:cNvSpPr/>
          <p:nvPr/>
        </p:nvSpPr>
        <p:spPr>
          <a:xfrm>
            <a:off x="9448934" y="79446"/>
            <a:ext cx="2283766"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4000" b="1" i="0" dirty="0">
                <a:solidFill>
                  <a:schemeClr val="accent3"/>
                </a:solidFill>
                <a:latin typeface="-apple-system"/>
              </a:rPr>
              <a:t>XJU-ICIRG</a:t>
            </a:r>
            <a:endParaRPr lang="zh-CN" altLang="en-US" sz="4000" b="1" dirty="0">
              <a:solidFill>
                <a:schemeClr val="accent3"/>
              </a:solidFill>
            </a:endParaRPr>
          </a:p>
        </p:txBody>
      </p:sp>
      <p:pic>
        <p:nvPicPr>
          <p:cNvPr id="4" name="图片 3"/>
          <p:cNvPicPr>
            <a:picLocks noChangeAspect="1"/>
          </p:cNvPicPr>
          <p:nvPr/>
        </p:nvPicPr>
        <p:blipFill>
          <a:blip r:embed="rId4"/>
          <a:stretch>
            <a:fillRect/>
          </a:stretch>
        </p:blipFill>
        <p:spPr>
          <a:xfrm>
            <a:off x="1069975" y="1863725"/>
            <a:ext cx="9861550" cy="2567305"/>
          </a:xfrm>
          <a:prstGeom prst="rect">
            <a:avLst/>
          </a:prstGeom>
        </p:spPr>
      </p:pic>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989965"/>
            <a:ext cx="9799320" cy="5005705"/>
          </a:xfrm>
        </p:spPr>
        <p:txBody>
          <a:bodyPr>
            <a:normAutofit fontScale="25000"/>
          </a:bodyPr>
          <a:p>
            <a:pPr algn="l"/>
            <a:r>
              <a:rPr lang="zh-CN" altLang="en-US" sz="6400">
                <a:solidFill>
                  <a:schemeClr val="tx1"/>
                </a:solidFill>
                <a:latin typeface="宋体" panose="02010600030101010101" pitchFamily="2" charset="-122"/>
                <a:ea typeface="宋体" panose="02010600030101010101" pitchFamily="2" charset="-122"/>
                <a:cs typeface="宋体" panose="02010600030101010101" pitchFamily="2" charset="-122"/>
              </a:rPr>
              <a:t>步骤1 - 头部神经辐射场（Head-NeRF）训练：</a:t>
            </a:r>
            <a:endParaRPr lang="zh-CN" altLang="en-US" sz="6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6400">
                <a:solidFill>
                  <a:schemeClr val="tx1"/>
                </a:solidFill>
                <a:latin typeface="宋体" panose="02010600030101010101" pitchFamily="2" charset="-122"/>
                <a:ea typeface="宋体" panose="02010600030101010101" pitchFamily="2" charset="-122"/>
                <a:cs typeface="宋体" panose="02010600030101010101" pitchFamily="2" charset="-122"/>
              </a:rPr>
              <a:t>输入图像被分成三个部分：背景、头部、躯干。每个部分都由解析图（Parsing Map）区分。</a:t>
            </a:r>
            <a:endParaRPr lang="zh-CN" altLang="en-US" sz="6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6400">
                <a:solidFill>
                  <a:schemeClr val="tx1"/>
                </a:solidFill>
                <a:latin typeface="宋体" panose="02010600030101010101" pitchFamily="2" charset="-122"/>
                <a:ea typeface="宋体" panose="02010600030101010101" pitchFamily="2" charset="-122"/>
                <a:cs typeface="宋体" panose="02010600030101010101" pitchFamily="2" charset="-122"/>
              </a:rPr>
              <a:t>使用头部图像和相关的神经辐射场（表示为𝓕𝜽_head）训练一个模型，专门处理头部的图像信息。</a:t>
            </a:r>
            <a:endParaRPr lang="zh-CN" altLang="en-US" sz="6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6400">
                <a:solidFill>
                  <a:schemeClr val="tx1"/>
                </a:solidFill>
                <a:latin typeface="宋体" panose="02010600030101010101" pitchFamily="2" charset="-122"/>
                <a:ea typeface="宋体" panose="02010600030101010101" pitchFamily="2" charset="-122"/>
                <a:cs typeface="宋体" panose="02010600030101010101" pitchFamily="2" charset="-122"/>
              </a:rPr>
              <a:t>训练完成后，用于头部的神经辐射场能够根据输入数据（例如头部的姿势和音频特征）渲染出头部的图像。</a:t>
            </a:r>
            <a:endParaRPr lang="zh-CN" altLang="en-US" sz="6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6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6400">
                <a:solidFill>
                  <a:schemeClr val="tx1"/>
                </a:solidFill>
                <a:latin typeface="宋体" panose="02010600030101010101" pitchFamily="2" charset="-122"/>
                <a:ea typeface="宋体" panose="02010600030101010101" pitchFamily="2" charset="-122"/>
                <a:cs typeface="宋体" panose="02010600030101010101" pitchFamily="2" charset="-122"/>
              </a:rPr>
              <a:t>步骤2 - 躯干神经辐射场（Torso-NeRF）训练：</a:t>
            </a:r>
            <a:endParaRPr lang="zh-CN" altLang="en-US" sz="6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6400">
                <a:solidFill>
                  <a:schemeClr val="tx1"/>
                </a:solidFill>
                <a:latin typeface="宋体" panose="02010600030101010101" pitchFamily="2" charset="-122"/>
                <a:ea typeface="宋体" panose="02010600030101010101" pitchFamily="2" charset="-122"/>
                <a:cs typeface="宋体" panose="02010600030101010101" pitchFamily="2" charset="-122"/>
              </a:rPr>
              <a:t>在头部的神经辐射场训练完成后，将渲染出的头部图像作为背景，进行第二步训练。</a:t>
            </a:r>
            <a:endParaRPr lang="zh-CN" altLang="en-US" sz="6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6400">
                <a:solidFill>
                  <a:schemeClr val="tx1"/>
                </a:solidFill>
                <a:latin typeface="宋体" panose="02010600030101010101" pitchFamily="2" charset="-122"/>
                <a:ea typeface="宋体" panose="02010600030101010101" pitchFamily="2" charset="-122"/>
                <a:cs typeface="宋体" panose="02010600030101010101" pitchFamily="2" charset="-122"/>
              </a:rPr>
              <a:t>这一步中，重点转移到躯干部分。使用与头部类似的方法，但是专门针对躯干部分训练另一个神经辐射场（表示为𝓕𝜽_torso）。</a:t>
            </a:r>
            <a:endParaRPr lang="zh-CN" altLang="en-US" sz="6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6400">
                <a:solidFill>
                  <a:schemeClr val="tx1"/>
                </a:solidFill>
                <a:latin typeface="宋体" panose="02010600030101010101" pitchFamily="2" charset="-122"/>
                <a:ea typeface="宋体" panose="02010600030101010101" pitchFamily="2" charset="-122"/>
                <a:cs typeface="宋体" panose="02010600030101010101" pitchFamily="2" charset="-122"/>
              </a:rPr>
              <a:t>与头部渲染独立，躯干神经辐射场负责渲染上身躯干的动态图像。</a:t>
            </a:r>
            <a:endParaRPr lang="zh-CN" altLang="en-US" sz="6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6400">
                <a:solidFill>
                  <a:schemeClr val="tx1"/>
                </a:solidFill>
                <a:latin typeface="宋体" panose="02010600030101010101" pitchFamily="2" charset="-122"/>
                <a:ea typeface="宋体" panose="02010600030101010101" pitchFamily="2" charset="-122"/>
                <a:cs typeface="宋体" panose="02010600030101010101" pitchFamily="2" charset="-122"/>
              </a:rPr>
              <a:t>通过这两个步骤，研究者能够分别处理头部和躯干的动态，这对于生成真实感更强、自然流畅的讲话视频至关重要。每个部分的神经辐射场分别捕捉到了头部和躯干的独特运动，以及它们如何随着时间和音频输入变化。最终，这两部分的渲染结果会被合并，形成一个连贯的、能够讲话的头部合成视频，这个过程是由深度学习模型控制的，以确保头部动作和讲话声音的同步。</a:t>
            </a:r>
            <a:endParaRPr lang="zh-CN" altLang="en-US" sz="6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a:p>
          <a:p>
            <a:pPr algn="l"/>
            <a:endParaRPr lang="zh-CN" altLang="en-US"/>
          </a:p>
          <a:p>
            <a:pPr algn="l"/>
            <a:endParaRPr lang="zh-CN" altLang="en-US"/>
          </a:p>
          <a:p>
            <a:pPr algn="l"/>
            <a:endParaRPr lang="zh-CN" altLang="en-US"/>
          </a:p>
          <a:p>
            <a:endParaRPr lang="zh-CN" altLang="en-US"/>
          </a:p>
          <a:p>
            <a:pPr algn="l"/>
            <a:endParaRPr lang="zh-CN" altLang="en-US"/>
          </a:p>
        </p:txBody>
      </p: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15312" t="36690" r="14205" b="38691"/>
          <a:stretch>
            <a:fillRect/>
          </a:stretch>
        </p:blipFill>
        <p:spPr>
          <a:xfrm>
            <a:off x="-1" y="0"/>
            <a:ext cx="2932043" cy="866878"/>
          </a:xfrm>
          <a:prstGeom prst="rect">
            <a:avLst/>
          </a:prstGeom>
          <a:effectLst/>
        </p:spPr>
      </p:pic>
      <p:sp>
        <p:nvSpPr>
          <p:cNvPr id="9" name="矩形 8"/>
          <p:cNvSpPr/>
          <p:nvPr/>
        </p:nvSpPr>
        <p:spPr>
          <a:xfrm>
            <a:off x="9448934" y="79446"/>
            <a:ext cx="2283766"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4000" b="1" i="0" dirty="0">
                <a:solidFill>
                  <a:schemeClr val="accent3"/>
                </a:solidFill>
                <a:latin typeface="-apple-system"/>
              </a:rPr>
              <a:t>XJU-ICIRG</a:t>
            </a:r>
            <a:endParaRPr lang="zh-CN" altLang="en-US" sz="4000" b="1" dirty="0">
              <a:solidFill>
                <a:schemeClr val="accent3"/>
              </a:solidFill>
            </a:endParaRPr>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1.xml><?xml version="1.0" encoding="utf-8"?>
<p:tagLst xmlns:p="http://schemas.openxmlformats.org/presentationml/2006/main">
  <p:tag name="commondata" val="eyJoZGlkIjoiYzk5ODk4OTU5NTEyOGI4YmYwOGRmYzkzY2Q1MTZjZDgifQ=="/>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72.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75.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7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8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8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8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5.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8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7.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8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8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91.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9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9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9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9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2207</Words>
  <Application>WPS 演示</Application>
  <PresentationFormat>宽屏</PresentationFormat>
  <Paragraphs>115</Paragraphs>
  <Slides>15</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宋体</vt:lpstr>
      <vt:lpstr>Wingdings</vt:lpstr>
      <vt:lpstr>Wingdings</vt:lpstr>
      <vt:lpstr>-apple-system</vt:lpstr>
      <vt:lpstr>Segoe Print</vt:lpstr>
      <vt:lpstr>华文中宋</vt:lpstr>
      <vt:lpstr>微软雅黑</vt:lpstr>
      <vt:lpstr>Arial Unicode MS</vt:lpstr>
      <vt:lpstr>Calibri</vt:lpstr>
      <vt:lpstr>BatangChe</vt:lpstr>
      <vt:lpstr>WPS</vt:lpstr>
      <vt:lpstr>读书汇报</vt:lpstr>
      <vt:lpstr>PowerPoint 演示文稿</vt:lpstr>
      <vt:lpstr>一、研究背景</vt:lpstr>
      <vt:lpstr>二、创新点</vt:lpstr>
      <vt:lpstr>三、研究方法</vt:lpstr>
      <vt:lpstr>NeRF for Talking Heads</vt:lpstr>
      <vt:lpstr>PowerPoint 演示文稿</vt:lpstr>
      <vt:lpstr>两个神经辐射场的训练过程</vt:lpstr>
      <vt:lpstr>PowerPoint 演示文稿</vt:lpstr>
      <vt:lpstr>训练细节</vt:lpstr>
      <vt:lpstr>实验与分析</vt:lpstr>
      <vt:lpstr>消融实验</vt:lpstr>
      <vt:lpstr>PowerPoint 演示文稿</vt:lpstr>
      <vt:lpstr>与其他方法对比</vt:lpstr>
      <vt:lpstr>结论</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honest-</cp:lastModifiedBy>
  <cp:revision>160</cp:revision>
  <dcterms:created xsi:type="dcterms:W3CDTF">2019-06-19T02:08:00Z</dcterms:created>
  <dcterms:modified xsi:type="dcterms:W3CDTF">2024-08-21T08:16:49Z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2052-12.1.0.17827</vt:lpwstr>
  </property>
  <property fmtid="{D5CDD505-2E9C-101B-9397-08002B2CF9AE}" pid="3" name="ICV">
    <vt:lpwstr>C8465D90D2174DE3BF2D46DA022B6DD5_13</vt:lpwstr>
  </property>
</Properties>
</file>