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30"/>
  </p:handoutMasterIdLst>
  <p:sldIdLst>
    <p:sldId id="256" r:id="rId3"/>
    <p:sldId id="286" r:id="rId4"/>
    <p:sldId id="365" r:id="rId5"/>
    <p:sldId id="683" r:id="rId6"/>
    <p:sldId id="727" r:id="rId7"/>
    <p:sldId id="730" r:id="rId8"/>
    <p:sldId id="731" r:id="rId9"/>
    <p:sldId id="791" r:id="rId10"/>
    <p:sldId id="771" r:id="rId11"/>
    <p:sldId id="701" r:id="rId12"/>
    <p:sldId id="734" r:id="rId13"/>
    <p:sldId id="735" r:id="rId14"/>
    <p:sldId id="751" r:id="rId15"/>
    <p:sldId id="684" r:id="rId16"/>
    <p:sldId id="714" r:id="rId18"/>
    <p:sldId id="764" r:id="rId19"/>
    <p:sldId id="685" r:id="rId20"/>
    <p:sldId id="738" r:id="rId21"/>
    <p:sldId id="739" r:id="rId22"/>
    <p:sldId id="766" r:id="rId23"/>
    <p:sldId id="767" r:id="rId24"/>
    <p:sldId id="768" r:id="rId25"/>
    <p:sldId id="753" r:id="rId26"/>
    <p:sldId id="724" r:id="rId27"/>
    <p:sldId id="770" r:id="rId28"/>
    <p:sldId id="281" r:id="rId29"/>
  </p:sldIdLst>
  <p:sldSz cx="9144000" cy="5143500" type="screen16x9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9" userDrawn="1">
          <p15:clr>
            <a:srgbClr val="A4A3A4"/>
          </p15:clr>
        </p15:guide>
        <p15:guide id="2" pos="28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4660"/>
    <a:srgbClr val="961E19"/>
    <a:srgbClr val="E8E8E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49" autoAdjust="0"/>
  </p:normalViewPr>
  <p:slideViewPr>
    <p:cSldViewPr showGuides="1">
      <p:cViewPr varScale="1">
        <p:scale>
          <a:sx n="104" d="100"/>
          <a:sy n="104" d="100"/>
        </p:scale>
        <p:origin x="850" y="58"/>
      </p:cViewPr>
      <p:guideLst>
        <p:guide orient="horz" pos="1709"/>
        <p:guide pos="285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gs" Target="tags/tag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1A9A1-B305-43A3-954F-7409640B2C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4D53A-EBD1-4578-9F09-8A6CB50B91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4D53A-EBD1-4578-9F09-8A6CB50B9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4D53A-EBD1-4578-9F09-8A6CB50B9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4D53A-EBD1-4578-9F09-8A6CB50B9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4D53A-EBD1-4578-9F09-8A6CB50B9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4D53A-EBD1-4578-9F09-8A6CB50B9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4D53A-EBD1-4578-9F09-8A6CB50B9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4D53A-EBD1-4578-9F09-8A6CB50B9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4D53A-EBD1-4578-9F09-8A6CB50B9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4D53A-EBD1-4578-9F09-8A6CB50B9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4D53A-EBD1-4578-9F09-8A6CB50B9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4D53A-EBD1-4578-9F09-8A6CB50B9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4D53A-EBD1-4578-9F09-8A6CB50B9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2.png"/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23478"/>
            <a:ext cx="9144000" cy="3600400"/>
          </a:xfrm>
          <a:prstGeom prst="rect">
            <a:avLst/>
          </a:prstGeom>
          <a:solidFill>
            <a:srgbClr val="3A466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-2128"/>
            <a:ext cx="9144000" cy="3600400"/>
          </a:xfrm>
          <a:prstGeom prst="rect">
            <a:avLst/>
          </a:prstGeom>
          <a:solidFill>
            <a:srgbClr val="3A4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5929" y="1667597"/>
            <a:ext cx="8280920" cy="7463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工作汇报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81680" y="2860040"/>
            <a:ext cx="2806700" cy="37592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研究方向：数字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模拟人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137461" y="1995686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860147" y="1995686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779912" y="4169717"/>
            <a:ext cx="4968553" cy="345440"/>
            <a:chOff x="3779912" y="4169717"/>
            <a:chExt cx="4968553" cy="345440"/>
          </a:xfrm>
        </p:grpSpPr>
        <p:sp>
          <p:nvSpPr>
            <p:cNvPr id="9" name="矩形 8"/>
            <p:cNvSpPr/>
            <p:nvPr/>
          </p:nvSpPr>
          <p:spPr>
            <a:xfrm>
              <a:off x="4040307" y="4169717"/>
              <a:ext cx="4708158" cy="345440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汇报人</a:t>
              </a:r>
              <a:r>
                <a:rPr lang="zh-CN" altLang="en-US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：李亚慧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</a:t>
              </a:r>
              <a:r>
                <a:rPr lang="zh-CN" altLang="en-US" b="1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指导老师</a:t>
              </a:r>
              <a:r>
                <a:rPr lang="zh-CN" altLang="en-US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：余</a:t>
              </a:r>
              <a:r>
                <a:rPr lang="zh-CN" altLang="en-US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银峰</a:t>
              </a:r>
              <a:endParaRPr lang="zh-CN" altLang="en-US" dirty="0">
                <a:solidFill>
                  <a:srgbClr val="3A46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3779912" y="4210339"/>
              <a:ext cx="198097" cy="265004"/>
              <a:chOff x="5823704" y="503688"/>
              <a:chExt cx="198097" cy="265004"/>
            </a:xfrm>
            <a:solidFill>
              <a:srgbClr val="3A4660"/>
            </a:solidFill>
          </p:grpSpPr>
          <p:sp>
            <p:nvSpPr>
              <p:cNvPr id="13" name="Oval 33"/>
              <p:cNvSpPr>
                <a:spLocks noChangeArrowheads="1"/>
              </p:cNvSpPr>
              <p:nvPr/>
            </p:nvSpPr>
            <p:spPr bwMode="auto">
              <a:xfrm>
                <a:off x="5872244" y="503688"/>
                <a:ext cx="101016" cy="1075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34"/>
              <p:cNvSpPr/>
              <p:nvPr/>
            </p:nvSpPr>
            <p:spPr bwMode="auto">
              <a:xfrm>
                <a:off x="5823704" y="616511"/>
                <a:ext cx="198097" cy="152181"/>
              </a:xfrm>
              <a:custGeom>
                <a:avLst/>
                <a:gdLst>
                  <a:gd name="T0" fmla="*/ 28 w 37"/>
                  <a:gd name="T1" fmla="*/ 0 h 28"/>
                  <a:gd name="T2" fmla="*/ 19 w 37"/>
                  <a:gd name="T3" fmla="*/ 11 h 28"/>
                  <a:gd name="T4" fmla="*/ 9 w 37"/>
                  <a:gd name="T5" fmla="*/ 0 h 28"/>
                  <a:gd name="T6" fmla="*/ 0 w 37"/>
                  <a:gd name="T7" fmla="*/ 18 h 28"/>
                  <a:gd name="T8" fmla="*/ 1 w 37"/>
                  <a:gd name="T9" fmla="*/ 26 h 28"/>
                  <a:gd name="T10" fmla="*/ 19 w 37"/>
                  <a:gd name="T11" fmla="*/ 28 h 28"/>
                  <a:gd name="T12" fmla="*/ 36 w 37"/>
                  <a:gd name="T13" fmla="*/ 26 h 28"/>
                  <a:gd name="T14" fmla="*/ 37 w 37"/>
                  <a:gd name="T15" fmla="*/ 18 h 28"/>
                  <a:gd name="T16" fmla="*/ 28 w 37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8">
                    <a:moveTo>
                      <a:pt x="28" y="0"/>
                    </a:moveTo>
                    <a:cubicBezTo>
                      <a:pt x="19" y="11"/>
                      <a:pt x="19" y="11"/>
                      <a:pt x="19" y="1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4"/>
                      <a:pt x="0" y="11"/>
                      <a:pt x="0" y="18"/>
                    </a:cubicBezTo>
                    <a:cubicBezTo>
                      <a:pt x="0" y="21"/>
                      <a:pt x="1" y="23"/>
                      <a:pt x="1" y="26"/>
                    </a:cubicBezTo>
                    <a:cubicBezTo>
                      <a:pt x="7" y="27"/>
                      <a:pt x="12" y="28"/>
                      <a:pt x="19" y="28"/>
                    </a:cubicBezTo>
                    <a:cubicBezTo>
                      <a:pt x="25" y="28"/>
                      <a:pt x="31" y="27"/>
                      <a:pt x="36" y="26"/>
                    </a:cubicBezTo>
                    <a:cubicBezTo>
                      <a:pt x="37" y="23"/>
                      <a:pt x="37" y="21"/>
                      <a:pt x="37" y="18"/>
                    </a:cubicBezTo>
                    <a:cubicBezTo>
                      <a:pt x="37" y="11"/>
                      <a:pt x="33" y="4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5" name="Freeform 504"/>
            <p:cNvSpPr>
              <a:spLocks noEditPoints="1"/>
            </p:cNvSpPr>
            <p:nvPr/>
          </p:nvSpPr>
          <p:spPr bwMode="auto">
            <a:xfrm>
              <a:off x="6076507" y="4210339"/>
              <a:ext cx="233967" cy="265004"/>
            </a:xfrm>
            <a:custGeom>
              <a:avLst/>
              <a:gdLst>
                <a:gd name="T0" fmla="*/ 25 w 255"/>
                <a:gd name="T1" fmla="*/ 19 h 288"/>
                <a:gd name="T2" fmla="*/ 0 w 255"/>
                <a:gd name="T3" fmla="*/ 35 h 288"/>
                <a:gd name="T4" fmla="*/ 25 w 255"/>
                <a:gd name="T5" fmla="*/ 51 h 288"/>
                <a:gd name="T6" fmla="*/ 15 w 255"/>
                <a:gd name="T7" fmla="*/ 62 h 288"/>
                <a:gd name="T8" fmla="*/ 15 w 255"/>
                <a:gd name="T9" fmla="*/ 95 h 288"/>
                <a:gd name="T10" fmla="*/ 25 w 255"/>
                <a:gd name="T11" fmla="*/ 106 h 288"/>
                <a:gd name="T12" fmla="*/ 0 w 255"/>
                <a:gd name="T13" fmla="*/ 122 h 288"/>
                <a:gd name="T14" fmla="*/ 25 w 255"/>
                <a:gd name="T15" fmla="*/ 139 h 288"/>
                <a:gd name="T16" fmla="*/ 25 w 255"/>
                <a:gd name="T17" fmla="*/ 146 h 288"/>
                <a:gd name="T18" fmla="*/ 15 w 255"/>
                <a:gd name="T19" fmla="*/ 150 h 288"/>
                <a:gd name="T20" fmla="*/ 15 w 255"/>
                <a:gd name="T21" fmla="*/ 182 h 288"/>
                <a:gd name="T22" fmla="*/ 25 w 255"/>
                <a:gd name="T23" fmla="*/ 193 h 288"/>
                <a:gd name="T24" fmla="*/ 0 w 255"/>
                <a:gd name="T25" fmla="*/ 210 h 288"/>
                <a:gd name="T26" fmla="*/ 25 w 255"/>
                <a:gd name="T27" fmla="*/ 226 h 288"/>
                <a:gd name="T28" fmla="*/ 15 w 255"/>
                <a:gd name="T29" fmla="*/ 237 h 288"/>
                <a:gd name="T30" fmla="*/ 15 w 255"/>
                <a:gd name="T31" fmla="*/ 270 h 288"/>
                <a:gd name="T32" fmla="*/ 25 w 255"/>
                <a:gd name="T33" fmla="*/ 288 h 288"/>
                <a:gd name="T34" fmla="*/ 255 w 255"/>
                <a:gd name="T35" fmla="*/ 146 h 288"/>
                <a:gd name="T36" fmla="*/ 255 w 255"/>
                <a:gd name="T37" fmla="*/ 0 h 288"/>
                <a:gd name="T38" fmla="*/ 41 w 255"/>
                <a:gd name="T39" fmla="*/ 261 h 288"/>
                <a:gd name="T40" fmla="*/ 9 w 255"/>
                <a:gd name="T41" fmla="*/ 253 h 288"/>
                <a:gd name="T42" fmla="*/ 41 w 255"/>
                <a:gd name="T43" fmla="*/ 246 h 288"/>
                <a:gd name="T44" fmla="*/ 41 w 255"/>
                <a:gd name="T45" fmla="*/ 261 h 288"/>
                <a:gd name="T46" fmla="*/ 15 w 255"/>
                <a:gd name="T47" fmla="*/ 217 h 288"/>
                <a:gd name="T48" fmla="*/ 15 w 255"/>
                <a:gd name="T49" fmla="*/ 202 h 288"/>
                <a:gd name="T50" fmla="*/ 48 w 255"/>
                <a:gd name="T51" fmla="*/ 210 h 288"/>
                <a:gd name="T52" fmla="*/ 41 w 255"/>
                <a:gd name="T53" fmla="*/ 174 h 288"/>
                <a:gd name="T54" fmla="*/ 9 w 255"/>
                <a:gd name="T55" fmla="*/ 166 h 288"/>
                <a:gd name="T56" fmla="*/ 41 w 255"/>
                <a:gd name="T57" fmla="*/ 159 h 288"/>
                <a:gd name="T58" fmla="*/ 41 w 255"/>
                <a:gd name="T59" fmla="*/ 174 h 288"/>
                <a:gd name="T60" fmla="*/ 15 w 255"/>
                <a:gd name="T61" fmla="*/ 130 h 288"/>
                <a:gd name="T62" fmla="*/ 15 w 255"/>
                <a:gd name="T63" fmla="*/ 115 h 288"/>
                <a:gd name="T64" fmla="*/ 48 w 255"/>
                <a:gd name="T65" fmla="*/ 122 h 288"/>
                <a:gd name="T66" fmla="*/ 41 w 255"/>
                <a:gd name="T67" fmla="*/ 86 h 288"/>
                <a:gd name="T68" fmla="*/ 9 w 255"/>
                <a:gd name="T69" fmla="*/ 79 h 288"/>
                <a:gd name="T70" fmla="*/ 41 w 255"/>
                <a:gd name="T71" fmla="*/ 71 h 288"/>
                <a:gd name="T72" fmla="*/ 41 w 255"/>
                <a:gd name="T73" fmla="*/ 86 h 288"/>
                <a:gd name="T74" fmla="*/ 15 w 255"/>
                <a:gd name="T75" fmla="*/ 43 h 288"/>
                <a:gd name="T76" fmla="*/ 15 w 255"/>
                <a:gd name="T77" fmla="*/ 28 h 288"/>
                <a:gd name="T78" fmla="*/ 48 w 255"/>
                <a:gd name="T79" fmla="*/ 35 h 288"/>
                <a:gd name="T80" fmla="*/ 214 w 255"/>
                <a:gd name="T81" fmla="*/ 205 h 288"/>
                <a:gd name="T82" fmla="*/ 76 w 255"/>
                <a:gd name="T83" fmla="*/ 191 h 288"/>
                <a:gd name="T84" fmla="*/ 132 w 255"/>
                <a:gd name="T85" fmla="*/ 159 h 288"/>
                <a:gd name="T86" fmla="*/ 118 w 255"/>
                <a:gd name="T87" fmla="*/ 120 h 288"/>
                <a:gd name="T88" fmla="*/ 145 w 255"/>
                <a:gd name="T89" fmla="*/ 85 h 288"/>
                <a:gd name="T90" fmla="*/ 171 w 255"/>
                <a:gd name="T91" fmla="*/ 120 h 288"/>
                <a:gd name="T92" fmla="*/ 157 w 255"/>
                <a:gd name="T93" fmla="*/ 159 h 288"/>
                <a:gd name="T94" fmla="*/ 214 w 255"/>
                <a:gd name="T95" fmla="*/ 19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55" h="288">
                  <a:moveTo>
                    <a:pt x="25" y="0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6" y="19"/>
                    <a:pt x="0" y="25"/>
                    <a:pt x="0" y="35"/>
                  </a:cubicBezTo>
                  <a:cubicBezTo>
                    <a:pt x="0" y="45"/>
                    <a:pt x="6" y="51"/>
                    <a:pt x="1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6" y="62"/>
                    <a:pt x="0" y="68"/>
                    <a:pt x="0" y="79"/>
                  </a:cubicBezTo>
                  <a:cubicBezTo>
                    <a:pt x="0" y="89"/>
                    <a:pt x="6" y="95"/>
                    <a:pt x="15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106"/>
                    <a:pt x="25" y="106"/>
                    <a:pt x="25" y="106"/>
                  </a:cubicBezTo>
                  <a:cubicBezTo>
                    <a:pt x="15" y="106"/>
                    <a:pt x="15" y="106"/>
                    <a:pt x="15" y="106"/>
                  </a:cubicBezTo>
                  <a:cubicBezTo>
                    <a:pt x="6" y="106"/>
                    <a:pt x="0" y="112"/>
                    <a:pt x="0" y="122"/>
                  </a:cubicBezTo>
                  <a:cubicBezTo>
                    <a:pt x="0" y="132"/>
                    <a:pt x="6" y="139"/>
                    <a:pt x="15" y="139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5" y="142"/>
                    <a:pt x="25" y="142"/>
                    <a:pt x="25" y="142"/>
                  </a:cubicBezTo>
                  <a:cubicBezTo>
                    <a:pt x="25" y="146"/>
                    <a:pt x="25" y="146"/>
                    <a:pt x="25" y="146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15" y="150"/>
                    <a:pt x="15" y="150"/>
                    <a:pt x="15" y="150"/>
                  </a:cubicBezTo>
                  <a:cubicBezTo>
                    <a:pt x="6" y="150"/>
                    <a:pt x="0" y="156"/>
                    <a:pt x="0" y="166"/>
                  </a:cubicBezTo>
                  <a:cubicBezTo>
                    <a:pt x="0" y="176"/>
                    <a:pt x="6" y="182"/>
                    <a:pt x="15" y="182"/>
                  </a:cubicBezTo>
                  <a:cubicBezTo>
                    <a:pt x="25" y="182"/>
                    <a:pt x="25" y="182"/>
                    <a:pt x="25" y="182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15" y="193"/>
                    <a:pt x="15" y="193"/>
                    <a:pt x="15" y="193"/>
                  </a:cubicBezTo>
                  <a:cubicBezTo>
                    <a:pt x="6" y="193"/>
                    <a:pt x="0" y="199"/>
                    <a:pt x="0" y="210"/>
                  </a:cubicBezTo>
                  <a:cubicBezTo>
                    <a:pt x="0" y="220"/>
                    <a:pt x="6" y="226"/>
                    <a:pt x="15" y="226"/>
                  </a:cubicBezTo>
                  <a:cubicBezTo>
                    <a:pt x="25" y="226"/>
                    <a:pt x="25" y="226"/>
                    <a:pt x="25" y="226"/>
                  </a:cubicBezTo>
                  <a:cubicBezTo>
                    <a:pt x="25" y="237"/>
                    <a:pt x="25" y="237"/>
                    <a:pt x="25" y="237"/>
                  </a:cubicBezTo>
                  <a:cubicBezTo>
                    <a:pt x="15" y="237"/>
                    <a:pt x="15" y="237"/>
                    <a:pt x="15" y="237"/>
                  </a:cubicBezTo>
                  <a:cubicBezTo>
                    <a:pt x="6" y="237"/>
                    <a:pt x="0" y="243"/>
                    <a:pt x="0" y="253"/>
                  </a:cubicBezTo>
                  <a:cubicBezTo>
                    <a:pt x="0" y="263"/>
                    <a:pt x="6" y="270"/>
                    <a:pt x="15" y="270"/>
                  </a:cubicBezTo>
                  <a:cubicBezTo>
                    <a:pt x="25" y="270"/>
                    <a:pt x="25" y="270"/>
                    <a:pt x="25" y="270"/>
                  </a:cubicBezTo>
                  <a:cubicBezTo>
                    <a:pt x="25" y="288"/>
                    <a:pt x="25" y="288"/>
                    <a:pt x="25" y="288"/>
                  </a:cubicBezTo>
                  <a:cubicBezTo>
                    <a:pt x="255" y="288"/>
                    <a:pt x="255" y="288"/>
                    <a:pt x="255" y="288"/>
                  </a:cubicBezTo>
                  <a:cubicBezTo>
                    <a:pt x="255" y="146"/>
                    <a:pt x="255" y="146"/>
                    <a:pt x="255" y="146"/>
                  </a:cubicBezTo>
                  <a:cubicBezTo>
                    <a:pt x="255" y="142"/>
                    <a:pt x="255" y="142"/>
                    <a:pt x="255" y="142"/>
                  </a:cubicBezTo>
                  <a:cubicBezTo>
                    <a:pt x="255" y="0"/>
                    <a:pt x="255" y="0"/>
                    <a:pt x="255" y="0"/>
                  </a:cubicBezTo>
                  <a:lnTo>
                    <a:pt x="25" y="0"/>
                  </a:lnTo>
                  <a:close/>
                  <a:moveTo>
                    <a:pt x="41" y="261"/>
                  </a:moveTo>
                  <a:cubicBezTo>
                    <a:pt x="15" y="261"/>
                    <a:pt x="15" y="261"/>
                    <a:pt x="15" y="261"/>
                  </a:cubicBezTo>
                  <a:cubicBezTo>
                    <a:pt x="11" y="261"/>
                    <a:pt x="9" y="259"/>
                    <a:pt x="9" y="253"/>
                  </a:cubicBezTo>
                  <a:cubicBezTo>
                    <a:pt x="9" y="248"/>
                    <a:pt x="11" y="246"/>
                    <a:pt x="15" y="246"/>
                  </a:cubicBezTo>
                  <a:cubicBezTo>
                    <a:pt x="41" y="246"/>
                    <a:pt x="41" y="246"/>
                    <a:pt x="41" y="246"/>
                  </a:cubicBezTo>
                  <a:cubicBezTo>
                    <a:pt x="46" y="246"/>
                    <a:pt x="48" y="248"/>
                    <a:pt x="48" y="253"/>
                  </a:cubicBezTo>
                  <a:cubicBezTo>
                    <a:pt x="48" y="259"/>
                    <a:pt x="46" y="261"/>
                    <a:pt x="41" y="261"/>
                  </a:cubicBezTo>
                  <a:close/>
                  <a:moveTo>
                    <a:pt x="41" y="217"/>
                  </a:moveTo>
                  <a:cubicBezTo>
                    <a:pt x="15" y="217"/>
                    <a:pt x="15" y="217"/>
                    <a:pt x="15" y="217"/>
                  </a:cubicBezTo>
                  <a:cubicBezTo>
                    <a:pt x="11" y="217"/>
                    <a:pt x="9" y="215"/>
                    <a:pt x="9" y="210"/>
                  </a:cubicBezTo>
                  <a:cubicBezTo>
                    <a:pt x="9" y="204"/>
                    <a:pt x="11" y="202"/>
                    <a:pt x="15" y="202"/>
                  </a:cubicBezTo>
                  <a:cubicBezTo>
                    <a:pt x="41" y="202"/>
                    <a:pt x="41" y="202"/>
                    <a:pt x="41" y="202"/>
                  </a:cubicBezTo>
                  <a:cubicBezTo>
                    <a:pt x="46" y="202"/>
                    <a:pt x="48" y="204"/>
                    <a:pt x="48" y="210"/>
                  </a:cubicBezTo>
                  <a:cubicBezTo>
                    <a:pt x="48" y="215"/>
                    <a:pt x="46" y="217"/>
                    <a:pt x="41" y="217"/>
                  </a:cubicBezTo>
                  <a:close/>
                  <a:moveTo>
                    <a:pt x="41" y="174"/>
                  </a:moveTo>
                  <a:cubicBezTo>
                    <a:pt x="15" y="174"/>
                    <a:pt x="15" y="174"/>
                    <a:pt x="15" y="174"/>
                  </a:cubicBezTo>
                  <a:cubicBezTo>
                    <a:pt x="11" y="174"/>
                    <a:pt x="9" y="171"/>
                    <a:pt x="9" y="166"/>
                  </a:cubicBezTo>
                  <a:cubicBezTo>
                    <a:pt x="9" y="161"/>
                    <a:pt x="11" y="159"/>
                    <a:pt x="15" y="159"/>
                  </a:cubicBezTo>
                  <a:cubicBezTo>
                    <a:pt x="41" y="159"/>
                    <a:pt x="41" y="159"/>
                    <a:pt x="41" y="159"/>
                  </a:cubicBezTo>
                  <a:cubicBezTo>
                    <a:pt x="46" y="159"/>
                    <a:pt x="48" y="161"/>
                    <a:pt x="48" y="166"/>
                  </a:cubicBezTo>
                  <a:cubicBezTo>
                    <a:pt x="48" y="171"/>
                    <a:pt x="46" y="174"/>
                    <a:pt x="41" y="174"/>
                  </a:cubicBezTo>
                  <a:close/>
                  <a:moveTo>
                    <a:pt x="41" y="130"/>
                  </a:moveTo>
                  <a:cubicBezTo>
                    <a:pt x="15" y="130"/>
                    <a:pt x="15" y="130"/>
                    <a:pt x="15" y="130"/>
                  </a:cubicBezTo>
                  <a:cubicBezTo>
                    <a:pt x="11" y="130"/>
                    <a:pt x="9" y="128"/>
                    <a:pt x="9" y="122"/>
                  </a:cubicBezTo>
                  <a:cubicBezTo>
                    <a:pt x="9" y="117"/>
                    <a:pt x="11" y="115"/>
                    <a:pt x="15" y="115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46" y="115"/>
                    <a:pt x="48" y="117"/>
                    <a:pt x="48" y="122"/>
                  </a:cubicBezTo>
                  <a:cubicBezTo>
                    <a:pt x="48" y="128"/>
                    <a:pt x="46" y="130"/>
                    <a:pt x="41" y="130"/>
                  </a:cubicBezTo>
                  <a:close/>
                  <a:moveTo>
                    <a:pt x="41" y="86"/>
                  </a:moveTo>
                  <a:cubicBezTo>
                    <a:pt x="15" y="86"/>
                    <a:pt x="15" y="86"/>
                    <a:pt x="15" y="86"/>
                  </a:cubicBezTo>
                  <a:cubicBezTo>
                    <a:pt x="11" y="86"/>
                    <a:pt x="9" y="84"/>
                    <a:pt x="9" y="79"/>
                  </a:cubicBezTo>
                  <a:cubicBezTo>
                    <a:pt x="9" y="73"/>
                    <a:pt x="11" y="71"/>
                    <a:pt x="15" y="71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6" y="71"/>
                    <a:pt x="48" y="73"/>
                    <a:pt x="48" y="79"/>
                  </a:cubicBezTo>
                  <a:cubicBezTo>
                    <a:pt x="48" y="84"/>
                    <a:pt x="46" y="86"/>
                    <a:pt x="41" y="86"/>
                  </a:cubicBezTo>
                  <a:close/>
                  <a:moveTo>
                    <a:pt x="41" y="43"/>
                  </a:moveTo>
                  <a:cubicBezTo>
                    <a:pt x="15" y="43"/>
                    <a:pt x="15" y="43"/>
                    <a:pt x="15" y="43"/>
                  </a:cubicBezTo>
                  <a:cubicBezTo>
                    <a:pt x="11" y="43"/>
                    <a:pt x="9" y="40"/>
                    <a:pt x="9" y="35"/>
                  </a:cubicBezTo>
                  <a:cubicBezTo>
                    <a:pt x="9" y="30"/>
                    <a:pt x="11" y="28"/>
                    <a:pt x="15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6" y="28"/>
                    <a:pt x="48" y="30"/>
                    <a:pt x="48" y="35"/>
                  </a:cubicBezTo>
                  <a:cubicBezTo>
                    <a:pt x="48" y="40"/>
                    <a:pt x="46" y="43"/>
                    <a:pt x="41" y="43"/>
                  </a:cubicBezTo>
                  <a:close/>
                  <a:moveTo>
                    <a:pt x="214" y="205"/>
                  </a:moveTo>
                  <a:cubicBezTo>
                    <a:pt x="76" y="205"/>
                    <a:pt x="76" y="205"/>
                    <a:pt x="76" y="205"/>
                  </a:cubicBezTo>
                  <a:cubicBezTo>
                    <a:pt x="76" y="191"/>
                    <a:pt x="76" y="191"/>
                    <a:pt x="76" y="191"/>
                  </a:cubicBezTo>
                  <a:cubicBezTo>
                    <a:pt x="76" y="191"/>
                    <a:pt x="76" y="183"/>
                    <a:pt x="93" y="175"/>
                  </a:cubicBezTo>
                  <a:cubicBezTo>
                    <a:pt x="101" y="172"/>
                    <a:pt x="114" y="162"/>
                    <a:pt x="132" y="159"/>
                  </a:cubicBezTo>
                  <a:cubicBezTo>
                    <a:pt x="127" y="154"/>
                    <a:pt x="124" y="146"/>
                    <a:pt x="120" y="137"/>
                  </a:cubicBezTo>
                  <a:cubicBezTo>
                    <a:pt x="118" y="131"/>
                    <a:pt x="118" y="127"/>
                    <a:pt x="118" y="120"/>
                  </a:cubicBezTo>
                  <a:cubicBezTo>
                    <a:pt x="118" y="115"/>
                    <a:pt x="117" y="108"/>
                    <a:pt x="118" y="103"/>
                  </a:cubicBezTo>
                  <a:cubicBezTo>
                    <a:pt x="122" y="89"/>
                    <a:pt x="133" y="85"/>
                    <a:pt x="145" y="85"/>
                  </a:cubicBezTo>
                  <a:cubicBezTo>
                    <a:pt x="157" y="85"/>
                    <a:pt x="167" y="89"/>
                    <a:pt x="171" y="103"/>
                  </a:cubicBezTo>
                  <a:cubicBezTo>
                    <a:pt x="172" y="108"/>
                    <a:pt x="171" y="115"/>
                    <a:pt x="171" y="120"/>
                  </a:cubicBezTo>
                  <a:cubicBezTo>
                    <a:pt x="171" y="127"/>
                    <a:pt x="171" y="131"/>
                    <a:pt x="169" y="137"/>
                  </a:cubicBezTo>
                  <a:cubicBezTo>
                    <a:pt x="166" y="146"/>
                    <a:pt x="162" y="154"/>
                    <a:pt x="157" y="159"/>
                  </a:cubicBezTo>
                  <a:cubicBezTo>
                    <a:pt x="176" y="162"/>
                    <a:pt x="188" y="171"/>
                    <a:pt x="196" y="175"/>
                  </a:cubicBezTo>
                  <a:cubicBezTo>
                    <a:pt x="214" y="183"/>
                    <a:pt x="214" y="191"/>
                    <a:pt x="214" y="191"/>
                  </a:cubicBezTo>
                  <a:lnTo>
                    <a:pt x="214" y="205"/>
                  </a:lnTo>
                  <a:close/>
                </a:path>
              </a:pathLst>
            </a:custGeom>
            <a:solidFill>
              <a:srgbClr val="3A466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6" name="KSO_Shape"/>
          <p:cNvSpPr>
            <a:spLocks noChangeArrowheads="1"/>
          </p:cNvSpPr>
          <p:nvPr/>
        </p:nvSpPr>
        <p:spPr bwMode="auto">
          <a:xfrm>
            <a:off x="6660232" y="-236562"/>
            <a:ext cx="2624111" cy="1791403"/>
          </a:xfrm>
          <a:custGeom>
            <a:avLst/>
            <a:gdLst>
              <a:gd name="T0" fmla="*/ 844045 w 3931"/>
              <a:gd name="T1" fmla="*/ 356609 h 2392"/>
              <a:gd name="T2" fmla="*/ 561681 w 3931"/>
              <a:gd name="T3" fmla="*/ 235522 h 2392"/>
              <a:gd name="T4" fmla="*/ 243848 w 3931"/>
              <a:gd name="T5" fmla="*/ 356609 h 2392"/>
              <a:gd name="T6" fmla="*/ 155176 w 3931"/>
              <a:gd name="T7" fmla="*/ 319756 h 2392"/>
              <a:gd name="T8" fmla="*/ 155176 w 3931"/>
              <a:gd name="T9" fmla="*/ 428374 h 2392"/>
              <a:gd name="T10" fmla="*/ 179283 w 3931"/>
              <a:gd name="T11" fmla="*/ 461624 h 2392"/>
              <a:gd name="T12" fmla="*/ 154622 w 3931"/>
              <a:gd name="T13" fmla="*/ 494874 h 2392"/>
              <a:gd name="T14" fmla="*/ 180946 w 3931"/>
              <a:gd name="T15" fmla="*/ 611804 h 2392"/>
              <a:gd name="T16" fmla="*/ 103358 w 3931"/>
              <a:gd name="T17" fmla="*/ 611804 h 2392"/>
              <a:gd name="T18" fmla="*/ 129960 w 3931"/>
              <a:gd name="T19" fmla="*/ 494320 h 2392"/>
              <a:gd name="T20" fmla="*/ 108346 w 3931"/>
              <a:gd name="T21" fmla="*/ 461624 h 2392"/>
              <a:gd name="T22" fmla="*/ 129128 w 3931"/>
              <a:gd name="T23" fmla="*/ 429205 h 2392"/>
              <a:gd name="T24" fmla="*/ 129128 w 3931"/>
              <a:gd name="T25" fmla="*/ 308950 h 2392"/>
              <a:gd name="T26" fmla="*/ 0 w 3931"/>
              <a:gd name="T27" fmla="*/ 254918 h 2392"/>
              <a:gd name="T28" fmla="*/ 568054 w 3931"/>
              <a:gd name="T29" fmla="*/ 0 h 2392"/>
              <a:gd name="T30" fmla="*/ 1089278 w 3931"/>
              <a:gd name="T31" fmla="*/ 258243 h 2392"/>
              <a:gd name="T32" fmla="*/ 844045 w 3931"/>
              <a:gd name="T33" fmla="*/ 356609 h 2392"/>
              <a:gd name="T34" fmla="*/ 555307 w 3931"/>
              <a:gd name="T35" fmla="*/ 297035 h 2392"/>
              <a:gd name="T36" fmla="*/ 811624 w 3931"/>
              <a:gd name="T37" fmla="*/ 384040 h 2392"/>
              <a:gd name="T38" fmla="*/ 811624 w 3931"/>
              <a:gd name="T39" fmla="*/ 594902 h 2392"/>
              <a:gd name="T40" fmla="*/ 542284 w 3931"/>
              <a:gd name="T41" fmla="*/ 662788 h 2392"/>
              <a:gd name="T42" fmla="*/ 304532 w 3931"/>
              <a:gd name="T43" fmla="*/ 594902 h 2392"/>
              <a:gd name="T44" fmla="*/ 304532 w 3931"/>
              <a:gd name="T45" fmla="*/ 384040 h 2392"/>
              <a:gd name="T46" fmla="*/ 555307 w 3931"/>
              <a:gd name="T47" fmla="*/ 297035 h 2392"/>
              <a:gd name="T48" fmla="*/ 551982 w 3931"/>
              <a:gd name="T49" fmla="*/ 623996 h 2392"/>
              <a:gd name="T50" fmla="*/ 758698 w 3931"/>
              <a:gd name="T51" fmla="*/ 572458 h 2392"/>
              <a:gd name="T52" fmla="*/ 551982 w 3931"/>
              <a:gd name="T53" fmla="*/ 520643 h 2392"/>
              <a:gd name="T54" fmla="*/ 345543 w 3931"/>
              <a:gd name="T55" fmla="*/ 572458 h 2392"/>
              <a:gd name="T56" fmla="*/ 551982 w 3931"/>
              <a:gd name="T57" fmla="*/ 623996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>
              <a:alpha val="6000"/>
            </a:schemeClr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biLevel thresh="5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risscrossEtching trans="75000"/>
                    </a14:imgEffect>
                    <a14:imgEffect>
                      <a14:brightnessContrast bright="100000" contras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00" y="411510"/>
            <a:ext cx="2661353" cy="7463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Sherpa3D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2055495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CVPR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7" name="文本框 6"/>
          <p:cNvSpPr txBox="1"/>
          <p:nvPr/>
        </p:nvSpPr>
        <p:spPr>
          <a:xfrm>
            <a:off x="934720" y="787400"/>
            <a:ext cx="7195185" cy="3503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实验设置</a:t>
            </a:r>
            <a:r>
              <a:rPr lang="zh-CN" b="1"/>
              <a:t>：</a:t>
            </a:r>
            <a:endParaRPr lang="zh-CN" b="1"/>
          </a:p>
          <a:p>
            <a:r>
              <a:rPr lang="zh-CN" altLang="en-US"/>
              <a:t>使用由三个隐藏层组成的MLP来近似Fθ和Tη。Adam优化器用于更新Fθ和Tη，初始学习率为1e−3衰减为5e−4。对于3D表示，使用</a:t>
            </a:r>
            <a:r>
              <a:rPr lang="en-US" altLang="zh-CN"/>
              <a:t>DMT</a:t>
            </a:r>
            <a:r>
              <a:rPr lang="zh-CN" altLang="en-US"/>
              <a:t>et分辨率为128的纹理网格来实现质量和生成速度之间的平衡。以固定半径为2.5,y轴FOV为45◦采样随机相机姿势，方位角为[- 180◦，180◦]，仰角为[- 30◦，30◦]。在三维扩散模型中加载</a:t>
            </a:r>
            <a:r>
              <a:rPr lang="en-US" altLang="zh-CN"/>
              <a:t>S</a:t>
            </a:r>
            <a:r>
              <a:rPr lang="zh-CN" altLang="en-US"/>
              <a:t>hap - e，二维扩散模型选择stabilityai/stable- diffusion -2-1base。λstruc设为10，λsem设为30，以平衡SDS损失的大小。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Sherpa3D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2055495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CVPR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265" y="1347470"/>
            <a:ext cx="3960495" cy="23266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Sherpa3D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2055495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CVPR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40" y="581660"/>
            <a:ext cx="5432425" cy="43649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Sherpa3D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2055495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CVPR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60" y="1203325"/>
            <a:ext cx="7328535" cy="2794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FG-EmoT</a:t>
                </a:r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alk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1738630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AAAI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6" name="文本框 5"/>
          <p:cNvSpPr txBox="1"/>
          <p:nvPr/>
        </p:nvSpPr>
        <p:spPr>
          <a:xfrm>
            <a:off x="1532890" y="3419475"/>
            <a:ext cx="6218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FG-EmoTalk：说话头视频生成与细粒度可控的面部表情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1219835"/>
            <a:ext cx="8230235" cy="21996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FG-EmoTalk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1738630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AAAI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7" name="文本框 6"/>
          <p:cNvSpPr txBox="1"/>
          <p:nvPr/>
        </p:nvSpPr>
        <p:spPr>
          <a:xfrm>
            <a:off x="934720" y="915035"/>
            <a:ext cx="7195185" cy="3251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现</a:t>
            </a:r>
            <a:r>
              <a:rPr lang="zh-CN" altLang="en-US" b="1"/>
              <a:t>存问题：</a:t>
            </a:r>
            <a:endParaRPr lang="zh-CN" altLang="en-US" b="1"/>
          </a:p>
          <a:p>
            <a:r>
              <a:rPr lang="en-US" altLang="zh-CN"/>
              <a:t>1. </a:t>
            </a:r>
            <a:r>
              <a:t>深度生成模型极大改善了单镜头视频驱动的说话头生成，但很少有研究解决细粒度可控的面部表情编辑问题</a:t>
            </a:r>
            <a:r>
              <a:rPr lang="zh-CN" altLang="en-US"/>
              <a:t>；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 现有的方法依赖于一组固定的预定义的离散情感标签，或者简单地从输入视频中复制表情</a:t>
            </a:r>
            <a:r>
              <a:rPr lang="zh-CN" altLang="en-US"/>
              <a:t>，这是有局限性的，因为表情是复杂的，仅使用情感标签的方法无法生成细粒度的、准确的或混合的表情。</a:t>
            </a:r>
            <a:endParaRPr lang="zh-CN" altLang="en-US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FG-EmoTalk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1738630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AAAI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7" name="文本框 6"/>
          <p:cNvSpPr txBox="1"/>
          <p:nvPr/>
        </p:nvSpPr>
        <p:spPr>
          <a:xfrm>
            <a:off x="934720" y="915035"/>
            <a:ext cx="7195185" cy="3251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贡献：</a:t>
            </a:r>
            <a:endParaRPr lang="zh-CN" altLang="en-US" b="1"/>
          </a:p>
          <a:p>
            <a:r>
              <a:rPr lang="en-US" altLang="zh-CN"/>
              <a:t>1. </a:t>
            </a:r>
            <a:r>
              <a:t>提出了一个端到端视频生成框架，通过集成面部AUs来控制肌肉群动作强度来实现表情编辑</a:t>
            </a:r>
            <a:r>
              <a:rPr lang="zh-CN" altLang="en-US"/>
              <a:t>；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 提出了一种特征分解机制，将说话头特征分解为三个组成部分，即外观、姿势和表情。然后将隔离的表达式组件</a:t>
            </a:r>
            <a:r>
              <a:rPr lang="zh-CN" altLang="en-US"/>
              <a:t>（</a:t>
            </a:r>
            <a:r>
              <a:rPr lang="en-US" altLang="zh-CN"/>
              <a:t>pose,exp</a:t>
            </a:r>
            <a:r>
              <a:rPr lang="zh-CN" altLang="en-US"/>
              <a:t>）</a:t>
            </a:r>
            <a:r>
              <a:rPr lang="en-US" altLang="zh-CN"/>
              <a:t>与输入au结合起来，生成细粒度的表达式</a:t>
            </a:r>
            <a:r>
              <a:rPr lang="zh-CN" altLang="en-US"/>
              <a:t>；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 提出了一种自监督网络训练策略，该策略具有精心设计的约束和两种新的损失，即外观损失和表达损失</a:t>
            </a:r>
            <a:r>
              <a:rPr lang="zh-CN" altLang="en-US"/>
              <a:t>。</a:t>
            </a:r>
            <a:endParaRPr lang="en-US" altLang="zh-CN"/>
          </a:p>
          <a:p>
            <a:endParaRPr lang="zh-CN" altLang="en-US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FG-EmoTalk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1738630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AAAI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60" y="709930"/>
            <a:ext cx="7842885" cy="41395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54090" y="1059180"/>
            <a:ext cx="12541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hierarchical facial </a:t>
            </a:r>
            <a:r>
              <a:rPr lang="en-US" altLang="zh-CN" sz="800"/>
              <a:t>feature</a:t>
            </a:r>
            <a:endParaRPr lang="en-US" altLang="zh-CN" sz="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FG-EmoTalk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1738630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AAAI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7" name="文本框 6"/>
          <p:cNvSpPr txBox="1"/>
          <p:nvPr/>
        </p:nvSpPr>
        <p:spPr>
          <a:xfrm>
            <a:off x="934720" y="915035"/>
            <a:ext cx="7195185" cy="3251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Video Generation Network</a:t>
            </a:r>
            <a:r>
              <a:rPr lang="zh-CN" altLang="en-US" b="1"/>
              <a:t>：</a:t>
            </a:r>
            <a:endParaRPr lang="zh-CN" altLang="en-US" b="1"/>
          </a:p>
          <a:p>
            <a:r>
              <a:rPr lang="zh-CN" altLang="en-US"/>
              <a:t>给定输入源图像S和驱动视频D的一帧，首先使用图像编码器提取图像特征，并将图像特征分解为三个部分，即外观嵌入、姿态嵌入和表情嵌入。然后，在潜在空间中使用正交字典融合姿态嵌入和表情运动嵌入，</a:t>
            </a:r>
            <a:r>
              <a:rPr lang="zh-CN" altLang="en-US"/>
              <a:t>二者进一步受到AU编码器模块的AU特性的约束。最后，将编辑后的由外观、姿态和表情信息组成的隐码与分层面部特征结合，通过图像生成器生成输出的说话头。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630" y="2931795"/>
            <a:ext cx="3190240" cy="3600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475" y="3363595"/>
            <a:ext cx="1826895" cy="2882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FG-EmoTalk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1738630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AAAI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7" name="文本框 6"/>
          <p:cNvSpPr txBox="1"/>
          <p:nvPr/>
        </p:nvSpPr>
        <p:spPr>
          <a:xfrm>
            <a:off x="934720" y="915035"/>
            <a:ext cx="7195185" cy="3251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AU Encoder Module</a:t>
            </a:r>
            <a:r>
              <a:rPr lang="zh-CN" altLang="en-US" b="1"/>
              <a:t>：</a:t>
            </a:r>
            <a:endParaRPr lang="zh-CN" altLang="en-US" b="1"/>
          </a:p>
          <a:p>
            <a:r>
              <a:rPr lang="zh-CN" altLang="en-US"/>
              <a:t>AU编码器模块与表情潜码结合进行面部表情细节控制。AU编码器模块的输入是一个AU强度向量，表示每个动作单元的类型和强度。首先将AU强度向量乘以相应的AU嵌入，并使用gate - gcn对输出进行编码，其中使用平均图池层提取图特征。在训练过程中，设置AU编码器模块的输出AU特征作为视频生成网络中表达潜码学习的监督。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830" y="2787650"/>
            <a:ext cx="4780280" cy="9150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Sherpa3D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4763" y="395418"/>
                <a:ext cx="1256997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CVPR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6" name="文本框 5"/>
          <p:cNvSpPr txBox="1"/>
          <p:nvPr/>
        </p:nvSpPr>
        <p:spPr>
          <a:xfrm>
            <a:off x="1529715" y="2931795"/>
            <a:ext cx="5702935" cy="3702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t>Sherpa3D:通过</a:t>
            </a:r>
            <a:r>
              <a:rPr lang="zh-CN"/>
              <a:t>粗略的</a:t>
            </a:r>
            <a:r>
              <a:t>3D先验</a:t>
            </a:r>
            <a:r>
              <a:rPr lang="zh-CN"/>
              <a:t>提升</a:t>
            </a:r>
            <a:r>
              <a:t>高保真文本到3D生成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95" y="1563370"/>
            <a:ext cx="7165340" cy="108394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FG-EmoTalk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1738630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AAAI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7" name="文本框 6"/>
          <p:cNvSpPr txBox="1"/>
          <p:nvPr/>
        </p:nvSpPr>
        <p:spPr>
          <a:xfrm>
            <a:off x="934720" y="915035"/>
            <a:ext cx="7195185" cy="3251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Self-Supervised Training Strategy</a:t>
            </a:r>
            <a:r>
              <a:rPr lang="zh-CN" altLang="en-US" b="1"/>
              <a:t>：</a:t>
            </a:r>
            <a:endParaRPr lang="zh-CN" altLang="en-US" b="1"/>
          </a:p>
          <a:p>
            <a:endParaRPr lang="zh-CN" altLang="en-US" b="1"/>
          </a:p>
          <a:p>
            <a:endParaRPr lang="zh-CN" altLang="en-US" b="1"/>
          </a:p>
          <a:p>
            <a:r>
              <a:rPr lang="zh-CN" altLang="en-US"/>
              <a:t>除了生成目标图像S</a:t>
            </a:r>
            <a:r>
              <a:rPr lang="en-US" altLang="zh-CN"/>
              <a:t>’</a:t>
            </a:r>
            <a:r>
              <a:rPr lang="zh-CN" altLang="en-US"/>
              <a:t>外，在训练过程中还生成了以编辑后的隐码为条件的其他四幅图像，使用不同的隐码与输入源图像的面部特征xS</a:t>
            </a:r>
            <a:r>
              <a:rPr lang="en-US" altLang="zh-CN"/>
              <a:t>_</a:t>
            </a:r>
            <a:r>
              <a:rPr lang="zh-CN" altLang="en-US"/>
              <a:t>f</a:t>
            </a:r>
            <a:r>
              <a:rPr lang="en-US" altLang="zh-CN"/>
              <a:t>acial</a:t>
            </a:r>
            <a:r>
              <a:rPr lang="zh-CN" altLang="en-US"/>
              <a:t>的组合来生成图像：(1)仅使用外观隐码生成的外观驱动图像Sapp；(2)由外观潜码和表情潜码生成的表情驱动图像Sexp；(3)由外观潜码和位姿潜码生成的姿态驱动图像sse；(4)仅由三种潜码组合生成的重构图像Srec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520" y="1419225"/>
            <a:ext cx="1264285" cy="2971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065" y="3363595"/>
            <a:ext cx="2937510" cy="10033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FG-EmoTalk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1738630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AAAI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355" y="1275080"/>
            <a:ext cx="5287645" cy="2482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845" y="1851660"/>
            <a:ext cx="2937510" cy="10033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FG-EmoTalk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1738630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AAAI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7" name="文本框 6"/>
          <p:cNvSpPr txBox="1"/>
          <p:nvPr/>
        </p:nvSpPr>
        <p:spPr>
          <a:xfrm>
            <a:off x="934720" y="915035"/>
            <a:ext cx="7195185" cy="3251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Datasets</a:t>
            </a:r>
            <a:r>
              <a:rPr lang="zh-CN" altLang="en-US" b="1"/>
              <a:t>：</a:t>
            </a:r>
            <a:endParaRPr lang="zh-CN" altLang="en-US" b="1"/>
          </a:p>
          <a:p>
            <a:r>
              <a:rPr lang="zh-CN" altLang="en-US"/>
              <a:t>使用没有情感或AU注释</a:t>
            </a:r>
            <a:r>
              <a:rPr lang="zh-CN" altLang="en-US"/>
              <a:t>的HDTF和CelebV-HQ 数据集来训练视频生成网络，从HDTF数据集中选择了2000个未出现在训练集中的视频，还从MEAD数据集中随机选择2000个视频进行测试，以验证FGEmoTalk的跨数据集泛化能力，所有视频都调整为512x512的分辨率。</a:t>
            </a:r>
            <a:endParaRPr lang="zh-CN" altLang="en-US"/>
          </a:p>
          <a:p>
            <a:r>
              <a:rPr lang="zh-CN" altLang="en-US"/>
              <a:t>使用DISFA数据集（收集了27名成人受试者的自发面部动作，并对每个受试者进行了4分钟即每秒20帧的视频记录，每一帧</a:t>
            </a:r>
            <a:r>
              <a:rPr lang="zh-CN" altLang="en-US"/>
              <a:t>均由面部动作编码系统FACS编码器编码，并提供12个动作单位au的强度）来训练AU编码器模块，用于基于AU的表达式编辑。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FG-EmoTalk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1738630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AAAI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" y="1419225"/>
            <a:ext cx="8475345" cy="22377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FG-EmoTalk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1738630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AAAI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5" y="1275715"/>
            <a:ext cx="4238625" cy="26562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710" y="1347470"/>
            <a:ext cx="4589145" cy="21113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FG-EmoTalk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1738630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AAAI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440" y="1635760"/>
            <a:ext cx="4718685" cy="186626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3478"/>
            <a:ext cx="9144000" cy="4104456"/>
          </a:xfrm>
          <a:prstGeom prst="rect">
            <a:avLst/>
          </a:prstGeom>
          <a:solidFill>
            <a:srgbClr val="3A466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-20538"/>
            <a:ext cx="9144000" cy="4104456"/>
          </a:xfrm>
          <a:prstGeom prst="rect">
            <a:avLst/>
          </a:prstGeom>
          <a:solidFill>
            <a:srgbClr val="3A4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39754" y="1544638"/>
            <a:ext cx="6048672" cy="7463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非常感谢您的阅览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32889" y="2400295"/>
            <a:ext cx="4623287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very much for your reading.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KSO_Shape"/>
          <p:cNvSpPr>
            <a:spLocks noChangeArrowheads="1"/>
          </p:cNvSpPr>
          <p:nvPr/>
        </p:nvSpPr>
        <p:spPr bwMode="auto">
          <a:xfrm>
            <a:off x="6026935" y="-197200"/>
            <a:ext cx="3375761" cy="2304532"/>
          </a:xfrm>
          <a:custGeom>
            <a:avLst/>
            <a:gdLst>
              <a:gd name="T0" fmla="*/ 844045 w 3931"/>
              <a:gd name="T1" fmla="*/ 356609 h 2392"/>
              <a:gd name="T2" fmla="*/ 561681 w 3931"/>
              <a:gd name="T3" fmla="*/ 235522 h 2392"/>
              <a:gd name="T4" fmla="*/ 243848 w 3931"/>
              <a:gd name="T5" fmla="*/ 356609 h 2392"/>
              <a:gd name="T6" fmla="*/ 155176 w 3931"/>
              <a:gd name="T7" fmla="*/ 319756 h 2392"/>
              <a:gd name="T8" fmla="*/ 155176 w 3931"/>
              <a:gd name="T9" fmla="*/ 428374 h 2392"/>
              <a:gd name="T10" fmla="*/ 179283 w 3931"/>
              <a:gd name="T11" fmla="*/ 461624 h 2392"/>
              <a:gd name="T12" fmla="*/ 154622 w 3931"/>
              <a:gd name="T13" fmla="*/ 494874 h 2392"/>
              <a:gd name="T14" fmla="*/ 180946 w 3931"/>
              <a:gd name="T15" fmla="*/ 611804 h 2392"/>
              <a:gd name="T16" fmla="*/ 103358 w 3931"/>
              <a:gd name="T17" fmla="*/ 611804 h 2392"/>
              <a:gd name="T18" fmla="*/ 129960 w 3931"/>
              <a:gd name="T19" fmla="*/ 494320 h 2392"/>
              <a:gd name="T20" fmla="*/ 108346 w 3931"/>
              <a:gd name="T21" fmla="*/ 461624 h 2392"/>
              <a:gd name="T22" fmla="*/ 129128 w 3931"/>
              <a:gd name="T23" fmla="*/ 429205 h 2392"/>
              <a:gd name="T24" fmla="*/ 129128 w 3931"/>
              <a:gd name="T25" fmla="*/ 308950 h 2392"/>
              <a:gd name="T26" fmla="*/ 0 w 3931"/>
              <a:gd name="T27" fmla="*/ 254918 h 2392"/>
              <a:gd name="T28" fmla="*/ 568054 w 3931"/>
              <a:gd name="T29" fmla="*/ 0 h 2392"/>
              <a:gd name="T30" fmla="*/ 1089278 w 3931"/>
              <a:gd name="T31" fmla="*/ 258243 h 2392"/>
              <a:gd name="T32" fmla="*/ 844045 w 3931"/>
              <a:gd name="T33" fmla="*/ 356609 h 2392"/>
              <a:gd name="T34" fmla="*/ 555307 w 3931"/>
              <a:gd name="T35" fmla="*/ 297035 h 2392"/>
              <a:gd name="T36" fmla="*/ 811624 w 3931"/>
              <a:gd name="T37" fmla="*/ 384040 h 2392"/>
              <a:gd name="T38" fmla="*/ 811624 w 3931"/>
              <a:gd name="T39" fmla="*/ 594902 h 2392"/>
              <a:gd name="T40" fmla="*/ 542284 w 3931"/>
              <a:gd name="T41" fmla="*/ 662788 h 2392"/>
              <a:gd name="T42" fmla="*/ 304532 w 3931"/>
              <a:gd name="T43" fmla="*/ 594902 h 2392"/>
              <a:gd name="T44" fmla="*/ 304532 w 3931"/>
              <a:gd name="T45" fmla="*/ 384040 h 2392"/>
              <a:gd name="T46" fmla="*/ 555307 w 3931"/>
              <a:gd name="T47" fmla="*/ 297035 h 2392"/>
              <a:gd name="T48" fmla="*/ 551982 w 3931"/>
              <a:gd name="T49" fmla="*/ 623996 h 2392"/>
              <a:gd name="T50" fmla="*/ 758698 w 3931"/>
              <a:gd name="T51" fmla="*/ 572458 h 2392"/>
              <a:gd name="T52" fmla="*/ 551982 w 3931"/>
              <a:gd name="T53" fmla="*/ 520643 h 2392"/>
              <a:gd name="T54" fmla="*/ 345543 w 3931"/>
              <a:gd name="T55" fmla="*/ 572458 h 2392"/>
              <a:gd name="T56" fmla="*/ 551982 w 3931"/>
              <a:gd name="T57" fmla="*/ 623996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331640" y="2283718"/>
            <a:ext cx="43924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Sherpa3D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2055495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CVPR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7" name="文本框 6"/>
          <p:cNvSpPr txBox="1"/>
          <p:nvPr/>
        </p:nvSpPr>
        <p:spPr>
          <a:xfrm>
            <a:off x="934720" y="915035"/>
            <a:ext cx="7195185" cy="3251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现存问题：</a:t>
            </a:r>
            <a:endParaRPr lang="zh-CN" altLang="en-US" b="1"/>
          </a:p>
          <a:p>
            <a:r>
              <a:rPr lang="en-US" altLang="zh-CN"/>
              <a:t>1. </a:t>
            </a:r>
            <a:r>
              <a:rPr lang="zh-CN" altLang="en-US"/>
              <a:t>由于3D数据有限，其生成高质量和多样化3D内容的能力受到限制</a:t>
            </a:r>
            <a:r>
              <a:rPr lang="zh-CN" altLang="en-US"/>
              <a:t>；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 </a:t>
            </a:r>
            <a:r>
              <a:t>2D提升方法由于固有的视角不可知的模糊性，导致了严重的多面性问题，即文本提示无法提供足够的指导来学习一致的3D结果</a:t>
            </a:r>
            <a:r>
              <a:rPr lang="zh-CN" altLang="en-US"/>
              <a:t>。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Sherpa3D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4763" y="395418"/>
                <a:ext cx="1256997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CVPR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626110"/>
            <a:ext cx="7884160" cy="4330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Sherpa3D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2055495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CVPR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7" name="文本框 6"/>
          <p:cNvSpPr txBox="1"/>
          <p:nvPr/>
        </p:nvSpPr>
        <p:spPr>
          <a:xfrm>
            <a:off x="934720" y="771525"/>
            <a:ext cx="7195185" cy="3251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method overview</a:t>
            </a:r>
            <a:r>
              <a:rPr lang="zh-CN" altLang="en-US" b="1"/>
              <a:t>：</a:t>
            </a:r>
            <a:endParaRPr lang="zh-CN" altLang="en-US" b="1"/>
          </a:p>
          <a:p>
            <a:r>
              <a:rPr>
                <a:sym typeface="+mn-ea"/>
              </a:rPr>
              <a:t>第一个挑战是在2D转3D的过程中，容易出现多个面部的情况</a:t>
            </a:r>
            <a:r>
              <a:rPr lang="zh-CN">
                <a:sym typeface="+mn-ea"/>
              </a:rPr>
              <a:t>；</a:t>
            </a:r>
            <a:r>
              <a:rPr>
                <a:sym typeface="+mn-ea"/>
              </a:rPr>
              <a:t>第二个挑战是仅使用2D扩散模型时，可能生成的几何结构不稳定</a:t>
            </a:r>
            <a:r>
              <a:rPr lang="zh-CN">
                <a:sym typeface="+mn-ea"/>
              </a:rPr>
              <a:t>；</a:t>
            </a:r>
            <a:r>
              <a:rPr>
                <a:sym typeface="+mn-ea"/>
              </a:rPr>
              <a:t>第三个挑战是引入3D扩散模型作为先验时，需要平衡2D和3D扩散模型在整个优化过程中的作用权重。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>
            <a:r>
              <a:rPr>
                <a:sym typeface="+mn-ea"/>
              </a:rPr>
              <a:t>首先通过3D扩散模型生成一个粗略的3D先验，然后将3D先验投影成不同的侧面图像</a:t>
            </a:r>
            <a:r>
              <a:rPr lang="zh-CN">
                <a:sym typeface="+mn-ea"/>
              </a:rPr>
              <a:t>，</a:t>
            </a:r>
            <a:r>
              <a:rPr>
                <a:sym typeface="+mn-ea"/>
              </a:rPr>
              <a:t>接着，使用结构引导和语义引导来辅助2D提升过程。结构引导利用3D先验引导后续的2D提升过程，避免出现结构不良的几何现象；语义引导则通过3D先验提供正面、背面和侧面的语义信息，从而缓解多面问题。最后，</a:t>
            </a:r>
            <a:r>
              <a:rPr lang="zh-CN">
                <a:sym typeface="+mn-ea"/>
              </a:rPr>
              <a:t>本文</a:t>
            </a:r>
            <a:r>
              <a:rPr>
                <a:sym typeface="+mn-ea"/>
              </a:rPr>
              <a:t>提出了一个分步退火策略（Step Annealing Strategy），在整个优化过程中平衡2D和3D扩散模型的作用。</a:t>
            </a:r>
            <a:endParaRPr>
              <a:sym typeface="+mn-ea"/>
            </a:endParaRPr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Sherpa3D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2055495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CVPR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7" name="文本框 6"/>
          <p:cNvSpPr txBox="1"/>
          <p:nvPr/>
        </p:nvSpPr>
        <p:spPr>
          <a:xfrm>
            <a:off x="934720" y="771525"/>
            <a:ext cx="7195185" cy="3679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>
                <a:sym typeface="+mn-ea"/>
              </a:rPr>
              <a:t>粗</a:t>
            </a:r>
            <a:r>
              <a:rPr lang="en-US" altLang="zh-CN" b="1">
                <a:sym typeface="+mn-ea"/>
              </a:rPr>
              <a:t>3D</a:t>
            </a:r>
            <a:r>
              <a:rPr lang="zh-CN" altLang="en-US" b="1">
                <a:sym typeface="+mn-ea"/>
              </a:rPr>
              <a:t>先验：</a:t>
            </a:r>
            <a:endParaRPr lang="zh-CN" altLang="en-US" b="1">
              <a:sym typeface="+mn-ea"/>
            </a:endParaRPr>
          </a:p>
          <a:p>
            <a:r>
              <a:rPr lang="en-US" altLang="zh-CN"/>
              <a:t>为了保留粗略3D先验的结构，本文采用了一个简单的边缘提取算子来描述其轮廓。</a:t>
            </a:r>
            <a:endParaRPr lang="en-US" altLang="zh-CN"/>
          </a:p>
          <a:p>
            <a:r>
              <a:rPr lang="zh-CN" altLang="en-US"/>
              <a:t>具体来说，给定文本提示y，首先使用3D扩散模型G</a:t>
            </a:r>
            <a:r>
              <a:rPr lang="zh-CN" altLang="en-US" baseline="-25000"/>
              <a:t>3D</a:t>
            </a:r>
            <a:r>
              <a:rPr lang="zh-CN" altLang="en-US">
                <a:sym typeface="+mn-ea"/>
              </a:rPr>
              <a:t>（Shap-E）</a:t>
            </a:r>
            <a:r>
              <a:rPr lang="zh-CN" altLang="en-US"/>
              <a:t>生成3D结果M0，并采用</a:t>
            </a:r>
            <a:r>
              <a:rPr lang="en-US" altLang="zh-CN"/>
              <a:t>MLP查询沿规则网格的每个顶点的SDF值。接</a:t>
            </a:r>
            <a:r>
              <a:rPr lang="zh-CN" altLang="en-US"/>
              <a:t>着</a:t>
            </a:r>
            <a:r>
              <a:rPr lang="en-US" altLang="zh-CN"/>
              <a:t>，从M0抽取一个点集P = {pi∈R3}，其SDF值为{SDF (pi)}。对于每一个pi, DMTet网络F可以预测SDF值s(pi)，并通过以下方式预测一个位置偏移量∆pi:                               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其中θ为网络F的参数。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155" y="2859405"/>
            <a:ext cx="1838325" cy="3530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Sherpa3D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2055495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CVPR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7" name="文本框 6"/>
          <p:cNvSpPr txBox="1"/>
          <p:nvPr/>
        </p:nvSpPr>
        <p:spPr>
          <a:xfrm>
            <a:off x="934720" y="771525"/>
            <a:ext cx="7195185" cy="3251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结构指导：</a:t>
            </a:r>
            <a:endParaRPr lang="zh-CN" altLang="en-US" b="1"/>
          </a:p>
          <a:p>
            <a:r>
              <a:rPr lang="zh-CN" altLang="en-US"/>
              <a:t>给定当前带有参数θ编码粗3D先验M的</a:t>
            </a:r>
            <a:r>
              <a:rPr lang="en-US" altLang="zh-CN"/>
              <a:t>DMT</a:t>
            </a:r>
            <a:r>
              <a:rPr lang="zh-CN" altLang="en-US"/>
              <a:t>et</a:t>
            </a:r>
            <a:r>
              <a:rPr lang="zh-CN" altLang="en-US"/>
              <a:t>网格F，应用可微渲染器fn（nvidiffrast）来生成一组法线映射N = {ni|ni = fn(Fθ, ci), i = 1，…N}，其中ci为在球坐标下随机采样的摄像机位置。为了提取显著的几何结构特征，首先使用核标准差为σ的高斯滤波器减小噪声影响，得到{σ(ni)}，通过梯度构建一个几何描述符</a:t>
            </a:r>
            <a:r>
              <a:rPr lang="zh-CN" altLang="en-US"/>
              <a:t>集{Gσ(ni)}：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在整个2D提升过程中，应遵循如下结构指导：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110" y="2643505"/>
            <a:ext cx="2124710" cy="504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110" y="3651885"/>
            <a:ext cx="2303145" cy="4394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Sherpa3D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2055495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CVPR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7" name="文本框 6"/>
          <p:cNvSpPr txBox="1"/>
          <p:nvPr/>
        </p:nvSpPr>
        <p:spPr>
          <a:xfrm>
            <a:off x="934720" y="771525"/>
            <a:ext cx="7195185" cy="3251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语义指导：</a:t>
            </a:r>
            <a:endParaRPr lang="zh-CN" altLang="en-US" b="1"/>
          </a:p>
          <a:p>
            <a:r>
              <a:rPr lang="zh-CN" altLang="en-US"/>
              <a:t>结构指导从粗糙的3D先验中提取低级几何感知，而语义</a:t>
            </a:r>
            <a:r>
              <a:rPr lang="zh-CN" altLang="en-US"/>
              <a:t>指导则提取高级特征以实现3D一致性。首先将预训练的CLIP模型作为语义编码器ψ应用于在法向集N，并获得语义特征映射Nc = {ψ(ni)}，证明可以有效捕获面部表情或视图类别等语义属性。按照上面的表示法，用余弦相似度定义语义指导: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采用此指导确保在整个2D提升优化过程中，不同的视图保留固有的高级信息。实验表明，该方法可以有效地缓解多面问题，保持3D内容在所有视角下的语义合理性。</a:t>
            </a:r>
            <a:endParaRPr lang="zh-CN" altLang="en-US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355" y="2427605"/>
            <a:ext cx="2215515" cy="4629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3819"/>
            <a:ext cx="9144000" cy="5018975"/>
            <a:chOff x="-1" y="203819"/>
            <a:chExt cx="9144000" cy="5018975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03819"/>
              <a:ext cx="9144000" cy="5018975"/>
              <a:chOff x="-1" y="203819"/>
              <a:chExt cx="9144000" cy="5018975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145772" y="203819"/>
                <a:ext cx="1483085" cy="25273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12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Sherpa3D</a:t>
                </a:r>
                <a:endParaRPr lang="en-US" altLang="zh-CN" sz="12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55064" y="395589"/>
                <a:ext cx="2055495" cy="207010"/>
              </a:xfrm>
              <a:prstGeom prst="rect">
                <a:avLst/>
              </a:prstGeom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9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CVPR 2024</a:t>
                </a:r>
                <a:endParaRPr lang="en-US" altLang="zh-CN" sz="9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7" name="文本框 6"/>
          <p:cNvSpPr txBox="1"/>
          <p:nvPr/>
        </p:nvSpPr>
        <p:spPr>
          <a:xfrm>
            <a:off x="934720" y="771525"/>
            <a:ext cx="7195185" cy="3251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分布退火</a:t>
            </a:r>
            <a:r>
              <a:rPr lang="zh-CN" altLang="en-US" b="1"/>
              <a:t>策略：</a:t>
            </a:r>
            <a:endParaRPr lang="zh-CN" altLang="en-US" b="1"/>
          </a:p>
          <a:p>
            <a:r>
              <a:rPr lang="zh-CN" altLang="en-US"/>
              <a:t>在2D提升优化之前结合了从粗糙3D中获得的结构和语义指导，以便它可以产生具有多视图一致性的生动多样的对象。对于解纠缠几何建模，使用随机采样的法线贴图n作为输入，弥合了3D和2D扩散之间的差距。为了更新几何模型</a:t>
            </a:r>
            <a:r>
              <a:rPr lang="en-US" altLang="zh-CN"/>
              <a:t>DMT</a:t>
            </a:r>
            <a:r>
              <a:rPr lang="zh-CN" altLang="en-US"/>
              <a:t>et网络Fθ，使用Stable Diffusion作为预训练的2D扩散模型ϕ，并计算类似于SDS损失梯度：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此外，还引入了一种分</a:t>
            </a:r>
            <a:r>
              <a:rPr lang="zh-CN" altLang="en-US"/>
              <a:t>步退火技术来平衡二维提升优化过程中三维引导的影响：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其中，</a:t>
            </a:r>
            <a:r>
              <a:rPr lang="en-US" altLang="zh-CN"/>
              <a:t>n</a:t>
            </a:r>
            <a:r>
              <a:rPr lang="zh-CN" altLang="en-US"/>
              <a:t>cur是当前</a:t>
            </a:r>
            <a:r>
              <a:rPr lang="en-US" altLang="zh-CN"/>
              <a:t>epoch</a:t>
            </a:r>
            <a:r>
              <a:rPr lang="zh-CN" altLang="en-US"/>
              <a:t>，{β, m</a:t>
            </a:r>
            <a:r>
              <a:rPr lang="en-US" altLang="zh-CN"/>
              <a:t>,</a:t>
            </a:r>
            <a:r>
              <a:rPr lang="zh-CN" altLang="en-US"/>
              <a:t> λ}是控制γ如何减小的超参数。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499360"/>
            <a:ext cx="3505200" cy="4203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255" y="3435350"/>
            <a:ext cx="2100580" cy="3352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ZiZjBjN2YyM2Q3YWZkOGVjZTIzYzdkYTU5OGViNmI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3370</Words>
  <Application>WPS 演示</Application>
  <PresentationFormat>全屏显示(16:9)</PresentationFormat>
  <Paragraphs>198</Paragraphs>
  <Slides>26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just like fire</cp:lastModifiedBy>
  <cp:revision>418</cp:revision>
  <dcterms:created xsi:type="dcterms:W3CDTF">2019-03-04T02:28:00Z</dcterms:created>
  <dcterms:modified xsi:type="dcterms:W3CDTF">2024-10-31T07:25:21Z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26923FE62CF64C9BA87CCEB6F287A4FF_13</vt:lpwstr>
  </property>
</Properties>
</file>