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6.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06" r:id="rId2"/>
    <p:sldId id="2614" r:id="rId3"/>
    <p:sldId id="2595" r:id="rId4"/>
    <p:sldId id="2686" r:id="rId5"/>
    <p:sldId id="2687" r:id="rId6"/>
    <p:sldId id="2621" r:id="rId7"/>
    <p:sldId id="2688" r:id="rId8"/>
    <p:sldId id="2730" r:id="rId9"/>
    <p:sldId id="2689" r:id="rId10"/>
    <p:sldId id="2782" r:id="rId11"/>
    <p:sldId id="2783" r:id="rId12"/>
    <p:sldId id="2784" r:id="rId13"/>
    <p:sldId id="2697" r:id="rId14"/>
    <p:sldId id="2703" r:id="rId15"/>
    <p:sldId id="2785" r:id="rId16"/>
    <p:sldId id="2729" r:id="rId17"/>
    <p:sldId id="2748" r:id="rId18"/>
    <p:sldId id="2778" r:id="rId19"/>
    <p:sldId id="2777" r:id="rId20"/>
    <p:sldId id="2705" r:id="rId21"/>
    <p:sldId id="2706" r:id="rId22"/>
    <p:sldId id="2762" r:id="rId23"/>
    <p:sldId id="2763" r:id="rId24"/>
    <p:sldId id="2764" r:id="rId25"/>
    <p:sldId id="2765" r:id="rId26"/>
    <p:sldId id="2766" r:id="rId27"/>
    <p:sldId id="2767" r:id="rId28"/>
    <p:sldId id="2768" r:id="rId29"/>
    <p:sldId id="2769" r:id="rId30"/>
    <p:sldId id="2692" r:id="rId31"/>
    <p:sldId id="2786" r:id="rId32"/>
    <p:sldId id="2787" r:id="rId33"/>
    <p:sldId id="2771" r:id="rId34"/>
    <p:sldId id="2772" r:id="rId35"/>
    <p:sldId id="2773" r:id="rId36"/>
    <p:sldId id="2781" r:id="rId37"/>
    <p:sldId id="2774" r:id="rId38"/>
    <p:sldId id="2743" r:id="rId39"/>
    <p:sldId id="2775" r:id="rId40"/>
    <p:sldId id="2776" r:id="rId41"/>
    <p:sldId id="2518" r:id="rId42"/>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176" autoAdjust="0"/>
  </p:normalViewPr>
  <p:slideViewPr>
    <p:cSldViewPr snapToGrid="0" showGuides="1">
      <p:cViewPr varScale="1">
        <p:scale>
          <a:sx n="68" d="100"/>
          <a:sy n="68" d="100"/>
        </p:scale>
        <p:origin x="1214" y="0"/>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2024/8/14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highlight>
                  <a:srgbClr val="FFFFFF"/>
                </a:highlight>
                <a:latin typeface="Söhne"/>
              </a:rPr>
              <a:t>自回归（</a:t>
            </a:r>
            <a:r>
              <a:rPr lang="en-US" altLang="zh-CN" b="0" i="0" dirty="0">
                <a:solidFill>
                  <a:srgbClr val="0D0D0D"/>
                </a:solidFill>
                <a:effectLst/>
                <a:highlight>
                  <a:srgbClr val="FFFFFF"/>
                </a:highlight>
                <a:latin typeface="Söhne"/>
              </a:rPr>
              <a:t>Autoregression</a:t>
            </a:r>
            <a:r>
              <a:rPr lang="zh-CN" altLang="en-US" b="0" i="0" dirty="0">
                <a:solidFill>
                  <a:srgbClr val="0D0D0D"/>
                </a:solidFill>
                <a:effectLst/>
                <a:highlight>
                  <a:srgbClr val="FFFFFF"/>
                </a:highlight>
                <a:latin typeface="Söhne"/>
              </a:rPr>
              <a:t>）是一种统计上的处理时间序列数据的方法，广泛用于信号处理和时间序列分析中。自回归模型依赖于过去值来预测未来值，即当前的值是前几个时间步的值的函数。在深度学习和序列生成任务中，自回归模型同样非常重要，尤其是在像语音生成、文本生成或者像</a:t>
            </a:r>
            <a:r>
              <a:rPr lang="en-US" altLang="zh-CN" b="0" i="0" dirty="0" err="1">
                <a:solidFill>
                  <a:srgbClr val="0D0D0D"/>
                </a:solidFill>
                <a:effectLst/>
                <a:highlight>
                  <a:srgbClr val="FFFFFF"/>
                </a:highlight>
                <a:latin typeface="Söhne"/>
              </a:rPr>
              <a:t>FaceFormer</a:t>
            </a:r>
            <a:r>
              <a:rPr lang="zh-CN" altLang="en-US" b="0" i="0" dirty="0">
                <a:solidFill>
                  <a:srgbClr val="0D0D0D"/>
                </a:solidFill>
                <a:effectLst/>
                <a:highlight>
                  <a:srgbClr val="FFFFFF"/>
                </a:highlight>
                <a:latin typeface="Söhne"/>
              </a:rPr>
              <a:t>这样的面部动画生成中。</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720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highlight>
                  <a:srgbClr val="FFFFFF"/>
                </a:highlight>
                <a:latin typeface="Söhne"/>
              </a:rPr>
              <a:t>自回归（</a:t>
            </a:r>
            <a:r>
              <a:rPr lang="en-US" altLang="zh-CN" b="0" i="0" dirty="0">
                <a:solidFill>
                  <a:srgbClr val="0D0D0D"/>
                </a:solidFill>
                <a:effectLst/>
                <a:highlight>
                  <a:srgbClr val="FFFFFF"/>
                </a:highlight>
                <a:latin typeface="Söhne"/>
              </a:rPr>
              <a:t>Autoregression</a:t>
            </a:r>
            <a:r>
              <a:rPr lang="zh-CN" altLang="en-US" b="0" i="0" dirty="0">
                <a:solidFill>
                  <a:srgbClr val="0D0D0D"/>
                </a:solidFill>
                <a:effectLst/>
                <a:highlight>
                  <a:srgbClr val="FFFFFF"/>
                </a:highlight>
                <a:latin typeface="Söhne"/>
              </a:rPr>
              <a:t>）是一种统计上的处理时间序列数据的方法，广泛用于信号处理和时间序列分析中。自回归模型依赖于过去值来预测未来值，即当前的值是前几个时间步的值的函数。在深度学习和序列生成任务中，自回归模型同样非常重要，尤其是在像语音生成、文本生成或者像</a:t>
            </a:r>
            <a:r>
              <a:rPr lang="en-US" altLang="zh-CN" b="0" i="0" dirty="0" err="1">
                <a:solidFill>
                  <a:srgbClr val="0D0D0D"/>
                </a:solidFill>
                <a:effectLst/>
                <a:highlight>
                  <a:srgbClr val="FFFFFF"/>
                </a:highlight>
                <a:latin typeface="Söhne"/>
              </a:rPr>
              <a:t>FaceFormer</a:t>
            </a:r>
            <a:r>
              <a:rPr lang="zh-CN" altLang="en-US" b="0" i="0" dirty="0">
                <a:solidFill>
                  <a:srgbClr val="0D0D0D"/>
                </a:solidFill>
                <a:effectLst/>
                <a:highlight>
                  <a:srgbClr val="FFFFFF"/>
                </a:highlight>
                <a:latin typeface="Söhne"/>
              </a:rPr>
              <a:t>这样的面部动画生成中。</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08925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highlight>
                  <a:srgbClr val="FFFFFF"/>
                </a:highlight>
                <a:latin typeface="Söhne"/>
              </a:rPr>
              <a:t>自回归（</a:t>
            </a:r>
            <a:r>
              <a:rPr lang="en-US" altLang="zh-CN" b="0" i="0" dirty="0">
                <a:solidFill>
                  <a:srgbClr val="0D0D0D"/>
                </a:solidFill>
                <a:effectLst/>
                <a:highlight>
                  <a:srgbClr val="FFFFFF"/>
                </a:highlight>
                <a:latin typeface="Söhne"/>
              </a:rPr>
              <a:t>Autoregression</a:t>
            </a:r>
            <a:r>
              <a:rPr lang="zh-CN" altLang="en-US" b="0" i="0" dirty="0">
                <a:solidFill>
                  <a:srgbClr val="0D0D0D"/>
                </a:solidFill>
                <a:effectLst/>
                <a:highlight>
                  <a:srgbClr val="FFFFFF"/>
                </a:highlight>
                <a:latin typeface="Söhne"/>
              </a:rPr>
              <a:t>）是一种统计上的处理时间序列数据的方法，广泛用于信号处理和时间序列分析中。自回归模型依赖于过去值来预测未来值，即当前的值是前几个时间步的值的函数。在深度学习和序列生成任务中，自回归模型同样非常重要，尤其是在像语音生成、文本生成或者像</a:t>
            </a:r>
            <a:r>
              <a:rPr lang="en-US" altLang="zh-CN" b="0" i="0" dirty="0" err="1">
                <a:solidFill>
                  <a:srgbClr val="0D0D0D"/>
                </a:solidFill>
                <a:effectLst/>
                <a:highlight>
                  <a:srgbClr val="FFFFFF"/>
                </a:highlight>
                <a:latin typeface="Söhne"/>
              </a:rPr>
              <a:t>FaceFormer</a:t>
            </a:r>
            <a:r>
              <a:rPr lang="zh-CN" altLang="en-US" b="0" i="0" dirty="0">
                <a:solidFill>
                  <a:srgbClr val="0D0D0D"/>
                </a:solidFill>
                <a:effectLst/>
                <a:highlight>
                  <a:srgbClr val="FFFFFF"/>
                </a:highlight>
                <a:latin typeface="Söhne"/>
              </a:rPr>
              <a:t>这样的面部动画生成中。</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44535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29610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78904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64648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9198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21</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22</a:t>
            </a:fld>
            <a:endParaRPr kumimoji="1" lang="zh-CN" altLang="en-US"/>
          </a:p>
        </p:txBody>
      </p:sp>
    </p:spTree>
    <p:extLst>
      <p:ext uri="{BB962C8B-B14F-4D97-AF65-F5344CB8AC3E}">
        <p14:creationId xmlns:p14="http://schemas.microsoft.com/office/powerpoint/2010/main" val="1327696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39960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95026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25</a:t>
            </a:fld>
            <a:endParaRPr kumimoji="1" lang="zh-CN" altLang="en-US"/>
          </a:p>
        </p:txBody>
      </p:sp>
    </p:spTree>
    <p:extLst>
      <p:ext uri="{BB962C8B-B14F-4D97-AF65-F5344CB8AC3E}">
        <p14:creationId xmlns:p14="http://schemas.microsoft.com/office/powerpoint/2010/main" val="2082424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49032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27</a:t>
            </a:fld>
            <a:endParaRPr kumimoji="1" lang="zh-CN" altLang="en-US"/>
          </a:p>
        </p:txBody>
      </p:sp>
    </p:spTree>
    <p:extLst>
      <p:ext uri="{BB962C8B-B14F-4D97-AF65-F5344CB8AC3E}">
        <p14:creationId xmlns:p14="http://schemas.microsoft.com/office/powerpoint/2010/main" val="2161781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28907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1D2129"/>
                </a:solidFill>
                <a:effectLst/>
                <a:highlight>
                  <a:srgbClr val="FFFFFF"/>
                </a:highlight>
                <a:latin typeface="PingFangSC-Regular"/>
              </a:rPr>
              <a:t>主要目标是创造一个情感，音频驱动的说话头，同时也使用户能够控制情感和其他细节的输出面部动画。该模型将音频剪辑和期望的情感作为输入，并产生驱动</a:t>
            </a:r>
            <a:r>
              <a:rPr lang="en-US" altLang="zh-CN" b="0" i="0">
                <a:solidFill>
                  <a:srgbClr val="1D2129"/>
                </a:solidFill>
                <a:effectLst/>
                <a:highlight>
                  <a:srgbClr val="FFFFFF"/>
                </a:highlight>
                <a:latin typeface="PingFangSC-Regular"/>
              </a:rPr>
              <a:t>MetaHuman</a:t>
            </a:r>
            <a:r>
              <a:rPr lang="zh-CN" altLang="en-US" b="0" i="0">
                <a:solidFill>
                  <a:srgbClr val="1D2129"/>
                </a:solidFill>
                <a:effectLst/>
                <a:highlight>
                  <a:srgbClr val="FFFFFF"/>
                </a:highlight>
                <a:latin typeface="PingFangSC-Regular"/>
              </a:rPr>
              <a:t>模型渲染面部动画所需的控制器值。它由音频编码器、情感编码器和</a:t>
            </a:r>
            <a:r>
              <a:rPr lang="en-US" altLang="zh-CN" b="0" i="0">
                <a:solidFill>
                  <a:srgbClr val="1D2129"/>
                </a:solidFill>
                <a:effectLst/>
                <a:highlight>
                  <a:srgbClr val="FFFFFF"/>
                </a:highlight>
                <a:latin typeface="PingFangSC-Regular"/>
              </a:rPr>
              <a:t>Audio2Rig</a:t>
            </a:r>
            <a:r>
              <a:rPr lang="zh-CN" altLang="en-US" b="0" i="0">
                <a:solidFill>
                  <a:srgbClr val="1D2129"/>
                </a:solidFill>
                <a:effectLst/>
                <a:highlight>
                  <a:srgbClr val="FFFFFF"/>
                </a:highlight>
                <a:latin typeface="PingFangSC-Regular"/>
              </a:rPr>
              <a:t>模块三部分组成。</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0251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二元交叉熵损失函数（</a:t>
            </a:r>
            <a:r>
              <a:rPr lang="en-US" altLang="zh-CN" b="0" i="0" dirty="0">
                <a:solidFill>
                  <a:srgbClr val="374151"/>
                </a:solidFill>
                <a:effectLst/>
                <a:latin typeface="Söhne"/>
              </a:rPr>
              <a:t>Binary Cross-Entropy Loss Function</a:t>
            </a:r>
            <a:r>
              <a:rPr lang="zh-CN" altLang="en-US" b="0" i="0" dirty="0">
                <a:solidFill>
                  <a:srgbClr val="374151"/>
                </a:solidFill>
                <a:effectLst/>
                <a:latin typeface="Söhne"/>
              </a:rPr>
              <a:t>）是一种在机器学习中常用的损失函数，特别适用于处理二分类问题。它衡量的是模型预测的概率分布与真实标签的概率分布之间的差异。</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28803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二元交叉熵损失函数（</a:t>
            </a:r>
            <a:r>
              <a:rPr lang="en-US" altLang="zh-CN" b="0" i="0" dirty="0">
                <a:solidFill>
                  <a:srgbClr val="374151"/>
                </a:solidFill>
                <a:effectLst/>
                <a:latin typeface="Söhne"/>
              </a:rPr>
              <a:t>Binary Cross-Entropy Loss Function</a:t>
            </a:r>
            <a:r>
              <a:rPr lang="zh-CN" altLang="en-US" b="0" i="0" dirty="0">
                <a:solidFill>
                  <a:srgbClr val="374151"/>
                </a:solidFill>
                <a:effectLst/>
                <a:latin typeface="Söhne"/>
              </a:rPr>
              <a:t>）是一种在机器学习中常用的损失函数，特别适用于处理二分类问题。它衡量的是模型预测的概率分布与真实标签的概率分布之间的差异。</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49984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二元交叉熵损失函数（</a:t>
            </a:r>
            <a:r>
              <a:rPr lang="en-US" altLang="zh-CN" b="0" i="0" dirty="0">
                <a:solidFill>
                  <a:srgbClr val="374151"/>
                </a:solidFill>
                <a:effectLst/>
                <a:latin typeface="Söhne"/>
              </a:rPr>
              <a:t>Binary Cross-Entropy Loss Function</a:t>
            </a:r>
            <a:r>
              <a:rPr lang="zh-CN" altLang="en-US" b="0" i="0" dirty="0">
                <a:solidFill>
                  <a:srgbClr val="374151"/>
                </a:solidFill>
                <a:effectLst/>
                <a:latin typeface="Söhne"/>
              </a:rPr>
              <a:t>）是一种在机器学习中常用的损失函数，特别适用于处理二分类问题。它衡量的是模型预测的概率分布与真实标签的概率分布之间的差异。</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45781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67190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71870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399291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07161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493269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097680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9247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40</a:t>
            </a:fld>
            <a:endParaRPr kumimoji="1" lang="zh-CN" altLang="en-US"/>
          </a:p>
        </p:txBody>
      </p:sp>
    </p:spTree>
    <p:extLst>
      <p:ext uri="{BB962C8B-B14F-4D97-AF65-F5344CB8AC3E}">
        <p14:creationId xmlns:p14="http://schemas.microsoft.com/office/powerpoint/2010/main" val="40737178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41</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highlight>
                  <a:srgbClr val="FFFFFF"/>
                </a:highlight>
                <a:latin typeface="Söhne"/>
              </a:rPr>
              <a:t>自回归（</a:t>
            </a:r>
            <a:r>
              <a:rPr lang="en-US" altLang="zh-CN" b="0" i="0" dirty="0">
                <a:solidFill>
                  <a:srgbClr val="0D0D0D"/>
                </a:solidFill>
                <a:effectLst/>
                <a:highlight>
                  <a:srgbClr val="FFFFFF"/>
                </a:highlight>
                <a:latin typeface="Söhne"/>
              </a:rPr>
              <a:t>Autoregression</a:t>
            </a:r>
            <a:r>
              <a:rPr lang="zh-CN" altLang="en-US" b="0" i="0" dirty="0">
                <a:solidFill>
                  <a:srgbClr val="0D0D0D"/>
                </a:solidFill>
                <a:effectLst/>
                <a:highlight>
                  <a:srgbClr val="FFFFFF"/>
                </a:highlight>
                <a:latin typeface="Söhne"/>
              </a:rPr>
              <a:t>）是一种统计上的处理时间序列数据的方法，广泛用于信号处理和时间序列分析中。自回归模型依赖于过去值来预测未来值，即当前的值是前几个时间步的值的函数。在深度学习和序列生成任务中，自回归模型同样非常重要，尤其是在像语音生成、文本生成或者像</a:t>
            </a:r>
            <a:r>
              <a:rPr lang="en-US" altLang="zh-CN" b="0" i="0" dirty="0" err="1">
                <a:solidFill>
                  <a:srgbClr val="0D0D0D"/>
                </a:solidFill>
                <a:effectLst/>
                <a:highlight>
                  <a:srgbClr val="FFFFFF"/>
                </a:highlight>
                <a:latin typeface="Söhne"/>
              </a:rPr>
              <a:t>FaceFormer</a:t>
            </a:r>
            <a:r>
              <a:rPr lang="zh-CN" altLang="en-US" b="0" i="0" dirty="0">
                <a:solidFill>
                  <a:srgbClr val="0D0D0D"/>
                </a:solidFill>
                <a:effectLst/>
                <a:highlight>
                  <a:srgbClr val="FFFFFF"/>
                </a:highlight>
                <a:latin typeface="Söhne"/>
              </a:rPr>
              <a:t>这样的面部动画生成中。</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0989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effectLst/>
                <a:highlight>
                  <a:srgbClr val="FFFFFF"/>
                </a:highlight>
                <a:latin typeface="-apple-system"/>
              </a:rPr>
              <a:t>在第一阶段，从使用不同语言的</a:t>
            </a:r>
            <a:r>
              <a:rPr lang="en-US" altLang="zh-CN" b="0" i="0">
                <a:effectLst/>
                <a:highlight>
                  <a:srgbClr val="FFFFFF"/>
                </a:highlight>
                <a:latin typeface="-apple-system"/>
              </a:rPr>
              <a:t>3D</a:t>
            </a:r>
            <a:r>
              <a:rPr lang="zh-CN" altLang="en-US" b="0" i="0">
                <a:effectLst/>
                <a:highlight>
                  <a:srgbClr val="FFFFFF"/>
                </a:highlight>
                <a:latin typeface="-apple-system"/>
              </a:rPr>
              <a:t>面部网格中学习离散运动的码本。在第二阶段，模型学习自回归地从输入语音生成一系列运动表示。这些表征被码本量化，从而合成语音驱动的</a:t>
            </a:r>
            <a:r>
              <a:rPr lang="en-US" altLang="zh-CN" b="0" i="0">
                <a:effectLst/>
                <a:highlight>
                  <a:srgbClr val="FFFFFF"/>
                </a:highlight>
                <a:latin typeface="-apple-system"/>
              </a:rPr>
              <a:t>3D</a:t>
            </a:r>
            <a:r>
              <a:rPr lang="zh-CN" altLang="en-US" b="0" i="0">
                <a:effectLst/>
                <a:highlight>
                  <a:srgbClr val="FFFFFF"/>
                </a:highlight>
                <a:latin typeface="-apple-system"/>
              </a:rPr>
              <a:t>说话头。</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2024/8/14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7.xml"/><Relationship Id="rId7" Type="http://schemas.openxmlformats.org/officeDocument/2006/relationships/image" Target="../media/image6.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10.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7.xml"/><Relationship Id="rId7" Type="http://schemas.openxmlformats.org/officeDocument/2006/relationships/image" Target="../media/image11.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7.xml"/><Relationship Id="rId7" Type="http://schemas.openxmlformats.org/officeDocument/2006/relationships/image" Target="../media/image15.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notesSlide" Target="../notesSlides/notesSlide12.xml"/><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19.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0.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1.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2.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3.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24.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5.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26.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27.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4000">
                <a:solidFill>
                  <a:srgbClr val="000000"/>
                </a:solidFill>
                <a:latin typeface="微软雅黑" panose="020B0503020204020204" pitchFamily="34" charset="-122"/>
                <a:ea typeface="微软雅黑" panose="020B0503020204020204" pitchFamily="34" charset="-122"/>
                <a:cs typeface="+mj-cs"/>
              </a:rPr>
              <a:t>MultiTalk: Enhancing 3D Talking Head Generation Across Languages with Multilingual Video Dataset</a:t>
            </a:r>
            <a:endParaRPr lang="en-US" altLang="zh-CN" sz="40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2024.08.15</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zh-CN" altLang="en-US" sz="1600">
                <a:latin typeface="微软雅黑 Light" panose="020B0502040204020203" pitchFamily="34" charset="-122"/>
                <a:ea typeface="微软雅黑 Light" panose="020B0502040204020203" pitchFamily="34" charset="-122"/>
              </a:rPr>
              <a:t>：</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Sung-Bin K, Chae-Yeon L, Son G, et al. </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3A78E8E7-CDF2-4500-E866-21B164DDA16F}"/>
              </a:ext>
            </a:extLst>
          </p:cNvPr>
          <p:cNvPicPr>
            <a:picLocks noChangeAspect="1"/>
          </p:cNvPicPr>
          <p:nvPr/>
        </p:nvPicPr>
        <p:blipFill>
          <a:blip r:embed="rId5"/>
          <a:stretch>
            <a:fillRect/>
          </a:stretch>
        </p:blipFill>
        <p:spPr>
          <a:xfrm>
            <a:off x="6152671" y="2989006"/>
            <a:ext cx="6021011" cy="3550067"/>
          </a:xfrm>
          <a:prstGeom prst="rect">
            <a:avLst/>
          </a:prstGeom>
        </p:spPr>
      </p:pic>
      <p:grpSp>
        <p:nvGrpSpPr>
          <p:cNvPr id="5" name="组合 4">
            <a:extLst>
              <a:ext uri="{FF2B5EF4-FFF2-40B4-BE49-F238E27FC236}">
                <a16:creationId xmlns:a16="http://schemas.microsoft.com/office/drawing/2014/main" id="{74AC1F70-8056-AD53-E452-448DEC577257}"/>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10" name="Freeform 5">
              <a:extLst>
                <a:ext uri="{FF2B5EF4-FFF2-40B4-BE49-F238E27FC236}">
                  <a16:creationId xmlns:a16="http://schemas.microsoft.com/office/drawing/2014/main" id="{505D2FD3-43F8-2E90-8A90-FA8E3AFCBF66}"/>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12" name="Freeform 7">
              <a:extLst>
                <a:ext uri="{FF2B5EF4-FFF2-40B4-BE49-F238E27FC236}">
                  <a16:creationId xmlns:a16="http://schemas.microsoft.com/office/drawing/2014/main" id="{44EEBCBC-E874-26D0-0CAF-8BF45DED31B2}"/>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13" name="Freeform 9">
              <a:extLst>
                <a:ext uri="{FF2B5EF4-FFF2-40B4-BE49-F238E27FC236}">
                  <a16:creationId xmlns:a16="http://schemas.microsoft.com/office/drawing/2014/main" id="{4A9E91C3-6A4E-9555-9536-2C3095B84CF2}"/>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15" name="Freeform 10">
              <a:extLst>
                <a:ext uri="{FF2B5EF4-FFF2-40B4-BE49-F238E27FC236}">
                  <a16:creationId xmlns:a16="http://schemas.microsoft.com/office/drawing/2014/main" id="{CAC4C261-1C1D-2B4B-308B-7B2A848050B6}"/>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17" name="Freeform 11">
              <a:extLst>
                <a:ext uri="{FF2B5EF4-FFF2-40B4-BE49-F238E27FC236}">
                  <a16:creationId xmlns:a16="http://schemas.microsoft.com/office/drawing/2014/main" id="{CD8E3D83-5B9F-AFBA-557C-AC9D1F806770}"/>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18" name="组合 17">
            <a:extLst>
              <a:ext uri="{FF2B5EF4-FFF2-40B4-BE49-F238E27FC236}">
                <a16:creationId xmlns:a16="http://schemas.microsoft.com/office/drawing/2014/main" id="{329A622A-79BA-ED86-C011-2A2834A4AE19}"/>
              </a:ext>
            </a:extLst>
          </p:cNvPr>
          <p:cNvGrpSpPr/>
          <p:nvPr/>
        </p:nvGrpSpPr>
        <p:grpSpPr>
          <a:xfrm>
            <a:off x="102870" y="238125"/>
            <a:ext cx="454660" cy="490220"/>
            <a:chOff x="13580" y="262"/>
            <a:chExt cx="661" cy="772"/>
          </a:xfrm>
        </p:grpSpPr>
        <p:sp>
          <p:nvSpPr>
            <p:cNvPr id="19" name="矩形 18">
              <a:extLst>
                <a:ext uri="{FF2B5EF4-FFF2-40B4-BE49-F238E27FC236}">
                  <a16:creationId xmlns:a16="http://schemas.microsoft.com/office/drawing/2014/main" id="{2C621F2B-C34B-4AA8-DD69-144F20E5952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20" name="矩形: 圆角 4">
              <a:extLst>
                <a:ext uri="{FF2B5EF4-FFF2-40B4-BE49-F238E27FC236}">
                  <a16:creationId xmlns:a16="http://schemas.microsoft.com/office/drawing/2014/main" id="{A2789E6E-FE47-7658-BB28-5E22B90785EC}"/>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21" name="文本框 20">
            <a:extLst>
              <a:ext uri="{FF2B5EF4-FFF2-40B4-BE49-F238E27FC236}">
                <a16:creationId xmlns:a16="http://schemas.microsoft.com/office/drawing/2014/main" id="{0DA0FC84-ACE1-852E-C484-98F4BC5668D7}"/>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22" name="文本框 21">
            <a:extLst>
              <a:ext uri="{FF2B5EF4-FFF2-40B4-BE49-F238E27FC236}">
                <a16:creationId xmlns:a16="http://schemas.microsoft.com/office/drawing/2014/main" id="{9D712945-922A-3F0E-33F0-0EBAE2B968CE}"/>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Learning discrete facial motion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5" name="矩形: 圆角 4">
            <a:extLst>
              <a:ext uri="{FF2B5EF4-FFF2-40B4-BE49-F238E27FC236}">
                <a16:creationId xmlns:a16="http://schemas.microsoft.com/office/drawing/2014/main" id="{7513E99F-0D4D-145A-C700-742F6BD26962}"/>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6" name="矩形: 圆角 4">
            <a:extLst>
              <a:ext uri="{FF2B5EF4-FFF2-40B4-BE49-F238E27FC236}">
                <a16:creationId xmlns:a16="http://schemas.microsoft.com/office/drawing/2014/main" id="{72F2BF01-0FA0-72D5-B635-1B4FD85B2A2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1A001420-7F61-CD36-CFDD-CAFDA9F5636C}"/>
                  </a:ext>
                </a:extLst>
              </p:cNvPr>
              <p:cNvSpPr txBox="1"/>
              <p:nvPr/>
            </p:nvSpPr>
            <p:spPr>
              <a:xfrm>
                <a:off x="365205" y="1751220"/>
                <a:ext cx="11461589" cy="130638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𝑍</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𝐶</m:t>
                                </m:r>
                              </m:sup>
                            </m:sSup>
                          </m:e>
                        </m:d>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𝑁</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，它允许任何面部动作</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r>
                          <a:rPr lang="en-US" altLang="zh-CN" i="1">
                            <a:solidFill>
                              <a:srgbClr val="0D0D0D"/>
                            </a:solidFill>
                            <a:highlight>
                              <a:srgbClr val="FFFFFF"/>
                            </a:highlight>
                            <a:latin typeface="Cambria Math" panose="02040503050406030204" pitchFamily="18" charset="0"/>
                          </a:rPr>
                          <m:t>𝑚</m:t>
                        </m:r>
                      </m:e>
                      <m:sub>
                        <m:r>
                          <a:rPr lang="en-US" altLang="zh-CN" i="1">
                            <a:solidFill>
                              <a:srgbClr val="0D0D0D"/>
                            </a:solidFill>
                            <a:highlight>
                              <a:srgbClr val="FFFFFF"/>
                            </a:highlight>
                            <a:latin typeface="Cambria Math" panose="02040503050406030204" pitchFamily="18" charset="0"/>
                          </a:rPr>
                          <m:t>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通过一组指定的条目</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𝐶</m:t>
                                </m:r>
                              </m:sup>
                            </m:sSup>
                          </m:e>
                        </m:d>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𝑆</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来表示。其中</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𝑆</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是指定的索引集。从概念上讲，</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中的条目是面部动作空间的运动原语。为此，作者预训练了一个基于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的向量量化自编码器</a:t>
                </a:r>
                <a:r>
                  <a:rPr lang="en-US" altLang="zh-CN" dirty="0">
                    <a:latin typeface="Times New Roman" panose="02020603050405020304" pitchFamily="18" charset="0"/>
                    <a:ea typeface="宋体" panose="02010600030101010101" pitchFamily="2" charset="-122"/>
                    <a:cs typeface="Times New Roman" panose="02020603050405020304" pitchFamily="18" charset="0"/>
                  </a:rPr>
                  <a:t>(Vector-Quantized Autoencoder, VQ-VAE)</a:t>
                </a:r>
                <a:r>
                  <a:rPr lang="zh-CN" altLang="en-US" dirty="0"/>
                  <a:t>包括一个编码器</a:t>
                </a:r>
                <a:r>
                  <a:rPr lang="en-US" altLang="zh-CN" i="1" dirty="0"/>
                  <a:t>E</a:t>
                </a:r>
                <a:r>
                  <a:rPr lang="zh-CN" altLang="en-US" dirty="0"/>
                  <a:t>，一个解码器</a:t>
                </a:r>
                <a:r>
                  <a:rPr lang="en-US" altLang="zh-CN" i="1" dirty="0"/>
                  <a:t>D</a:t>
                </a:r>
                <a:r>
                  <a:rPr lang="zh-CN" altLang="en-US" dirty="0"/>
                  <a:t>，和</a:t>
                </a:r>
                <a:r>
                  <a:rPr lang="en-US" altLang="zh-CN" dirty="0"/>
                  <a:t>codebook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𝑍</m:t>
                    </m:r>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dirty="0"/>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VQ-VAE</a:t>
                </a:r>
                <a:r>
                  <a:rPr lang="zh-CN" altLang="en-US" dirty="0"/>
                  <a:t>在真实面部运动的重建损失下进行训练。</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7" name="文本框 26">
                <a:extLst>
                  <a:ext uri="{FF2B5EF4-FFF2-40B4-BE49-F238E27FC236}">
                    <a16:creationId xmlns:a16="http://schemas.microsoft.com/office/drawing/2014/main" id="{1A001420-7F61-CD36-CFDD-CAFDA9F5636C}"/>
                  </a:ext>
                </a:extLst>
              </p:cNvPr>
              <p:cNvSpPr txBox="1">
                <a:spLocks noRot="1" noChangeAspect="1" noMove="1" noResize="1" noEditPoints="1" noAdjustHandles="1" noChangeArrowheads="1" noChangeShapeType="1" noTextEdit="1"/>
              </p:cNvSpPr>
              <p:nvPr/>
            </p:nvSpPr>
            <p:spPr>
              <a:xfrm>
                <a:off x="365205" y="1751220"/>
                <a:ext cx="11461589" cy="1306383"/>
              </a:xfrm>
              <a:prstGeom prst="rect">
                <a:avLst/>
              </a:prstGeom>
              <a:blipFill>
                <a:blip r:embed="rId6"/>
                <a:stretch>
                  <a:fillRect l="-372" t="-2326" b="-6512"/>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A0CCD10F-7B48-C004-BE4A-D1678484D1D1}"/>
              </a:ext>
            </a:extLst>
          </p:cNvPr>
          <p:cNvSpPr txBox="1"/>
          <p:nvPr/>
        </p:nvSpPr>
        <p:spPr>
          <a:xfrm>
            <a:off x="208036" y="1375783"/>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Codebook of motion primitives</a:t>
            </a:r>
          </a:p>
        </p:txBody>
      </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D5269072-577F-CB3E-26F8-92E06DAB0E05}"/>
                  </a:ext>
                </a:extLst>
              </p:cNvPr>
              <p:cNvSpPr txBox="1"/>
              <p:nvPr/>
            </p:nvSpPr>
            <p:spPr>
              <a:xfrm>
                <a:off x="372003" y="3011549"/>
                <a:ext cx="6017917" cy="1174168"/>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面部动作的嵌入：</a:t>
                </a:r>
                <a:r>
                  <a:rPr lang="zh-CN" altLang="en-US" dirty="0">
                    <a:latin typeface="Times New Roman" panose="02020603050405020304" pitchFamily="18" charset="0"/>
                    <a:ea typeface="宋体" panose="02010600030101010101" pitchFamily="2" charset="-122"/>
                    <a:cs typeface="Times New Roman" panose="02020603050405020304" pitchFamily="18" charset="0"/>
                  </a:rPr>
                  <a:t>面部动作</a:t>
                </a:r>
                <a14:m>
                  <m:oMath xmlns:m="http://schemas.openxmlformats.org/officeDocument/2006/math">
                    <m:sSub>
                      <m:sSubPr>
                        <m:ctrlPr>
                          <a:rPr lang="en-US" altLang="zh-CN" sz="1800" b="0" i="1" smtClean="0">
                            <a:solidFill>
                              <a:srgbClr val="0D0D0D"/>
                            </a:solidFill>
                            <a:effectLst/>
                            <a:highlight>
                              <a:srgbClr val="FFFFFF"/>
                            </a:highlight>
                            <a:latin typeface="Cambria Math" panose="02040503050406030204" pitchFamily="18" charset="0"/>
                          </a:rPr>
                        </m:ctrlPr>
                      </m:sSubPr>
                      <m:e>
                        <m:r>
                          <a:rPr lang="en-US" altLang="zh-CN" sz="1800" b="0" i="1" smtClean="0">
                            <a:solidFill>
                              <a:srgbClr val="0D0D0D"/>
                            </a:solidFill>
                            <a:effectLst/>
                            <a:highlight>
                              <a:srgbClr val="FFFFFF"/>
                            </a:highlight>
                            <a:latin typeface="Cambria Math" panose="02040503050406030204" pitchFamily="18" charset="0"/>
                          </a:rPr>
                          <m:t>𝑀</m:t>
                        </m:r>
                      </m:e>
                      <m:sub>
                        <m:r>
                          <a:rPr lang="en-US" altLang="zh-CN" sz="1800" b="0" i="1" smtClean="0">
                            <a:solidFill>
                              <a:srgbClr val="0D0D0D"/>
                            </a:solidFill>
                            <a:effectLst/>
                            <a:highlight>
                              <a:srgbClr val="FFFFFF"/>
                            </a:highlight>
                            <a:latin typeface="Cambria Math" panose="02040503050406030204" pitchFamily="18" charset="0"/>
                          </a:rPr>
                          <m:t>1:</m:t>
                        </m:r>
                        <m:r>
                          <a:rPr lang="en-US" altLang="zh-CN" sz="1800" b="0" i="1" smtClean="0">
                            <a:solidFill>
                              <a:srgbClr val="0D0D0D"/>
                            </a:solidFill>
                            <a:effectLst/>
                            <a:highlight>
                              <a:srgbClr val="FFFFFF"/>
                            </a:highlight>
                            <a:latin typeface="Cambria Math" panose="02040503050406030204" pitchFamily="18" charset="0"/>
                          </a:rPr>
                          <m:t>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首先被嵌入为一个时间特征</a:t>
                </a:r>
                <a14:m>
                  <m:oMath xmlns:m="http://schemas.openxmlformats.org/officeDocument/2006/math">
                    <m:acc>
                      <m:accPr>
                        <m:chr m:val="̂"/>
                        <m:ctrlPr>
                          <a:rPr lang="zh-CN" altLang="en-US"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𝑍</m:t>
                        </m:r>
                      </m:e>
                    </m:acc>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𝐸</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i="1">
                                <a:latin typeface="Cambria Math" panose="02040503050406030204" pitchFamily="18" charset="0"/>
                              </a:rPr>
                              <m:t>𝑇</m:t>
                            </m:r>
                          </m:sub>
                        </m:sSub>
                      </m:e>
                    </m:d>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𝑅</m:t>
                        </m:r>
                      </m:e>
                      <m:sup>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𝑇</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𝐻</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𝐶</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dirty="0">
                    <a:ea typeface="Cambria Math" panose="020405030504060302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𝐻</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是面部组件的数量，</a:t>
                </a:r>
                <a:r>
                  <a:rPr lang="en-US" altLang="zh-CN" dirty="0">
                    <a:ea typeface="Cambria Math" panose="02040503050406030204" pitchFamily="18" charset="0"/>
                    <a:cs typeface="Times New Roman" panose="02020603050405020304" pitchFamily="18" charset="0"/>
                  </a:rPr>
                  <a:t> </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表示编码的时间单元的数量</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𝑃</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𝑇</m:t>
                        </m:r>
                      </m:num>
                      <m:den>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up>
                        </m:sSup>
                      </m:den>
                    </m:f>
                    <m:r>
                      <a:rPr lang="en-US" altLang="zh-CN" b="0" i="0" smtClean="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frames</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9" name="文本框 28">
                <a:extLst>
                  <a:ext uri="{FF2B5EF4-FFF2-40B4-BE49-F238E27FC236}">
                    <a16:creationId xmlns:a16="http://schemas.microsoft.com/office/drawing/2014/main" id="{D5269072-577F-CB3E-26F8-92E06DAB0E05}"/>
                  </a:ext>
                </a:extLst>
              </p:cNvPr>
              <p:cNvSpPr txBox="1">
                <a:spLocks noRot="1" noChangeAspect="1" noMove="1" noResize="1" noEditPoints="1" noAdjustHandles="1" noChangeArrowheads="1" noChangeShapeType="1" noTextEdit="1"/>
              </p:cNvSpPr>
              <p:nvPr/>
            </p:nvSpPr>
            <p:spPr>
              <a:xfrm>
                <a:off x="372003" y="3011549"/>
                <a:ext cx="6017917" cy="1174168"/>
              </a:xfrm>
              <a:prstGeom prst="rect">
                <a:avLst/>
              </a:prstGeom>
              <a:blipFill>
                <a:blip r:embed="rId7"/>
                <a:stretch>
                  <a:fillRect l="-608" t="-3627" r="-912" b="-2073"/>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A97D5D43-42BF-DAF2-2744-8DE2C8D5DE3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A75F005F-01BB-E480-E523-F27F1A95769A}"/>
                  </a:ext>
                </a:extLst>
              </p:cNvPr>
              <p:cNvSpPr txBox="1"/>
              <p:nvPr/>
            </p:nvSpPr>
            <p:spPr>
              <a:xfrm>
                <a:off x="356338" y="4111848"/>
                <a:ext cx="6017917" cy="156164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运动序列的量化：</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通过元素级的量化函数</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𝑄</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获得量化的运动序列</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𝑞</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𝑅</m:t>
                        </m:r>
                      </m:e>
                      <m:sup>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𝐻</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𝐶</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，该函数将</a:t>
                </a:r>
                <a14:m>
                  <m:oMath xmlns:m="http://schemas.openxmlformats.org/officeDocument/2006/math">
                    <m:acc>
                      <m:accPr>
                        <m:chr m:val="̂"/>
                        <m:ctrlPr>
                          <a:rPr lang="zh-CN" altLang="en-US"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中的每个项映射到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codebook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𝑍</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中最近的条目：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𝑞</m:t>
                          </m:r>
                        </m:sub>
                      </m:sSub>
                      <m: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Q</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sz="16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𝑍</m:t>
                              </m:r>
                            </m:e>
                          </m:acc>
                        </m:e>
                      </m:d>
                      <m: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arg</m:t>
                      </m:r>
                      <m: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 </m:t>
                      </m:r>
                      <m:func>
                        <m:func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funcPr>
                        <m:fName>
                          <m:limLow>
                            <m:limLow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limLowPr>
                            <m:e>
                              <m:r>
                                <m:rPr>
                                  <m:sty m:val="p"/>
                                </m:rP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min</m:t>
                              </m:r>
                            </m:e>
                            <m:lim>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𝑍</m:t>
                              </m:r>
                            </m:lim>
                          </m:limLow>
                        </m:fName>
                        <m:e>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𝑧</m:t>
                                          </m:r>
                                        </m:e>
                                      </m:acc>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𝑘</m:t>
                                      </m:r>
                                    </m:sub>
                                  </m:sSub>
                                </m:e>
                              </m:d>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2</m:t>
                              </m:r>
                            </m:sub>
                          </m:sSub>
                        </m:e>
                      </m:func>
                    </m:oMath>
                  </m:oMathPara>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31" name="文本框 30">
                <a:extLst>
                  <a:ext uri="{FF2B5EF4-FFF2-40B4-BE49-F238E27FC236}">
                    <a16:creationId xmlns:a16="http://schemas.microsoft.com/office/drawing/2014/main" id="{A75F005F-01BB-E480-E523-F27F1A95769A}"/>
                  </a:ext>
                </a:extLst>
              </p:cNvPr>
              <p:cNvSpPr txBox="1">
                <a:spLocks noRot="1" noChangeAspect="1" noMove="1" noResize="1" noEditPoints="1" noAdjustHandles="1" noChangeArrowheads="1" noChangeShapeType="1" noTextEdit="1"/>
              </p:cNvSpPr>
              <p:nvPr/>
            </p:nvSpPr>
            <p:spPr>
              <a:xfrm>
                <a:off x="356338" y="4111848"/>
                <a:ext cx="6017917" cy="1561646"/>
              </a:xfrm>
              <a:prstGeom prst="rect">
                <a:avLst/>
              </a:prstGeom>
              <a:blipFill>
                <a:blip r:embed="rId8"/>
                <a:stretch>
                  <a:fillRect l="-607" t="-3125" r="-506"/>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FD9A646E-D0FD-871C-8D67-DDB36B85289E}"/>
              </a:ext>
            </a:extLst>
          </p:cNvPr>
          <p:cNvSpPr txBox="1"/>
          <p:nvPr/>
        </p:nvSpPr>
        <p:spPr>
          <a:xfrm>
            <a:off x="5439865" y="524602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33" name="文本框 32">
                <a:extLst>
                  <a:ext uri="{FF2B5EF4-FFF2-40B4-BE49-F238E27FC236}">
                    <a16:creationId xmlns:a16="http://schemas.microsoft.com/office/drawing/2014/main" id="{70F60A1B-5C40-130B-4BCC-561656D5D137}"/>
                  </a:ext>
                </a:extLst>
              </p:cNvPr>
              <p:cNvSpPr txBox="1"/>
              <p:nvPr/>
            </p:nvSpPr>
            <p:spPr>
              <a:xfrm>
                <a:off x="352049" y="5540070"/>
                <a:ext cx="6017917" cy="80239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面部动作的自我重建：</a:t>
                </a:r>
                <a:r>
                  <a:rPr lang="zh-CN" altLang="en-US" dirty="0">
                    <a:latin typeface="Times New Roman" panose="02020603050405020304" pitchFamily="18" charset="0"/>
                    <a:ea typeface="宋体" panose="02010600030101010101" pitchFamily="2" charset="-122"/>
                    <a:cs typeface="Times New Roman" panose="02020603050405020304" pitchFamily="18" charset="0"/>
                  </a:rPr>
                  <a:t>面部动作序列的自我重建可以表示为：</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𝑀</m:t>
                            </m:r>
                          </m:e>
                        </m:acc>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𝑇</m:t>
                        </m:r>
                      </m:sub>
                    </m:s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𝐷</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𝑞</m:t>
                            </m:r>
                          </m:sub>
                        </m:sSub>
                      </m:e>
                    </m:d>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𝐷</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𝑄</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𝐸</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600" i="1">
                                        <a:solidFill>
                                          <a:srgbClr val="0D0D0D"/>
                                        </a:solidFill>
                                        <a:highlight>
                                          <a:srgbClr val="FFFFFF"/>
                                        </a:highlight>
                                        <a:latin typeface="Cambria Math" panose="02040503050406030204" pitchFamily="18" charset="0"/>
                                      </a:rPr>
                                    </m:ctrlPr>
                                  </m:sSubPr>
                                  <m:e>
                                    <m:r>
                                      <a:rPr lang="en-US" altLang="zh-CN" sz="1600" i="1">
                                        <a:solidFill>
                                          <a:srgbClr val="0D0D0D"/>
                                        </a:solidFill>
                                        <a:highlight>
                                          <a:srgbClr val="FFFFFF"/>
                                        </a:highlight>
                                        <a:latin typeface="Cambria Math" panose="02040503050406030204" pitchFamily="18" charset="0"/>
                                      </a:rPr>
                                      <m:t>𝑀</m:t>
                                    </m:r>
                                  </m:e>
                                  <m:sub>
                                    <m:r>
                                      <a:rPr lang="en-US" altLang="zh-CN" sz="1600" i="1">
                                        <a:solidFill>
                                          <a:srgbClr val="0D0D0D"/>
                                        </a:solidFill>
                                        <a:highlight>
                                          <a:srgbClr val="FFFFFF"/>
                                        </a:highlight>
                                        <a:latin typeface="Cambria Math" panose="02040503050406030204" pitchFamily="18" charset="0"/>
                                      </a:rPr>
                                      <m:t>1:</m:t>
                                    </m:r>
                                    <m:r>
                                      <a:rPr lang="en-US" altLang="zh-CN" sz="1600" i="1">
                                        <a:solidFill>
                                          <a:srgbClr val="0D0D0D"/>
                                        </a:solidFill>
                                        <a:highlight>
                                          <a:srgbClr val="FFFFFF"/>
                                        </a:highlight>
                                        <a:latin typeface="Cambria Math" panose="02040503050406030204" pitchFamily="18" charset="0"/>
                                      </a:rPr>
                                      <m:t>𝑇</m:t>
                                    </m:r>
                                  </m:sub>
                                </m:sSub>
                              </m:e>
                            </m:d>
                          </m:e>
                        </m:d>
                      </m:e>
                    </m:d>
                  </m:oMath>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33" name="文本框 32">
                <a:extLst>
                  <a:ext uri="{FF2B5EF4-FFF2-40B4-BE49-F238E27FC236}">
                    <a16:creationId xmlns:a16="http://schemas.microsoft.com/office/drawing/2014/main" id="{70F60A1B-5C40-130B-4BCC-561656D5D137}"/>
                  </a:ext>
                </a:extLst>
              </p:cNvPr>
              <p:cNvSpPr txBox="1">
                <a:spLocks noRot="1" noChangeAspect="1" noMove="1" noResize="1" noEditPoints="1" noAdjustHandles="1" noChangeArrowheads="1" noChangeShapeType="1" noTextEdit="1"/>
              </p:cNvSpPr>
              <p:nvPr/>
            </p:nvSpPr>
            <p:spPr>
              <a:xfrm>
                <a:off x="352049" y="5540070"/>
                <a:ext cx="6017917" cy="802399"/>
              </a:xfrm>
              <a:prstGeom prst="rect">
                <a:avLst/>
              </a:prstGeom>
              <a:blipFill>
                <a:blip r:embed="rId9"/>
                <a:stretch>
                  <a:fillRect l="-709" t="-6107" b="-2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4916216"/>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FBDA9700-5059-D3D7-1D80-7FE37902F667}"/>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 name="Freeform 5">
              <a:extLst>
                <a:ext uri="{FF2B5EF4-FFF2-40B4-BE49-F238E27FC236}">
                  <a16:creationId xmlns:a16="http://schemas.microsoft.com/office/drawing/2014/main" id="{90C2541E-07EC-7CAA-0E21-3525178F5BD4}"/>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6" name="Freeform 7">
              <a:extLst>
                <a:ext uri="{FF2B5EF4-FFF2-40B4-BE49-F238E27FC236}">
                  <a16:creationId xmlns:a16="http://schemas.microsoft.com/office/drawing/2014/main" id="{3BB35AB2-6036-2AA7-76E8-DC57ABE331EE}"/>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7" name="Freeform 9">
              <a:extLst>
                <a:ext uri="{FF2B5EF4-FFF2-40B4-BE49-F238E27FC236}">
                  <a16:creationId xmlns:a16="http://schemas.microsoft.com/office/drawing/2014/main" id="{5314390D-3A96-ECEB-791F-4324E6CFABB9}"/>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8" name="Freeform 10">
              <a:extLst>
                <a:ext uri="{FF2B5EF4-FFF2-40B4-BE49-F238E27FC236}">
                  <a16:creationId xmlns:a16="http://schemas.microsoft.com/office/drawing/2014/main" id="{926DDD7C-A261-2AD1-6B52-798232F8C3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9" name="Freeform 11">
              <a:extLst>
                <a:ext uri="{FF2B5EF4-FFF2-40B4-BE49-F238E27FC236}">
                  <a16:creationId xmlns:a16="http://schemas.microsoft.com/office/drawing/2014/main" id="{A5CE8DCD-95E7-17D6-5941-3E24740D3908}"/>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11" name="组合 10">
            <a:extLst>
              <a:ext uri="{FF2B5EF4-FFF2-40B4-BE49-F238E27FC236}">
                <a16:creationId xmlns:a16="http://schemas.microsoft.com/office/drawing/2014/main" id="{9D48517F-B032-A47D-E58A-9FCFABA1F13B}"/>
              </a:ext>
            </a:extLst>
          </p:cNvPr>
          <p:cNvGrpSpPr/>
          <p:nvPr/>
        </p:nvGrpSpPr>
        <p:grpSpPr>
          <a:xfrm>
            <a:off x="102870" y="238125"/>
            <a:ext cx="454660" cy="490220"/>
            <a:chOff x="13580" y="262"/>
            <a:chExt cx="661" cy="772"/>
          </a:xfrm>
        </p:grpSpPr>
        <p:sp>
          <p:nvSpPr>
            <p:cNvPr id="14" name="矩形 13">
              <a:extLst>
                <a:ext uri="{FF2B5EF4-FFF2-40B4-BE49-F238E27FC236}">
                  <a16:creationId xmlns:a16="http://schemas.microsoft.com/office/drawing/2014/main" id="{48B9297C-3739-0B7C-C66E-B1320519E072}"/>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16" name="矩形: 圆角 4">
              <a:extLst>
                <a:ext uri="{FF2B5EF4-FFF2-40B4-BE49-F238E27FC236}">
                  <a16:creationId xmlns:a16="http://schemas.microsoft.com/office/drawing/2014/main" id="{F822CD6E-494C-9362-125A-FC6C3BF8A3C5}"/>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23" name="文本框 22">
            <a:extLst>
              <a:ext uri="{FF2B5EF4-FFF2-40B4-BE49-F238E27FC236}">
                <a16:creationId xmlns:a16="http://schemas.microsoft.com/office/drawing/2014/main" id="{BD6F3385-C0BE-3CB1-B948-3CEEF8D9E68B}"/>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24" name="文本框 23">
            <a:extLst>
              <a:ext uri="{FF2B5EF4-FFF2-40B4-BE49-F238E27FC236}">
                <a16:creationId xmlns:a16="http://schemas.microsoft.com/office/drawing/2014/main" id="{F422B210-7755-6550-4315-5DE356CA8246}"/>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Learning discrete facial motion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4" name="矩形: 圆角 4">
            <a:extLst>
              <a:ext uri="{FF2B5EF4-FFF2-40B4-BE49-F238E27FC236}">
                <a16:creationId xmlns:a16="http://schemas.microsoft.com/office/drawing/2014/main" id="{D70A8AB0-029F-98CC-C258-012C6F53AF19}"/>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35" name="矩形: 圆角 4">
            <a:extLst>
              <a:ext uri="{FF2B5EF4-FFF2-40B4-BE49-F238E27FC236}">
                <a16:creationId xmlns:a16="http://schemas.microsoft.com/office/drawing/2014/main" id="{3E5FE451-2D4C-BF6C-0410-5E219BE735D5}"/>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649A6F8F-1778-BBFE-BF1A-3DA1B94A141E}"/>
                  </a:ext>
                </a:extLst>
              </p:cNvPr>
              <p:cNvSpPr txBox="1"/>
              <p:nvPr/>
            </p:nvSpPr>
            <p:spPr>
              <a:xfrm>
                <a:off x="365205" y="1810212"/>
                <a:ext cx="11461589" cy="12322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量化自编码器的训练：</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设定了运动级损失和两个中间代码级损失来指导训练过程，由于量化函数不可微分，因此采用直通梯度估计器来将解码器输入的梯度复制到编码器输出中：</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𝑉𝑄</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i="1">
                                      <a:latin typeface="Cambria Math" panose="02040503050406030204" pitchFamily="18" charset="0"/>
                                    </a:rPr>
                                    <m:t>𝑇</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1:</m:t>
                                  </m:r>
                                  <m:r>
                                    <a:rPr lang="en-US" altLang="zh-CN" i="1">
                                      <a:latin typeface="Cambria Math" panose="02040503050406030204" pitchFamily="18" charset="0"/>
                                    </a:rPr>
                                    <m:t>𝑇</m:t>
                                  </m:r>
                                </m:sub>
                              </m:sSub>
                            </m:e>
                          </m:d>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acc>
                                </m:e>
                              </m:d>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𝑞</m:t>
                                  </m:r>
                                </m:sub>
                              </m:sSub>
                            </m:e>
                          </m:d>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b="0" i="0" smtClean="0">
                          <a:latin typeface="Cambria Math" panose="02040503050406030204" pitchFamily="18" charset="0"/>
                          <a:ea typeface="宋体" panose="02010600030101010101" pitchFamily="2" charset="-122"/>
                          <a:cs typeface="Times New Roman" panose="02020603050405020304" pitchFamily="18" charset="0"/>
                        </a:rPr>
                        <m:t>+</m:t>
                      </m:r>
                      <m:r>
                        <a:rPr lang="zh-CN" altLang="en-US" b="0" i="1" smtClean="0">
                          <a:latin typeface="Cambria Math" panose="02040503050406030204" pitchFamily="18" charset="0"/>
                          <a:ea typeface="宋体" panose="02010600030101010101" pitchFamily="2" charset="-122"/>
                          <a:cs typeface="Times New Roman" panose="02020603050405020304" pitchFamily="18" charset="0"/>
                        </a:rPr>
                        <m:t>𝛽</m:t>
                      </m:r>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𝑍</m:t>
                                  </m:r>
                                </m:e>
                              </m:acc>
                              <m:r>
                                <a:rPr lang="en-US" altLang="zh-CN" b="0" i="1" smtClean="0">
                                  <a:latin typeface="Cambria Math" panose="020405030504060302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𝑞</m:t>
                                      </m:r>
                                    </m:sub>
                                  </m:sSub>
                                </m:e>
                              </m:d>
                            </m:e>
                          </m:d>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oMath>
                  </m:oMathPara>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36" name="文本框 35">
                <a:extLst>
                  <a:ext uri="{FF2B5EF4-FFF2-40B4-BE49-F238E27FC236}">
                    <a16:creationId xmlns:a16="http://schemas.microsoft.com/office/drawing/2014/main" id="{649A6F8F-1778-BBFE-BF1A-3DA1B94A141E}"/>
                  </a:ext>
                </a:extLst>
              </p:cNvPr>
              <p:cNvSpPr txBox="1">
                <a:spLocks noRot="1" noChangeAspect="1" noMove="1" noResize="1" noEditPoints="1" noAdjustHandles="1" noChangeArrowheads="1" noChangeShapeType="1" noTextEdit="1"/>
              </p:cNvSpPr>
              <p:nvPr/>
            </p:nvSpPr>
            <p:spPr>
              <a:xfrm>
                <a:off x="365205" y="1810212"/>
                <a:ext cx="11461589" cy="1232260"/>
              </a:xfrm>
              <a:prstGeom prst="rect">
                <a:avLst/>
              </a:prstGeom>
              <a:blipFill>
                <a:blip r:embed="rId5"/>
                <a:stretch>
                  <a:fillRect l="-372" t="-3960"/>
                </a:stretch>
              </a:blipFill>
            </p:spPr>
            <p:txBody>
              <a:bodyPr/>
              <a:lstStyle/>
              <a:p>
                <a:r>
                  <a:rPr lang="zh-CN" altLang="en-US">
                    <a:noFill/>
                  </a:rPr>
                  <a:t> </a:t>
                </a:r>
              </a:p>
            </p:txBody>
          </p:sp>
        </mc:Fallback>
      </mc:AlternateContent>
      <p:sp>
        <p:nvSpPr>
          <p:cNvPr id="37" name="文本框 36">
            <a:extLst>
              <a:ext uri="{FF2B5EF4-FFF2-40B4-BE49-F238E27FC236}">
                <a16:creationId xmlns:a16="http://schemas.microsoft.com/office/drawing/2014/main" id="{1E0DA9DC-B6BD-3583-2F22-BC7A8A5464D4}"/>
              </a:ext>
            </a:extLst>
          </p:cNvPr>
          <p:cNvSpPr txBox="1"/>
          <p:nvPr/>
        </p:nvSpPr>
        <p:spPr>
          <a:xfrm>
            <a:off x="208036" y="1375783"/>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Training objectives.</a:t>
            </a:r>
          </a:p>
        </p:txBody>
      </p:sp>
      <mc:AlternateContent xmlns:mc="http://schemas.openxmlformats.org/markup-compatibility/2006">
        <mc:Choice xmlns:a14="http://schemas.microsoft.com/office/drawing/2010/main" Requires="a14">
          <p:sp>
            <p:nvSpPr>
              <p:cNvPr id="38" name="文本框 37">
                <a:extLst>
                  <a:ext uri="{FF2B5EF4-FFF2-40B4-BE49-F238E27FC236}">
                    <a16:creationId xmlns:a16="http://schemas.microsoft.com/office/drawing/2014/main" id="{9566CF0C-FD67-B9FB-C40D-57609CE7893F}"/>
                  </a:ext>
                </a:extLst>
              </p:cNvPr>
              <p:cNvSpPr txBox="1"/>
              <p:nvPr/>
            </p:nvSpPr>
            <p:spPr>
              <a:xfrm>
                <a:off x="372003" y="3051108"/>
                <a:ext cx="11086863" cy="755784"/>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重建损失</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i="1">
                                    <a:latin typeface="Cambria Math" panose="02040503050406030204" pitchFamily="18" charset="0"/>
                                  </a:rPr>
                                  <m:t>𝑇</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1:</m:t>
                                </m:r>
                                <m:r>
                                  <a:rPr lang="en-US" altLang="zh-CN" i="1">
                                    <a:latin typeface="Cambria Math" panose="02040503050406030204" pitchFamily="18" charset="0"/>
                                  </a:rPr>
                                  <m:t>𝑇</m:t>
                                </m:r>
                              </m:sub>
                            </m:sSub>
                          </m:e>
                        </m:d>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这一项是 </a:t>
                </a:r>
                <a:r>
                  <a:rPr lang="en-US" altLang="zh-CN" dirty="0">
                    <a:latin typeface="Times New Roman" panose="02020603050405020304" pitchFamily="18" charset="0"/>
                    <a:ea typeface="宋体" panose="02010600030101010101" pitchFamily="2" charset="-122"/>
                    <a:cs typeface="Times New Roman" panose="02020603050405020304" pitchFamily="18" charset="0"/>
                  </a:rPr>
                  <a:t>L1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损失，用于测量重建的面部动作</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1:</m:t>
                        </m:r>
                        <m:r>
                          <a:rPr lang="en-US" altLang="zh-CN" i="1">
                            <a:latin typeface="Cambria Math" panose="02040503050406030204" pitchFamily="18" charset="0"/>
                          </a:rPr>
                          <m:t>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与真实面部序列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i="1">
                            <a:latin typeface="Cambria Math" panose="02040503050406030204" pitchFamily="18" charset="0"/>
                          </a:rPr>
                          <m:t>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之间的绝对误差，以确保模型能够准确重建输入的面部动作序列。</a:t>
                </a:r>
              </a:p>
            </p:txBody>
          </p:sp>
        </mc:Choice>
        <mc:Fallback>
          <p:sp>
            <p:nvSpPr>
              <p:cNvPr id="38" name="文本框 37">
                <a:extLst>
                  <a:ext uri="{FF2B5EF4-FFF2-40B4-BE49-F238E27FC236}">
                    <a16:creationId xmlns:a16="http://schemas.microsoft.com/office/drawing/2014/main" id="{9566CF0C-FD67-B9FB-C40D-57609CE7893F}"/>
                  </a:ext>
                </a:extLst>
              </p:cNvPr>
              <p:cNvSpPr txBox="1">
                <a:spLocks noRot="1" noChangeAspect="1" noMove="1" noResize="1" noEditPoints="1" noAdjustHandles="1" noChangeArrowheads="1" noChangeShapeType="1" noTextEdit="1"/>
              </p:cNvSpPr>
              <p:nvPr/>
            </p:nvSpPr>
            <p:spPr>
              <a:xfrm>
                <a:off x="372003" y="3051108"/>
                <a:ext cx="11086863" cy="755784"/>
              </a:xfrm>
              <a:prstGeom prst="rect">
                <a:avLst/>
              </a:prstGeom>
              <a:blipFill>
                <a:blip r:embed="rId6"/>
                <a:stretch>
                  <a:fillRect l="-330" r="-495" b="-10569"/>
                </a:stretch>
              </a:blipFill>
            </p:spPr>
            <p:txBody>
              <a:bodyPr/>
              <a:lstStyle/>
              <a:p>
                <a:r>
                  <a:rPr lang="zh-CN" altLang="en-US">
                    <a:noFill/>
                  </a:rPr>
                  <a:t> </a:t>
                </a:r>
              </a:p>
            </p:txBody>
          </p:sp>
        </mc:Fallback>
      </mc:AlternateContent>
      <p:sp>
        <p:nvSpPr>
          <p:cNvPr id="39" name="文本框 38">
            <a:extLst>
              <a:ext uri="{FF2B5EF4-FFF2-40B4-BE49-F238E27FC236}">
                <a16:creationId xmlns:a16="http://schemas.microsoft.com/office/drawing/2014/main" id="{1F9BC9D7-9FC1-4F73-924F-F8A4D0A9CDD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mc:Choice xmlns:a14="http://schemas.microsoft.com/office/drawing/2010/main" Requires="a14">
          <p:sp>
            <p:nvSpPr>
              <p:cNvPr id="40" name="文本框 39">
                <a:extLst>
                  <a:ext uri="{FF2B5EF4-FFF2-40B4-BE49-F238E27FC236}">
                    <a16:creationId xmlns:a16="http://schemas.microsoft.com/office/drawing/2014/main" id="{E0EC745E-D700-AF32-189F-B7662C1C76D5}"/>
                  </a:ext>
                </a:extLst>
              </p:cNvPr>
              <p:cNvSpPr txBox="1"/>
              <p:nvPr/>
            </p:nvSpPr>
            <p:spPr>
              <a:xfrm>
                <a:off x="372003" y="3809515"/>
                <a:ext cx="11086863" cy="115897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一致性损失</a:t>
                </a:r>
                <a14:m>
                  <m:oMath xmlns:m="http://schemas.openxmlformats.org/officeDocument/2006/math">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acc>
                              </m:e>
                            </m:d>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𝑞</m:t>
                                </m:r>
                              </m:sub>
                            </m:sSub>
                          </m:e>
                        </m:d>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这个损失项用于减少嵌入特征</a:t>
                </a:r>
                <a14:m>
                  <m:oMath xmlns:m="http://schemas.openxmlformats.org/officeDocument/2006/math">
                    <m:acc>
                      <m:accPr>
                        <m:chr m:val="̂"/>
                        <m:ctrlPr>
                          <a:rPr lang="zh-CN" altLang="en-US"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和量化后的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条目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𝑞</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之间的距离。通过使用停止梯度操作</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固定</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𝑞</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，可以优化编码器</a:t>
                </a:r>
                <a14:m>
                  <m:oMath xmlns:m="http://schemas.openxmlformats.org/officeDocument/2006/math">
                    <m:r>
                      <a:rPr lang="en-US" altLang="zh-CN" b="0" i="1" smtClean="0">
                        <a:latin typeface="Cambria Math" panose="02040503050406030204" pitchFamily="18" charset="0"/>
                      </a:rPr>
                      <m:t>𝐸</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使其输出更接近于当前</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的条目，从而提高编码的准确性和一致性。</a:t>
                </a:r>
              </a:p>
            </p:txBody>
          </p:sp>
        </mc:Choice>
        <mc:Fallback>
          <p:sp>
            <p:nvSpPr>
              <p:cNvPr id="40" name="文本框 39">
                <a:extLst>
                  <a:ext uri="{FF2B5EF4-FFF2-40B4-BE49-F238E27FC236}">
                    <a16:creationId xmlns:a16="http://schemas.microsoft.com/office/drawing/2014/main" id="{E0EC745E-D700-AF32-189F-B7662C1C76D5}"/>
                  </a:ext>
                </a:extLst>
              </p:cNvPr>
              <p:cNvSpPr txBox="1">
                <a:spLocks noRot="1" noChangeAspect="1" noMove="1" noResize="1" noEditPoints="1" noAdjustHandles="1" noChangeArrowheads="1" noChangeShapeType="1" noTextEdit="1"/>
              </p:cNvSpPr>
              <p:nvPr/>
            </p:nvSpPr>
            <p:spPr>
              <a:xfrm>
                <a:off x="372003" y="3809515"/>
                <a:ext cx="11086863" cy="1158972"/>
              </a:xfrm>
              <a:prstGeom prst="rect">
                <a:avLst/>
              </a:prstGeom>
              <a:blipFill>
                <a:blip r:embed="rId7"/>
                <a:stretch>
                  <a:fillRect l="-330" r="-385" b="-57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文本框 40">
                <a:extLst>
                  <a:ext uri="{FF2B5EF4-FFF2-40B4-BE49-F238E27FC236}">
                    <a16:creationId xmlns:a16="http://schemas.microsoft.com/office/drawing/2014/main" id="{B1D890EC-F5FF-CAB1-9F7F-09EB4B20D46F}"/>
                  </a:ext>
                </a:extLst>
              </p:cNvPr>
              <p:cNvSpPr txBox="1"/>
              <p:nvPr/>
            </p:nvSpPr>
            <p:spPr>
              <a:xfrm>
                <a:off x="378208" y="4938991"/>
                <a:ext cx="11080658" cy="119103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更新损失</a:t>
                </a:r>
                <a14:m>
                  <m:oMath xmlns:m="http://schemas.openxmlformats.org/officeDocument/2006/math">
                    <m:r>
                      <a:rPr lang="zh-CN" altLang="en-US" i="1">
                        <a:latin typeface="Cambria Math" panose="02040503050406030204" pitchFamily="18" charset="0"/>
                        <a:ea typeface="宋体" panose="02010600030101010101" pitchFamily="2" charset="-122"/>
                        <a:cs typeface="Times New Roman" panose="02020603050405020304" pitchFamily="18" charset="0"/>
                      </a:rPr>
                      <m:t>𝛽</m:t>
                    </m:r>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𝑍</m:t>
                                </m:r>
                              </m:e>
                            </m:acc>
                            <m:r>
                              <a:rPr lang="en-US" altLang="zh-CN" i="1">
                                <a:latin typeface="Cambria Math" panose="020405030504060302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𝑞</m:t>
                                    </m:r>
                                  </m:sub>
                                </m:sSub>
                              </m:e>
                            </m:d>
                          </m:e>
                        </m:d>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zh-CN" altLang="en-US" i="1">
                        <a:latin typeface="Cambria Math" panose="02040503050406030204" pitchFamily="18" charset="0"/>
                        <a:ea typeface="宋体" panose="02010600030101010101" pitchFamily="2" charset="-122"/>
                        <a:cs typeface="Times New Roman" panose="02020603050405020304" pitchFamily="18" charset="0"/>
                      </a:rPr>
                      <m:t>𝛽</m:t>
                    </m:r>
                  </m:oMath>
                </a14:m>
                <a:r>
                  <a:rPr lang="zh-CN" altLang="en-US" dirty="0">
                    <a:solidFill>
                      <a:srgbClr val="0D0D0D"/>
                    </a:solidFill>
                    <a:latin typeface="Söhne"/>
                  </a:rPr>
                  <a:t>是一个加权因子，用于控制代码本和编码器更新的速率。与上面的一致性损失相似，该损失项用于调整代码本条目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𝑞</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使其与嵌入特征</a:t>
                </a:r>
                <a14:m>
                  <m:oMath xmlns:m="http://schemas.openxmlformats.org/officeDocument/2006/math">
                    <m:acc>
                      <m:accPr>
                        <m:chr m:val="̂"/>
                        <m:ctrlPr>
                          <a:rPr lang="zh-CN" altLang="en-US"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更加接近。该项使用停止梯度操作</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固定</a:t>
                </a:r>
                <a14:m>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𝑍</m:t>
                        </m:r>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以便专注于优化</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𝑞</m:t>
                        </m:r>
                      </m:sub>
                    </m:sSub>
                  </m:oMath>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41" name="文本框 40">
                <a:extLst>
                  <a:ext uri="{FF2B5EF4-FFF2-40B4-BE49-F238E27FC236}">
                    <a16:creationId xmlns:a16="http://schemas.microsoft.com/office/drawing/2014/main" id="{B1D890EC-F5FF-CAB1-9F7F-09EB4B20D46F}"/>
                  </a:ext>
                </a:extLst>
              </p:cNvPr>
              <p:cNvSpPr txBox="1">
                <a:spLocks noRot="1" noChangeAspect="1" noMove="1" noResize="1" noEditPoints="1" noAdjustHandles="1" noChangeArrowheads="1" noChangeShapeType="1" noTextEdit="1"/>
              </p:cNvSpPr>
              <p:nvPr/>
            </p:nvSpPr>
            <p:spPr>
              <a:xfrm>
                <a:off x="378208" y="4938991"/>
                <a:ext cx="11080658" cy="1191032"/>
              </a:xfrm>
              <a:prstGeom prst="rect">
                <a:avLst/>
              </a:prstGeom>
              <a:blipFill>
                <a:blip r:embed="rId8"/>
                <a:stretch>
                  <a:fillRect l="-330" r="-220" b="-3571"/>
                </a:stretch>
              </a:blipFill>
            </p:spPr>
            <p:txBody>
              <a:bodyPr/>
              <a:lstStyle/>
              <a:p>
                <a:r>
                  <a:rPr lang="zh-CN" altLang="en-US">
                    <a:noFill/>
                  </a:rPr>
                  <a:t> </a:t>
                </a:r>
              </a:p>
            </p:txBody>
          </p:sp>
        </mc:Fallback>
      </mc:AlternateContent>
      <p:sp>
        <p:nvSpPr>
          <p:cNvPr id="42" name="文本框 41">
            <a:extLst>
              <a:ext uri="{FF2B5EF4-FFF2-40B4-BE49-F238E27FC236}">
                <a16:creationId xmlns:a16="http://schemas.microsoft.com/office/drawing/2014/main" id="{FABC29EA-E312-ADAB-0312-6B6EBC9BBB8D}"/>
              </a:ext>
            </a:extLst>
          </p:cNvPr>
          <p:cNvSpPr txBox="1"/>
          <p:nvPr/>
        </p:nvSpPr>
        <p:spPr>
          <a:xfrm>
            <a:off x="11622610" y="24876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43" name="文本框 42">
            <a:extLst>
              <a:ext uri="{FF2B5EF4-FFF2-40B4-BE49-F238E27FC236}">
                <a16:creationId xmlns:a16="http://schemas.microsoft.com/office/drawing/2014/main" id="{3845324A-62C9-880A-1B37-E515E53AD071}"/>
              </a:ext>
            </a:extLst>
          </p:cNvPr>
          <p:cNvSpPr txBox="1"/>
          <p:nvPr/>
        </p:nvSpPr>
        <p:spPr>
          <a:xfrm>
            <a:off x="11622612" y="31266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44" name="文本框 43">
            <a:extLst>
              <a:ext uri="{FF2B5EF4-FFF2-40B4-BE49-F238E27FC236}">
                <a16:creationId xmlns:a16="http://schemas.microsoft.com/office/drawing/2014/main" id="{71467928-5F03-C79F-4961-420CAFF82C27}"/>
              </a:ext>
            </a:extLst>
          </p:cNvPr>
          <p:cNvSpPr txBox="1"/>
          <p:nvPr/>
        </p:nvSpPr>
        <p:spPr>
          <a:xfrm>
            <a:off x="11622611" y="40486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45" name="文本框 44">
            <a:extLst>
              <a:ext uri="{FF2B5EF4-FFF2-40B4-BE49-F238E27FC236}">
                <a16:creationId xmlns:a16="http://schemas.microsoft.com/office/drawing/2014/main" id="{727A562E-7318-163F-9522-58593A090D14}"/>
              </a:ext>
            </a:extLst>
          </p:cNvPr>
          <p:cNvSpPr txBox="1"/>
          <p:nvPr/>
        </p:nvSpPr>
        <p:spPr>
          <a:xfrm>
            <a:off x="11622610" y="52488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39868438"/>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E9873202-C54D-2290-601B-E03945C476AD}"/>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5" name="Freeform 5">
              <a:extLst>
                <a:ext uri="{FF2B5EF4-FFF2-40B4-BE49-F238E27FC236}">
                  <a16:creationId xmlns:a16="http://schemas.microsoft.com/office/drawing/2014/main" id="{63C86F03-5627-FDBC-38C3-20AA85E20696}"/>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10" name="Freeform 7">
              <a:extLst>
                <a:ext uri="{FF2B5EF4-FFF2-40B4-BE49-F238E27FC236}">
                  <a16:creationId xmlns:a16="http://schemas.microsoft.com/office/drawing/2014/main" id="{07ADFF65-BB24-4CE9-A006-6A4871061016}"/>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12" name="Freeform 9">
              <a:extLst>
                <a:ext uri="{FF2B5EF4-FFF2-40B4-BE49-F238E27FC236}">
                  <a16:creationId xmlns:a16="http://schemas.microsoft.com/office/drawing/2014/main" id="{87A09A3D-C6D0-5092-BE7D-6BAAC9C3A3C5}"/>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13" name="Freeform 10">
              <a:extLst>
                <a:ext uri="{FF2B5EF4-FFF2-40B4-BE49-F238E27FC236}">
                  <a16:creationId xmlns:a16="http://schemas.microsoft.com/office/drawing/2014/main" id="{0AD9BE95-EE6C-4118-D9A4-DC6C77F007E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15" name="Freeform 11">
              <a:extLst>
                <a:ext uri="{FF2B5EF4-FFF2-40B4-BE49-F238E27FC236}">
                  <a16:creationId xmlns:a16="http://schemas.microsoft.com/office/drawing/2014/main" id="{37599106-2F6F-A6A5-78EC-752F45CC0F0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17" name="组合 16">
            <a:extLst>
              <a:ext uri="{FF2B5EF4-FFF2-40B4-BE49-F238E27FC236}">
                <a16:creationId xmlns:a16="http://schemas.microsoft.com/office/drawing/2014/main" id="{5893C752-BB12-528E-05FD-D28276AA1285}"/>
              </a:ext>
            </a:extLst>
          </p:cNvPr>
          <p:cNvGrpSpPr/>
          <p:nvPr/>
        </p:nvGrpSpPr>
        <p:grpSpPr>
          <a:xfrm>
            <a:off x="102870" y="238125"/>
            <a:ext cx="454660" cy="490220"/>
            <a:chOff x="13580" y="262"/>
            <a:chExt cx="661" cy="772"/>
          </a:xfrm>
        </p:grpSpPr>
        <p:sp>
          <p:nvSpPr>
            <p:cNvPr id="18" name="矩形 17">
              <a:extLst>
                <a:ext uri="{FF2B5EF4-FFF2-40B4-BE49-F238E27FC236}">
                  <a16:creationId xmlns:a16="http://schemas.microsoft.com/office/drawing/2014/main" id="{25F85F89-8D3D-93D8-2604-9634CCDC7876}"/>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19" name="矩形: 圆角 4">
              <a:extLst>
                <a:ext uri="{FF2B5EF4-FFF2-40B4-BE49-F238E27FC236}">
                  <a16:creationId xmlns:a16="http://schemas.microsoft.com/office/drawing/2014/main" id="{8F0DB78B-FE7A-2569-4D9C-1AC55F0E353B}"/>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20" name="文本框 19">
            <a:extLst>
              <a:ext uri="{FF2B5EF4-FFF2-40B4-BE49-F238E27FC236}">
                <a16:creationId xmlns:a16="http://schemas.microsoft.com/office/drawing/2014/main" id="{FB2DB752-43F6-7D7D-82BE-35AAD325CB42}"/>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21" name="文本框 20">
            <a:extLst>
              <a:ext uri="{FF2B5EF4-FFF2-40B4-BE49-F238E27FC236}">
                <a16:creationId xmlns:a16="http://schemas.microsoft.com/office/drawing/2014/main" id="{41AB9C35-3425-D195-FE70-667906FCED4E}"/>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Learning speech-driven motion synthesis.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2" name="矩形: 圆角 4">
            <a:extLst>
              <a:ext uri="{FF2B5EF4-FFF2-40B4-BE49-F238E27FC236}">
                <a16:creationId xmlns:a16="http://schemas.microsoft.com/office/drawing/2014/main" id="{5C623C91-4966-DF60-C33D-04F0A2E5E1C6}"/>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5" name="矩形: 圆角 4">
            <a:extLst>
              <a:ext uri="{FF2B5EF4-FFF2-40B4-BE49-F238E27FC236}">
                <a16:creationId xmlns:a16="http://schemas.microsoft.com/office/drawing/2014/main" id="{22943096-DE94-D96A-FF6E-02DD94664C9E}"/>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6" name="文本框 25">
            <a:extLst>
              <a:ext uri="{FF2B5EF4-FFF2-40B4-BE49-F238E27FC236}">
                <a16:creationId xmlns:a16="http://schemas.microsoft.com/office/drawing/2014/main" id="{2136EC81-E3C2-6716-AC58-E70715F6DA84}"/>
              </a:ext>
            </a:extLst>
          </p:cNvPr>
          <p:cNvSpPr txBox="1"/>
          <p:nvPr/>
        </p:nvSpPr>
        <p:spPr>
          <a:xfrm>
            <a:off x="11735783" y="19050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9" name="文本框 28">
            <a:extLst>
              <a:ext uri="{FF2B5EF4-FFF2-40B4-BE49-F238E27FC236}">
                <a16:creationId xmlns:a16="http://schemas.microsoft.com/office/drawing/2014/main" id="{E9F33E28-98C6-15EF-5DB2-39B14CBA358C}"/>
              </a:ext>
            </a:extLst>
          </p:cNvPr>
          <p:cNvSpPr txBox="1"/>
          <p:nvPr/>
        </p:nvSpPr>
        <p:spPr>
          <a:xfrm>
            <a:off x="611052" y="1587429"/>
            <a:ext cx="11072953"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目标：</a:t>
            </a:r>
            <a:r>
              <a:rPr lang="zh-CN" altLang="en-US">
                <a:latin typeface="Times New Roman" panose="02020603050405020304" pitchFamily="18" charset="0"/>
                <a:ea typeface="宋体" panose="02010600030101010101" pitchFamily="2" charset="-122"/>
                <a:cs typeface="Times New Roman" panose="02020603050405020304" pitchFamily="18" charset="0"/>
              </a:rPr>
              <a:t>将输入的语音映射到一系列离散的代码，这些代码随后被解码为逼真的连续面部运动。</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文本框 29">
            <a:extLst>
              <a:ext uri="{FF2B5EF4-FFF2-40B4-BE49-F238E27FC236}">
                <a16:creationId xmlns:a16="http://schemas.microsoft.com/office/drawing/2014/main" id="{A91F5428-CC94-62C3-8DC1-768F55196A54}"/>
              </a:ext>
            </a:extLst>
          </p:cNvPr>
          <p:cNvSpPr txBox="1"/>
          <p:nvPr/>
        </p:nvSpPr>
        <p:spPr>
          <a:xfrm>
            <a:off x="11735782" y="265412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2" name="文本框 31">
            <a:extLst>
              <a:ext uri="{FF2B5EF4-FFF2-40B4-BE49-F238E27FC236}">
                <a16:creationId xmlns:a16="http://schemas.microsoft.com/office/drawing/2014/main" id="{B5A03CE5-0B3A-A142-33EB-CB4F6BCA5989}"/>
              </a:ext>
            </a:extLst>
          </p:cNvPr>
          <p:cNvSpPr txBox="1"/>
          <p:nvPr/>
        </p:nvSpPr>
        <p:spPr>
          <a:xfrm>
            <a:off x="611052" y="1948600"/>
            <a:ext cx="11072953"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多语言语音编码器：</a:t>
            </a:r>
            <a:r>
              <a:rPr lang="zh-CN" altLang="en-US">
                <a:latin typeface="Times New Roman" panose="02020603050405020304" pitchFamily="18" charset="0"/>
                <a:ea typeface="宋体" panose="02010600030101010101" pitchFamily="2" charset="-122"/>
                <a:cs typeface="Times New Roman" panose="02020603050405020304" pitchFamily="18" charset="0"/>
              </a:rPr>
              <a:t>为了处理多语言输入，模型采用了预训练在</a:t>
            </a:r>
            <a:r>
              <a:rPr lang="en-US" altLang="zh-CN">
                <a:latin typeface="Times New Roman" panose="02020603050405020304" pitchFamily="18" charset="0"/>
                <a:ea typeface="宋体" panose="02010600030101010101" pitchFamily="2" charset="-122"/>
                <a:cs typeface="Times New Roman" panose="02020603050405020304" pitchFamily="18" charset="0"/>
              </a:rPr>
              <a:t>53</a:t>
            </a:r>
            <a:r>
              <a:rPr lang="zh-CN" altLang="en-US">
                <a:latin typeface="Times New Roman" panose="02020603050405020304" pitchFamily="18" charset="0"/>
                <a:ea typeface="宋体" panose="02010600030101010101" pitchFamily="2" charset="-122"/>
                <a:cs typeface="Times New Roman" panose="02020603050405020304" pitchFamily="18" charset="0"/>
              </a:rPr>
              <a:t>种语言上的多语言语音编码器。这个编码器能够从多语言输入中提取语言无关的语音表示，使得模型在不同语言环境下都能表现良好。</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E3BBC973-AE05-147F-1AA6-4A4C0B68D19C}"/>
              </a:ext>
            </a:extLst>
          </p:cNvPr>
          <p:cNvSpPr txBox="1"/>
          <p:nvPr/>
        </p:nvSpPr>
        <p:spPr>
          <a:xfrm>
            <a:off x="11735782" y="340228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4" name="文本框 33">
            <a:extLst>
              <a:ext uri="{FF2B5EF4-FFF2-40B4-BE49-F238E27FC236}">
                <a16:creationId xmlns:a16="http://schemas.microsoft.com/office/drawing/2014/main" id="{AEE1A69E-AFB8-6984-6B41-7B64A342CE36}"/>
              </a:ext>
            </a:extLst>
          </p:cNvPr>
          <p:cNvSpPr txBox="1"/>
          <p:nvPr/>
        </p:nvSpPr>
        <p:spPr>
          <a:xfrm>
            <a:off x="11735782" y="43566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5" name="文本框 34">
            <a:extLst>
              <a:ext uri="{FF2B5EF4-FFF2-40B4-BE49-F238E27FC236}">
                <a16:creationId xmlns:a16="http://schemas.microsoft.com/office/drawing/2014/main" id="{400CAD2D-6D47-B424-12D2-5EF5E52600B3}"/>
              </a:ext>
            </a:extLst>
          </p:cNvPr>
          <p:cNvSpPr txBox="1"/>
          <p:nvPr/>
        </p:nvSpPr>
        <p:spPr>
          <a:xfrm>
            <a:off x="11735782" y="500276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6" name="文本框 35">
            <a:extLst>
              <a:ext uri="{FF2B5EF4-FFF2-40B4-BE49-F238E27FC236}">
                <a16:creationId xmlns:a16="http://schemas.microsoft.com/office/drawing/2014/main" id="{008CA424-35B2-E3CB-6B89-079924AC91BC}"/>
              </a:ext>
            </a:extLst>
          </p:cNvPr>
          <p:cNvSpPr txBox="1"/>
          <p:nvPr/>
        </p:nvSpPr>
        <p:spPr>
          <a:xfrm>
            <a:off x="607702" y="2614470"/>
            <a:ext cx="11072953"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风格嵌入</a:t>
            </a:r>
            <a:r>
              <a:rPr lang="zh-CN" altLang="en-US" b="1">
                <a:latin typeface="Times New Roman" panose="02020603050405020304" pitchFamily="18" charset="0"/>
                <a:ea typeface="宋体" panose="02010600030101010101" pitchFamily="2" charset="-122"/>
                <a:cs typeface="Times New Roman" panose="02020603050405020304" pitchFamily="18" charset="0"/>
              </a:rPr>
              <a:t>层：</a:t>
            </a:r>
            <a:r>
              <a:rPr lang="zh-CN" altLang="en-US">
                <a:latin typeface="Times New Roman" panose="02020603050405020304" pitchFamily="18" charset="0"/>
                <a:ea typeface="宋体" panose="02010600030101010101" pitchFamily="2" charset="-122"/>
                <a:cs typeface="Times New Roman" panose="02020603050405020304" pitchFamily="18" charset="0"/>
              </a:rPr>
              <a:t>模型还引入了一个可学习的语言风格嵌入（</a:t>
            </a:r>
            <a:r>
              <a:rPr lang="en-US" altLang="zh-CN">
                <a:latin typeface="Times New Roman" panose="02020603050405020304" pitchFamily="18" charset="0"/>
                <a:ea typeface="宋体" panose="02010600030101010101" pitchFamily="2" charset="-122"/>
                <a:cs typeface="Times New Roman" panose="02020603050405020304" pitchFamily="18" charset="0"/>
              </a:rPr>
              <a:t>l</a:t>
            </a:r>
            <a:r>
              <a:rPr lang="zh-CN" altLang="en-US">
                <a:latin typeface="Times New Roman" panose="02020603050405020304" pitchFamily="18" charset="0"/>
                <a:ea typeface="宋体" panose="02010600030101010101" pitchFamily="2" charset="-122"/>
                <a:cs typeface="Times New Roman" panose="02020603050405020304" pitchFamily="18" charset="0"/>
              </a:rPr>
              <a:t>），该嵌入能够捕捉到特定语言的面部运动风格，并将其与语音表示一起用于生成面部运动。</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文本框 44">
            <a:extLst>
              <a:ext uri="{FF2B5EF4-FFF2-40B4-BE49-F238E27FC236}">
                <a16:creationId xmlns:a16="http://schemas.microsoft.com/office/drawing/2014/main" id="{BB7292C1-F97E-576D-A633-F74401C57EF5}"/>
              </a:ext>
            </a:extLst>
          </p:cNvPr>
          <p:cNvSpPr txBox="1"/>
          <p:nvPr/>
        </p:nvSpPr>
        <p:spPr>
          <a:xfrm>
            <a:off x="11735781" y="583978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8" name="文本框 37">
            <a:extLst>
              <a:ext uri="{FF2B5EF4-FFF2-40B4-BE49-F238E27FC236}">
                <a16:creationId xmlns:a16="http://schemas.microsoft.com/office/drawing/2014/main" id="{4C366870-5021-F5DC-1B61-1736EBA0B3AA}"/>
              </a:ext>
            </a:extLst>
          </p:cNvPr>
          <p:cNvSpPr txBox="1"/>
          <p:nvPr/>
        </p:nvSpPr>
        <p:spPr>
          <a:xfrm>
            <a:off x="607702" y="4323909"/>
            <a:ext cx="11128081"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因果注意力机制：</a:t>
            </a:r>
            <a:r>
              <a:rPr lang="en-US" altLang="zh-CN">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a:latin typeface="Times New Roman" panose="02020603050405020304" pitchFamily="18" charset="0"/>
                <a:ea typeface="宋体" panose="02010600030101010101" pitchFamily="2" charset="-122"/>
                <a:cs typeface="Times New Roman" panose="02020603050405020304" pitchFamily="18" charset="0"/>
              </a:rPr>
              <a:t>解码器配备了因果自注意力机制，这种机制能够学习面部运动序列中的依赖关系，并使用跨模态注意力将音频与面部运动对齐。</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7" name="组合 56">
            <a:extLst>
              <a:ext uri="{FF2B5EF4-FFF2-40B4-BE49-F238E27FC236}">
                <a16:creationId xmlns:a16="http://schemas.microsoft.com/office/drawing/2014/main" id="{5E9A76E9-B2B7-51D0-FC1D-3DF79F69B625}"/>
              </a:ext>
            </a:extLst>
          </p:cNvPr>
          <p:cNvGrpSpPr/>
          <p:nvPr/>
        </p:nvGrpSpPr>
        <p:grpSpPr>
          <a:xfrm>
            <a:off x="611052" y="3280340"/>
            <a:ext cx="11072953" cy="1054551"/>
            <a:chOff x="611052" y="3655238"/>
            <a:chExt cx="11072953" cy="1054551"/>
          </a:xfrm>
        </p:grpSpPr>
        <p:pic>
          <p:nvPicPr>
            <p:cNvPr id="54" name="图片 53">
              <a:extLst>
                <a:ext uri="{FF2B5EF4-FFF2-40B4-BE49-F238E27FC236}">
                  <a16:creationId xmlns:a16="http://schemas.microsoft.com/office/drawing/2014/main" id="{2E5D357C-8499-22D6-E9A7-0D86988DBBA3}"/>
                </a:ext>
              </a:extLst>
            </p:cNvPr>
            <p:cNvPicPr>
              <a:picLocks noChangeAspect="1"/>
            </p:cNvPicPr>
            <p:nvPr/>
          </p:nvPicPr>
          <p:blipFill>
            <a:blip r:embed="rId5"/>
            <a:stretch>
              <a:fillRect/>
            </a:stretch>
          </p:blipFill>
          <p:spPr>
            <a:xfrm>
              <a:off x="993043" y="4290689"/>
              <a:ext cx="3600450" cy="419100"/>
            </a:xfrm>
            <a:prstGeom prst="rect">
              <a:avLst/>
            </a:prstGeom>
          </p:spPr>
        </p:pic>
        <p:pic>
          <p:nvPicPr>
            <p:cNvPr id="56" name="图片 55">
              <a:extLst>
                <a:ext uri="{FF2B5EF4-FFF2-40B4-BE49-F238E27FC236}">
                  <a16:creationId xmlns:a16="http://schemas.microsoft.com/office/drawing/2014/main" id="{AE81BE12-EAAD-6FA5-6F25-369C08608422}"/>
                </a:ext>
              </a:extLst>
            </p:cNvPr>
            <p:cNvPicPr>
              <a:picLocks noChangeAspect="1"/>
            </p:cNvPicPr>
            <p:nvPr/>
          </p:nvPicPr>
          <p:blipFill>
            <a:blip r:embed="rId6"/>
            <a:stretch>
              <a:fillRect/>
            </a:stretch>
          </p:blipFill>
          <p:spPr>
            <a:xfrm>
              <a:off x="4711545" y="4240731"/>
              <a:ext cx="3552825" cy="428625"/>
            </a:xfrm>
            <a:prstGeom prst="rect">
              <a:avLst/>
            </a:prstGeom>
          </p:spPr>
        </p:pic>
        <p:pic>
          <p:nvPicPr>
            <p:cNvPr id="51" name="图片 50">
              <a:extLst>
                <a:ext uri="{FF2B5EF4-FFF2-40B4-BE49-F238E27FC236}">
                  <a16:creationId xmlns:a16="http://schemas.microsoft.com/office/drawing/2014/main" id="{2657CBD6-9C00-2B22-AAA5-5760BF170EB7}"/>
                </a:ext>
              </a:extLst>
            </p:cNvPr>
            <p:cNvPicPr>
              <a:picLocks noChangeAspect="1"/>
            </p:cNvPicPr>
            <p:nvPr/>
          </p:nvPicPr>
          <p:blipFill>
            <a:blip r:embed="rId7"/>
            <a:stretch>
              <a:fillRect/>
            </a:stretch>
          </p:blipFill>
          <p:spPr>
            <a:xfrm>
              <a:off x="3211097" y="3971426"/>
              <a:ext cx="3486150" cy="409575"/>
            </a:xfrm>
            <a:prstGeom prst="rect">
              <a:avLst/>
            </a:prstGeom>
          </p:spPr>
        </p:pic>
        <p:sp>
          <p:nvSpPr>
            <p:cNvPr id="37" name="文本框 36">
              <a:extLst>
                <a:ext uri="{FF2B5EF4-FFF2-40B4-BE49-F238E27FC236}">
                  <a16:creationId xmlns:a16="http://schemas.microsoft.com/office/drawing/2014/main" id="{780B0BA6-51B6-3961-5036-45C64009C39C}"/>
                </a:ext>
              </a:extLst>
            </p:cNvPr>
            <p:cNvSpPr txBox="1"/>
            <p:nvPr/>
          </p:nvSpPr>
          <p:spPr>
            <a:xfrm>
              <a:off x="611052" y="3655238"/>
              <a:ext cx="11072953"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a:latin typeface="Times New Roman" panose="02020603050405020304" pitchFamily="18" charset="0"/>
                  <a:ea typeface="宋体" panose="02010600030101010101" pitchFamily="2" charset="-122"/>
                  <a:cs typeface="Times New Roman" panose="02020603050405020304" pitchFamily="18" charset="0"/>
                </a:rPr>
                <a:t>Transformer </a:t>
              </a:r>
              <a:r>
                <a:rPr lang="zh-CN" altLang="en-US" b="1">
                  <a:latin typeface="Times New Roman" panose="02020603050405020304" pitchFamily="18" charset="0"/>
                  <a:ea typeface="宋体" panose="02010600030101010101" pitchFamily="2" charset="-122"/>
                  <a:cs typeface="Times New Roman" panose="02020603050405020304" pitchFamily="18" charset="0"/>
                </a:rPr>
                <a:t>解码器：</a:t>
              </a:r>
              <a:r>
                <a:rPr lang="zh-CN" altLang="en-US">
                  <a:latin typeface="Times New Roman" panose="02020603050405020304" pitchFamily="18" charset="0"/>
                  <a:ea typeface="宋体" panose="02010600030101010101" pitchFamily="2" charset="-122"/>
                  <a:cs typeface="Times New Roman" panose="02020603050405020304" pitchFamily="18" charset="0"/>
                </a:rPr>
                <a:t>在此阶段，</a:t>
              </a:r>
              <a:r>
                <a:rPr lang="en-US" altLang="zh-CN">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a:latin typeface="Times New Roman" panose="02020603050405020304" pitchFamily="18" charset="0"/>
                  <a:ea typeface="宋体" panose="02010600030101010101" pitchFamily="2" charset="-122"/>
                  <a:cs typeface="Times New Roman" panose="02020603050405020304" pitchFamily="18" charset="0"/>
                </a:rPr>
                <a:t>解码器被训练以自回归地生成离散的面部运动序列。自回归模型的生成过程如下：</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3" name="组合 62">
            <a:extLst>
              <a:ext uri="{FF2B5EF4-FFF2-40B4-BE49-F238E27FC236}">
                <a16:creationId xmlns:a16="http://schemas.microsoft.com/office/drawing/2014/main" id="{0287620B-7E1A-752F-83C8-BE5BE43A1241}"/>
              </a:ext>
            </a:extLst>
          </p:cNvPr>
          <p:cNvGrpSpPr/>
          <p:nvPr/>
        </p:nvGrpSpPr>
        <p:grpSpPr>
          <a:xfrm>
            <a:off x="616148" y="4989779"/>
            <a:ext cx="11128081" cy="378810"/>
            <a:chOff x="580137" y="5314309"/>
            <a:chExt cx="11128081" cy="378810"/>
          </a:xfrm>
        </p:grpSpPr>
        <p:sp>
          <p:nvSpPr>
            <p:cNvPr id="58" name="文本框 57">
              <a:extLst>
                <a:ext uri="{FF2B5EF4-FFF2-40B4-BE49-F238E27FC236}">
                  <a16:creationId xmlns:a16="http://schemas.microsoft.com/office/drawing/2014/main" id="{5EFA96BC-17BF-14D0-C285-8DC2C33EC31D}"/>
                </a:ext>
              </a:extLst>
            </p:cNvPr>
            <p:cNvSpPr txBox="1"/>
            <p:nvPr/>
          </p:nvSpPr>
          <p:spPr>
            <a:xfrm>
              <a:off x="580137" y="5314309"/>
              <a:ext cx="11128081"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量化与解码：</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0" name="图片 59">
              <a:extLst>
                <a:ext uri="{FF2B5EF4-FFF2-40B4-BE49-F238E27FC236}">
                  <a16:creationId xmlns:a16="http://schemas.microsoft.com/office/drawing/2014/main" id="{18D671F3-241C-768A-861A-7227DA23E453}"/>
                </a:ext>
              </a:extLst>
            </p:cNvPr>
            <p:cNvPicPr>
              <a:picLocks noChangeAspect="1"/>
            </p:cNvPicPr>
            <p:nvPr/>
          </p:nvPicPr>
          <p:blipFill>
            <a:blip r:embed="rId8"/>
            <a:stretch>
              <a:fillRect/>
            </a:stretch>
          </p:blipFill>
          <p:spPr>
            <a:xfrm>
              <a:off x="2309444" y="5338685"/>
              <a:ext cx="7617091" cy="312542"/>
            </a:xfrm>
            <a:prstGeom prst="rect">
              <a:avLst/>
            </a:prstGeom>
          </p:spPr>
        </p:pic>
        <p:pic>
          <p:nvPicPr>
            <p:cNvPr id="62" name="图片 61">
              <a:extLst>
                <a:ext uri="{FF2B5EF4-FFF2-40B4-BE49-F238E27FC236}">
                  <a16:creationId xmlns:a16="http://schemas.microsoft.com/office/drawing/2014/main" id="{5BC82AF9-8D9B-B488-1080-3FBD07749E4F}"/>
                </a:ext>
              </a:extLst>
            </p:cNvPr>
            <p:cNvPicPr>
              <a:picLocks noChangeAspect="1"/>
            </p:cNvPicPr>
            <p:nvPr/>
          </p:nvPicPr>
          <p:blipFill>
            <a:blip r:embed="rId9"/>
            <a:stretch>
              <a:fillRect/>
            </a:stretch>
          </p:blipFill>
          <p:spPr>
            <a:xfrm>
              <a:off x="9840300" y="5353402"/>
              <a:ext cx="1659983" cy="339717"/>
            </a:xfrm>
            <a:prstGeom prst="rect">
              <a:avLst/>
            </a:prstGeom>
          </p:spPr>
        </p:pic>
      </p:grpSp>
      <p:grpSp>
        <p:nvGrpSpPr>
          <p:cNvPr id="67" name="组合 66">
            <a:extLst>
              <a:ext uri="{FF2B5EF4-FFF2-40B4-BE49-F238E27FC236}">
                <a16:creationId xmlns:a16="http://schemas.microsoft.com/office/drawing/2014/main" id="{2C2D591B-6993-41BF-98B4-CE09CC26B821}"/>
              </a:ext>
            </a:extLst>
          </p:cNvPr>
          <p:cNvGrpSpPr/>
          <p:nvPr/>
        </p:nvGrpSpPr>
        <p:grpSpPr>
          <a:xfrm>
            <a:off x="607702" y="5357608"/>
            <a:ext cx="11072953" cy="902917"/>
            <a:chOff x="607702" y="5344270"/>
            <a:chExt cx="11072953" cy="902917"/>
          </a:xfrm>
        </p:grpSpPr>
        <p:sp>
          <p:nvSpPr>
            <p:cNvPr id="64" name="文本框 63">
              <a:extLst>
                <a:ext uri="{FF2B5EF4-FFF2-40B4-BE49-F238E27FC236}">
                  <a16:creationId xmlns:a16="http://schemas.microsoft.com/office/drawing/2014/main" id="{A0940969-999C-4839-085A-FF72A3712E15}"/>
                </a:ext>
              </a:extLst>
            </p:cNvPr>
            <p:cNvSpPr txBox="1"/>
            <p:nvPr/>
          </p:nvSpPr>
          <p:spPr>
            <a:xfrm>
              <a:off x="607702" y="5344270"/>
              <a:ext cx="11072953"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 训练损失函数：</a:t>
              </a:r>
              <a:r>
                <a:rPr lang="zh-CN" altLang="en-US">
                  <a:latin typeface="Times New Roman" panose="02020603050405020304" pitchFamily="18" charset="0"/>
                  <a:ea typeface="宋体" panose="02010600030101010101" pitchFamily="2" charset="-122"/>
                  <a:cs typeface="Times New Roman" panose="02020603050405020304" pitchFamily="18" charset="0"/>
                </a:rPr>
                <a:t>模型采用教师强制（</a:t>
              </a:r>
              <a:r>
                <a:rPr lang="en-US" altLang="zh-CN">
                  <a:latin typeface="Times New Roman" panose="02020603050405020304" pitchFamily="18" charset="0"/>
                  <a:ea typeface="宋体" panose="02010600030101010101" pitchFamily="2" charset="-122"/>
                  <a:cs typeface="Times New Roman" panose="02020603050405020304" pitchFamily="18" charset="0"/>
                </a:rPr>
                <a:t>teacher-forcing</a:t>
              </a:r>
              <a:r>
                <a:rPr lang="zh-CN" altLang="en-US">
                  <a:latin typeface="Times New Roman" panose="02020603050405020304" pitchFamily="18" charset="0"/>
                  <a:ea typeface="宋体" panose="02010600030101010101" pitchFamily="2" charset="-122"/>
                  <a:cs typeface="Times New Roman" panose="02020603050405020304" pitchFamily="18" charset="0"/>
                </a:rPr>
                <a:t>）的方式进行训练，损失函数如下：</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6" name="图片 65">
              <a:extLst>
                <a:ext uri="{FF2B5EF4-FFF2-40B4-BE49-F238E27FC236}">
                  <a16:creationId xmlns:a16="http://schemas.microsoft.com/office/drawing/2014/main" id="{0D4860FC-7551-7656-2376-DC2E09AB596D}"/>
                </a:ext>
              </a:extLst>
            </p:cNvPr>
            <p:cNvPicPr>
              <a:picLocks noChangeAspect="1"/>
            </p:cNvPicPr>
            <p:nvPr/>
          </p:nvPicPr>
          <p:blipFill>
            <a:blip r:embed="rId10"/>
            <a:stretch>
              <a:fillRect/>
            </a:stretch>
          </p:blipFill>
          <p:spPr>
            <a:xfrm>
              <a:off x="3048721" y="5723312"/>
              <a:ext cx="5657850" cy="523875"/>
            </a:xfrm>
            <a:prstGeom prst="rect">
              <a:avLst/>
            </a:prstGeom>
          </p:spPr>
        </p:pic>
      </p:grpSp>
      <p:sp>
        <p:nvSpPr>
          <p:cNvPr id="68" name="文本框 67">
            <a:extLst>
              <a:ext uri="{FF2B5EF4-FFF2-40B4-BE49-F238E27FC236}">
                <a16:creationId xmlns:a16="http://schemas.microsoft.com/office/drawing/2014/main" id="{3DB97F14-7ABB-4374-2B0E-E2C951458F5B}"/>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Sung-Bin K, Chae-Yeon L, Son G, et al. MultiTalk: Enhancing 3D Talking Head Generation Across Languages with Multilingual Video Dataset[J]. arXiv preprint arXiv:2406.14272,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47115452"/>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4096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EXPERIMENTAL SETUP</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77823" y="260379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92863" y="1342199"/>
            <a:ext cx="11632760" cy="52322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77823" y="463332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78A20086-C08C-CCEF-691C-30925A739AE6}"/>
              </a:ext>
            </a:extLst>
          </p:cNvPr>
          <p:cNvSpPr txBox="1"/>
          <p:nvPr/>
        </p:nvSpPr>
        <p:spPr>
          <a:xfrm>
            <a:off x="466376" y="1818070"/>
            <a:ext cx="11035579" cy="4488986"/>
          </a:xfrm>
          <a:prstGeom prst="rect">
            <a:avLst/>
          </a:prstGeom>
          <a:noFill/>
        </p:spPr>
        <p:txBody>
          <a:bodyPr wrap="square">
            <a:spAutoFit/>
          </a:bodyPr>
          <a:lstStyle/>
          <a:p>
            <a:pPr indent="457200">
              <a:lnSpc>
                <a:spcPct val="120000"/>
              </a:lnSpc>
              <a:spcBef>
                <a:spcPts val="200"/>
              </a:spcBef>
              <a:spcAft>
                <a:spcPts val="300"/>
              </a:spcAft>
            </a:pP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MultiTalk</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数据集包含超过</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420</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小时的多语言</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谈话视频，覆盖</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20</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种语言。相比现有的</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视频数据集（如</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VoxCeleb</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等），该数据集的统计更加均衡，语言种类更加广泛。每个视频都经过注释，标明了语音的语言类型，并通过</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Whisper</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工具生成了伪转录文本。此外，部分视频还附带了伪</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网格顶点的注释，用于进一步的</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建模和分析。作者通过设计包含“国籍”、“访谈”和“对话”等关键词的查询，在</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YouTube</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上检索到不同语言和场景下的真实世界</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谈话视频。并采用</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TalkNet</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进行音频</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视觉的交叉注意力分析，识别出视频中正在说话的可见人物。为确保视频的准确性，设定了严格的阈值，移除非主动说话人的片段，并修剪视频中存在的讲话间隙，最终得到简短的讲话片段。为确保模型能够学习到清晰的面部运动，对经过筛选的视频进行正面角度验证。使用</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Mediapipe</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测量脸部的偏航角和俯仰角，过滤掉出现大角度变化或侧脸的视频片段，确保最终收集到的都是前视的正面讲话视频。最后，从收集到的</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视频中，选择一部分进行</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网格的重建。这些</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网格与视频片段中的音频和面部运动相同步。与现有的数据集（如</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）相比，新的</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网格数据集规模更大，表达力更强，涵盖了多种语言中不同的语调和音调。</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D030D69-23B2-A7BB-BDE8-D03079D3817C}"/>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Sung-Bin K, Chae-Yeon L, Son G, et al. MultiTalk: Enhancing 3D Talking Head Generation Across Languages with Multilingual Video Dataset[J]. arXiv preprint arXiv:2406.14272,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4096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EXPERIMENTAL SETUP</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77823" y="260379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92863" y="1342199"/>
            <a:ext cx="11632760" cy="52322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zh-CN" altLang="en-US" sz="2800">
                <a:latin typeface="Times New Roman" panose="02020603050405020304" pitchFamily="18" charset="0"/>
                <a:ea typeface="宋体" panose="02010600030101010101" pitchFamily="2" charset="-122"/>
                <a:cs typeface="Times New Roman" panose="02020603050405020304" pitchFamily="18" charset="0"/>
              </a:rPr>
              <a:t>评价指标：</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77823" y="463332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78A20086-C08C-CCEF-691C-30925A739AE6}"/>
              </a:ext>
            </a:extLst>
          </p:cNvPr>
          <p:cNvSpPr txBox="1"/>
          <p:nvPr/>
        </p:nvSpPr>
        <p:spPr>
          <a:xfrm>
            <a:off x="466376" y="1818070"/>
            <a:ext cx="11035579" cy="4553106"/>
          </a:xfrm>
          <a:prstGeom prst="rect">
            <a:avLst/>
          </a:prstGeom>
          <a:noFill/>
        </p:spPr>
        <p:txBody>
          <a:bodyPr wrap="square">
            <a:spAutoFit/>
          </a:bodyPr>
          <a:lstStyle/>
          <a:p>
            <a:pPr indent="457200">
              <a:lnSpc>
                <a:spcPct val="120000"/>
              </a:lnSpc>
              <a:spcBef>
                <a:spcPts val="200"/>
              </a:spcBef>
              <a:spcAft>
                <a:spcPts val="300"/>
              </a:spcAft>
            </a:pPr>
            <a:r>
              <a:rPr lang="zh-CN" altLang="en-US" sz="2000" b="1"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唇顶点错误</a:t>
            </a:r>
            <a:r>
              <a:rPr lang="en-US" altLang="zh-CN" sz="2000" b="1"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(LVE)</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LVE</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计算生成的网格顶点的边缘区域与测试集的地面真值之间的平均</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误差。对于每一帧，</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LVE</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被定义为所有唇顶点的最大</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误差。</a:t>
            </a:r>
            <a:endPar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spcBef>
                <a:spcPts val="200"/>
              </a:spcBef>
              <a:spcAft>
                <a:spcPts val="300"/>
              </a:spcAft>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音频</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视觉口型可读性</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(AVLR)</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AVLR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指标用于评估</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谈话头的口型可读性，确保在视觉上和听觉上都能准确地再现和理解语音。单纯依赖视觉线索（例如通过视觉语音识别模型</a:t>
            </a:r>
            <a:r>
              <a:rPr lang="en-US" altLang="zh-CN" sz="2000">
                <a:latin typeface="Times New Roman" panose="02020603050405020304" pitchFamily="18" charset="0"/>
                <a:ea typeface="宋体" panose="02010600030101010101" pitchFamily="2" charset="-122"/>
                <a:cs typeface="Times New Roman" panose="02020603050405020304" pitchFamily="18" charset="0"/>
              </a:rPr>
              <a:t>VSR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）来评估口型可读性会带来一定的模糊性，因为仅通过观察嘴部形状很难区分某些音素，比如“</a:t>
            </a:r>
            <a:r>
              <a:rPr lang="en-US" altLang="zh-CN" sz="2000">
                <a:latin typeface="Times New Roman" panose="02020603050405020304" pitchFamily="18" charset="0"/>
                <a:ea typeface="宋体" panose="02010600030101010101" pitchFamily="2" charset="-122"/>
                <a:cs typeface="Times New Roman" panose="02020603050405020304" pitchFamily="18" charset="0"/>
              </a:rPr>
              <a:t>ba”</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ma”</a:t>
            </a:r>
            <a:r>
              <a:rPr lang="zh-CN" altLang="en-US" sz="2000">
                <a:latin typeface="Times New Roman" panose="02020603050405020304" pitchFamily="18" charset="0"/>
                <a:ea typeface="宋体" panose="02010600030101010101" pitchFamily="2" charset="-122"/>
                <a:cs typeface="Times New Roman" panose="02020603050405020304" pitchFamily="18" charset="0"/>
              </a:rPr>
              <a:t>之间的差异。为了减少仅依赖视觉信息带来的模糊性，作者提出在评估口型可读性时，结合使用音频和视觉信息。通过在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渲染的面部模型旁播放噪声音频来辅助识别，可以使口型识别更加准确和鲁棒。将带有噪声的音频和渲染的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面部模型一起输入到预训练的音频</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视觉语音识别（</a:t>
            </a:r>
            <a:r>
              <a:rPr lang="en-US" altLang="zh-CN" sz="2000">
                <a:latin typeface="Times New Roman" panose="02020603050405020304" pitchFamily="18" charset="0"/>
                <a:ea typeface="宋体" panose="02010600030101010101" pitchFamily="2" charset="-122"/>
                <a:cs typeface="Times New Roman" panose="02020603050405020304" pitchFamily="18" charset="0"/>
              </a:rPr>
              <a:t>AVSR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）模型中，并测量输出的词错误率（</a:t>
            </a:r>
            <a:r>
              <a:rPr lang="en-US" altLang="zh-CN" sz="2000">
                <a:latin typeface="Times New Roman" panose="02020603050405020304" pitchFamily="18" charset="0"/>
                <a:ea typeface="宋体" panose="02010600030101010101" pitchFamily="2" charset="-122"/>
                <a:cs typeface="Times New Roman" panose="02020603050405020304" pitchFamily="18" charset="0"/>
              </a:rPr>
              <a:t>WER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WER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用于衡量模型生成的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谈话头在多语言语音输入下的口型准确性。</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与单纯依赖视觉的</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VSR</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模型不同，</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AVLR</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通过结合视觉和音频信息来提高口型可读性的评估准确性，减少仅靠视觉信息难以区分的模糊性。通过结合视觉和音频线索，</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AVLR</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指标更加鲁棒，能够更好地反映</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谈话头在多语言语音下的口型可读性。</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D030D69-23B2-A7BB-BDE8-D03079D3817C}"/>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Sung-Bin K, Chae-Yeon L, Son G, et al. MultiTalk: Enhancing 3D Talking Head Generation Across Languages with Multilingual Video Dataset[J]. arXiv preprint arXiv:2406.14272,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646575861"/>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55379"/>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0101B0E3-EE45-4377-F0A8-B1C72A66341F}"/>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Sung-Bin K, Chae-Yeon L, Son G, et al. MultiTalk: Enhancing 3D Talking Head Generation Across Languages with Multilingual Video Dataset[J]. arXiv preprint arXiv:2406.14272,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689653EA-EAC9-165B-3277-1B50ADD989AF}"/>
              </a:ext>
            </a:extLst>
          </p:cNvPr>
          <p:cNvPicPr>
            <a:picLocks noChangeAspect="1"/>
          </p:cNvPicPr>
          <p:nvPr/>
        </p:nvPicPr>
        <p:blipFill>
          <a:blip r:embed="rId5"/>
          <a:stretch>
            <a:fillRect/>
          </a:stretch>
        </p:blipFill>
        <p:spPr>
          <a:xfrm>
            <a:off x="672389" y="2165545"/>
            <a:ext cx="10698638" cy="3294302"/>
          </a:xfrm>
          <a:prstGeom prst="rect">
            <a:avLst/>
          </a:prstGeom>
        </p:spPr>
      </p:pic>
    </p:spTree>
    <p:extLst>
      <p:ext uri="{BB962C8B-B14F-4D97-AF65-F5344CB8AC3E}">
        <p14:creationId xmlns:p14="http://schemas.microsoft.com/office/powerpoint/2010/main" val="2780110041"/>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46397"/>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E2644B91-3342-3C4B-CFE8-88211734F7E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Sung-Bin K, Chae-Yeon L, Son G, et al. MultiTalk: Enhancing 3D Talking Head Generation Across Languages with Multilingual Video Dataset[J]. arXiv preprint arXiv:2406.14272,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70E24950-9162-598F-4A4F-EE3334E7B2C3}"/>
              </a:ext>
            </a:extLst>
          </p:cNvPr>
          <p:cNvPicPr>
            <a:picLocks noChangeAspect="1"/>
          </p:cNvPicPr>
          <p:nvPr/>
        </p:nvPicPr>
        <p:blipFill>
          <a:blip r:embed="rId5"/>
          <a:stretch>
            <a:fillRect/>
          </a:stretch>
        </p:blipFill>
        <p:spPr>
          <a:xfrm>
            <a:off x="1397751" y="2415322"/>
            <a:ext cx="9064844" cy="2904900"/>
          </a:xfrm>
          <a:prstGeom prst="rect">
            <a:avLst/>
          </a:prstGeom>
        </p:spPr>
      </p:pic>
    </p:spTree>
    <p:extLst>
      <p:ext uri="{BB962C8B-B14F-4D97-AF65-F5344CB8AC3E}">
        <p14:creationId xmlns:p14="http://schemas.microsoft.com/office/powerpoint/2010/main" val="280469464"/>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46397"/>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质量</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24AA7ACF-0155-2730-3394-A59F43EADBC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Sung-Bin K, Chae-Yeon L, Son G, et al. MultiTalk: Enhancing 3D Talking Head Generation Across Languages with Multilingual Video Dataset[J]. arXiv preprint arXiv:2406.14272,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5C15EC7B-4711-CC6B-1415-863FDF94AF34}"/>
              </a:ext>
            </a:extLst>
          </p:cNvPr>
          <p:cNvPicPr>
            <a:picLocks noChangeAspect="1"/>
          </p:cNvPicPr>
          <p:nvPr/>
        </p:nvPicPr>
        <p:blipFill>
          <a:blip r:embed="rId5"/>
          <a:stretch>
            <a:fillRect/>
          </a:stretch>
        </p:blipFill>
        <p:spPr>
          <a:xfrm>
            <a:off x="2680177" y="1563914"/>
            <a:ext cx="7072782" cy="4411428"/>
          </a:xfrm>
          <a:prstGeom prst="rect">
            <a:avLst/>
          </a:prstGeom>
        </p:spPr>
      </p:pic>
    </p:spTree>
    <p:extLst>
      <p:ext uri="{BB962C8B-B14F-4D97-AF65-F5344CB8AC3E}">
        <p14:creationId xmlns:p14="http://schemas.microsoft.com/office/powerpoint/2010/main" val="3688182222"/>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46397"/>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消融实验</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595E6570-8F68-67ED-6D47-D3E928D83E8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Sung-Bin K, Chae-Yeon L, Son G, et al. MultiTalk: Enhancing 3D Talking Head Generation Across Languages with Multilingual Video Dataset[J]. arXiv preprint arXiv:2406.14272,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78B7F385-2928-5495-BBA5-79CFAA0F3E68}"/>
              </a:ext>
            </a:extLst>
          </p:cNvPr>
          <p:cNvPicPr>
            <a:picLocks noChangeAspect="1"/>
          </p:cNvPicPr>
          <p:nvPr/>
        </p:nvPicPr>
        <p:blipFill>
          <a:blip r:embed="rId5"/>
          <a:stretch>
            <a:fillRect/>
          </a:stretch>
        </p:blipFill>
        <p:spPr>
          <a:xfrm>
            <a:off x="826186" y="2651756"/>
            <a:ext cx="9958472" cy="2413294"/>
          </a:xfrm>
          <a:prstGeom prst="rect">
            <a:avLst/>
          </a:prstGeom>
        </p:spPr>
      </p:pic>
    </p:spTree>
    <p:extLst>
      <p:ext uri="{BB962C8B-B14F-4D97-AF65-F5344CB8AC3E}">
        <p14:creationId xmlns:p14="http://schemas.microsoft.com/office/powerpoint/2010/main" val="275520817"/>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25340"/>
            <a:ext cx="10537047"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提出了一项新的任务，即从多语言语音生成</a:t>
            </a:r>
            <a:r>
              <a:rPr lang="en-US" altLang="zh-CN" sz="2400" kern="10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a:latin typeface="宋体" panose="02010600030101010101" pitchFamily="2" charset="-122"/>
                <a:ea typeface="宋体" panose="02010600030101010101" pitchFamily="2" charset="-122"/>
                <a:cs typeface="Times New Roman" panose="02020603050405020304" pitchFamily="18" charset="0"/>
              </a:rPr>
              <a:t>谈话头动画。这一任务在现有研究中尚未得到充分探索，尤其是在多语言语境下的应用。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289571"/>
            <a:ext cx="10537046" cy="137954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为了应对多语言学习能力数据集多样性不足的问题，作者收集了一个名为</a:t>
            </a:r>
            <a:r>
              <a:rPr lang="en-US" altLang="zh-CN"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MultiTalk</a:t>
            </a:r>
            <a:r>
              <a:rPr lang="zh-CN" altLang="en-US"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的多语言视频数据集。该数据集包含多个语言的</a:t>
            </a:r>
            <a:r>
              <a:rPr lang="en-US" altLang="zh-CN"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2D</a:t>
            </a:r>
            <a:r>
              <a:rPr lang="zh-CN" altLang="en-US"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谈话视频，每个视频都配有</a:t>
            </a:r>
            <a:r>
              <a:rPr lang="en-US" altLang="zh-CN"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元数据和转录文本。</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3813480"/>
            <a:ext cx="10537045"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作者提出了一个名为</a:t>
            </a:r>
            <a:r>
              <a:rPr lang="en-US" altLang="zh-CN" sz="2400" kern="100">
                <a:latin typeface="宋体" panose="02010600030101010101" pitchFamily="2" charset="-122"/>
                <a:ea typeface="宋体" panose="02010600030101010101" pitchFamily="2" charset="-122"/>
                <a:cs typeface="Times New Roman" panose="02020603050405020304" pitchFamily="18" charset="0"/>
              </a:rPr>
              <a:t>MultiTalk</a:t>
            </a:r>
            <a:r>
              <a:rPr lang="zh-CN" altLang="en-US" sz="2400" kern="100">
                <a:latin typeface="宋体" panose="02010600030101010101" pitchFamily="2" charset="-122"/>
                <a:ea typeface="宋体" panose="02010600030101010101" pitchFamily="2" charset="-122"/>
                <a:cs typeface="Times New Roman" panose="02020603050405020304" pitchFamily="18" charset="0"/>
              </a:rPr>
              <a:t>的基线模型，该模型在他们收集的数据集上分两个阶段进行训练，以便在多语言环境下生成</a:t>
            </a:r>
            <a:r>
              <a:rPr lang="en-US" altLang="zh-CN" sz="2400" kern="10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a:latin typeface="宋体" panose="02010600030101010101" pitchFamily="2" charset="-122"/>
                <a:ea typeface="宋体" panose="02010600030101010101" pitchFamily="2" charset="-122"/>
                <a:cs typeface="Times New Roman" panose="02020603050405020304" pitchFamily="18" charset="0"/>
              </a:rPr>
              <a:t>谈话头。</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6486CAED-C17A-44F2-8DDE-818881428E07}"/>
              </a:ext>
            </a:extLst>
          </p:cNvPr>
          <p:cNvSpPr txBox="1"/>
          <p:nvPr/>
        </p:nvSpPr>
        <p:spPr>
          <a:xfrm>
            <a:off x="902680" y="4877712"/>
            <a:ext cx="10537045"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由于该任务的新颖性，作者设计了一个音频</a:t>
            </a:r>
            <a:r>
              <a:rPr lang="en-US" altLang="zh-CN" sz="2400" kern="100">
                <a:latin typeface="宋体" panose="02010600030101010101" pitchFamily="2" charset="-122"/>
                <a:ea typeface="宋体" panose="02010600030101010101" pitchFamily="2" charset="-122"/>
                <a:cs typeface="Times New Roman" panose="02020603050405020304" pitchFamily="18" charset="0"/>
              </a:rPr>
              <a:t>-</a:t>
            </a:r>
            <a:r>
              <a:rPr lang="zh-CN" altLang="en-US" sz="2400" kern="100">
                <a:latin typeface="宋体" panose="02010600030101010101" pitchFamily="2" charset="-122"/>
                <a:ea typeface="宋体" panose="02010600030101010101" pitchFamily="2" charset="-122"/>
                <a:cs typeface="Times New Roman" panose="02020603050405020304" pitchFamily="18" charset="0"/>
              </a:rPr>
              <a:t>视觉口型可读性（</a:t>
            </a:r>
            <a:r>
              <a:rPr lang="en-US" altLang="zh-CN" sz="2400" kern="100">
                <a:latin typeface="宋体" panose="02010600030101010101" pitchFamily="2" charset="-122"/>
                <a:ea typeface="宋体" panose="02010600030101010101" pitchFamily="2" charset="-122"/>
                <a:cs typeface="Times New Roman" panose="02020603050405020304" pitchFamily="18" charset="0"/>
              </a:rPr>
              <a:t>AVLR</a:t>
            </a:r>
            <a:r>
              <a:rPr lang="zh-CN" altLang="en-US" sz="2400" kern="100">
                <a:latin typeface="宋体" panose="02010600030101010101" pitchFamily="2" charset="-122"/>
                <a:ea typeface="宋体" panose="02010600030101010101" pitchFamily="2" charset="-122"/>
                <a:cs typeface="Times New Roman" panose="02020603050405020304" pitchFamily="18" charset="0"/>
              </a:rPr>
              <a:t>）指标来评估模型的多语言能力。实验结果表明，该方法能够在不同语言下实现稳健的口型同步性能。</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EmoFace: Audio-driven Emotional 3D Face Animation</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2024.08.15</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a:t>
            </a:r>
            <a:r>
              <a:rPr lang="zh-CN" altLang="en-US" sz="1600">
                <a:latin typeface="微软雅黑 Light" panose="020B0502040204020203" pitchFamily="34" charset="-122"/>
                <a:ea typeface="微软雅黑 Light" panose="020B0502040204020203" pitchFamily="34" charset="-122"/>
              </a:rPr>
              <a:t>作者：</a:t>
            </a:r>
            <a:r>
              <a:rPr lang="fr-FR" altLang="zh-CN" sz="1600">
                <a:latin typeface="微软雅黑 Light" panose="020B0502040204020203" pitchFamily="34" charset="-122"/>
                <a:ea typeface="微软雅黑 Light" panose="020B0502040204020203" pitchFamily="34" charset="-122"/>
              </a:rPr>
              <a:t>Liu C, Lin Q, Zeng Z, et al. </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08018780"/>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336605928"/>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726978389"/>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794957"/>
            <a:ext cx="962900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a:t>
            </a:r>
            <a:r>
              <a:rPr lang="zh-CN" altLang="en-US" sz="3200">
                <a:latin typeface="Times New Roman" panose="02020603050405020304" pitchFamily="18" charset="0"/>
                <a:ea typeface="微软雅黑" panose="020B0503020204020204" pitchFamily="34" charset="-122"/>
                <a:cs typeface="Times New Roman" panose="02020603050405020304" pitchFamily="18" charset="0"/>
              </a:rPr>
              <a:t>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1B837439-F005-8A90-677D-52C8C9AFD6E7}"/>
              </a:ext>
            </a:extLst>
          </p:cNvPr>
          <p:cNvSpPr txBox="1"/>
          <p:nvPr/>
        </p:nvSpPr>
        <p:spPr>
          <a:xfrm>
            <a:off x="1261533" y="1392825"/>
            <a:ext cx="9891889" cy="4738413"/>
          </a:xfrm>
          <a:prstGeom prst="rect">
            <a:avLst/>
          </a:prstGeom>
          <a:noFill/>
        </p:spPr>
        <p:txBody>
          <a:bodyPr wrap="square">
            <a:spAutoFit/>
          </a:bodyPr>
          <a:lstStyle/>
          <a:p>
            <a:pPr indent="457200">
              <a:lnSpc>
                <a:spcPct val="120000"/>
              </a:lnSpc>
              <a:spcBef>
                <a:spcPts val="1000"/>
              </a:spcBef>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随着虚拟现实技术的不断进步，虚拟角色的创建需求也在增加。这些虚拟角色在许多领域变得不可或缺，例如在线多人游戏、社交媒体平台、虚拟助手和虚拟会议等。</a:t>
            </a:r>
            <a:endParaRPr lang="en-US" altLang="zh-CN" sz="2400" kern="10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spcBef>
                <a:spcPts val="1000"/>
              </a:spcBef>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尽管音频驱动的面部动画生成研究已经取得了一定的成功，但现有的方法往往忽略了情感对面部表情的影响，或者生成的动画缺乏情感表现。此外，传统的面部动画方法在驱动</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MetaHuman</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模型时存在局限性，特别是在生成眨眼和眼动等细微面部动作时。</a:t>
            </a:r>
            <a:endParaRPr lang="en-US" altLang="zh-CN" sz="2400" kern="10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spcBef>
                <a:spcPts val="1000"/>
              </a:spcBef>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此外，当前大多数音频</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视觉数据集主要基于英语录制，缺乏对中文音频的支持，这使得在应用中使用这些数据集时可能会导致不准确的面部动画生成。</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69714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221950128"/>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696183" y="966169"/>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115995" y="1494721"/>
            <a:ext cx="10150316" cy="1418915"/>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000">
                <a:latin typeface="Times New Roman" panose="02020603050405020304" pitchFamily="18" charset="0"/>
                <a:ea typeface="宋体" panose="02010600030101010101" pitchFamily="2" charset="-122"/>
                <a:cs typeface="Times New Roman" panose="02020603050405020304" pitchFamily="18" charset="0"/>
              </a:rPr>
              <a:t>提出了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EmoFace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模型，这是一种新颖的音频驱动的多情感</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面部动画生成方法。该模型通过独立的语音编码器和情感编码器，学习音频、情感与相应面部控制器之间的关系，从而生成精确的面部动画控制值。</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115995" y="3074411"/>
            <a:ext cx="10150316" cy="95725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000">
                <a:latin typeface="Times New Roman" panose="02020603050405020304" pitchFamily="18" charset="0"/>
                <a:ea typeface="宋体" panose="02010600030101010101" pitchFamily="2" charset="-122"/>
                <a:cs typeface="Times New Roman" panose="02020603050405020304" pitchFamily="18" charset="0"/>
              </a:rPr>
              <a:t>作者构建了一个包含多种情感的中文音频</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视觉数据集，并为每帧视频提取了控制参数。这为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MetaHuman</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模型的驱动提供了基础数据支持。</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1115995" y="4192436"/>
            <a:ext cx="10150316" cy="95725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为了提高生成动画的真实性，作者引入了独立的眨眼和眼动控制模块，使得生成的面部动画更加自然、生动。</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4B659C20-384A-745A-2331-8EC978E5078F}"/>
              </a:ext>
            </a:extLst>
          </p:cNvPr>
          <p:cNvSpPr txBox="1"/>
          <p:nvPr/>
        </p:nvSpPr>
        <p:spPr>
          <a:xfrm>
            <a:off x="1115995" y="5310461"/>
            <a:ext cx="10150316" cy="95725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en-US" altLang="zh-CN" sz="2000">
                <a:latin typeface="Times New Roman" panose="02020603050405020304" pitchFamily="18" charset="0"/>
                <a:ea typeface="宋体" panose="02010600030101010101" pitchFamily="2" charset="-122"/>
                <a:cs typeface="Times New Roman" panose="02020603050405020304" pitchFamily="18" charset="0"/>
              </a:rPr>
              <a:t>EmoFace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模型允许用户输入音频和目标情感，从而生成对应的面部动画。这种方法不仅能够实现高质量的嘴唇同步，还能生成富有情感的面部表情。</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78554812"/>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298343023"/>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63141" y="36489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9168234B-46B8-30E2-D208-C01114D049F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C, Lin Q, Zeng Z, et al. EmoFace: Audio-driven Emotional 3D Face Animation[C]//2024 IEEE Conference Virtual Reality and 3D User Interfaces (VR). IEEE, 2024: 387-397.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BADD5DA4-00C5-1FDA-B533-B0437E686200}"/>
              </a:ext>
            </a:extLst>
          </p:cNvPr>
          <p:cNvPicPr>
            <a:picLocks noChangeAspect="1"/>
          </p:cNvPicPr>
          <p:nvPr/>
        </p:nvPicPr>
        <p:blipFill>
          <a:blip r:embed="rId5"/>
          <a:stretch>
            <a:fillRect/>
          </a:stretch>
        </p:blipFill>
        <p:spPr>
          <a:xfrm>
            <a:off x="699554" y="1900514"/>
            <a:ext cx="10715625" cy="3914775"/>
          </a:xfrm>
          <a:prstGeom prst="rect">
            <a:avLst/>
          </a:prstGeom>
        </p:spPr>
      </p:pic>
    </p:spTree>
    <p:extLst>
      <p:ext uri="{BB962C8B-B14F-4D97-AF65-F5344CB8AC3E}">
        <p14:creationId xmlns:p14="http://schemas.microsoft.com/office/powerpoint/2010/main" val="84877586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964219"/>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Overview</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文本框 1">
            <a:extLst>
              <a:ext uri="{FF2B5EF4-FFF2-40B4-BE49-F238E27FC236}">
                <a16:creationId xmlns:a16="http://schemas.microsoft.com/office/drawing/2014/main" id="{1CEB212E-62A6-9FDE-EBB3-09E0A64F372A}"/>
              </a:ext>
            </a:extLst>
          </p:cNvPr>
          <p:cNvSpPr txBox="1"/>
          <p:nvPr/>
        </p:nvSpPr>
        <p:spPr>
          <a:xfrm>
            <a:off x="366508" y="1513659"/>
            <a:ext cx="11118821" cy="1164999"/>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200"/>
              </a:spcBef>
              <a:spcAft>
                <a:spcPts val="300"/>
              </a:spcAft>
              <a:buClrTx/>
              <a:buSzTx/>
              <a:buFont typeface="Wingdings" panose="05000000000000000000" pitchFamily="2" charset="2"/>
              <a:buChar char="Ø"/>
              <a:tabLst/>
              <a:defRPr/>
            </a:pP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Audio Encoder</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音频编码器基于自监督预训练的语音模型</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wav2vec2.0</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构建。作者使用经过</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960</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小时</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LibriSpeech</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数据集预训练的</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wav2vec2.0 BASE</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模型，并在整个训练过程中冻结特征提取器的权重。提取后的隐藏状态的帧率为</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50</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，而数据集的帧率为</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60</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，采用线性插值来解决不兼容问题。</a:t>
            </a:r>
            <a:endParaRPr kumimoji="0" lang="en-US" altLang="zh-CN" sz="20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3A639CC5-5106-FA5D-DCE4-0F2BF7D548F6}"/>
              </a:ext>
            </a:extLst>
          </p:cNvPr>
          <p:cNvSpPr txBox="1"/>
          <p:nvPr/>
        </p:nvSpPr>
        <p:spPr>
          <a:xfrm>
            <a:off x="366508" y="2830701"/>
            <a:ext cx="11118821" cy="1164999"/>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Emotion Encoder</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直接从音频中提取情感的效果有限，因此模型通过情感标签输入来更精确地控制动画输出。情感编码器接受从</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到</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的情感类别输入，并将其转换为与内容编码相同维度的向量。该编码器由一个嵌入层和两个全连接层组成。</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9B92012-D42F-71A8-C144-B53ADAB59810}"/>
              </a:ext>
            </a:extLst>
          </p:cNvPr>
          <p:cNvSpPr txBox="1"/>
          <p:nvPr/>
        </p:nvSpPr>
        <p:spPr>
          <a:xfrm>
            <a:off x="356338" y="4147742"/>
            <a:ext cx="11118821" cy="1903663"/>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Audio2Rig</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模块：</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在收集到音频特征和情感编码后，这些信息需要结合在一起形成</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Audio2Rig</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模块的输入。内容编码器包括一个全连接层和一个位置编码层，位置编码层用于在序列窗口内整合相对位置的信息。该模块由</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层</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编码器和一个全连接层组成，用于匹配输出控制器的维度。作者选择使用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编码器来替代其他研究中常用的结构（如</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解码器），主要是考虑到其在推理速度上的优势。</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9C9C755F-62D6-FDDE-4703-A67ADFC71A0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C, Lin Q, Zeng Z, et al. EmoFace: Audio-driven Emotional 3D Face Animation[C]//2024 IEEE Conference Virtual Reality and 3D User Interfaces (VR). IEEE, 2024: 387-397.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765720526"/>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964219"/>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Blink</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文本框 1">
            <a:extLst>
              <a:ext uri="{FF2B5EF4-FFF2-40B4-BE49-F238E27FC236}">
                <a16:creationId xmlns:a16="http://schemas.microsoft.com/office/drawing/2014/main" id="{1CEB212E-62A6-9FDE-EBB3-09E0A64F372A}"/>
              </a:ext>
            </a:extLst>
          </p:cNvPr>
          <p:cNvSpPr txBox="1"/>
          <p:nvPr/>
        </p:nvSpPr>
        <p:spPr>
          <a:xfrm>
            <a:off x="366508" y="1457214"/>
            <a:ext cx="11118821" cy="1164999"/>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200"/>
              </a:spcBef>
              <a:spcAft>
                <a:spcPts val="300"/>
              </a:spcAft>
              <a:buClrTx/>
              <a:buSzTx/>
              <a:buFont typeface="Wingdings" panose="05000000000000000000" pitchFamily="2" charset="2"/>
              <a:buChar char="Ø"/>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问题背景：</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缺乏眨眼动作会显著影响用户对生成动画的感知。生成动画中眨眼动作缺乏的原因主要有两个：数据集中的录制句子通常很短（少于</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秒），因此很少能捕捉到眨眼动作。眨眼动作与音频内容之间没有直接的关联，头部运动和语调等其他因素也可能影响眨眼频率。</a:t>
            </a:r>
            <a:endParaRPr kumimoji="0" lang="en-US" altLang="zh-CN" sz="20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3A639CC5-5106-FA5D-DCE4-0F2BF7D548F6}"/>
              </a:ext>
            </a:extLst>
          </p:cNvPr>
          <p:cNvSpPr txBox="1"/>
          <p:nvPr/>
        </p:nvSpPr>
        <p:spPr>
          <a:xfrm>
            <a:off x="366508" y="2630704"/>
            <a:ext cx="11118821" cy="1903663"/>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眨眼检测与建模：</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眨眼动作分为不自主眨眼和自主眼睑运动，前者通常完全闭眼，后者通常与头部姿态和情感信息相关。在说话状态下，眨眼频率（即每分钟眨眼次数）大致符合对数正态分布，平均值约为</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26</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次。传统的眨眼检测方法是设置一个</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EAR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（眼部纵横比）阈值，并将低于此阈值的连续帧数视为眨眼事件。然而，这种方法容易出现误判，特别是在某些面部动作或情感表情引起</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EAR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值降低时。</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9B92012-D42F-71A8-C144-B53ADAB59810}"/>
              </a:ext>
            </a:extLst>
          </p:cNvPr>
          <p:cNvSpPr txBox="1"/>
          <p:nvPr/>
        </p:nvSpPr>
        <p:spPr>
          <a:xfrm>
            <a:off x="356338" y="4542857"/>
            <a:ext cx="11118821" cy="1534331"/>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检测方法改进：</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为了提高眨眼检测的准确性，作者训练了一个支持向量机（</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SVM</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）分类器，通过在一个时间滑动窗口内使用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EAR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值来检测眨眼。滑动窗口包含当前帧以及前后三帧，总共七帧。与基于阈值的方法相比，</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SVM</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预测能够更准确地检测眨眼事件，避免了误判。该方法还允许用户通过调整分布参数自由控制眨眼率，从而生成更自然的眨眼动作。</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9C9C755F-62D6-FDDE-4703-A67ADFC71A0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C, Lin Q, Zeng Z, et al. EmoFace: Audio-driven Emotional 3D Face Animation[C]//2024 IEEE Conference Virtual Reality and 3D User Interfaces (VR). IEEE, 2024: 387-397.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784509633"/>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964219"/>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Gaze</a:t>
            </a:r>
          </a:p>
        </p:txBody>
      </p:sp>
      <p:sp>
        <p:nvSpPr>
          <p:cNvPr id="2" name="文本框 1">
            <a:extLst>
              <a:ext uri="{FF2B5EF4-FFF2-40B4-BE49-F238E27FC236}">
                <a16:creationId xmlns:a16="http://schemas.microsoft.com/office/drawing/2014/main" id="{1CEB212E-62A6-9FDE-EBB3-09E0A64F372A}"/>
              </a:ext>
            </a:extLst>
          </p:cNvPr>
          <p:cNvSpPr txBox="1"/>
          <p:nvPr/>
        </p:nvSpPr>
        <p:spPr>
          <a:xfrm>
            <a:off x="366508" y="1457214"/>
            <a:ext cx="11118821" cy="1164999"/>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200"/>
              </a:spcBef>
              <a:spcAft>
                <a:spcPts val="300"/>
              </a:spcAft>
              <a:buClrTx/>
              <a:buSzTx/>
              <a:buFont typeface="Wingdings" panose="05000000000000000000" pitchFamily="2" charset="2"/>
              <a:buChar char="Ø"/>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问题背景：</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在生成上半脸动画时，固定的眼动会使谈话头显得静态且不自然。这种问题的出现主要是因为录制设备通常直接放置在演员面前，导致数据集中缺乏眼动数据，演员在录制过程中通常保持直视前方的视线。</a:t>
            </a:r>
            <a:endParaRPr kumimoji="0" lang="en-US" altLang="zh-CN" sz="20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3A639CC5-5106-FA5D-DCE4-0F2BF7D548F6}"/>
              </a:ext>
            </a:extLst>
          </p:cNvPr>
          <p:cNvSpPr txBox="1"/>
          <p:nvPr/>
        </p:nvSpPr>
        <p:spPr>
          <a:xfrm>
            <a:off x="366508" y="2608125"/>
            <a:ext cx="11118821" cy="1903663"/>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初步尝试：</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作者尝试通过提取眼动动态来训练一个音频驱动的眼动预测模型，即使用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OpenFace</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工具从</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MEAD</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数据集中捕捉眼动角度，形成了一个对应的音频</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眼动数据集。随后，作者使用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wav2vec2.0</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和深度神经网络（</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DNN</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）结合的模型来学习音频和眼动之间的映射关系。然而，训练结果显示生成的眼动往往保持静态，视线角度变化很小。这可能是由于眼动角度数据集中在一个有限范围内，导致模型输出倾向于训练数据的平均值。</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9B92012-D42F-71A8-C144-B53ADAB59810}"/>
              </a:ext>
            </a:extLst>
          </p:cNvPr>
          <p:cNvSpPr txBox="1"/>
          <p:nvPr/>
        </p:nvSpPr>
        <p:spPr>
          <a:xfrm>
            <a:off x="356338" y="4497701"/>
            <a:ext cx="11118821" cy="1903663"/>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改进：</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作者提出了一种随机生成眼动的高效方法。随机生成器的参数包括采样帧间隔、视线半径和视线角度。在每个循环中，生成器随机采样间隔帧数、半径和角度范围，并平滑地移动眼球到相应的角度位置。为了避免眼球的持续移动，设置了一个</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40%</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的几率让视线返回到眼球的中心位置。通过比较不同可能性的结果，作者确定了这一数值。如果该值较低，眼球滚动的频率可能过高；如果较高，则可能出现长时间盯视的情况。</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9C9C755F-62D6-FDDE-4703-A67ADFC71A0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C, Lin Q, Zeng Z, et al. EmoFace: Audio-driven Emotional 3D Face Animation[C]//2024 IEEE Conference Virtual Reality and 3D User Interfaces (VR). IEEE, 2024: 387-397.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426508674"/>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09791905"/>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358739" y="1688045"/>
            <a:ext cx="10545968" cy="4401205"/>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zh-CN" altLang="en-US" sz="2000">
                <a:latin typeface="宋体" panose="02010600030101010101" pitchFamily="2" charset="-122"/>
                <a:ea typeface="宋体" panose="02010600030101010101" pitchFamily="2" charset="-122"/>
                <a:cs typeface="Times New Roman" panose="02020603050405020304" pitchFamily="18" charset="0"/>
              </a:rPr>
              <a:t>由于缺乏合适的公开数据集，研究团队决定自行录制和处理数据，创建一个专门的音频</a:t>
            </a:r>
            <a:r>
              <a:rPr lang="en-US" altLang="zh-CN" sz="2000">
                <a:latin typeface="宋体" panose="02010600030101010101" pitchFamily="2" charset="-122"/>
                <a:ea typeface="宋体" panose="02010600030101010101" pitchFamily="2" charset="-122"/>
                <a:cs typeface="Times New Roman" panose="02020603050405020304" pitchFamily="18" charset="0"/>
              </a:rPr>
              <a:t>-</a:t>
            </a:r>
            <a:r>
              <a:rPr lang="zh-CN" altLang="en-US" sz="2000">
                <a:latin typeface="宋体" panose="02010600030101010101" pitchFamily="2" charset="-122"/>
                <a:ea typeface="宋体" panose="02010600030101010101" pitchFamily="2" charset="-122"/>
                <a:cs typeface="Times New Roman" panose="02020603050405020304" pitchFamily="18" charset="0"/>
              </a:rPr>
              <a:t>控制数据集。数据收集过程涉及从一个精心挑选的演员处采集音视频数据，该演员表演了七种不同的情感状态。为了确保表演的准确性和自然性，研究团队精心设计了数据收集过程，包括选择音频内容、数据收集方法以及视频的后期处理。情感与文本设计：音频内容：在设计音频内容时，研究团队的目标是尽可能多地涵盖语音材料中的音素。每种情感的数据被分为两部分：通用部分和特殊部分。通用文本没有明确的情感暗示，可以在不同情感之间通用。而特殊文本则是为传达特定情感信息而量身定制的，仅在该情感的数据集中使用。情感类别：研究团队定义了七种不同的情感类别，包括快乐、悲伤、愤怒、惊讶、恐惧、厌恶和中性情感状态。控制器参数与数据处理：控制器值获取：录制完音频和视频后，团队对这些数据进行处理，以获取用于驱动</a:t>
            </a:r>
            <a:r>
              <a:rPr lang="en-US" altLang="zh-CN" sz="2000">
                <a:latin typeface="宋体" panose="02010600030101010101" pitchFamily="2" charset="-122"/>
                <a:ea typeface="宋体" panose="02010600030101010101" pitchFamily="2" charset="-122"/>
                <a:cs typeface="Times New Roman" panose="02020603050405020304" pitchFamily="18" charset="0"/>
              </a:rPr>
              <a:t>MetaHuman</a:t>
            </a:r>
            <a:r>
              <a:rPr lang="zh-CN" altLang="en-US" sz="2000">
                <a:latin typeface="宋体" panose="02010600030101010101" pitchFamily="2" charset="-122"/>
                <a:ea typeface="宋体" panose="02010600030101010101" pitchFamily="2" charset="-122"/>
                <a:cs typeface="Times New Roman" panose="02020603050405020304" pitchFamily="18" charset="0"/>
              </a:rPr>
              <a:t>模型的面部控制器值。艺术家团队将视频手动转换为操纵序列，通过创建关键帧的方式获取地面真实控制器值。该数据集包含总计</a:t>
            </a:r>
            <a:r>
              <a:rPr lang="en-US" altLang="zh-CN" sz="2000">
                <a:latin typeface="宋体" panose="02010600030101010101" pitchFamily="2" charset="-122"/>
                <a:ea typeface="宋体" panose="02010600030101010101" pitchFamily="2" charset="-122"/>
                <a:cs typeface="Times New Roman" panose="02020603050405020304" pitchFamily="18" charset="0"/>
              </a:rPr>
              <a:t>174</a:t>
            </a:r>
            <a:r>
              <a:rPr lang="zh-CN" altLang="en-US" sz="2000">
                <a:latin typeface="宋体" panose="02010600030101010101" pitchFamily="2" charset="-122"/>
                <a:ea typeface="宋体" panose="02010600030101010101" pitchFamily="2" charset="-122"/>
                <a:cs typeface="Times New Roman" panose="02020603050405020304" pitchFamily="18" charset="0"/>
              </a:rPr>
              <a:t>个参数，每种情感使用不同的参数子集，未使用的参数设为</a:t>
            </a:r>
            <a:r>
              <a:rPr lang="en-US" altLang="zh-CN" sz="2000">
                <a:latin typeface="宋体" panose="02010600030101010101" pitchFamily="2" charset="-122"/>
                <a:ea typeface="宋体" panose="02010600030101010101" pitchFamily="2" charset="-122"/>
                <a:cs typeface="Times New Roman" panose="02020603050405020304" pitchFamily="18" charset="0"/>
              </a:rPr>
              <a:t>0</a:t>
            </a:r>
            <a:r>
              <a:rPr lang="zh-CN" altLang="en-US" sz="2000">
                <a:latin typeface="宋体" panose="02010600030101010101" pitchFamily="2" charset="-122"/>
                <a:ea typeface="宋体" panose="02010600030101010101" pitchFamily="2" charset="-122"/>
                <a:cs typeface="Times New Roman" panose="02020603050405020304" pitchFamily="18" charset="0"/>
              </a:rPr>
              <a:t>。这些参数分别控制面部的不同部分，如眼睛、下巴、嘴巴、牙齿、舌头、眉毛、耳朵、鼻子和脖子。</a:t>
            </a:r>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27ED7DC6-C1CE-2E37-11EB-9A3035E4D9E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C, Lin Q, Zeng Z, et al. EmoFace: Audio-driven Emotional 3D Face Animation[C]//2024 IEEE Conference Virtual Reality and 3D User Interfaces (VR). IEEE, 2024: 387-397.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42363221"/>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21B8FEFA-885C-E414-4562-E36BF872390B}"/>
              </a:ext>
            </a:extLst>
          </p:cNvPr>
          <p:cNvPicPr>
            <a:picLocks noChangeAspect="1"/>
          </p:cNvPicPr>
          <p:nvPr/>
        </p:nvPicPr>
        <p:blipFill>
          <a:blip r:embed="rId5"/>
          <a:stretch>
            <a:fillRect/>
          </a:stretch>
        </p:blipFill>
        <p:spPr>
          <a:xfrm>
            <a:off x="2930824" y="1945309"/>
            <a:ext cx="7474470" cy="4197990"/>
          </a:xfrm>
          <a:prstGeom prst="rect">
            <a:avLst/>
          </a:prstGeom>
        </p:spPr>
      </p:pic>
      <p:sp>
        <p:nvSpPr>
          <p:cNvPr id="9" name="文本框 8">
            <a:extLst>
              <a:ext uri="{FF2B5EF4-FFF2-40B4-BE49-F238E27FC236}">
                <a16:creationId xmlns:a16="http://schemas.microsoft.com/office/drawing/2014/main" id="{FCE2EA78-5C5F-B773-85C1-6E2B18FD2E7D}"/>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C, Lin Q, Zeng Z, et al. EmoFace: Audio-driven Emotional 3D Face Animation[C]//2024 IEEE Conference Virtual Reality and 3D User Interfaces (VR). IEEE, 2024: 387-397.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2182914"/>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6BDE807B-B947-660F-63FB-A1E8AB5D57C8}"/>
              </a:ext>
            </a:extLst>
          </p:cNvPr>
          <p:cNvPicPr>
            <a:picLocks noChangeAspect="1"/>
          </p:cNvPicPr>
          <p:nvPr/>
        </p:nvPicPr>
        <p:blipFill>
          <a:blip r:embed="rId5"/>
          <a:stretch>
            <a:fillRect/>
          </a:stretch>
        </p:blipFill>
        <p:spPr>
          <a:xfrm>
            <a:off x="1727418" y="1850248"/>
            <a:ext cx="8659897" cy="4157378"/>
          </a:xfrm>
          <a:prstGeom prst="rect">
            <a:avLst/>
          </a:prstGeom>
        </p:spPr>
      </p:pic>
      <p:sp>
        <p:nvSpPr>
          <p:cNvPr id="6" name="文本框 5">
            <a:extLst>
              <a:ext uri="{FF2B5EF4-FFF2-40B4-BE49-F238E27FC236}">
                <a16:creationId xmlns:a16="http://schemas.microsoft.com/office/drawing/2014/main" id="{F79D9550-DF16-137A-B971-822C2D84649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C, Lin Q, Zeng Z, et al. EmoFace: Audio-driven Emotional 3D Face Animation[C]//2024 IEEE Conference Virtual Reality and 3D User Interfaces (VR). IEEE, 2024: 387-397.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073993846"/>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289876B3-8372-00A3-D304-2AC744090412}"/>
              </a:ext>
            </a:extLst>
          </p:cNvPr>
          <p:cNvPicPr>
            <a:picLocks noChangeAspect="1"/>
          </p:cNvPicPr>
          <p:nvPr/>
        </p:nvPicPr>
        <p:blipFill>
          <a:blip r:embed="rId5"/>
          <a:stretch>
            <a:fillRect/>
          </a:stretch>
        </p:blipFill>
        <p:spPr>
          <a:xfrm>
            <a:off x="3392422" y="1349989"/>
            <a:ext cx="5429250" cy="4610100"/>
          </a:xfrm>
          <a:prstGeom prst="rect">
            <a:avLst/>
          </a:prstGeom>
        </p:spPr>
      </p:pic>
      <p:sp>
        <p:nvSpPr>
          <p:cNvPr id="9" name="文本框 8">
            <a:extLst>
              <a:ext uri="{FF2B5EF4-FFF2-40B4-BE49-F238E27FC236}">
                <a16:creationId xmlns:a16="http://schemas.microsoft.com/office/drawing/2014/main" id="{72221CD2-081F-1B45-0E83-009EEE5F780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C, Lin Q, Zeng Z, et al. EmoFace: Audio-driven Emotional 3D Face Animation[C]//2024 IEEE Conference Virtual Reality and 3D User Interfaces (VR). IEEE, 2024: 387-397.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46203690"/>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消融实验</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F76536E1-DD59-00EC-3DC9-2E8C5069CD34}"/>
              </a:ext>
            </a:extLst>
          </p:cNvPr>
          <p:cNvPicPr>
            <a:picLocks noChangeAspect="1"/>
          </p:cNvPicPr>
          <p:nvPr/>
        </p:nvPicPr>
        <p:blipFill>
          <a:blip r:embed="rId5"/>
          <a:stretch>
            <a:fillRect/>
          </a:stretch>
        </p:blipFill>
        <p:spPr>
          <a:xfrm>
            <a:off x="2613502" y="1823461"/>
            <a:ext cx="7150746" cy="4298877"/>
          </a:xfrm>
          <a:prstGeom prst="rect">
            <a:avLst/>
          </a:prstGeom>
        </p:spPr>
      </p:pic>
      <p:sp>
        <p:nvSpPr>
          <p:cNvPr id="6" name="文本框 5">
            <a:extLst>
              <a:ext uri="{FF2B5EF4-FFF2-40B4-BE49-F238E27FC236}">
                <a16:creationId xmlns:a16="http://schemas.microsoft.com/office/drawing/2014/main" id="{6A15B77E-9D53-C126-5540-8FB2071C781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C, Lin Q, Zeng Z, et al. EmoFace: Audio-driven Emotional 3D Face Animation[C]//2024 IEEE Conference Virtual Reality and 3D User Interfaces (VR). IEEE, 2024: 387-397.</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797935856"/>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79909693"/>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678815" y="692676"/>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FA8DE574-3261-5572-CFF8-688D3AE9CD41}"/>
              </a:ext>
            </a:extLst>
          </p:cNvPr>
          <p:cNvSpPr txBox="1"/>
          <p:nvPr/>
        </p:nvSpPr>
        <p:spPr>
          <a:xfrm>
            <a:off x="1173043" y="1392031"/>
            <a:ext cx="9882744" cy="5008230"/>
          </a:xfrm>
          <a:prstGeom prst="rect">
            <a:avLst/>
          </a:prstGeom>
          <a:noFill/>
        </p:spPr>
        <p:txBody>
          <a:bodyPr wrap="square">
            <a:spAutoFit/>
          </a:bodyPr>
          <a:lstStyle/>
          <a:p>
            <a:pPr indent="457200">
              <a:lnSpc>
                <a:spcPct val="150000"/>
              </a:lnSpc>
              <a:spcBef>
                <a:spcPts val="800"/>
              </a:spcBef>
              <a:spcAft>
                <a:spcPts val="700"/>
              </a:spcAft>
            </a:pPr>
            <a:r>
              <a:rPr lang="zh-CN" altLang="en-US" sz="2400">
                <a:latin typeface="Times New Roman" panose="02020603050405020304" pitchFamily="18" charset="0"/>
                <a:ea typeface="宋体" panose="02010600030101010101" pitchFamily="2" charset="-122"/>
                <a:cs typeface="Times New Roman" panose="02020603050405020304" pitchFamily="18" charset="0"/>
              </a:rPr>
              <a:t>近年来，驱动</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谈话头生成的研究取得了显著进展，尤其在口型同步方面。然而，现有研究多集中在处理英语语音的</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谈话头生成，对多语言的研究相对较少。数据集的局限：现有的数据集（如</a:t>
            </a:r>
            <a:r>
              <a:rPr lang="en-US" altLang="zh-CN" sz="240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4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a:latin typeface="Times New Roman" panose="02020603050405020304" pitchFamily="18" charset="0"/>
                <a:ea typeface="宋体" panose="02010600030101010101" pitchFamily="2" charset="-122"/>
                <a:cs typeface="Times New Roman" panose="02020603050405020304" pitchFamily="18" charset="0"/>
              </a:rPr>
              <a:t>BIWI</a:t>
            </a:r>
            <a:r>
              <a:rPr lang="zh-CN" altLang="en-US" sz="2400">
                <a:latin typeface="Times New Roman" panose="02020603050405020304" pitchFamily="18" charset="0"/>
                <a:ea typeface="宋体" panose="02010600030101010101" pitchFamily="2" charset="-122"/>
                <a:cs typeface="Times New Roman" panose="02020603050405020304" pitchFamily="18" charset="0"/>
              </a:rPr>
              <a:t>）规模较小且仅限于英语，因此当输入的语音不属于英语家族时，生成的口型同步效果会显著下降。这种局限性主要源于缺乏多语言的</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谈话头数据集。多语言能力的不足：尽管一些研究声称其模型具有语言无关性，但这些模型在处理非英语语音时表现不佳。这表明现有数据集在多样性和语言覆盖面方面存在不足，限制了</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谈话头生成模型的多语言适应能力。</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97906"/>
            <a:ext cx="10537047" cy="1363065"/>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提出了一种新的方法</a:t>
            </a:r>
            <a:r>
              <a:rPr lang="en-US" altLang="zh-CN" sz="2400" kern="100">
                <a:latin typeface="宋体" panose="02010600030101010101" pitchFamily="2" charset="-122"/>
                <a:ea typeface="宋体" panose="02010600030101010101" pitchFamily="2" charset="-122"/>
                <a:cs typeface="Times New Roman" panose="02020603050405020304" pitchFamily="18" charset="0"/>
              </a:rPr>
              <a:t>EmoFace</a:t>
            </a:r>
            <a:r>
              <a:rPr lang="zh-CN" altLang="en-US" sz="2400" kern="100">
                <a:latin typeface="宋体" panose="02010600030101010101" pitchFamily="2" charset="-122"/>
                <a:ea typeface="宋体" panose="02010600030101010101" pitchFamily="2" charset="-122"/>
                <a:cs typeface="Times New Roman" panose="02020603050405020304" pitchFamily="18" charset="0"/>
              </a:rPr>
              <a:t>来生成由音频输入驱动的多情感</a:t>
            </a:r>
            <a:r>
              <a:rPr lang="en-US" altLang="zh-CN" sz="2400" kern="10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a:latin typeface="宋体" panose="02010600030101010101" pitchFamily="2" charset="-122"/>
                <a:ea typeface="宋体" panose="02010600030101010101" pitchFamily="2" charset="-122"/>
                <a:cs typeface="Times New Roman" panose="02020603050405020304" pitchFamily="18" charset="0"/>
              </a:rPr>
              <a:t>面部动画。</a:t>
            </a:r>
            <a:r>
              <a:rPr lang="en-US" altLang="zh-CN" sz="2400" kern="100">
                <a:latin typeface="宋体" panose="02010600030101010101" pitchFamily="2" charset="-122"/>
                <a:ea typeface="宋体" panose="02010600030101010101" pitchFamily="2" charset="-122"/>
                <a:cs typeface="Times New Roman" panose="02020603050405020304" pitchFamily="18" charset="0"/>
              </a:rPr>
              <a:t>EmoFace</a:t>
            </a:r>
            <a:r>
              <a:rPr lang="zh-CN" altLang="en-US" sz="2400" kern="100">
                <a:latin typeface="宋体" panose="02010600030101010101" pitchFamily="2" charset="-122"/>
                <a:ea typeface="宋体" panose="02010600030101010101" pitchFamily="2" charset="-122"/>
                <a:cs typeface="Times New Roman" panose="02020603050405020304" pitchFamily="18" charset="0"/>
              </a:rPr>
              <a:t>擅长于用情感音频输入为</a:t>
            </a:r>
            <a:r>
              <a:rPr lang="en-US" altLang="zh-CN" sz="2400" kern="100">
                <a:latin typeface="宋体" panose="02010600030101010101" pitchFamily="2" charset="-122"/>
                <a:ea typeface="宋体" panose="02010600030101010101" pitchFamily="2" charset="-122"/>
                <a:cs typeface="Times New Roman" panose="02020603050405020304" pitchFamily="18" charset="0"/>
              </a:rPr>
              <a:t>meta - human</a:t>
            </a:r>
            <a:r>
              <a:rPr lang="zh-CN" altLang="en-US" sz="2400" kern="100">
                <a:latin typeface="宋体" panose="02010600030101010101" pitchFamily="2" charset="-122"/>
                <a:ea typeface="宋体" panose="02010600030101010101" pitchFamily="2" charset="-122"/>
                <a:cs typeface="Times New Roman" panose="02020603050405020304" pitchFamily="18" charset="0"/>
              </a:rPr>
              <a:t>模型动画，产生具有卓越嘴唇同步和情感表达面部表情的结果。</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968542"/>
            <a:ext cx="10537046" cy="943913"/>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en-US" altLang="zh-CN" sz="2400" kern="100">
                <a:latin typeface="宋体" panose="02010600030101010101" pitchFamily="2" charset="-122"/>
                <a:ea typeface="宋体" panose="02010600030101010101" pitchFamily="2" charset="-122"/>
                <a:cs typeface="Times New Roman" panose="02020603050405020304" pitchFamily="18" charset="0"/>
              </a:rPr>
              <a:t>EmoFace</a:t>
            </a:r>
            <a:r>
              <a:rPr lang="zh-CN" altLang="en-US" sz="2400" kern="100">
                <a:latin typeface="宋体" panose="02010600030101010101" pitchFamily="2" charset="-122"/>
                <a:ea typeface="宋体" panose="02010600030101010101" pitchFamily="2" charset="-122"/>
                <a:cs typeface="Times New Roman" panose="02020603050405020304" pitchFamily="18" charset="0"/>
              </a:rPr>
              <a:t>模型采用预先训练的音频编码器来提取必要的音频特征，然后将其与情感编码相结合，通过</a:t>
            </a:r>
            <a:r>
              <a:rPr lang="en-US" altLang="zh-CN" sz="2400" kern="100">
                <a:latin typeface="宋体" panose="02010600030101010101" pitchFamily="2" charset="-122"/>
                <a:ea typeface="宋体" panose="02010600030101010101" pitchFamily="2" charset="-122"/>
                <a:cs typeface="Times New Roman" panose="02020603050405020304" pitchFamily="18" charset="0"/>
              </a:rPr>
              <a:t>Audio2Rig</a:t>
            </a:r>
            <a:r>
              <a:rPr lang="zh-CN" altLang="en-US" sz="2400" kern="100">
                <a:latin typeface="宋体" panose="02010600030101010101" pitchFamily="2" charset="-122"/>
                <a:ea typeface="宋体" panose="02010600030101010101" pitchFamily="2" charset="-122"/>
                <a:cs typeface="Times New Roman" panose="02020603050405020304" pitchFamily="18" charset="0"/>
              </a:rPr>
              <a:t>模块生成面部控制器值。</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4220026"/>
            <a:ext cx="10537046" cy="476669"/>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在系统中加入了辅助眨眼和眼睛凝视控制器，以确保更逼真的效果。</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5004267"/>
            <a:ext cx="10537046"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为了训练该模型，我们提出了一个情感视听数据集，并推导出每帧的控制器。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180753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2024.08.15</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787973" y="1042352"/>
            <a:ext cx="1074593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a:latin typeface="Times New Roman" panose="02020603050405020304" pitchFamily="18" charset="0"/>
                <a:ea typeface="宋体" panose="02010600030101010101" pitchFamily="2" charset="-122"/>
                <a:cs typeface="Times New Roman" panose="02020603050405020304" pitchFamily="18" charset="0"/>
              </a:rPr>
              <a:t>文章提出了一个新的任务，即从多语言语音生成</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谈话头，并引入了一个新的评价指标来衡量多语言语音的口型同步准确性。</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787974" y="2189076"/>
            <a:ext cx="10745932"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a:latin typeface="Times New Roman" panose="02020603050405020304" pitchFamily="18" charset="0"/>
                <a:ea typeface="宋体" panose="02010600030101010101" pitchFamily="2" charset="-122"/>
                <a:cs typeface="Times New Roman" panose="02020603050405020304" pitchFamily="18" charset="0"/>
              </a:rPr>
              <a:t>作者收集了一个新的多语言</a:t>
            </a:r>
            <a:r>
              <a:rPr lang="en-US" altLang="zh-CN" sz="2400">
                <a:latin typeface="Times New Roman" panose="02020603050405020304" pitchFamily="18" charset="0"/>
                <a:ea typeface="宋体" panose="02010600030101010101" pitchFamily="2" charset="-122"/>
                <a:cs typeface="Times New Roman" panose="02020603050405020304" pitchFamily="18" charset="0"/>
              </a:rPr>
              <a:t>2D</a:t>
            </a:r>
            <a:r>
              <a:rPr lang="zh-CN" altLang="en-US" sz="2400">
                <a:latin typeface="Times New Roman" panose="02020603050405020304" pitchFamily="18" charset="0"/>
                <a:ea typeface="宋体" panose="02010600030101010101" pitchFamily="2" charset="-122"/>
                <a:cs typeface="Times New Roman" panose="02020603050405020304" pitchFamily="18" charset="0"/>
              </a:rPr>
              <a:t>视频数据集</a:t>
            </a:r>
            <a:r>
              <a:rPr lang="en-US" altLang="zh-CN" sz="2400">
                <a:latin typeface="Times New Roman" panose="02020603050405020304" pitchFamily="18" charset="0"/>
                <a:ea typeface="宋体" panose="02010600030101010101" pitchFamily="2" charset="-122"/>
                <a:cs typeface="Times New Roman" panose="02020603050405020304" pitchFamily="18" charset="0"/>
              </a:rPr>
              <a:t>MultiTalk</a:t>
            </a:r>
            <a:r>
              <a:rPr lang="zh-CN" altLang="en-US" sz="2400">
                <a:latin typeface="Times New Roman" panose="02020603050405020304" pitchFamily="18" charset="0"/>
                <a:ea typeface="宋体" panose="02010600030101010101" pitchFamily="2" charset="-122"/>
                <a:cs typeface="Times New Roman" panose="02020603050405020304" pitchFamily="18" charset="0"/>
              </a:rPr>
              <a:t>，涵盖了</a:t>
            </a:r>
            <a:r>
              <a:rPr lang="en-US" altLang="zh-CN" sz="2400">
                <a:latin typeface="Times New Roman" panose="02020603050405020304" pitchFamily="18" charset="0"/>
                <a:ea typeface="宋体" panose="02010600030101010101" pitchFamily="2" charset="-122"/>
                <a:cs typeface="Times New Roman" panose="02020603050405020304" pitchFamily="18" charset="0"/>
              </a:rPr>
              <a:t>20</a:t>
            </a:r>
            <a:r>
              <a:rPr lang="zh-CN" altLang="en-US" sz="2400">
                <a:latin typeface="Times New Roman" panose="02020603050405020304" pitchFamily="18" charset="0"/>
                <a:ea typeface="宋体" panose="02010600030101010101" pitchFamily="2" charset="-122"/>
                <a:cs typeface="Times New Roman" panose="02020603050405020304" pitchFamily="18" charset="0"/>
              </a:rPr>
              <a:t>种语言，包含超过</a:t>
            </a:r>
            <a:r>
              <a:rPr lang="en-US" altLang="zh-CN" sz="2400">
                <a:latin typeface="Times New Roman" panose="02020603050405020304" pitchFamily="18" charset="0"/>
                <a:ea typeface="宋体" panose="02010600030101010101" pitchFamily="2" charset="-122"/>
                <a:cs typeface="Times New Roman" panose="02020603050405020304" pitchFamily="18" charset="0"/>
              </a:rPr>
              <a:t>420</a:t>
            </a:r>
            <a:r>
              <a:rPr lang="zh-CN" altLang="en-US" sz="2400">
                <a:latin typeface="Times New Roman" panose="02020603050405020304" pitchFamily="18" charset="0"/>
                <a:ea typeface="宋体" panose="02010600030101010101" pitchFamily="2" charset="-122"/>
                <a:cs typeface="Times New Roman" panose="02020603050405020304" pitchFamily="18" charset="0"/>
              </a:rPr>
              <a:t>小时的谈话视频，并附有伪</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网格顶点和转录文本。这些数据为多语言</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谈话头生成提供了丰富的训练素材。</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787973" y="3862010"/>
            <a:ext cx="10745932" cy="2238241"/>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a:latin typeface="Times New Roman" panose="02020603050405020304" pitchFamily="18" charset="0"/>
                <a:ea typeface="宋体" panose="02010600030101010101" pitchFamily="2" charset="-122"/>
                <a:cs typeface="Times New Roman" panose="02020603050405020304" pitchFamily="18" charset="0"/>
              </a:rPr>
              <a:t>文章提出了一个强大的基线模型</a:t>
            </a:r>
            <a:r>
              <a:rPr lang="en-US" altLang="zh-CN" sz="2400">
                <a:latin typeface="Times New Roman" panose="02020603050405020304" pitchFamily="18" charset="0"/>
                <a:ea typeface="宋体" panose="02010600030101010101" pitchFamily="2" charset="-122"/>
                <a:cs typeface="Times New Roman" panose="02020603050405020304" pitchFamily="18" charset="0"/>
              </a:rPr>
              <a:t>MultiTalk</a:t>
            </a:r>
            <a:r>
              <a:rPr lang="zh-CN" altLang="en-US" sz="2400">
                <a:latin typeface="Times New Roman" panose="02020603050405020304" pitchFamily="18" charset="0"/>
                <a:ea typeface="宋体" panose="02010600030101010101" pitchFamily="2" charset="-122"/>
                <a:cs typeface="Times New Roman" panose="02020603050405020304" pitchFamily="18" charset="0"/>
              </a:rPr>
              <a:t>，通过利用该多语言数据集来增强模型的多语言表现能力。文章还提出了一个新的评价指标</a:t>
            </a:r>
            <a:r>
              <a:rPr lang="en-US" altLang="zh-CN" sz="2400">
                <a:latin typeface="Times New Roman" panose="02020603050405020304" pitchFamily="18" charset="0"/>
                <a:ea typeface="宋体" panose="02010600030101010101" pitchFamily="2" charset="-122"/>
                <a:cs typeface="Times New Roman" panose="02020603050405020304" pitchFamily="18" charset="0"/>
              </a:rPr>
              <a:t>Audio-Visual Lip Readability (AVLR)</a:t>
            </a:r>
            <a:r>
              <a:rPr lang="zh-CN" altLang="en-US" sz="2400">
                <a:latin typeface="Times New Roman" panose="02020603050405020304" pitchFamily="18" charset="0"/>
                <a:ea typeface="宋体" panose="02010600030101010101" pitchFamily="2" charset="-122"/>
                <a:cs typeface="Times New Roman" panose="02020603050405020304" pitchFamily="18" charset="0"/>
              </a:rPr>
              <a:t>，通过预训练的音频</a:t>
            </a: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a:latin typeface="Times New Roman" panose="02020603050405020304" pitchFamily="18" charset="0"/>
                <a:ea typeface="宋体" panose="02010600030101010101" pitchFamily="2" charset="-122"/>
                <a:cs typeface="Times New Roman" panose="02020603050405020304" pitchFamily="18" charset="0"/>
              </a:rPr>
              <a:t>视觉语音识别模型来评估多语言语音下的</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谈话头的口型同步准确性。</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PROBLEM FORMULATION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611052" y="2114981"/>
            <a:ext cx="11066254"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作者将语音驱动的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面部动画定义为一个序列到序列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(sequence-to-sequence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seq2seq)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的学习问题。提出了一种新的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seq2seq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架构来自回归预测以音频上下文和过去的面部运动序列为条件的面部动作。</a:t>
            </a:r>
          </a:p>
        </p:txBody>
      </p:sp>
      <p:sp>
        <p:nvSpPr>
          <p:cNvPr id="11" name="文本框 10">
            <a:extLst>
              <a:ext uri="{FF2B5EF4-FFF2-40B4-BE49-F238E27FC236}">
                <a16:creationId xmlns:a16="http://schemas.microsoft.com/office/drawing/2014/main" id="{0559F01E-65A8-E196-38B8-AD0BB5D8B59C}"/>
              </a:ext>
            </a:extLst>
          </p:cNvPr>
          <p:cNvSpPr txBox="1"/>
          <p:nvPr/>
        </p:nvSpPr>
        <p:spPr>
          <a:xfrm>
            <a:off x="392020" y="1546507"/>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问题定义</a:t>
            </a:r>
            <a:endParaRPr lang="en-US" altLang="zh-CN" sz="2400" b="1"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2DF37A36-A010-9BA5-D5F5-AE4089C935CA}"/>
                  </a:ext>
                </a:extLst>
              </p:cNvPr>
              <p:cNvSpPr txBox="1"/>
              <p:nvPr/>
            </p:nvSpPr>
            <p:spPr>
              <a:xfrm>
                <a:off x="611052" y="3382370"/>
                <a:ext cx="11072953" cy="111780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目标：</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给定</a:t>
                </a:r>
                <a:r>
                  <a:rPr lang="zh-CN" altLang="en-US" sz="2000"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一个真实的</a:t>
                </a:r>
                <a:r>
                  <a:rPr lang="en-US" altLang="zh-CN" sz="2000"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面部运动序列</a:t>
                </a:r>
                <a14:m>
                  <m:oMath xmlns:m="http://schemas.openxmlformats.org/officeDocument/2006/math">
                    <m:sSub>
                      <m:sSubPr>
                        <m:ctrlPr>
                          <a:rPr lang="en-US" altLang="zh-CN" sz="2000" b="0" i="1" smtClean="0">
                            <a:solidFill>
                              <a:srgbClr val="0D0D0D"/>
                            </a:solidFill>
                            <a:effectLst/>
                            <a:highlight>
                              <a:srgbClr val="FFFFFF"/>
                            </a:highlight>
                            <a:latin typeface="Cambria Math" panose="02040503050406030204" pitchFamily="18" charset="0"/>
                          </a:rPr>
                        </m:ctrlPr>
                      </m:sSubPr>
                      <m:e>
                        <m:r>
                          <a:rPr lang="en-US" altLang="zh-CN" sz="2000" b="0" i="1" smtClean="0">
                            <a:solidFill>
                              <a:srgbClr val="0D0D0D"/>
                            </a:solidFill>
                            <a:effectLst/>
                            <a:highlight>
                              <a:srgbClr val="FFFFFF"/>
                            </a:highlight>
                            <a:latin typeface="Cambria Math" panose="02040503050406030204" pitchFamily="18" charset="0"/>
                          </a:rPr>
                          <m:t>𝑉</m:t>
                        </m:r>
                      </m:e>
                      <m:sub>
                        <m:r>
                          <a:rPr lang="en-US" altLang="zh-CN" sz="2000" b="0" i="1" smtClean="0">
                            <a:solidFill>
                              <a:srgbClr val="0D0D0D"/>
                            </a:solidFill>
                            <a:effectLst/>
                            <a:highlight>
                              <a:srgbClr val="FFFFFF"/>
                            </a:highlight>
                            <a:latin typeface="Cambria Math" panose="02040503050406030204" pitchFamily="18" charset="0"/>
                          </a:rPr>
                          <m:t>𝑇</m:t>
                        </m:r>
                      </m:sub>
                    </m:sSub>
                    <m:r>
                      <a:rPr lang="en-US" altLang="zh-CN" sz="2000" b="0" i="1" smtClean="0">
                        <a:solidFill>
                          <a:srgbClr val="0D0D0D"/>
                        </a:solidFill>
                        <a:effectLst/>
                        <a:highlight>
                          <a:srgbClr val="FFFFFF"/>
                        </a:highlight>
                        <a:latin typeface="Cambria Math" panose="02040503050406030204" pitchFamily="18" charset="0"/>
                      </a:rPr>
                      <m:t>=</m:t>
                    </m:r>
                    <m:d>
                      <m:dPr>
                        <m:ctrlPr>
                          <a:rPr lang="en-US" altLang="zh-CN" sz="2000" b="0" i="1" smtClean="0">
                            <a:solidFill>
                              <a:srgbClr val="0D0D0D"/>
                            </a:solidFill>
                            <a:effectLst/>
                            <a:highlight>
                              <a:srgbClr val="FFFFFF"/>
                            </a:highlight>
                            <a:latin typeface="Cambria Math" panose="02040503050406030204" pitchFamily="18" charset="0"/>
                          </a:rPr>
                        </m:ctrlPr>
                      </m:dPr>
                      <m:e>
                        <m:sSub>
                          <m:sSubPr>
                            <m:ctrlPr>
                              <a:rPr lang="en-US" altLang="zh-CN" sz="2000" b="0" i="1" smtClean="0">
                                <a:solidFill>
                                  <a:srgbClr val="0D0D0D"/>
                                </a:solidFill>
                                <a:effectLst/>
                                <a:highlight>
                                  <a:srgbClr val="FFFFFF"/>
                                </a:highlight>
                                <a:latin typeface="Cambria Math" panose="02040503050406030204" pitchFamily="18" charset="0"/>
                              </a:rPr>
                            </m:ctrlPr>
                          </m:sSubPr>
                          <m:e>
                            <m:r>
                              <a:rPr lang="en-US" altLang="zh-CN" sz="2000" b="0" i="1" smtClean="0">
                                <a:solidFill>
                                  <a:srgbClr val="0D0D0D"/>
                                </a:solidFill>
                                <a:effectLst/>
                                <a:highlight>
                                  <a:srgbClr val="FFFFFF"/>
                                </a:highlight>
                                <a:latin typeface="Cambria Math" panose="02040503050406030204" pitchFamily="18" charset="0"/>
                              </a:rPr>
                              <m:t>𝑉</m:t>
                            </m:r>
                          </m:e>
                          <m:sub>
                            <m:r>
                              <a:rPr lang="en-US" altLang="zh-CN" sz="2000" b="0" i="1" smtClean="0">
                                <a:solidFill>
                                  <a:srgbClr val="0D0D0D"/>
                                </a:solidFill>
                                <a:effectLst/>
                                <a:highlight>
                                  <a:srgbClr val="FFFFFF"/>
                                </a:highlight>
                                <a:latin typeface="Cambria Math" panose="02040503050406030204" pitchFamily="18" charset="0"/>
                              </a:rPr>
                              <m:t>1</m:t>
                            </m:r>
                          </m:sub>
                        </m:sSub>
                        <m:r>
                          <a:rPr lang="en-US" altLang="zh-CN" sz="2000" b="0" i="1" smtClean="0">
                            <a:solidFill>
                              <a:srgbClr val="0D0D0D"/>
                            </a:solidFill>
                            <a:effectLst/>
                            <a:highlight>
                              <a:srgbClr val="FFFFFF"/>
                            </a:highlight>
                            <a:latin typeface="Cambria Math" panose="02040503050406030204" pitchFamily="18" charset="0"/>
                          </a:rPr>
                          <m:t>,…,</m:t>
                        </m:r>
                        <m:sSub>
                          <m:sSubPr>
                            <m:ctrlPr>
                              <a:rPr lang="en-US" altLang="zh-CN" sz="2000" i="1">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𝑉</m:t>
                            </m:r>
                          </m:e>
                          <m:sub>
                            <m:r>
                              <a:rPr lang="en-US" altLang="zh-CN" sz="2000" b="0" i="1" smtClean="0">
                                <a:solidFill>
                                  <a:srgbClr val="0D0D0D"/>
                                </a:solidFill>
                                <a:highlight>
                                  <a:srgbClr val="FFFFFF"/>
                                </a:highlight>
                                <a:latin typeface="Cambria Math" panose="02040503050406030204" pitchFamily="18" charset="0"/>
                              </a:rPr>
                              <m:t>𝑇</m:t>
                            </m:r>
                          </m:sub>
                        </m:sSub>
                      </m:e>
                    </m:d>
                  </m:oMath>
                </a14:m>
                <a:r>
                  <a:rPr lang="zh-CN" altLang="en-US" sz="2000" b="0" i="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其中，</a:t>
                </a:r>
                <a:r>
                  <a:rPr lang="zh-CN" altLang="en-US" sz="2000" dirty="0">
                    <a:highlight>
                      <a:srgbClr val="FFFFFF"/>
                    </a:highligh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2000" i="1">
                        <a:solidFill>
                          <a:srgbClr val="0D0D0D"/>
                        </a:solidFill>
                        <a:highlight>
                          <a:srgbClr val="FFFFFF"/>
                        </a:highlight>
                        <a:latin typeface="Cambria Math" panose="02040503050406030204" pitchFamily="18" charset="0"/>
                      </a:rPr>
                      <m:t>𝑇</m:t>
                    </m:r>
                  </m:oMath>
                </a14:m>
                <a:r>
                  <a:rPr lang="zh-CN" altLang="en-US" sz="2000" dirty="0">
                    <a:highlight>
                      <a:srgbClr val="FFFFFF"/>
                    </a:highlight>
                    <a:latin typeface="Times New Roman" panose="02020603050405020304" pitchFamily="18" charset="0"/>
                    <a:ea typeface="宋体" panose="02010600030101010101" pitchFamily="2" charset="-122"/>
                    <a:cs typeface="Times New Roman" panose="02020603050405020304" pitchFamily="18" charset="0"/>
                  </a:rPr>
                  <a:t>是视觉帧</a:t>
                </a:r>
                <a:r>
                  <a:rPr lang="zh-CN" altLang="en-US" sz="2000">
                    <a:highlight>
                      <a:srgbClr val="FFFFFF"/>
                    </a:highlight>
                    <a:latin typeface="Times New Roman" panose="02020603050405020304" pitchFamily="18" charset="0"/>
                    <a:ea typeface="宋体" panose="02010600030101010101" pitchFamily="2" charset="-122"/>
                    <a:cs typeface="Times New Roman" panose="02020603050405020304" pitchFamily="18" charset="0"/>
                  </a:rPr>
                  <a:t>的数量，</a:t>
                </a:r>
                <a:r>
                  <a:rPr lang="zh-CN" altLang="en-US" sz="200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每帧</a:t>
                </a:r>
                <a:r>
                  <a:rPr lang="en-US" altLang="zh-CN" sz="2000">
                    <a:solidFill>
                      <a:srgbClr val="0D0D0D"/>
                    </a:solidFill>
                    <a:highlight>
                      <a:srgbClr val="FFFFFF"/>
                    </a:highlight>
                  </a:rPr>
                  <a:t> </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𝑉</m:t>
                        </m:r>
                      </m:e>
                      <m:sub>
                        <m:r>
                          <a:rPr lang="en-US" altLang="zh-CN" sz="2000" i="1">
                            <a:solidFill>
                              <a:srgbClr val="0D0D0D"/>
                            </a:solidFill>
                            <a:highlight>
                              <a:srgbClr val="FFFFFF"/>
                            </a:highlight>
                            <a:latin typeface="Cambria Math" panose="02040503050406030204" pitchFamily="18" charset="0"/>
                          </a:rPr>
                          <m:t>𝑇</m:t>
                        </m:r>
                      </m:sub>
                    </m:sSub>
                    <m:r>
                      <a:rPr lang="en-US" altLang="zh-CN" sz="2000" i="1" smtClean="0">
                        <a:solidFill>
                          <a:srgbClr val="0D0D0D"/>
                        </a:solidFill>
                        <a:highlight>
                          <a:srgbClr val="FFFFFF"/>
                        </a:highlight>
                        <a:latin typeface="Cambria Math" panose="02040503050406030204" pitchFamily="18" charset="0"/>
                        <a:ea typeface="Cambria Math" panose="02040503050406030204" pitchFamily="18" charset="0"/>
                      </a:rPr>
                      <m:t>∈</m:t>
                    </m:r>
                    <m:sSup>
                      <m:sSupPr>
                        <m:ctrlPr>
                          <a:rPr lang="en-US" altLang="zh-CN" sz="2000" i="1" smtClean="0">
                            <a:solidFill>
                              <a:srgbClr val="0D0D0D"/>
                            </a:solidFill>
                            <a:highlight>
                              <a:srgbClr val="FFFFFF"/>
                            </a:highlight>
                            <a:latin typeface="Cambria Math" panose="02040503050406030204" pitchFamily="18" charset="0"/>
                            <a:ea typeface="Cambria Math" panose="02040503050406030204" pitchFamily="18" charset="0"/>
                          </a:rPr>
                        </m:ctrlPr>
                      </m:sSupPr>
                      <m:e>
                        <m:r>
                          <a:rPr lang="en-US" altLang="zh-CN" sz="2000" b="0" i="1" smtClean="0">
                            <a:solidFill>
                              <a:srgbClr val="0D0D0D"/>
                            </a:solidFill>
                            <a:highlight>
                              <a:srgbClr val="FFFFFF"/>
                            </a:highlight>
                            <a:latin typeface="Cambria Math" panose="02040503050406030204" pitchFamily="18" charset="0"/>
                            <a:ea typeface="Cambria Math" panose="02040503050406030204" pitchFamily="18" charset="0"/>
                          </a:rPr>
                          <m:t>𝑅</m:t>
                        </m:r>
                      </m:e>
                      <m:sup>
                        <m:r>
                          <a:rPr lang="en-US" altLang="zh-CN" sz="2000" b="0" i="1" smtClean="0">
                            <a:solidFill>
                              <a:srgbClr val="0D0D0D"/>
                            </a:solidFill>
                            <a:highlight>
                              <a:srgbClr val="FFFFFF"/>
                            </a:highlight>
                            <a:latin typeface="Cambria Math" panose="02040503050406030204" pitchFamily="18" charset="0"/>
                            <a:ea typeface="Cambria Math" panose="02040503050406030204" pitchFamily="18" charset="0"/>
                          </a:rPr>
                          <m:t>𝑁</m:t>
                        </m:r>
                        <m:r>
                          <a:rPr lang="en-US" altLang="zh-CN" sz="2000" b="0" i="1" smtClean="0">
                            <a:solidFill>
                              <a:srgbClr val="0D0D0D"/>
                            </a:solidFill>
                            <a:highlight>
                              <a:srgbClr val="FFFFFF"/>
                            </a:highlight>
                            <a:latin typeface="Cambria Math" panose="02040503050406030204" pitchFamily="18" charset="0"/>
                            <a:ea typeface="Cambria Math" panose="02040503050406030204" pitchFamily="18" charset="0"/>
                          </a:rPr>
                          <m:t>×3</m:t>
                        </m:r>
                      </m:sup>
                    </m:sSup>
                  </m:oMath>
                </a14:m>
                <a:r>
                  <a:rPr lang="zh-CN" altLang="en-US" sz="2000">
                    <a:solidFill>
                      <a:srgbClr val="0D0D0D"/>
                    </a:solidFill>
                    <a:latin typeface="Times New Roman" panose="02020603050405020304" pitchFamily="18" charset="0"/>
                    <a:ea typeface="宋体" panose="02010600030101010101" pitchFamily="2" charset="-122"/>
                    <a:cs typeface="Times New Roman" panose="02020603050405020304" pitchFamily="18" charset="0"/>
                  </a:rPr>
                  <a:t>包含</a:t>
                </a:r>
                <a:r>
                  <a:rPr lang="en-US" altLang="zh-CN" sz="2000">
                    <a:solidFill>
                      <a:srgbClr val="0D0D0D"/>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solidFill>
                      <a:srgbClr val="0D0D0D"/>
                    </a:solidFill>
                    <a:latin typeface="Times New Roman" panose="02020603050405020304" pitchFamily="18" charset="0"/>
                    <a:ea typeface="宋体" panose="02010600030101010101" pitchFamily="2" charset="-122"/>
                    <a:cs typeface="Times New Roman" panose="02020603050405020304" pitchFamily="18" charset="0"/>
                  </a:rPr>
                  <a:t>个顶点，代表三维人脸运动。</a:t>
                </a:r>
                <a:r>
                  <a:rPr lang="zh-CN" altLang="en-US" sz="200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以及</a:t>
                </a:r>
                <a:r>
                  <a:rPr lang="zh-CN" altLang="en-US" sz="2000"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相应的原始音频</a:t>
                </a:r>
                <a14:m>
                  <m:oMath xmlns:m="http://schemas.openxmlformats.org/officeDocument/2006/math">
                    <m:r>
                      <a:rPr lang="en-US" altLang="zh-CN" sz="2000" b="0" i="1" smtClean="0">
                        <a:solidFill>
                          <a:srgbClr val="0D0D0D"/>
                        </a:solidFill>
                        <a:effectLst/>
                        <a:highlight>
                          <a:srgbClr val="FFFFFF"/>
                        </a:highlight>
                        <a:latin typeface="Cambria Math" panose="02040503050406030204" pitchFamily="18" charset="0"/>
                      </a:rPr>
                      <m:t>𝑆</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。目标是创建一个模型</a:t>
                </a:r>
                <a:r>
                  <a:rPr lang="zh-CN" altLang="en-US" sz="2000">
                    <a:latin typeface="Times New Roman" panose="02020603050405020304" pitchFamily="18" charset="0"/>
                    <a:ea typeface="宋体" panose="02010600030101010101" pitchFamily="2" charset="-122"/>
                    <a:cs typeface="Times New Roman" panose="02020603050405020304" pitchFamily="18" charset="0"/>
                  </a:rPr>
                  <a:t>，能够根据</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原始音频</a:t>
                </a:r>
                <a14:m>
                  <m:oMath xmlns:m="http://schemas.openxmlformats.org/officeDocument/2006/math">
                    <m:r>
                      <a:rPr lang="en-US" altLang="zh-CN" sz="2000" b="0" i="1" smtClean="0">
                        <a:solidFill>
                          <a:srgbClr val="0D0D0D"/>
                        </a:solidFill>
                        <a:highlight>
                          <a:srgbClr val="FFFFFF"/>
                        </a:highlight>
                        <a:latin typeface="Cambria Math" panose="02040503050406030204" pitchFamily="18" charset="0"/>
                      </a:rPr>
                      <m:t>𝑆</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合成与</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𝑉</m:t>
                        </m:r>
                      </m:e>
                      <m:sub>
                        <m:r>
                          <a:rPr lang="en-US" altLang="zh-CN" sz="2000" i="1">
                            <a:solidFill>
                              <a:srgbClr val="0D0D0D"/>
                            </a:solidFill>
                            <a:highlight>
                              <a:srgbClr val="FFFFFF"/>
                            </a:highlight>
                            <a:latin typeface="Cambria Math" panose="02040503050406030204" pitchFamily="18" charset="0"/>
                          </a:rPr>
                          <m:t>𝑇</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相似的面部运动序列</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acc>
                          <m:accPr>
                            <m:chr m:val="̂"/>
                            <m:ctrlPr>
                              <a:rPr lang="en-US" altLang="zh-CN" sz="2000" i="1" smtClean="0">
                                <a:solidFill>
                                  <a:srgbClr val="0D0D0D"/>
                                </a:solidFill>
                                <a:highlight>
                                  <a:srgbClr val="FFFFFF"/>
                                </a:highlight>
                                <a:latin typeface="Cambria Math" panose="02040503050406030204" pitchFamily="18" charset="0"/>
                              </a:rPr>
                            </m:ctrlPr>
                          </m:accPr>
                          <m:e>
                            <m:r>
                              <a:rPr lang="en-US" altLang="zh-CN" sz="2000" b="0" i="1" smtClean="0">
                                <a:solidFill>
                                  <a:srgbClr val="0D0D0D"/>
                                </a:solidFill>
                                <a:highlight>
                                  <a:srgbClr val="FFFFFF"/>
                                </a:highlight>
                                <a:latin typeface="Cambria Math" panose="02040503050406030204" pitchFamily="18" charset="0"/>
                              </a:rPr>
                              <m:t>𝑌</m:t>
                            </m:r>
                          </m:e>
                        </m:acc>
                      </m:e>
                      <m:sub>
                        <m:r>
                          <a:rPr lang="en-US" altLang="zh-CN" sz="2000" i="1">
                            <a:solidFill>
                              <a:srgbClr val="0D0D0D"/>
                            </a:solidFill>
                            <a:highlight>
                              <a:srgbClr val="FFFFFF"/>
                            </a:highlight>
                            <a:latin typeface="Cambria Math" panose="02040503050406030204" pitchFamily="18" charset="0"/>
                          </a:rPr>
                          <m:t>𝑇</m:t>
                        </m:r>
                      </m:sub>
                    </m:sSub>
                  </m:oMath>
                </a14:m>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2DF37A36-A010-9BA5-D5F5-AE4089C935CA}"/>
                  </a:ext>
                </a:extLst>
              </p:cNvPr>
              <p:cNvSpPr txBox="1">
                <a:spLocks noRot="1" noChangeAspect="1" noMove="1" noResize="1" noEditPoints="1" noAdjustHandles="1" noChangeArrowheads="1" noChangeShapeType="1" noTextEdit="1"/>
              </p:cNvSpPr>
              <p:nvPr/>
            </p:nvSpPr>
            <p:spPr>
              <a:xfrm>
                <a:off x="611052" y="3382370"/>
                <a:ext cx="11072953" cy="1117807"/>
              </a:xfrm>
              <a:prstGeom prst="rect">
                <a:avLst/>
              </a:prstGeom>
              <a:blipFill>
                <a:blip r:embed="rId5"/>
                <a:stretch>
                  <a:fillRect l="-495" t="-4372" b="-4918"/>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C7927173-114E-D04C-6D9D-1E469EB04292}"/>
              </a:ext>
            </a:extLst>
          </p:cNvPr>
          <p:cNvSpPr txBox="1"/>
          <p:nvPr/>
        </p:nvSpPr>
        <p:spPr>
          <a:xfrm>
            <a:off x="11612023" y="232593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9FC514E0-485B-AFD0-3840-D8CB3794AA17}"/>
              </a:ext>
            </a:extLst>
          </p:cNvPr>
          <p:cNvSpPr txBox="1"/>
          <p:nvPr/>
        </p:nvSpPr>
        <p:spPr>
          <a:xfrm>
            <a:off x="11603308" y="35965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C9CE726E-D60A-7CE4-0ECB-AB53C40E1D8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Sung-Bin K, Chae-Yeon L, Son G, et al. MultiTalk: Enhancing 3D Talking Head Generation Across Languages with Multilingual Video Dataset[J]. arXiv preprint arXiv:2406.14272,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53738754"/>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297658" y="377464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Sung-Bin K, Chae-Yeon L, Son G, et al. MultiTalk: Enhancing 3D Talking Head Generation Across Languages with Multilingual Video Dataset[J]. arXiv preprint arXiv:2406.14272,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9" name="文本框 8"/>
          <p:cNvSpPr txBox="1"/>
          <p:nvPr>
            <p:custDataLst>
              <p:tags r:id="rId2"/>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pic>
        <p:nvPicPr>
          <p:cNvPr id="5" name="图片 4">
            <a:extLst>
              <a:ext uri="{FF2B5EF4-FFF2-40B4-BE49-F238E27FC236}">
                <a16:creationId xmlns:a16="http://schemas.microsoft.com/office/drawing/2014/main" id="{2496354A-75D1-62D3-2819-00E6D5AC119B}"/>
              </a:ext>
            </a:extLst>
          </p:cNvPr>
          <p:cNvPicPr>
            <a:picLocks noChangeAspect="1"/>
          </p:cNvPicPr>
          <p:nvPr/>
        </p:nvPicPr>
        <p:blipFill>
          <a:blip r:embed="rId5"/>
          <a:stretch>
            <a:fillRect/>
          </a:stretch>
        </p:blipFill>
        <p:spPr>
          <a:xfrm>
            <a:off x="1983085" y="1728263"/>
            <a:ext cx="8331665" cy="4362763"/>
          </a:xfrm>
          <a:prstGeom prst="rect">
            <a:avLst/>
          </a:prstGeom>
        </p:spPr>
      </p:pic>
    </p:spTree>
    <p:extLst>
      <p:ext uri="{BB962C8B-B14F-4D97-AF65-F5344CB8AC3E}">
        <p14:creationId xmlns:p14="http://schemas.microsoft.com/office/powerpoint/2010/main" val="4277079253"/>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23058</TotalTime>
  <Words>5334</Words>
  <Application>Microsoft Office PowerPoint</Application>
  <PresentationFormat>宽屏</PresentationFormat>
  <Paragraphs>301</Paragraphs>
  <Slides>41</Slides>
  <Notes>41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41</vt:i4>
      </vt:variant>
    </vt:vector>
  </HeadingPairs>
  <TitlesOfParts>
    <vt:vector size="56" baseType="lpstr">
      <vt:lpstr>-apple-system</vt:lpstr>
      <vt:lpstr>PingFangSC-Regular</vt:lpstr>
      <vt:lpstr>Söhne</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1071</cp:revision>
  <dcterms:created xsi:type="dcterms:W3CDTF">2021-06-12T07:20:00Z</dcterms:created>
  <dcterms:modified xsi:type="dcterms:W3CDTF">2024-08-14T09:47:06Z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