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1043" r:id="rId8"/>
    <p:sldId id="1010" r:id="rId9"/>
    <p:sldId id="1056" r:id="rId10"/>
    <p:sldId id="725" r:id="rId11"/>
    <p:sldId id="948" r:id="rId12"/>
    <p:sldId id="1057" r:id="rId13"/>
    <p:sldId id="848" r:id="rId14"/>
    <p:sldId id="850" r:id="rId15"/>
    <p:sldId id="881" r:id="rId16"/>
    <p:sldId id="1070" r:id="rId17"/>
    <p:sldId id="1071" r:id="rId18"/>
    <p:sldId id="857" r:id="rId19"/>
    <p:sldId id="1004" r:id="rId20"/>
    <p:sldId id="953" r:id="rId21"/>
    <p:sldId id="862"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407"/>
        <p:guide pos="3742"/>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427.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37.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image" Target="../media/image21.png"/><Relationship Id="rId1" Type="http://schemas.openxmlformats.org/officeDocument/2006/relationships/tags" Target="../tags/tag388.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37.xml"/><Relationship Id="rId7" Type="http://schemas.openxmlformats.org/officeDocument/2006/relationships/tags" Target="../tags/tag398.xml"/><Relationship Id="rId6" Type="http://schemas.openxmlformats.org/officeDocument/2006/relationships/image" Target="../media/image31.png"/><Relationship Id="rId5" Type="http://schemas.openxmlformats.org/officeDocument/2006/relationships/tags" Target="../tags/tag397.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image" Target="../media/image21.png"/><Relationship Id="rId1" Type="http://schemas.openxmlformats.org/officeDocument/2006/relationships/tags" Target="../tags/tag394.xml"/></Relationships>
</file>

<file path=ppt/slides/_rels/slide12.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image" Target="../media/image21.png"/><Relationship Id="rId12" Type="http://schemas.openxmlformats.org/officeDocument/2006/relationships/notesSlide" Target="../notesSlides/notesSlide12.xml"/><Relationship Id="rId11" Type="http://schemas.openxmlformats.org/officeDocument/2006/relationships/slideLayout" Target="../slideLayouts/slideLayout37.xml"/><Relationship Id="rId10" Type="http://schemas.openxmlformats.org/officeDocument/2006/relationships/tags" Target="../tags/tag403.xml"/><Relationship Id="rId1" Type="http://schemas.openxmlformats.org/officeDocument/2006/relationships/tags" Target="../tags/tag399.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08.xml"/><Relationship Id="rId7" Type="http://schemas.openxmlformats.org/officeDocument/2006/relationships/image" Target="../media/image35.png"/><Relationship Id="rId6" Type="http://schemas.openxmlformats.org/officeDocument/2006/relationships/image" Target="../media/image31.png"/><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image" Target="../media/image21.png"/><Relationship Id="rId10" Type="http://schemas.openxmlformats.org/officeDocument/2006/relationships/notesSlide" Target="../notesSlides/notesSlide13.xml"/><Relationship Id="rId1" Type="http://schemas.openxmlformats.org/officeDocument/2006/relationships/tags" Target="../tags/tag404.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7.xml"/><Relationship Id="rId6" Type="http://schemas.openxmlformats.org/officeDocument/2006/relationships/tags" Target="../tags/tag413.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 Type="http://schemas.openxmlformats.org/officeDocument/2006/relationships/tags" Target="../tags/tag409.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7.xml"/><Relationship Id="rId7" Type="http://schemas.openxmlformats.org/officeDocument/2006/relationships/tags" Target="../tags/tag418.xml"/><Relationship Id="rId6" Type="http://schemas.openxmlformats.org/officeDocument/2006/relationships/image" Target="../media/image36.png"/><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21.png"/><Relationship Id="rId1" Type="http://schemas.openxmlformats.org/officeDocument/2006/relationships/tags" Target="../tags/tag414.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37.xml"/><Relationship Id="rId7" Type="http://schemas.openxmlformats.org/officeDocument/2006/relationships/tags" Target="../tags/tag423.xml"/><Relationship Id="rId6" Type="http://schemas.openxmlformats.org/officeDocument/2006/relationships/image" Target="../media/image37.png"/><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image" Target="../media/image21.png"/><Relationship Id="rId1" Type="http://schemas.openxmlformats.org/officeDocument/2006/relationships/tags" Target="../tags/tag41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40.xml"/><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2.xml"/><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66.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0" Type="http://schemas.openxmlformats.org/officeDocument/2006/relationships/notesSlide" Target="../notesSlides/notesSlide4.xml"/><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370.xml"/><Relationship Id="rId6"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9.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9.xml"/><Relationship Id="rId7" Type="http://schemas.openxmlformats.org/officeDocument/2006/relationships/tags" Target="../tags/tag37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9.xml"/><Relationship Id="rId7" Type="http://schemas.openxmlformats.org/officeDocument/2006/relationships/tags" Target="../tags/tag38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30.xml"/><Relationship Id="rId6" Type="http://schemas.openxmlformats.org/officeDocument/2006/relationships/tags" Target="../tags/tag387.xml"/><Relationship Id="rId5" Type="http://schemas.openxmlformats.org/officeDocument/2006/relationships/tags" Target="../tags/tag386.xml"/><Relationship Id="rId4" Type="http://schemas.openxmlformats.org/officeDocument/2006/relationships/tags" Target="../tags/tag385.xml"/><Relationship Id="rId3" Type="http://schemas.openxmlformats.org/officeDocument/2006/relationships/image" Target="../media/image21.png"/><Relationship Id="rId2" Type="http://schemas.openxmlformats.org/officeDocument/2006/relationships/tags" Target="../tags/tag384.xml"/><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20040" y="1506855"/>
            <a:ext cx="1146619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Cross-modal Features Interaction-and-Aggregation Network with Self-consistency Training for Speech Emotion Recognition</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9685655" cy="838200"/>
          </a:xfrm>
        </p:spPr>
        <p:txBody>
          <a:bodyPr>
            <a:normAutofit lnSpcReduction="20000"/>
          </a:bodyPr>
          <a:lstStyle/>
          <a:p>
            <a:pPr algn="ctr"/>
            <a:r>
              <a:rPr>
                <a:sym typeface="+mn-ea"/>
              </a:rPr>
              <a:t>用于语音情感识别的</a:t>
            </a:r>
            <a:r>
              <a:rPr lang="zh-CN">
                <a:sym typeface="+mn-ea"/>
              </a:rPr>
              <a:t>带有</a:t>
            </a:r>
            <a:r>
              <a:rPr>
                <a:sym typeface="+mn-ea"/>
              </a:rPr>
              <a:t>一致性训练的跨模态特征交互与聚合网络</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10</a:t>
            </a:r>
            <a:r>
              <a:rPr lang="zh-CN" altLang="en-US"/>
              <a:t>月</a:t>
            </a:r>
            <a:r>
              <a:rPr lang="en-US" altLang="zh-CN"/>
              <a:t>17</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58865"/>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Hu Y, Yang H, Huang H, et al. Cross-modal Features Interaction-and-Aggregation Network with Self-consistency Training for Speech Emotion Recognition[J].</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9915" y="1369695"/>
            <a:ext cx="10835640" cy="4661535"/>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情感识别技术因其在对话系统、在线教育等领域的应用而受到越来越多的关注。</a:t>
            </a:r>
            <a:r>
              <a:rPr lang="zh-CN" dirty="0"/>
              <a:t>情感识别是一个动态的过程，人们通过多种方式（如面部表情、语音语调等）来表达情感。通过提取和融合多种模态的特征，能够有效的</a:t>
            </a:r>
            <a:r>
              <a:rPr lang="zh-CN" dirty="0"/>
              <a:t>提升情感识别性能。</a:t>
            </a:r>
            <a:endParaRPr lang="zh-CN" dirty="0"/>
          </a:p>
          <a:p>
            <a:pPr marL="0" lvl="1" indent="457200" algn="just" fontAlgn="auto">
              <a:lnSpc>
                <a:spcPct val="150000"/>
              </a:lnSpc>
              <a:buFont typeface="Wingdings" panose="05000000000000000000" charset="0"/>
              <a:buNone/>
            </a:pPr>
            <a:r>
              <a:rPr lang="zh-CN" dirty="0"/>
              <a:t>由于模态间的差异，导致信息冗余和分布差异，增加了特征融合的难度。很多方法仅关注模态间对齐，忽略了样本级别的特征对齐，可能会导致同一类标签的样本特征分布不同，影响识别效果。</a:t>
            </a:r>
            <a:r>
              <a:rPr lang="zh-CN" dirty="0"/>
              <a:t>使用传统注意力机制可能只选择了各模态的最常见特征，忽略了模态的多样性。</a:t>
            </a:r>
            <a:endParaRPr lang="zh-CN" dirty="0"/>
          </a:p>
          <a:p>
            <a:pPr marL="0" lvl="1" indent="457200" algn="just" fontAlgn="auto">
              <a:lnSpc>
                <a:spcPct val="150000"/>
              </a:lnSpc>
              <a:buFont typeface="Wingdings" panose="05000000000000000000" charset="0"/>
              <a:buNone/>
            </a:pPr>
            <a:r>
              <a:rPr lang="zh-CN" dirty="0"/>
              <a:t>为了解决这些问题，提出了一种新的多模态情感识别框架，主要贡献总结如下：</a:t>
            </a:r>
            <a:endParaRPr lang="zh-CN" dirty="0"/>
          </a:p>
          <a:p>
            <a:pPr marL="0" lvl="1" indent="457200" algn="just" fontAlgn="auto">
              <a:lnSpc>
                <a:spcPct val="150000"/>
              </a:lnSpc>
              <a:buFont typeface="Wingdings" panose="05000000000000000000" charset="0"/>
              <a:buNone/>
            </a:pPr>
            <a:r>
              <a:rPr lang="zh-CN" dirty="0"/>
              <a:t>1）提出了一种用于多模态情感识别的新型模态间和样本内对齐框架，有效地减少了不同模态之间的异质性差距。 </a:t>
            </a:r>
            <a:endParaRPr lang="zh-CN" dirty="0"/>
          </a:p>
          <a:p>
            <a:pPr marL="0" lvl="1" indent="457200" algn="just" fontAlgn="auto">
              <a:lnSpc>
                <a:spcPct val="150000"/>
              </a:lnSpc>
              <a:buFont typeface="Wingdings" panose="05000000000000000000" charset="0"/>
              <a:buNone/>
            </a:pPr>
            <a:r>
              <a:rPr lang="zh-CN" dirty="0"/>
              <a:t>2）将模态特定的特征与模态无关的特征连接，从而增加模态的多样性。</a:t>
            </a:r>
            <a:endParaRPr lang="zh-CN" dirty="0"/>
          </a:p>
          <a:p>
            <a:pPr marL="0" lvl="1" indent="457200" algn="just" fontAlgn="auto">
              <a:lnSpc>
                <a:spcPct val="150000"/>
              </a:lnSpc>
              <a:buFont typeface="Wingdings" panose="05000000000000000000" charset="0"/>
              <a:buNone/>
            </a:pPr>
            <a:r>
              <a:rPr lang="zh-CN" dirty="0"/>
              <a:t>3）</a:t>
            </a:r>
            <a:r>
              <a:rPr lang="zh-CN" dirty="0"/>
              <a:t>该框架优于当前最先进的方法，并通过全面的实验证明了其稳健性。</a:t>
            </a:r>
            <a:endParaRPr lang="zh-CN"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635" y="6109970"/>
            <a:ext cx="12192000" cy="583565"/>
          </a:xfrm>
          <a:prstGeom prst="rect">
            <a:avLst/>
          </a:prstGeom>
          <a:noFill/>
        </p:spPr>
        <p:txBody>
          <a:bodyPr wrap="square" rtlCol="0">
            <a:spAutoFit/>
          </a:bodyPr>
          <a:p>
            <a:pPr algn="just"/>
            <a:r>
              <a:rPr lang="en-US" altLang="zh-CN" sz="1600" dirty="0">
                <a:solidFill>
                  <a:schemeClr val="tx1"/>
                </a:solidFill>
                <a:effectLst>
                  <a:outerShdw blurRad="38100" dist="19050" dir="2700000" algn="tl" rotWithShape="0">
                    <a:schemeClr val="dk1">
                      <a:alpha val="40000"/>
                    </a:schemeClr>
                  </a:outerShdw>
                </a:effectLst>
                <a:sym typeface="+mn-ea"/>
              </a:rPr>
              <a:t>Wang Y, Li D, Shen J. Inter-Modality and Intra-Sample Alignment for Multi-Modal Emotion Recognition[C]//ICASSP 2024-2024 IEEE International Conference on Acoustics, Speech and Signal Processing (ICASSP). IEEE, 2024: 8301-8305.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Wang Y, Li D, Shen J. Inter-Modality and Intra-Sample Alignment for Multi-Modal Emotion Recognition[C]//ICASSP 2024-2024 IEEE International Conference on Acoustics, Speech and Signal Processing (ICASSP). IEEE, 2024: 8301-8305.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8" name="图片 7"/>
          <p:cNvPicPr>
            <a:picLocks noChangeAspect="1"/>
          </p:cNvPicPr>
          <p:nvPr/>
        </p:nvPicPr>
        <p:blipFill>
          <a:blip r:embed="rId6"/>
          <a:stretch>
            <a:fillRect/>
          </a:stretch>
        </p:blipFill>
        <p:spPr>
          <a:xfrm>
            <a:off x="369570" y="1691640"/>
            <a:ext cx="8336915" cy="3027045"/>
          </a:xfrm>
          <a:prstGeom prst="rect">
            <a:avLst/>
          </a:prstGeom>
        </p:spPr>
      </p:pic>
      <p:sp>
        <p:nvSpPr>
          <p:cNvPr id="10" name="文本框 9"/>
          <p:cNvSpPr txBox="1"/>
          <p:nvPr/>
        </p:nvSpPr>
        <p:spPr>
          <a:xfrm>
            <a:off x="9138920" y="1978025"/>
            <a:ext cx="2540000" cy="922020"/>
          </a:xfrm>
          <a:prstGeom prst="rect">
            <a:avLst/>
          </a:prstGeom>
          <a:noFill/>
        </p:spPr>
        <p:txBody>
          <a:bodyPr wrap="square" rtlCol="0" anchor="t">
            <a:spAutoFit/>
          </a:bodyPr>
          <a:p>
            <a:r>
              <a:rPr lang="zh-CN" altLang="en-US"/>
              <a:t>框架包含三个主要组件：模态间对齐、样本内对齐和分类组件。</a:t>
            </a:r>
            <a:endParaRPr lang="zh-CN" altLang="en-US"/>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Wang Y, Li D, Shen J. Inter-Modality and Intra-Sample Alignment for Multi-Modal Emotion Recognition[C]//ICASSP 2024-2024 IEEE International Conference on Acoustics, Speech and Signal Processing (ICASSP). IEEE, 2024: 8301-8305.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8" name="图片 7"/>
          <p:cNvPicPr>
            <a:picLocks noChangeAspect="1"/>
          </p:cNvPicPr>
          <p:nvPr/>
        </p:nvPicPr>
        <p:blipFill>
          <a:blip r:embed="rId6"/>
          <a:srcRect r="50864" b="10195"/>
          <a:stretch>
            <a:fillRect/>
          </a:stretch>
        </p:blipFill>
        <p:spPr>
          <a:xfrm>
            <a:off x="369570" y="1646555"/>
            <a:ext cx="4383405" cy="290893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5231130" y="796290"/>
                <a:ext cx="6562090" cy="4799965"/>
              </a:xfrm>
              <a:prstGeom prst="rect">
                <a:avLst/>
              </a:prstGeom>
              <a:noFill/>
            </p:spPr>
            <p:txBody>
              <a:bodyPr wrap="square" rtlCol="0" anchor="t">
                <a:spAutoFit/>
              </a:bodyPr>
              <a:p>
                <a:r>
                  <a:rPr lang="zh-CN" altLang="en-US">
                    <a:sym typeface="+mn-ea"/>
                  </a:rPr>
                  <a:t>文本特征提取使用的是预训练模型BERT。声学特征提取使用的是预训练模型</a:t>
                </a:r>
                <a:r>
                  <a:rPr lang="zh-CN" altLang="en-US">
                    <a:sym typeface="+mn-ea"/>
                  </a:rPr>
                  <a:t>wav2vec。</a:t>
                </a:r>
                <a:r>
                  <a:rPr lang="zh-CN" altLang="en-US"/>
                  <a:t>作者提出了一种模态间对齐结构用于融合不同模态的</a:t>
                </a:r>
                <a:r>
                  <a:rPr lang="zh-CN" altLang="en-US"/>
                  <a:t>特征。</a:t>
                </a:r>
                <a:endParaRPr lang="zh-CN" altLang="en-US"/>
              </a:p>
              <a:p>
                <a:r>
                  <a:rPr lang="zh-CN" altLang="en-US"/>
                  <a:t>先经过一个共享编码器对从文本和音频中提取的特征进行处理。将多头注意力应用于文本和音频特征，</a:t>
                </a:r>
                <a:r>
                  <a:rPr lang="zh-CN" altLang="en-US"/>
                  <a:t>有利于从每种模态中提取有价值的</a:t>
                </a:r>
                <a:r>
                  <a:rPr lang="zh-CN" altLang="en-US"/>
                  <a:t>潜在特征。为了进一步对齐跨模态特征，我们引入了最大平均差异（MMD）损失。这种损失使我们能够测量文本和音频特征的概率分布之间的差异。通过最小化 MMD 损失，可以使文本和音频特征的分布更加相似和对齐。</a:t>
                </a:r>
                <a:endParaRPr lang="zh-CN" altLang="en-US"/>
              </a:p>
              <a:p>
                <a:endParaRPr lang="zh-CN" altLang="en-US"/>
              </a:p>
              <a:p>
                <a:endParaRPr lang="zh-CN" altLang="en-US"/>
              </a:p>
              <a:p>
                <a:endParaRPr lang="zh-CN" altLang="en-US"/>
              </a:p>
              <a:p>
                <a14:m>
                  <m:oMath xmlns:m="http://schemas.openxmlformats.org/officeDocument/2006/math">
                    <m:r>
                      <a:rPr lang="en-US" altLang="zh-CN" i="1">
                        <a:latin typeface="Cambria Math" panose="02040503050406030204" charset="0"/>
                        <a:cs typeface="Cambria Math" panose="02040503050406030204" charset="0"/>
                      </a:rPr>
                      <m:t>𝜑</m:t>
                    </m:r>
                  </m:oMath>
                </a14:m>
                <a:r>
                  <a:rPr lang="zh-CN" altLang="en-US"/>
                  <a:t>是映射函数，</a:t>
                </a:r>
                <a14:m>
                  <m:oMath xmlns:m="http://schemas.openxmlformats.org/officeDocument/2006/math">
                    <m:d>
                      <m:dPr>
                        <m:begChr m:val="‖"/>
                        <m:endChr m:val="‖"/>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m:t>
                        </m:r>
                      </m:e>
                    </m:d>
                  </m:oMath>
                </a14:m>
                <a:r>
                  <a:rPr lang="zh-CN" altLang="en-US"/>
                  <a:t>表示</a:t>
                </a:r>
                <a:r>
                  <a:rPr lang="en-US" altLang="zh-CN"/>
                  <a:t>L</a:t>
                </a:r>
                <a:r>
                  <a:rPr lang="zh-CN" altLang="en-US"/>
                  <a:t>2 范数。</a:t>
                </a:r>
                <a:endParaRPr lang="zh-CN" altLang="en-US"/>
              </a:p>
              <a:p>
                <a:r>
                  <a:rPr lang="zh-CN" altLang="en-US"/>
                  <a:t>最后将所有特征都沿着</a:t>
                </a:r>
                <a:r>
                  <a:rPr lang="zh-CN" altLang="en-US"/>
                  <a:t>最后一维拼接起来作为第</a:t>
                </a:r>
                <a:r>
                  <a:rPr lang="en-US" altLang="zh-CN"/>
                  <a:t>i</a:t>
                </a:r>
                <a:r>
                  <a:rPr lang="zh-CN" altLang="en-US"/>
                  <a:t>个样本的</a:t>
                </a:r>
                <a:r>
                  <a:rPr lang="zh-CN" altLang="en-US"/>
                  <a:t>特征表示。</a:t>
                </a:r>
                <a:endParaRPr lang="zh-CN" altLang="en-US"/>
              </a:p>
              <a:p>
                <a:endParaRPr lang="zh-CN" altLang="en-US"/>
              </a:p>
              <a:p>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5231130" y="796290"/>
                <a:ext cx="6562090" cy="4799965"/>
              </a:xfrm>
              <a:prstGeom prst="rect">
                <a:avLst/>
              </a:prstGeom>
              <a:blipFill rotWithShape="1">
                <a:blip r:embed="rId7"/>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8"/>
          <a:stretch>
            <a:fillRect/>
          </a:stretch>
        </p:blipFill>
        <p:spPr>
          <a:xfrm>
            <a:off x="6317615" y="3434715"/>
            <a:ext cx="3912235" cy="624205"/>
          </a:xfrm>
          <a:prstGeom prst="rect">
            <a:avLst/>
          </a:prstGeom>
        </p:spPr>
      </p:pic>
      <p:pic>
        <p:nvPicPr>
          <p:cNvPr id="6" name="图片 5"/>
          <p:cNvPicPr>
            <a:picLocks noChangeAspect="1"/>
          </p:cNvPicPr>
          <p:nvPr/>
        </p:nvPicPr>
        <p:blipFill>
          <a:blip r:embed="rId9"/>
          <a:stretch>
            <a:fillRect/>
          </a:stretch>
        </p:blipFill>
        <p:spPr>
          <a:xfrm>
            <a:off x="6808470" y="4758690"/>
            <a:ext cx="2743200" cy="358140"/>
          </a:xfrm>
          <a:prstGeom prst="rect">
            <a:avLst/>
          </a:prstGeom>
        </p:spPr>
      </p:pic>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Wang Y, Li D, Shen J. Inter-Modality and Intra-Sample Alignment for Multi-Modal Emotion Recognition[C]//ICASSP 2024-2024 IEEE International Conference on Acoustics, Speech and Signal Processing (ICASSP). IEEE, 2024: 8301-8305.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8" name="图片 7"/>
          <p:cNvPicPr>
            <a:picLocks noChangeAspect="1"/>
          </p:cNvPicPr>
          <p:nvPr/>
        </p:nvPicPr>
        <p:blipFill>
          <a:blip r:embed="rId6"/>
          <a:srcRect l="50217" b="12062"/>
          <a:stretch>
            <a:fillRect/>
          </a:stretch>
        </p:blipFill>
        <p:spPr>
          <a:xfrm>
            <a:off x="488315" y="1680210"/>
            <a:ext cx="4150360" cy="2661920"/>
          </a:xfrm>
          <a:prstGeom prst="rect">
            <a:avLst/>
          </a:prstGeom>
        </p:spPr>
      </p:pic>
      <p:sp>
        <p:nvSpPr>
          <p:cNvPr id="10" name="文本框 9"/>
          <p:cNvSpPr txBox="1"/>
          <p:nvPr/>
        </p:nvSpPr>
        <p:spPr>
          <a:xfrm>
            <a:off x="5296535" y="1820545"/>
            <a:ext cx="6246495" cy="3415030"/>
          </a:xfrm>
          <a:prstGeom prst="rect">
            <a:avLst/>
          </a:prstGeom>
          <a:noFill/>
        </p:spPr>
        <p:txBody>
          <a:bodyPr wrap="square" rtlCol="0" anchor="t">
            <a:spAutoFit/>
          </a:bodyPr>
          <a:p>
            <a:r>
              <a:rPr lang="zh-CN" altLang="en-US"/>
              <a:t>为了在样本层面上对齐不同模态的特征，使用了监督对比损失，用来学习具有更强区分性的特征表示。</a:t>
            </a:r>
            <a:r>
              <a:rPr lang="en-US" altLang="zh-CN"/>
              <a:t>SCL</a:t>
            </a:r>
            <a:r>
              <a:rPr lang="zh-CN" altLang="en-US"/>
              <a:t>损失函数剋有帮助缩小不能模态间的特征</a:t>
            </a:r>
            <a:r>
              <a:rPr lang="zh-CN" altLang="en-US"/>
              <a:t>差距。</a:t>
            </a:r>
            <a:endParaRPr lang="zh-CN" altLang="en-US"/>
          </a:p>
          <a:p>
            <a:endParaRPr lang="zh-CN" altLang="en-US"/>
          </a:p>
          <a:p>
            <a:endParaRPr lang="zh-CN" altLang="en-US"/>
          </a:p>
          <a:p>
            <a:endParaRPr lang="zh-CN" altLang="en-US"/>
          </a:p>
          <a:p>
            <a:r>
              <a:rPr lang="zh-CN" altLang="en-US"/>
              <a:t>分子部分表示与正样本的相似性，分母部分表示与所有样本的相似性。通过最小化SCL损失，可以学习到能够更好区分不同类别的特征表示，进而在样本层面上实现对齐。在计算完SCL损失后，再次使用多头Transformer对拼接后的特征进行更新。最后送入</a:t>
            </a:r>
            <a:r>
              <a:rPr lang="zh-CN" altLang="en-US"/>
              <a:t>分类器。</a:t>
            </a:r>
            <a:endParaRPr lang="zh-CN" altLang="en-US"/>
          </a:p>
          <a:p>
            <a:endParaRPr lang="zh-CN" altLang="en-US"/>
          </a:p>
        </p:txBody>
      </p:sp>
      <p:pic>
        <p:nvPicPr>
          <p:cNvPr id="2" name="图片 1"/>
          <p:cNvPicPr>
            <a:picLocks noChangeAspect="1"/>
          </p:cNvPicPr>
          <p:nvPr/>
        </p:nvPicPr>
        <p:blipFill>
          <a:blip r:embed="rId7"/>
          <a:stretch>
            <a:fillRect/>
          </a:stretch>
        </p:blipFill>
        <p:spPr>
          <a:xfrm>
            <a:off x="6080760" y="2785745"/>
            <a:ext cx="3930015" cy="603885"/>
          </a:xfrm>
          <a:prstGeom prst="rect">
            <a:avLst/>
          </a:prstGeom>
        </p:spPr>
      </p:pic>
    </p:spTree>
    <p:custDataLst>
      <p:tags r:id="rId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56565" y="1438275"/>
            <a:ext cx="11274425" cy="4747895"/>
          </a:xfrm>
          <a:prstGeom prst="rect">
            <a:avLst/>
          </a:prstGeom>
          <a:noFill/>
        </p:spPr>
        <p:txBody>
          <a:bodyPr wrap="square" rtlCol="0">
            <a:noAutofit/>
          </a:bodyPr>
          <a:p>
            <a:pPr indent="0" algn="just" fontAlgn="auto">
              <a:lnSpc>
                <a:spcPct val="100000"/>
              </a:lnSpc>
              <a:buFont typeface="Wingdings" panose="05000000000000000000" charset="0"/>
              <a:buNone/>
            </a:pPr>
            <a:r>
              <a:rPr sz="2000" dirty="0"/>
              <a:t>IEMOCAP 是一个常用的情感数据集，包含约 12 小时的音频、视频、转录和动作捕捉数据，由 5 名男性和 5 名女性演员录制。在实验中，使用音频和转录作为输入模态，对 5,531 条语句进行了四类情感（快乐/兴奋、愤怒、悲伤和中性）的识别，并采用缺一不可验证方法</a:t>
            </a:r>
            <a:r>
              <a:rPr lang="zh-CN" sz="2000" dirty="0">
                <a:sym typeface="+mn-ea"/>
              </a:rPr>
              <a:t>（每次验证时，将一个说话人的所有数据排除（作为测试集），确保每个说话人的数据都被用作测试集一次）</a:t>
            </a:r>
            <a:r>
              <a:rPr sz="2000" dirty="0"/>
              <a:t>。模型的性能通过加权准确率（WA）和未加权准确率（UA）进行评估。</a:t>
            </a:r>
            <a:endParaRPr sz="2000" dirty="0"/>
          </a:p>
          <a:p>
            <a:pPr indent="0" algn="just" fontAlgn="auto">
              <a:lnSpc>
                <a:spcPct val="100000"/>
              </a:lnSpc>
              <a:buFont typeface="Wingdings" panose="05000000000000000000" charset="0"/>
              <a:buNone/>
            </a:pPr>
            <a:endParaRPr sz="2000" dirty="0"/>
          </a:p>
          <a:p>
            <a:pPr indent="0" algn="just" fontAlgn="auto">
              <a:lnSpc>
                <a:spcPct val="100000"/>
              </a:lnSpc>
              <a:buFont typeface="Wingdings" panose="05000000000000000000" charset="0"/>
              <a:buNone/>
            </a:pPr>
            <a:r>
              <a:rPr lang="zh-CN" sz="2000" dirty="0"/>
              <a:t>实验设置：</a:t>
            </a:r>
            <a:endParaRPr sz="2000" dirty="0"/>
          </a:p>
          <a:p>
            <a:pPr indent="0" algn="just" fontAlgn="auto">
              <a:lnSpc>
                <a:spcPct val="100000"/>
              </a:lnSpc>
              <a:buFont typeface="Wingdings" panose="05000000000000000000" charset="0"/>
              <a:buNone/>
            </a:pPr>
            <a:r>
              <a:rPr sz="2000" dirty="0"/>
              <a:t>使用Adam优化器，权重衰减设置为 1e</a:t>
            </a:r>
            <a:r>
              <a:rPr lang="en-US" sz="2000" dirty="0"/>
              <a:t>-</a:t>
            </a:r>
            <a:r>
              <a:rPr sz="2000" dirty="0"/>
              <a:t>8。学习率初始化为5</a:t>
            </a:r>
            <a:r>
              <a:rPr lang="en-US" sz="2000" dirty="0"/>
              <a:t>e-</a:t>
            </a:r>
            <a:r>
              <a:rPr sz="2000" dirty="0"/>
              <a:t>5，我们以patience</a:t>
            </a:r>
            <a:r>
              <a:rPr lang="en-US" sz="2000" dirty="0"/>
              <a:t>=3</a:t>
            </a:r>
            <a:r>
              <a:rPr sz="2000" dirty="0"/>
              <a:t>执行ReduceLROnPlateau调度来调整学习率。批量大小设置为 32。训练15 个epoch，并将平均性能作为最终性能。</a:t>
            </a:r>
            <a:r>
              <a:rPr lang="zh-CN" sz="2000" dirty="0"/>
              <a:t>使用</a:t>
            </a:r>
            <a:r>
              <a:rPr sz="2000" dirty="0"/>
              <a:t>5</a:t>
            </a:r>
            <a:r>
              <a:rPr lang="zh-CN" sz="2000" dirty="0"/>
              <a:t>折</a:t>
            </a:r>
            <a:r>
              <a:rPr sz="2000" dirty="0"/>
              <a:t>交叉验证</a:t>
            </a:r>
            <a:r>
              <a:rPr lang="zh-CN" sz="2000" dirty="0"/>
              <a:t>进行训练</a:t>
            </a:r>
            <a:r>
              <a:rPr sz="2000" dirty="0"/>
              <a:t>。</a:t>
            </a:r>
            <a:endParaRPr sz="2000" dirty="0"/>
          </a:p>
        </p:txBody>
      </p:sp>
      <p:sp>
        <p:nvSpPr>
          <p:cNvPr id="6" name="文本框 5"/>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Wang Y, Li D, Shen J. Inter-Modality and Intra-Sample Alignment for Multi-Modal Emotion Recognition[C]//ICASSP 2024-2024 IEEE International Conference on Acoustics, Speech and Signal Processing (ICASSP). IEEE, 2024: 8301-8305.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150235" y="16319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7" name="矩形 6"/>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custDataLst>
              <p:tags r:id="rId5"/>
            </p:custDataLst>
          </p:nvPr>
        </p:nvSpPr>
        <p:spPr>
          <a:xfrm>
            <a:off x="-635" y="6109970"/>
            <a:ext cx="12192000" cy="583565"/>
          </a:xfrm>
          <a:prstGeom prst="rect">
            <a:avLst/>
          </a:prstGeom>
          <a:noFill/>
        </p:spPr>
        <p:txBody>
          <a:bodyPr wrap="square" rtlCol="0">
            <a:spAutoFit/>
          </a:bodyPr>
          <a:p>
            <a:pPr algn="just"/>
            <a:r>
              <a:rPr lang="en-US" altLang="zh-CN" sz="1600" dirty="0">
                <a:solidFill>
                  <a:schemeClr val="tx1"/>
                </a:solidFill>
                <a:effectLst>
                  <a:outerShdw blurRad="38100" dist="19050" dir="2700000" algn="tl" rotWithShape="0">
                    <a:schemeClr val="dk1">
                      <a:alpha val="40000"/>
                    </a:schemeClr>
                  </a:outerShdw>
                </a:effectLst>
                <a:sym typeface="+mn-ea"/>
              </a:rPr>
              <a:t>Wang Y, Li D, Shen J. Inter-Modality and Intra-Sample Alignment for Multi-Modal Emotion Recognition[C]//ICASSP 2024-2024 IEEE International Conference on Acoustics, Speech and Signal Processing (ICASSP). IEEE, 2024: 8301-8305.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10" name="图片 9"/>
          <p:cNvPicPr>
            <a:picLocks noChangeAspect="1"/>
          </p:cNvPicPr>
          <p:nvPr/>
        </p:nvPicPr>
        <p:blipFill>
          <a:blip r:embed="rId6"/>
          <a:stretch>
            <a:fillRect/>
          </a:stretch>
        </p:blipFill>
        <p:spPr>
          <a:xfrm>
            <a:off x="585470" y="1438910"/>
            <a:ext cx="4946650" cy="3084830"/>
          </a:xfrm>
          <a:prstGeom prst="rect">
            <a:avLst/>
          </a:prstGeom>
        </p:spPr>
      </p:pic>
      <p:sp>
        <p:nvSpPr>
          <p:cNvPr id="12" name="文本框 11"/>
          <p:cNvSpPr txBox="1"/>
          <p:nvPr/>
        </p:nvSpPr>
        <p:spPr>
          <a:xfrm>
            <a:off x="5964555" y="1619250"/>
            <a:ext cx="5782310" cy="2584450"/>
          </a:xfrm>
          <a:prstGeom prst="rect">
            <a:avLst/>
          </a:prstGeom>
          <a:noFill/>
        </p:spPr>
        <p:txBody>
          <a:bodyPr wrap="square" rtlCol="0" anchor="t">
            <a:spAutoFit/>
          </a:bodyPr>
          <a:p>
            <a:r>
              <a:rPr lang="zh-CN" altLang="en-US"/>
              <a:t>在相同的实验设置和数据分割条件下，提出的方法在无加权准确率（UA）和加权准确率（WA）方面均优于现有的最先进方法。这表明提出的方法在情感识别任务中取得了显著的性能提升。</a:t>
            </a:r>
            <a:endParaRPr lang="zh-CN" altLang="en-US"/>
          </a:p>
          <a:p>
            <a:r>
              <a:rPr lang="zh-CN" altLang="en-US"/>
              <a:t>通过消融实验</a:t>
            </a:r>
            <a:r>
              <a:rPr lang="zh-CN" altLang="en-US"/>
              <a:t>可以看出单独使用模态间对齐或样本内对齐的模型，其情感识别精度也比原始模型更高。这是因为这两种对齐策略都能够减少模态差异，并在融合阶段消除未对齐的特征噪声。此外，两种对齐策略的结合可以进一步提高模型性能。</a:t>
            </a:r>
            <a:endParaRPr lang="zh-CN" altLang="en-US"/>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70840" y="93789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custDataLst>
              <p:tags r:id="rId5"/>
            </p:custDataLst>
          </p:nvPr>
        </p:nvSpPr>
        <p:spPr>
          <a:xfrm>
            <a:off x="-635" y="6109970"/>
            <a:ext cx="12192000" cy="583565"/>
          </a:xfrm>
          <a:prstGeom prst="rect">
            <a:avLst/>
          </a:prstGeom>
          <a:noFill/>
        </p:spPr>
        <p:txBody>
          <a:bodyPr wrap="square" rtlCol="0">
            <a:spAutoFit/>
          </a:bodyPr>
          <a:p>
            <a:pPr algn="just"/>
            <a:r>
              <a:rPr lang="en-US" altLang="zh-CN" sz="1600" dirty="0">
                <a:solidFill>
                  <a:schemeClr val="tx1"/>
                </a:solidFill>
                <a:effectLst>
                  <a:outerShdw blurRad="38100" dist="19050" dir="2700000" algn="tl" rotWithShape="0">
                    <a:schemeClr val="dk1">
                      <a:alpha val="40000"/>
                    </a:schemeClr>
                  </a:outerShdw>
                </a:effectLst>
                <a:sym typeface="+mn-ea"/>
              </a:rPr>
              <a:t>Wang Y, Li D, Shen J. Inter-Modality and Intra-Sample Alignment for Multi-Modal Emotion Recognition[C]//ICASSP 2024-2024 IEEE International Conference on Acoustics, Speech and Signal Processing (ICASSP). IEEE, 2024: 8301-8305.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6" name="图片 5"/>
          <p:cNvPicPr>
            <a:picLocks noChangeAspect="1"/>
          </p:cNvPicPr>
          <p:nvPr/>
        </p:nvPicPr>
        <p:blipFill>
          <a:blip r:embed="rId6"/>
          <a:stretch>
            <a:fillRect/>
          </a:stretch>
        </p:blipFill>
        <p:spPr>
          <a:xfrm>
            <a:off x="814070" y="1842135"/>
            <a:ext cx="5448300" cy="2857500"/>
          </a:xfrm>
          <a:prstGeom prst="rect">
            <a:avLst/>
          </a:prstGeom>
        </p:spPr>
      </p:pic>
      <p:sp>
        <p:nvSpPr>
          <p:cNvPr id="10" name="文本框 9"/>
          <p:cNvSpPr txBox="1"/>
          <p:nvPr/>
        </p:nvSpPr>
        <p:spPr>
          <a:xfrm>
            <a:off x="6595110" y="2194560"/>
            <a:ext cx="3891280" cy="922020"/>
          </a:xfrm>
          <a:prstGeom prst="rect">
            <a:avLst/>
          </a:prstGeom>
          <a:noFill/>
        </p:spPr>
        <p:txBody>
          <a:bodyPr wrap="square" rtlCol="0" anchor="t">
            <a:spAutoFit/>
          </a:bodyPr>
          <a:p>
            <a:r>
              <a:rPr lang="zh-CN" altLang="en-US"/>
              <a:t>图 2 表明提出的模型能够有效地对情感数据点进行聚类，突出了模态间和样本内对齐的重要性。</a:t>
            </a:r>
            <a:endParaRPr lang="zh-CN" altLang="en-US"/>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372110" y="1503680"/>
            <a:ext cx="11318875" cy="4246245"/>
          </a:xfrm>
          <a:prstGeom prst="rect">
            <a:avLst/>
          </a:prstGeom>
          <a:noFill/>
        </p:spPr>
        <p:txBody>
          <a:bodyPr wrap="square" rtlCol="0">
            <a:spAutoFit/>
          </a:bodyPr>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语音情感识别（SER）在增强人机交互中扮演着重要角色，多模态的SER能结合不同模态的互补信息，性能优于单模态方法，特别是结合音频和文本模态。</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大规模标注数据的获取成本高，现有的公开情感数据集不足以训练出强健的监督学习模型。尽管可以利用预训练模型进行特征提取，</a:t>
            </a:r>
            <a:r>
              <a:rPr lang="zh-CN" dirty="0"/>
              <a:t>但</a:t>
            </a:r>
            <a:r>
              <a:rPr dirty="0"/>
              <a:t>这些模型在应用时仍需进行微调，</a:t>
            </a:r>
            <a:r>
              <a:rPr lang="zh-CN" dirty="0"/>
              <a:t>还</a:t>
            </a:r>
            <a:r>
              <a:rPr dirty="0"/>
              <a:t>可能存在数据或模型限制</a:t>
            </a:r>
            <a:r>
              <a:rPr lang="zh-CN" dirty="0"/>
              <a:t>。</a:t>
            </a:r>
            <a:endParaRPr lang="zh-CN"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当前研究倾向于使用跨注意力机制实现音频和文本双模态特征的融合，但可能导致特征冗余</a:t>
            </a:r>
            <a:r>
              <a:rPr lang="zh-CN" dirty="0"/>
              <a:t>。</a:t>
            </a:r>
            <a:r>
              <a:rPr dirty="0"/>
              <a:t>知识蒸馏方法可用于SER任务，但传统方法需要较大的教师模型指导学生模型，需要额外的训练成本。</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zh-CN" dirty="0"/>
              <a:t>作者提出了一种跨模态特征交互聚合网络（CFIANet）。本文的贡献如下：</a:t>
            </a:r>
            <a:endParaRPr lang="zh-CN"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zh-CN" dirty="0"/>
              <a:t>i）提出了一种跨模态特征交互和聚合网络，该网络通过多个跨模态特征交互和聚合促进文本和音频模态的多级特征的自适应集成（ CFIA）模块。 </a:t>
            </a:r>
            <a:endParaRPr lang="zh-CN"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zh-CN" dirty="0"/>
              <a:t>ii）引入了一种一致性训练策略，该策略使用深层的特征来监督浅层的特征。该策略直接计算跨层特征的一致性损失，以提高特征提取的能力，无需额外的参数。</a:t>
            </a:r>
            <a:endParaRPr lang="zh-CN"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zh-CN" dirty="0"/>
              <a:t>iii) 实验结果表明，提出的</a:t>
            </a:r>
            <a:r>
              <a:rPr lang="zh-CN" dirty="0"/>
              <a:t>模型优于最先进的双峰 SER 方法。</a:t>
            </a:r>
            <a:endParaRPr lang="zh-CN" dirty="0"/>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Hu Y, Yang H, Huang H, et al. Cross-modal Features Interaction-and-Aggregation Network with Self-consistency Training for Speech Emotion Recognition[J].</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Hu Y, Yang H, Huang H, et al. Cross-modal Features Interaction-and-Aggregation Network with Self-consistency Training for Speech Emotion Recognition[J].</a:t>
            </a:r>
            <a:endParaRPr lang="zh-CN" altLang="en-US" sz="1600">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5"/>
          <a:stretch>
            <a:fillRect/>
          </a:stretch>
        </p:blipFill>
        <p:spPr>
          <a:xfrm>
            <a:off x="543560" y="1447165"/>
            <a:ext cx="7669530" cy="2273935"/>
          </a:xfrm>
          <a:prstGeom prst="rect">
            <a:avLst/>
          </a:prstGeom>
        </p:spPr>
      </p:pic>
      <p:sp>
        <p:nvSpPr>
          <p:cNvPr id="10" name="文本框 9"/>
          <p:cNvSpPr txBox="1"/>
          <p:nvPr/>
        </p:nvSpPr>
        <p:spPr>
          <a:xfrm>
            <a:off x="543560" y="3890010"/>
            <a:ext cx="7338695" cy="521970"/>
          </a:xfrm>
          <a:prstGeom prst="rect">
            <a:avLst/>
          </a:prstGeom>
          <a:noFill/>
        </p:spPr>
        <p:txBody>
          <a:bodyPr wrap="square" rtlCol="0" anchor="t">
            <a:spAutoFit/>
          </a:bodyPr>
          <a:p>
            <a:r>
              <a:rPr lang="zh-CN" altLang="en-US" sz="1400"/>
              <a:t>图 1：所提出的跨模式特征交互和聚合网络 (CFIA-Net) 的架构。灰色⊕表示来自CFIA模块和相应输入的融合特征的平均操作。虚线表示该过程仅存在于训练阶段。</a:t>
            </a:r>
            <a:endParaRPr lang="zh-CN" altLang="en-US" sz="1400"/>
          </a:p>
        </p:txBody>
      </p:sp>
      <p:sp>
        <p:nvSpPr>
          <p:cNvPr id="11" name="文本框 10"/>
          <p:cNvSpPr txBox="1"/>
          <p:nvPr/>
        </p:nvSpPr>
        <p:spPr>
          <a:xfrm>
            <a:off x="8367395" y="1447165"/>
            <a:ext cx="3387725" cy="3692525"/>
          </a:xfrm>
          <a:prstGeom prst="rect">
            <a:avLst/>
          </a:prstGeom>
          <a:noFill/>
        </p:spPr>
        <p:txBody>
          <a:bodyPr wrap="square" rtlCol="0" anchor="t">
            <a:spAutoFit/>
          </a:bodyPr>
          <a:p>
            <a:r>
              <a:rPr lang="zh-CN" altLang="en-US"/>
              <a:t>首先使用两个预训练模型BERT和emotion2vc作为特征提取器，分别提取文本嵌入和帧级音频嵌入。音频和文本的嵌入被馈送到双向 GRU (Bi-GRU) 中，更好地捕捉序列中前后上下文的信息。两个 Bi-GRU 的输出特征经过线性层映射到具有相同</a:t>
            </a:r>
            <a:r>
              <a:rPr lang="zh-CN" altLang="en-US"/>
              <a:t>维度C × T × F 的中间特征。然后，将音频和文本特征输入三个连续的跨模态特征交互和聚合（CFIA）模块，以实现双模态特征的跨模态融合，聚合来自两种模态的信息。</a:t>
            </a:r>
            <a:endParaRPr lang="zh-CN" altLang="en-US"/>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920"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Hu Y, Yang H, Huang H, et al. Cross-modal Features Interaction-and-Aggregation Network with Self-consistency Training for Speech Emotion Recognition[J].</a:t>
            </a:r>
            <a:endParaRPr lang="zh-CN" altLang="en-US" sz="1600">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5"/>
          <a:stretch>
            <a:fillRect/>
          </a:stretch>
        </p:blipFill>
        <p:spPr>
          <a:xfrm>
            <a:off x="709930" y="1597025"/>
            <a:ext cx="6662420" cy="2298065"/>
          </a:xfrm>
          <a:prstGeom prst="rect">
            <a:avLst/>
          </a:prstGeom>
        </p:spPr>
      </p:pic>
      <p:sp>
        <p:nvSpPr>
          <p:cNvPr id="10" name="文本框 9"/>
          <p:cNvSpPr txBox="1"/>
          <p:nvPr/>
        </p:nvSpPr>
        <p:spPr>
          <a:xfrm>
            <a:off x="601345" y="4017010"/>
            <a:ext cx="6662420" cy="645160"/>
          </a:xfrm>
          <a:prstGeom prst="rect">
            <a:avLst/>
          </a:prstGeom>
          <a:noFill/>
        </p:spPr>
        <p:txBody>
          <a:bodyPr wrap="square" rtlCol="0" anchor="t">
            <a:spAutoFit/>
          </a:bodyPr>
          <a:p>
            <a:r>
              <a:rPr lang="zh-CN" altLang="en-US"/>
              <a:t>图 2：跨模式特征交互与聚合 (CFIA) 模块的图示。 Cat、σ 和 GAP 分别表示连接、全局平均池化和 sigmoid 激活操作。</a:t>
            </a:r>
            <a:endParaRPr lang="zh-CN" altLang="en-US"/>
          </a:p>
        </p:txBody>
      </p:sp>
      <p:sp>
        <p:nvSpPr>
          <p:cNvPr id="16" name="文本框 15"/>
          <p:cNvSpPr txBox="1"/>
          <p:nvPr/>
        </p:nvSpPr>
        <p:spPr>
          <a:xfrm>
            <a:off x="7529195" y="1734820"/>
            <a:ext cx="4323715" cy="4246245"/>
          </a:xfrm>
          <a:prstGeom prst="rect">
            <a:avLst/>
          </a:prstGeom>
          <a:noFill/>
        </p:spPr>
        <p:txBody>
          <a:bodyPr wrap="square" rtlCol="0" anchor="t">
            <a:spAutoFit/>
          </a:bodyPr>
          <a:p>
            <a:r>
              <a:rPr lang="zh-CN" altLang="en-US"/>
              <a:t>对音频和文本模态的加权特征执行交互操作，以有效地聚合跨模态通道特征。</a:t>
            </a:r>
            <a:endParaRPr lang="zh-CN" altLang="en-US"/>
          </a:p>
          <a:p>
            <a:endParaRPr lang="zh-CN" altLang="en-US"/>
          </a:p>
          <a:p>
            <a:r>
              <a:rPr lang="zh-CN" altLang="en-US"/>
              <a:t>沿着通道拼接，然后经过线性层将拼接后的高维特征映射到两个不同的空间特征</a:t>
            </a:r>
            <a:r>
              <a:rPr lang="zh-CN" altLang="en-US"/>
              <a:t>上将 softmax 函数应用于这两个特征空间。</a:t>
            </a:r>
            <a:endParaRPr lang="zh-CN" altLang="en-US"/>
          </a:p>
          <a:p>
            <a:endParaRPr lang="zh-CN" altLang="en-US"/>
          </a:p>
          <a:p>
            <a:endParaRPr lang="zh-CN" altLang="en-US"/>
          </a:p>
          <a:p>
            <a:endParaRPr lang="zh-CN" altLang="en-US"/>
          </a:p>
          <a:p>
            <a:endParaRPr lang="zh-CN" altLang="en-US"/>
          </a:p>
          <a:p>
            <a:r>
              <a:rPr lang="zh-CN" altLang="en-US"/>
              <a:t>分别得到音频特征和文本特征的每个位置上的权重。对音频和文本特征进行加权得到最终的融合</a:t>
            </a:r>
            <a:r>
              <a:rPr lang="zh-CN" altLang="en-US"/>
              <a:t>特征。</a:t>
            </a:r>
            <a:endParaRPr lang="zh-CN" altLang="en-US"/>
          </a:p>
          <a:p>
            <a:endParaRPr lang="zh-CN" altLang="en-US"/>
          </a:p>
          <a:p>
            <a:endParaRPr lang="zh-CN" altLang="en-US"/>
          </a:p>
        </p:txBody>
      </p:sp>
      <p:pic>
        <p:nvPicPr>
          <p:cNvPr id="2" name="图片 1"/>
          <p:cNvPicPr>
            <a:picLocks noChangeAspect="1"/>
          </p:cNvPicPr>
          <p:nvPr/>
        </p:nvPicPr>
        <p:blipFill>
          <a:blip r:embed="rId6"/>
          <a:stretch>
            <a:fillRect/>
          </a:stretch>
        </p:blipFill>
        <p:spPr>
          <a:xfrm>
            <a:off x="8514080" y="3517900"/>
            <a:ext cx="1652905" cy="983615"/>
          </a:xfrm>
          <a:prstGeom prst="rect">
            <a:avLst/>
          </a:prstGeom>
        </p:spPr>
      </p:pic>
      <p:pic>
        <p:nvPicPr>
          <p:cNvPr id="3" name="图片 2"/>
          <p:cNvPicPr>
            <a:picLocks noChangeAspect="1"/>
          </p:cNvPicPr>
          <p:nvPr/>
        </p:nvPicPr>
        <p:blipFill>
          <a:blip r:embed="rId7"/>
          <a:stretch>
            <a:fillRect/>
          </a:stretch>
        </p:blipFill>
        <p:spPr>
          <a:xfrm>
            <a:off x="8027670" y="5462905"/>
            <a:ext cx="2625725" cy="299720"/>
          </a:xfrm>
          <a:prstGeom prst="rect">
            <a:avLst/>
          </a:prstGeom>
        </p:spPr>
      </p:pic>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920"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Hu Y, Yang H, Huang H, et al. Cross-modal Features Interaction-and-Aggregation Network with Self-consistency Training for Speech Emotion Recognition[J].</a:t>
            </a:r>
            <a:endParaRPr lang="zh-CN" altLang="en-US" sz="1600">
              <a:effectLst>
                <a:outerShdw blurRad="38100" dist="19050" dir="2700000" algn="tl" rotWithShape="0">
                  <a:schemeClr val="dk1">
                    <a:alpha val="40000"/>
                  </a:schemeClr>
                </a:outerShdw>
              </a:effectLst>
            </a:endParaRPr>
          </a:p>
        </p:txBody>
      </p:sp>
      <p:sp>
        <p:nvSpPr>
          <p:cNvPr id="6" name="文本框 5"/>
          <p:cNvSpPr txBox="1"/>
          <p:nvPr/>
        </p:nvSpPr>
        <p:spPr>
          <a:xfrm>
            <a:off x="690245" y="1555750"/>
            <a:ext cx="7044055" cy="3692525"/>
          </a:xfrm>
          <a:prstGeom prst="rect">
            <a:avLst/>
          </a:prstGeom>
          <a:noFill/>
        </p:spPr>
        <p:txBody>
          <a:bodyPr wrap="square" rtlCol="0" anchor="t">
            <a:spAutoFit/>
          </a:bodyPr>
          <a:p>
            <a:r>
              <a:rPr lang="zh-CN" altLang="en-US"/>
              <a:t>一致性</a:t>
            </a:r>
            <a:r>
              <a:rPr lang="zh-CN" altLang="en-US"/>
              <a:t>训练策略</a:t>
            </a:r>
            <a:endParaRPr lang="zh-CN" altLang="en-US"/>
          </a:p>
          <a:p>
            <a:endParaRPr lang="zh-CN" altLang="en-US"/>
          </a:p>
          <a:p>
            <a:r>
              <a:rPr lang="zh-CN" altLang="en-US">
                <a:sym typeface="+mn-ea"/>
              </a:rPr>
              <a:t>深层特征包含更多的任务相关语义信息，</a:t>
            </a:r>
            <a:r>
              <a:rPr lang="zh-CN" altLang="en-US"/>
              <a:t>通过将深层特征用于监督浅层特征的训练，实现自一致性训练。因此可以有效地指导浅层特征的学习。</a:t>
            </a:r>
            <a:endParaRPr lang="zh-CN" altLang="en-US"/>
          </a:p>
          <a:p>
            <a:r>
              <a:rPr lang="zh-CN" altLang="en-US"/>
              <a:t>损失函数结合了交叉熵损失和一致性</a:t>
            </a:r>
            <a:r>
              <a:rPr lang="zh-CN" altLang="en-US"/>
              <a:t>损失。</a:t>
            </a:r>
            <a:endParaRPr lang="zh-CN" altLang="en-US"/>
          </a:p>
          <a:p>
            <a:endParaRPr lang="zh-CN" altLang="en-US"/>
          </a:p>
          <a:p>
            <a:endParaRPr lang="zh-CN" altLang="en-US"/>
          </a:p>
          <a:p>
            <a:r>
              <a:rPr lang="zh-CN" altLang="en-US"/>
              <a:t>引导浅层特征去“模仿”深层特征的行为，从而使得浅层特征也能学习到更多的任务相关信息。</a:t>
            </a:r>
            <a:endParaRPr lang="zh-CN" altLang="en-US"/>
          </a:p>
          <a:p>
            <a:endParaRPr lang="zh-CN" altLang="en-US"/>
          </a:p>
          <a:p>
            <a:endParaRPr lang="zh-CN" altLang="en-US"/>
          </a:p>
          <a:p>
            <a:endParaRPr lang="zh-CN" altLang="en-US"/>
          </a:p>
        </p:txBody>
      </p:sp>
      <p:pic>
        <p:nvPicPr>
          <p:cNvPr id="11" name="图片 10"/>
          <p:cNvPicPr>
            <a:picLocks noChangeAspect="1"/>
          </p:cNvPicPr>
          <p:nvPr/>
        </p:nvPicPr>
        <p:blipFill>
          <a:blip r:embed="rId5"/>
          <a:stretch>
            <a:fillRect/>
          </a:stretch>
        </p:blipFill>
        <p:spPr>
          <a:xfrm>
            <a:off x="2520315" y="3336925"/>
            <a:ext cx="3383280" cy="335280"/>
          </a:xfrm>
          <a:prstGeom prst="rect">
            <a:avLst/>
          </a:prstGeom>
        </p:spPr>
      </p:pic>
      <p:pic>
        <p:nvPicPr>
          <p:cNvPr id="3" name="图片 2"/>
          <p:cNvPicPr>
            <a:picLocks noChangeAspect="1"/>
          </p:cNvPicPr>
          <p:nvPr/>
        </p:nvPicPr>
        <p:blipFill>
          <a:blip r:embed="rId6"/>
          <a:srcRect l="53188" b="-5027"/>
          <a:stretch>
            <a:fillRect/>
          </a:stretch>
        </p:blipFill>
        <p:spPr>
          <a:xfrm>
            <a:off x="8272145" y="1911985"/>
            <a:ext cx="3590290" cy="2388235"/>
          </a:xfrm>
          <a:prstGeom prst="rect">
            <a:avLst/>
          </a:prstGeom>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503680"/>
            <a:ext cx="10786110" cy="1670685"/>
          </a:xfrm>
          <a:prstGeom prst="rect">
            <a:avLst/>
          </a:prstGeom>
          <a:noFill/>
        </p:spPr>
        <p:txBody>
          <a:bodyPr wrap="square" rtlCol="0">
            <a:noAutofit/>
          </a:bodyPr>
          <a:lstStyle/>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dirty="0"/>
              <a:t>IEMOCAP：该数据集包含151个视频录音，分为5个会话。每个会话由一对男女进行对话。录音被拆分为多个</a:t>
            </a:r>
            <a:r>
              <a:rPr lang="zh-CN" dirty="0"/>
              <a:t>句子</a:t>
            </a:r>
            <a:r>
              <a:rPr dirty="0"/>
              <a:t>，总共有10039个</a:t>
            </a:r>
            <a:r>
              <a:rPr lang="zh-CN" dirty="0"/>
              <a:t>句子</a:t>
            </a:r>
            <a:r>
              <a:rPr dirty="0"/>
              <a:t>，每个</a:t>
            </a:r>
            <a:r>
              <a:rPr lang="zh-CN" dirty="0"/>
              <a:t>句子</a:t>
            </a:r>
            <a:r>
              <a:rPr dirty="0"/>
              <a:t>由人工标注者标记为10种情感之一，包括愤怒、快乐、悲伤、中性、沮丧、兴奋、恐惧、惊讶、厌恶或“其他”。本文遵循之前的工作，进行四类分类任务，</a:t>
            </a:r>
            <a:r>
              <a:rPr lang="zh-CN" dirty="0"/>
              <a:t>选取</a:t>
            </a:r>
            <a:r>
              <a:rPr dirty="0"/>
              <a:t>快乐（1636 个话语，加上兴奋）、愤怒（1084 个话语）、悲伤（1084 个话语）和中性（1708 条言论）</a:t>
            </a:r>
            <a:r>
              <a:rPr dirty="0"/>
              <a:t>四个情感标签的5,531个</a:t>
            </a:r>
            <a:r>
              <a:rPr lang="zh-CN" dirty="0"/>
              <a:t>句子</a:t>
            </a:r>
            <a:r>
              <a:rPr dirty="0"/>
              <a:t>。</a:t>
            </a:r>
            <a:r>
              <a:rPr lang="zh-CN" dirty="0"/>
              <a:t>使用五折交叉验证</a:t>
            </a:r>
            <a:r>
              <a:rPr lang="zh-CN" dirty="0"/>
              <a:t>法。</a:t>
            </a:r>
            <a:endParaRPr lang="zh-CN"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endParaRPr lang="en-US" altLang="zh-CN"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lang="zh-CN" altLang="en-US" dirty="0"/>
              <a:t>评价指标：</a:t>
            </a:r>
            <a:r>
              <a:rPr lang="en-US" altLang="zh-CN" dirty="0"/>
              <a:t>WA</a:t>
            </a:r>
            <a:r>
              <a:rPr lang="zh-CN" altLang="en-US" dirty="0"/>
              <a:t>和</a:t>
            </a:r>
            <a:r>
              <a:rPr lang="en-US" altLang="zh-CN" dirty="0"/>
              <a:t>UA</a:t>
            </a:r>
            <a:r>
              <a:rPr lang="zh-CN" altLang="en-US" dirty="0"/>
              <a:t>。</a:t>
            </a:r>
            <a:endParaRPr lang="en-US" altLang="zh-CN"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lang="zh-CN" altLang="en-US" dirty="0"/>
              <a:t>预处理阶段：使用预训练模型</a:t>
            </a:r>
            <a:r>
              <a:rPr lang="en-US" altLang="zh-CN" dirty="0"/>
              <a:t>emotion2vec</a:t>
            </a:r>
            <a:r>
              <a:rPr lang="zh-CN" altLang="en-US" dirty="0"/>
              <a:t>和</a:t>
            </a:r>
            <a:r>
              <a:rPr lang="en-US" altLang="zh-CN" dirty="0"/>
              <a:t>Bert,分别提取音频和文本的768维嵌入特征</a:t>
            </a:r>
            <a:r>
              <a:rPr lang="zh-CN" altLang="en-US" dirty="0"/>
              <a:t>。音频的最大长度设置为</a:t>
            </a:r>
            <a:r>
              <a:rPr lang="en-US" altLang="zh-CN" dirty="0"/>
              <a:t>512</a:t>
            </a:r>
            <a:r>
              <a:rPr lang="zh-CN" altLang="en-US" dirty="0"/>
              <a:t>帧。</a:t>
            </a:r>
            <a:r>
              <a:rPr dirty="0"/>
              <a:t> α、β和γ分别设置为0.0005、0.0003和0.0001</a:t>
            </a:r>
            <a:r>
              <a:rPr lang="zh-CN" dirty="0"/>
              <a:t>。</a:t>
            </a:r>
            <a:r>
              <a:rPr lang="en-US" altLang="zh-CN" dirty="0"/>
              <a:t>batch_size</a:t>
            </a:r>
            <a:r>
              <a:rPr lang="zh-CN" altLang="en-US" dirty="0"/>
              <a:t>为</a:t>
            </a:r>
            <a:r>
              <a:rPr lang="en-US" altLang="zh-CN" dirty="0"/>
              <a:t>32</a:t>
            </a:r>
            <a:r>
              <a:rPr lang="zh-CN" altLang="en-US" dirty="0"/>
              <a:t>，Adam用作优化器，初始学习率</a:t>
            </a:r>
            <a:r>
              <a:rPr lang="en-US" altLang="zh-CN" dirty="0"/>
              <a:t>1e-4</a:t>
            </a:r>
            <a:r>
              <a:rPr lang="zh-CN" altLang="en-US" dirty="0"/>
              <a:t>。</a:t>
            </a:r>
            <a:endParaRPr lang="zh-CN" altLang="en-US"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Hu Y, Yang H, Huang H, et al. Cross-modal Features Interaction-and-Aggregation Network with Self-consistency Training for Speech Emotion Recognition[J].</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614045" y="1598930"/>
            <a:ext cx="4841875" cy="2929255"/>
          </a:xfrm>
          <a:prstGeom prst="rect">
            <a:avLst/>
          </a:prstGeom>
        </p:spPr>
      </p:pic>
      <p:sp>
        <p:nvSpPr>
          <p:cNvPr id="6" name="文本框 5"/>
          <p:cNvSpPr txBox="1"/>
          <p:nvPr/>
        </p:nvSpPr>
        <p:spPr>
          <a:xfrm>
            <a:off x="614045" y="4708525"/>
            <a:ext cx="4842510" cy="737235"/>
          </a:xfrm>
          <a:prstGeom prst="rect">
            <a:avLst/>
          </a:prstGeom>
          <a:noFill/>
        </p:spPr>
        <p:txBody>
          <a:bodyPr wrap="square" rtlCol="0" anchor="t">
            <a:spAutoFit/>
          </a:bodyPr>
          <a:p>
            <a:r>
              <a:rPr lang="zh-CN" altLang="en-US" sz="1400"/>
              <a:t>表 1：在 IEMOCAP 数据集上与七种双峰 SER 方法进行比较，在 5 倍 CV 和 10 倍 CV 中与比较方法保持相同的实验设置。 “A”和“T”分别表示音频和文本模式。</a:t>
            </a:r>
            <a:endParaRPr lang="zh-CN" altLang="en-US" sz="1400"/>
          </a:p>
        </p:txBody>
      </p:sp>
      <p:pic>
        <p:nvPicPr>
          <p:cNvPr id="10" name="图片 9"/>
          <p:cNvPicPr>
            <a:picLocks noChangeAspect="1"/>
          </p:cNvPicPr>
          <p:nvPr/>
        </p:nvPicPr>
        <p:blipFill>
          <a:blip r:embed="rId6"/>
          <a:stretch>
            <a:fillRect/>
          </a:stretch>
        </p:blipFill>
        <p:spPr>
          <a:xfrm>
            <a:off x="5888990" y="1598930"/>
            <a:ext cx="5259070" cy="3382010"/>
          </a:xfrm>
          <a:prstGeom prst="rect">
            <a:avLst/>
          </a:prstGeom>
        </p:spPr>
      </p:pic>
      <p:sp>
        <p:nvSpPr>
          <p:cNvPr id="11" name="文本框 10"/>
          <p:cNvSpPr txBox="1"/>
          <p:nvPr/>
        </p:nvSpPr>
        <p:spPr>
          <a:xfrm>
            <a:off x="5983605" y="5181600"/>
            <a:ext cx="5165090" cy="521970"/>
          </a:xfrm>
          <a:prstGeom prst="rect">
            <a:avLst/>
          </a:prstGeom>
          <a:noFill/>
        </p:spPr>
        <p:txBody>
          <a:bodyPr wrap="square" rtlCol="0" anchor="t">
            <a:spAutoFit/>
          </a:bodyPr>
          <a:p>
            <a:r>
              <a:rPr lang="zh-CN" altLang="en-US" sz="1400"/>
              <a:t>表 2：与 5 倍 CV 中采用预训练模型的 10 种单峰（音频）SER 方法进行比较。</a:t>
            </a:r>
            <a:endParaRPr lang="zh-CN" altLang="en-US" sz="1400"/>
          </a:p>
        </p:txBody>
      </p:sp>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stretch>
            <a:fillRect/>
          </a:stretch>
        </p:blipFill>
        <p:spPr>
          <a:xfrm>
            <a:off x="614045" y="1604010"/>
            <a:ext cx="5234940" cy="1920240"/>
          </a:xfrm>
          <a:prstGeom prst="rect">
            <a:avLst/>
          </a:prstGeom>
        </p:spPr>
      </p:pic>
      <p:sp>
        <p:nvSpPr>
          <p:cNvPr id="2" name="文本框 1"/>
          <p:cNvSpPr txBox="1"/>
          <p:nvPr/>
        </p:nvSpPr>
        <p:spPr>
          <a:xfrm>
            <a:off x="614045" y="3624580"/>
            <a:ext cx="5234940" cy="337185"/>
          </a:xfrm>
          <a:prstGeom prst="rect">
            <a:avLst/>
          </a:prstGeom>
          <a:noFill/>
        </p:spPr>
        <p:txBody>
          <a:bodyPr wrap="square" rtlCol="0" anchor="t">
            <a:spAutoFit/>
          </a:bodyPr>
          <a:p>
            <a:r>
              <a:rPr lang="zh-CN" altLang="en-US" sz="1600"/>
              <a:t>表 3：一致性训练策略的消融研究。</a:t>
            </a:r>
            <a:endParaRPr lang="zh-CN" altLang="en-US" sz="1600"/>
          </a:p>
        </p:txBody>
      </p:sp>
      <p:pic>
        <p:nvPicPr>
          <p:cNvPr id="7" name="图片 6"/>
          <p:cNvPicPr>
            <a:picLocks noChangeAspect="1"/>
          </p:cNvPicPr>
          <p:nvPr/>
        </p:nvPicPr>
        <p:blipFill>
          <a:blip r:embed="rId6"/>
          <a:stretch>
            <a:fillRect/>
          </a:stretch>
        </p:blipFill>
        <p:spPr>
          <a:xfrm>
            <a:off x="703580" y="4164965"/>
            <a:ext cx="5145405" cy="1574165"/>
          </a:xfrm>
          <a:prstGeom prst="rect">
            <a:avLst/>
          </a:prstGeom>
        </p:spPr>
      </p:pic>
      <p:sp>
        <p:nvSpPr>
          <p:cNvPr id="8" name="文本框 7"/>
          <p:cNvSpPr txBox="1"/>
          <p:nvPr/>
        </p:nvSpPr>
        <p:spPr>
          <a:xfrm>
            <a:off x="614045" y="5909310"/>
            <a:ext cx="5121275" cy="337185"/>
          </a:xfrm>
          <a:prstGeom prst="rect">
            <a:avLst/>
          </a:prstGeom>
          <a:noFill/>
        </p:spPr>
        <p:txBody>
          <a:bodyPr wrap="square" rtlCol="0" anchor="t">
            <a:spAutoFit/>
          </a:bodyPr>
          <a:p>
            <a:r>
              <a:rPr lang="zh-CN" altLang="en-US" sz="1600"/>
              <a:t>表 4：跨模式特征交互和聚合 (CFIA) 模块的消融研究。</a:t>
            </a:r>
            <a:endParaRPr lang="zh-CN" altLang="en-US" sz="1600"/>
          </a:p>
        </p:txBody>
      </p:sp>
      <p:sp>
        <p:nvSpPr>
          <p:cNvPr id="13" name="文本框 12"/>
          <p:cNvSpPr txBox="1"/>
          <p:nvPr/>
        </p:nvSpPr>
        <p:spPr>
          <a:xfrm>
            <a:off x="6475095" y="2085340"/>
            <a:ext cx="4864735" cy="3415030"/>
          </a:xfrm>
          <a:prstGeom prst="rect">
            <a:avLst/>
          </a:prstGeom>
          <a:noFill/>
        </p:spPr>
        <p:txBody>
          <a:bodyPr wrap="square" rtlCol="0" anchor="t">
            <a:spAutoFit/>
          </a:bodyPr>
          <a:p>
            <a:r>
              <a:rPr lang="zh-CN" altLang="en-US"/>
              <a:t>所有消融实验均在 10 倍 CV 中进行。表 3 显示了一致性训练策略不同组成部分的个体功效。 与第一行没有任何自一致性损失函数的模型相比，具有自一致性损失函数的模型导致了性能的不同程度的提高，尤其是具有三个的模型达到了最佳性能。</a:t>
            </a:r>
            <a:r>
              <a:rPr lang="zh-CN" altLang="en-US"/>
              <a:t>说明使用更深的特征来监督邻近的浅层特征可以使网络学习更多与情感相关的信息。</a:t>
            </a:r>
            <a:endParaRPr lang="zh-CN" altLang="en-US"/>
          </a:p>
          <a:p>
            <a:r>
              <a:rPr lang="zh-CN" altLang="en-US"/>
              <a:t>表4</a:t>
            </a:r>
            <a:r>
              <a:rPr lang="zh-CN" altLang="en-US">
                <a:sym typeface="+mn-ea"/>
              </a:rPr>
              <a:t>研究了使用不同数量的 CFIA 模块对 SER 性能的影响。</a:t>
            </a:r>
            <a:r>
              <a:rPr lang="zh-CN" altLang="en-US"/>
              <a:t>消融结果表明了CFIA模块的有效性，该模块可以自适应地集成来自不同模态的特征。</a:t>
            </a:r>
            <a:endParaRPr lang="zh-CN" altLang="en-US"/>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46035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INTER-MODALITY AND INTRA-SAMPLE ALIGNMENT FOR MULTI-MODAL EMOTION RECOGNITION</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16430" y="3868420"/>
            <a:ext cx="7837170" cy="588010"/>
          </a:xfrm>
        </p:spPr>
        <p:txBody>
          <a:bodyPr>
            <a:noAutofit/>
          </a:bodyPr>
          <a:lstStyle/>
          <a:p>
            <a:pPr marL="0" indent="0" algn="ctr">
              <a:buNone/>
            </a:pPr>
            <a:r>
              <a:rPr sz="2400" spc="200">
                <a:solidFill>
                  <a:schemeClr val="tx1">
                    <a:lumMod val="65000"/>
                    <a:lumOff val="35000"/>
                  </a:schemeClr>
                </a:solidFill>
                <a:latin typeface="+mn-lt"/>
                <a:ea typeface="+mn-ea"/>
              </a:rPr>
              <a:t>多模态情感识别的模态间和样本内对齐</a:t>
            </a: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Wang Y, Li D, Shen J. Inter-Modality and Intra-Sample Alignment for Multi-Modal Emotion Recognition[C]//ICASSP 2024-2024 IEEE International Conference on Acoustics, Speech and Signal Processing (ICASSP). IEEE, 2024: 8301-8305.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8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wm#"/>
  <p:tag name="KSO_WM_TEMPLATE_CATEGORY" val="custom"/>
  <p:tag name="KSO_WM_TEMPLATE_INDEX" val="20204613"/>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wm#"/>
  <p:tag name="KSO_WM_TEMPLATE_CATEGORY" val="custom"/>
  <p:tag name="KSO_WM_TEMPLATE_INDEX" val="20204613"/>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wm#"/>
  <p:tag name="KSO_WM_TEMPLATE_CATEGORY" val="custom"/>
  <p:tag name="KSO_WM_TEMPLATE_INDEX" val="20204613"/>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27.xml><?xml version="1.0" encoding="utf-8"?>
<p:tagLst xmlns:p="http://schemas.openxmlformats.org/presentationml/2006/main">
  <p:tag name="COMMONDATA" val="eyJoZGlkIjoiZmVkMjkyZWJhMzIxYTIyMjczMDE5M2M3ZWEyNGQyMDgifQ=="/>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6393</Words>
  <Application>WPS 演示</Application>
  <PresentationFormat>宽屏</PresentationFormat>
  <Paragraphs>160</Paragraphs>
  <Slides>17</Slides>
  <Notes>8</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17</vt:i4>
      </vt:variant>
    </vt:vector>
  </HeadingPairs>
  <TitlesOfParts>
    <vt:vector size="30" baseType="lpstr">
      <vt:lpstr>Arial</vt:lpstr>
      <vt:lpstr>宋体</vt:lpstr>
      <vt:lpstr>Wingdings</vt:lpstr>
      <vt:lpstr>Wingdings</vt:lpstr>
      <vt:lpstr>微软雅黑</vt:lpstr>
      <vt:lpstr>汉仪旗黑-85S</vt:lpstr>
      <vt:lpstr>黑体</vt:lpstr>
      <vt:lpstr>Cambria Math</vt:lpstr>
      <vt:lpstr>Arial Unicode MS</vt:lpstr>
      <vt:lpstr>Calibri</vt:lpstr>
      <vt:lpstr>WPS</vt:lpstr>
      <vt:lpstr>1_Office 主题​​</vt:lpstr>
      <vt:lpstr>2_Office 主题​​</vt:lpstr>
      <vt:lpstr>Cross-modal Features Interaction-and-Aggregation Network with Self-consistency Training for Speech Emotion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INTER-MODALITY AND INTRA-SAMPLE ALIGNMENT FOR MULTI-MODAL EMOTION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1055</cp:revision>
  <dcterms:created xsi:type="dcterms:W3CDTF">2019-06-19T02:08:00Z</dcterms:created>
  <dcterms:modified xsi:type="dcterms:W3CDTF">2024-10-17T03:39:45Z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