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56" r:id="rId3"/>
    <p:sldId id="422" r:id="rId4"/>
    <p:sldId id="496" r:id="rId5"/>
    <p:sldId id="501" r:id="rId6"/>
    <p:sldId id="498" r:id="rId7"/>
    <p:sldId id="499" r:id="rId8"/>
    <p:sldId id="500" r:id="rId9"/>
    <p:sldId id="503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281" r:id="rId18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60"/>
    <a:srgbClr val="961E19"/>
    <a:srgbClr val="E8E8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9" autoAdjust="0"/>
  </p:normalViewPr>
  <p:slideViewPr>
    <p:cSldViewPr showGuides="1">
      <p:cViewPr varScale="1">
        <p:scale>
          <a:sx n="104" d="100"/>
          <a:sy n="104" d="100"/>
        </p:scale>
        <p:origin x="850" y="58"/>
      </p:cViewPr>
      <p:guideLst>
        <p:guide orient="horz" pos="17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3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A9A1-B305-43A3-954F-7409640B2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3.png"/><Relationship Id="rId7" Type="http://schemas.openxmlformats.org/officeDocument/2006/relationships/tags" Target="../tags/tag23.xml"/><Relationship Id="rId6" Type="http://schemas.openxmlformats.org/officeDocument/2006/relationships/image" Target="../media/image12.png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0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23478"/>
            <a:ext cx="9144000" cy="3600400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2128"/>
            <a:ext cx="9144000" cy="3600400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929" y="1667597"/>
            <a:ext cx="8280920" cy="10534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方向：智慧农场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遥感语义分割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7461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0147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779912" y="4169717"/>
            <a:ext cx="4968553" cy="345440"/>
            <a:chOff x="3779912" y="4169717"/>
            <a:chExt cx="4968553" cy="345440"/>
          </a:xfrm>
        </p:grpSpPr>
        <p:sp>
          <p:nvSpPr>
            <p:cNvPr id="9" name="矩形 8"/>
            <p:cNvSpPr/>
            <p:nvPr/>
          </p:nvSpPr>
          <p:spPr>
            <a:xfrm>
              <a:off x="4040307" y="4169717"/>
              <a:ext cx="4708158" cy="34544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：付嘉豪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：余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银峰</a:t>
              </a:r>
              <a:endParaRPr lang="zh-CN" altLang="en-US" dirty="0">
                <a:solidFill>
                  <a:srgbClr val="3A46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779912" y="4210339"/>
              <a:ext cx="198097" cy="265004"/>
              <a:chOff x="5823704" y="503688"/>
              <a:chExt cx="198097" cy="265004"/>
            </a:xfrm>
            <a:solidFill>
              <a:srgbClr val="3A4660"/>
            </a:solidFill>
          </p:grpSpPr>
          <p:sp>
            <p:nvSpPr>
              <p:cNvPr id="13" name="Oval 33"/>
              <p:cNvSpPr>
                <a:spLocks noChangeArrowheads="1"/>
              </p:cNvSpPr>
              <p:nvPr/>
            </p:nvSpPr>
            <p:spPr bwMode="auto">
              <a:xfrm>
                <a:off x="5872244" y="503688"/>
                <a:ext cx="101016" cy="107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5823704" y="616511"/>
                <a:ext cx="198097" cy="152181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504"/>
            <p:cNvSpPr>
              <a:spLocks noEditPoints="1"/>
            </p:cNvSpPr>
            <p:nvPr/>
          </p:nvSpPr>
          <p:spPr bwMode="auto">
            <a:xfrm>
              <a:off x="6076507" y="4210339"/>
              <a:ext cx="233967" cy="265004"/>
            </a:xfrm>
            <a:custGeom>
              <a:avLst/>
              <a:gdLst>
                <a:gd name="T0" fmla="*/ 25 w 255"/>
                <a:gd name="T1" fmla="*/ 19 h 288"/>
                <a:gd name="T2" fmla="*/ 0 w 255"/>
                <a:gd name="T3" fmla="*/ 35 h 288"/>
                <a:gd name="T4" fmla="*/ 25 w 255"/>
                <a:gd name="T5" fmla="*/ 51 h 288"/>
                <a:gd name="T6" fmla="*/ 15 w 255"/>
                <a:gd name="T7" fmla="*/ 62 h 288"/>
                <a:gd name="T8" fmla="*/ 15 w 255"/>
                <a:gd name="T9" fmla="*/ 95 h 288"/>
                <a:gd name="T10" fmla="*/ 25 w 255"/>
                <a:gd name="T11" fmla="*/ 106 h 288"/>
                <a:gd name="T12" fmla="*/ 0 w 255"/>
                <a:gd name="T13" fmla="*/ 122 h 288"/>
                <a:gd name="T14" fmla="*/ 25 w 255"/>
                <a:gd name="T15" fmla="*/ 139 h 288"/>
                <a:gd name="T16" fmla="*/ 25 w 255"/>
                <a:gd name="T17" fmla="*/ 146 h 288"/>
                <a:gd name="T18" fmla="*/ 15 w 255"/>
                <a:gd name="T19" fmla="*/ 150 h 288"/>
                <a:gd name="T20" fmla="*/ 15 w 255"/>
                <a:gd name="T21" fmla="*/ 182 h 288"/>
                <a:gd name="T22" fmla="*/ 25 w 255"/>
                <a:gd name="T23" fmla="*/ 193 h 288"/>
                <a:gd name="T24" fmla="*/ 0 w 255"/>
                <a:gd name="T25" fmla="*/ 210 h 288"/>
                <a:gd name="T26" fmla="*/ 25 w 255"/>
                <a:gd name="T27" fmla="*/ 226 h 288"/>
                <a:gd name="T28" fmla="*/ 15 w 255"/>
                <a:gd name="T29" fmla="*/ 237 h 288"/>
                <a:gd name="T30" fmla="*/ 15 w 255"/>
                <a:gd name="T31" fmla="*/ 270 h 288"/>
                <a:gd name="T32" fmla="*/ 25 w 255"/>
                <a:gd name="T33" fmla="*/ 288 h 288"/>
                <a:gd name="T34" fmla="*/ 255 w 255"/>
                <a:gd name="T35" fmla="*/ 146 h 288"/>
                <a:gd name="T36" fmla="*/ 255 w 255"/>
                <a:gd name="T37" fmla="*/ 0 h 288"/>
                <a:gd name="T38" fmla="*/ 41 w 255"/>
                <a:gd name="T39" fmla="*/ 261 h 288"/>
                <a:gd name="T40" fmla="*/ 9 w 255"/>
                <a:gd name="T41" fmla="*/ 253 h 288"/>
                <a:gd name="T42" fmla="*/ 41 w 255"/>
                <a:gd name="T43" fmla="*/ 246 h 288"/>
                <a:gd name="T44" fmla="*/ 41 w 255"/>
                <a:gd name="T45" fmla="*/ 261 h 288"/>
                <a:gd name="T46" fmla="*/ 15 w 255"/>
                <a:gd name="T47" fmla="*/ 217 h 288"/>
                <a:gd name="T48" fmla="*/ 15 w 255"/>
                <a:gd name="T49" fmla="*/ 202 h 288"/>
                <a:gd name="T50" fmla="*/ 48 w 255"/>
                <a:gd name="T51" fmla="*/ 210 h 288"/>
                <a:gd name="T52" fmla="*/ 41 w 255"/>
                <a:gd name="T53" fmla="*/ 174 h 288"/>
                <a:gd name="T54" fmla="*/ 9 w 255"/>
                <a:gd name="T55" fmla="*/ 166 h 288"/>
                <a:gd name="T56" fmla="*/ 41 w 255"/>
                <a:gd name="T57" fmla="*/ 159 h 288"/>
                <a:gd name="T58" fmla="*/ 41 w 255"/>
                <a:gd name="T59" fmla="*/ 174 h 288"/>
                <a:gd name="T60" fmla="*/ 15 w 255"/>
                <a:gd name="T61" fmla="*/ 130 h 288"/>
                <a:gd name="T62" fmla="*/ 15 w 255"/>
                <a:gd name="T63" fmla="*/ 115 h 288"/>
                <a:gd name="T64" fmla="*/ 48 w 255"/>
                <a:gd name="T65" fmla="*/ 122 h 288"/>
                <a:gd name="T66" fmla="*/ 41 w 255"/>
                <a:gd name="T67" fmla="*/ 86 h 288"/>
                <a:gd name="T68" fmla="*/ 9 w 255"/>
                <a:gd name="T69" fmla="*/ 79 h 288"/>
                <a:gd name="T70" fmla="*/ 41 w 255"/>
                <a:gd name="T71" fmla="*/ 71 h 288"/>
                <a:gd name="T72" fmla="*/ 41 w 255"/>
                <a:gd name="T73" fmla="*/ 86 h 288"/>
                <a:gd name="T74" fmla="*/ 15 w 255"/>
                <a:gd name="T75" fmla="*/ 43 h 288"/>
                <a:gd name="T76" fmla="*/ 15 w 255"/>
                <a:gd name="T77" fmla="*/ 28 h 288"/>
                <a:gd name="T78" fmla="*/ 48 w 255"/>
                <a:gd name="T79" fmla="*/ 35 h 288"/>
                <a:gd name="T80" fmla="*/ 214 w 255"/>
                <a:gd name="T81" fmla="*/ 205 h 288"/>
                <a:gd name="T82" fmla="*/ 76 w 255"/>
                <a:gd name="T83" fmla="*/ 191 h 288"/>
                <a:gd name="T84" fmla="*/ 132 w 255"/>
                <a:gd name="T85" fmla="*/ 159 h 288"/>
                <a:gd name="T86" fmla="*/ 118 w 255"/>
                <a:gd name="T87" fmla="*/ 120 h 288"/>
                <a:gd name="T88" fmla="*/ 145 w 255"/>
                <a:gd name="T89" fmla="*/ 85 h 288"/>
                <a:gd name="T90" fmla="*/ 171 w 255"/>
                <a:gd name="T91" fmla="*/ 120 h 288"/>
                <a:gd name="T92" fmla="*/ 157 w 255"/>
                <a:gd name="T93" fmla="*/ 159 h 288"/>
                <a:gd name="T94" fmla="*/ 214 w 255"/>
                <a:gd name="T95" fmla="*/ 19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288">
                  <a:moveTo>
                    <a:pt x="25" y="0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6" y="19"/>
                    <a:pt x="0" y="25"/>
                    <a:pt x="0" y="35"/>
                  </a:cubicBezTo>
                  <a:cubicBezTo>
                    <a:pt x="0" y="45"/>
                    <a:pt x="6" y="51"/>
                    <a:pt x="1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6" y="62"/>
                    <a:pt x="0" y="68"/>
                    <a:pt x="0" y="79"/>
                  </a:cubicBezTo>
                  <a:cubicBezTo>
                    <a:pt x="0" y="89"/>
                    <a:pt x="6" y="95"/>
                    <a:pt x="1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6" y="106"/>
                    <a:pt x="0" y="112"/>
                    <a:pt x="0" y="122"/>
                  </a:cubicBezTo>
                  <a:cubicBezTo>
                    <a:pt x="0" y="132"/>
                    <a:pt x="6" y="139"/>
                    <a:pt x="15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6" y="150"/>
                    <a:pt x="0" y="156"/>
                    <a:pt x="0" y="166"/>
                  </a:cubicBezTo>
                  <a:cubicBezTo>
                    <a:pt x="0" y="176"/>
                    <a:pt x="6" y="182"/>
                    <a:pt x="1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6" y="193"/>
                    <a:pt x="0" y="199"/>
                    <a:pt x="0" y="210"/>
                  </a:cubicBezTo>
                  <a:cubicBezTo>
                    <a:pt x="0" y="220"/>
                    <a:pt x="6" y="226"/>
                    <a:pt x="15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15" y="237"/>
                    <a:pt x="15" y="237"/>
                    <a:pt x="15" y="237"/>
                  </a:cubicBezTo>
                  <a:cubicBezTo>
                    <a:pt x="6" y="237"/>
                    <a:pt x="0" y="243"/>
                    <a:pt x="0" y="253"/>
                  </a:cubicBezTo>
                  <a:cubicBezTo>
                    <a:pt x="0" y="263"/>
                    <a:pt x="6" y="270"/>
                    <a:pt x="15" y="270"/>
                  </a:cubicBezTo>
                  <a:cubicBezTo>
                    <a:pt x="25" y="270"/>
                    <a:pt x="25" y="270"/>
                    <a:pt x="25" y="270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5" y="288"/>
                    <a:pt x="255" y="288"/>
                    <a:pt x="255" y="288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25" y="0"/>
                  </a:lnTo>
                  <a:close/>
                  <a:moveTo>
                    <a:pt x="41" y="261"/>
                  </a:moveTo>
                  <a:cubicBezTo>
                    <a:pt x="15" y="261"/>
                    <a:pt x="15" y="261"/>
                    <a:pt x="15" y="261"/>
                  </a:cubicBezTo>
                  <a:cubicBezTo>
                    <a:pt x="11" y="261"/>
                    <a:pt x="9" y="259"/>
                    <a:pt x="9" y="253"/>
                  </a:cubicBezTo>
                  <a:cubicBezTo>
                    <a:pt x="9" y="248"/>
                    <a:pt x="11" y="246"/>
                    <a:pt x="15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6" y="246"/>
                    <a:pt x="48" y="248"/>
                    <a:pt x="48" y="253"/>
                  </a:cubicBezTo>
                  <a:cubicBezTo>
                    <a:pt x="48" y="259"/>
                    <a:pt x="46" y="261"/>
                    <a:pt x="41" y="261"/>
                  </a:cubicBezTo>
                  <a:close/>
                  <a:moveTo>
                    <a:pt x="41" y="217"/>
                  </a:moveTo>
                  <a:cubicBezTo>
                    <a:pt x="15" y="217"/>
                    <a:pt x="15" y="217"/>
                    <a:pt x="15" y="217"/>
                  </a:cubicBezTo>
                  <a:cubicBezTo>
                    <a:pt x="11" y="217"/>
                    <a:pt x="9" y="215"/>
                    <a:pt x="9" y="210"/>
                  </a:cubicBezTo>
                  <a:cubicBezTo>
                    <a:pt x="9" y="204"/>
                    <a:pt x="11" y="202"/>
                    <a:pt x="15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6" y="202"/>
                    <a:pt x="48" y="204"/>
                    <a:pt x="48" y="210"/>
                  </a:cubicBezTo>
                  <a:cubicBezTo>
                    <a:pt x="48" y="215"/>
                    <a:pt x="46" y="217"/>
                    <a:pt x="41" y="217"/>
                  </a:cubicBezTo>
                  <a:close/>
                  <a:moveTo>
                    <a:pt x="41" y="174"/>
                  </a:moveTo>
                  <a:cubicBezTo>
                    <a:pt x="15" y="174"/>
                    <a:pt x="15" y="174"/>
                    <a:pt x="15" y="174"/>
                  </a:cubicBezTo>
                  <a:cubicBezTo>
                    <a:pt x="11" y="174"/>
                    <a:pt x="9" y="171"/>
                    <a:pt x="9" y="166"/>
                  </a:cubicBezTo>
                  <a:cubicBezTo>
                    <a:pt x="9" y="161"/>
                    <a:pt x="11" y="159"/>
                    <a:pt x="15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6" y="159"/>
                    <a:pt x="48" y="161"/>
                    <a:pt x="48" y="166"/>
                  </a:cubicBezTo>
                  <a:cubicBezTo>
                    <a:pt x="48" y="171"/>
                    <a:pt x="46" y="174"/>
                    <a:pt x="41" y="174"/>
                  </a:cubicBezTo>
                  <a:close/>
                  <a:moveTo>
                    <a:pt x="41" y="13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1" y="130"/>
                    <a:pt x="9" y="128"/>
                    <a:pt x="9" y="122"/>
                  </a:cubicBezTo>
                  <a:cubicBezTo>
                    <a:pt x="9" y="117"/>
                    <a:pt x="11" y="115"/>
                    <a:pt x="15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15"/>
                    <a:pt x="48" y="117"/>
                    <a:pt x="48" y="122"/>
                  </a:cubicBezTo>
                  <a:cubicBezTo>
                    <a:pt x="48" y="128"/>
                    <a:pt x="46" y="130"/>
                    <a:pt x="41" y="130"/>
                  </a:cubicBezTo>
                  <a:close/>
                  <a:moveTo>
                    <a:pt x="41" y="86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11" y="86"/>
                    <a:pt x="9" y="84"/>
                    <a:pt x="9" y="79"/>
                  </a:cubicBezTo>
                  <a:cubicBezTo>
                    <a:pt x="9" y="73"/>
                    <a:pt x="11" y="71"/>
                    <a:pt x="15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6" y="71"/>
                    <a:pt x="48" y="73"/>
                    <a:pt x="48" y="79"/>
                  </a:cubicBezTo>
                  <a:cubicBezTo>
                    <a:pt x="48" y="84"/>
                    <a:pt x="46" y="86"/>
                    <a:pt x="41" y="86"/>
                  </a:cubicBezTo>
                  <a:close/>
                  <a:moveTo>
                    <a:pt x="41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1" y="43"/>
                    <a:pt x="9" y="40"/>
                    <a:pt x="9" y="35"/>
                  </a:cubicBezTo>
                  <a:cubicBezTo>
                    <a:pt x="9" y="30"/>
                    <a:pt x="11" y="28"/>
                    <a:pt x="1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" y="28"/>
                    <a:pt x="48" y="30"/>
                    <a:pt x="48" y="35"/>
                  </a:cubicBezTo>
                  <a:cubicBezTo>
                    <a:pt x="48" y="40"/>
                    <a:pt x="46" y="43"/>
                    <a:pt x="41" y="43"/>
                  </a:cubicBezTo>
                  <a:close/>
                  <a:moveTo>
                    <a:pt x="214" y="205"/>
                  </a:moveTo>
                  <a:cubicBezTo>
                    <a:pt x="76" y="205"/>
                    <a:pt x="76" y="205"/>
                    <a:pt x="76" y="205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6" y="191"/>
                    <a:pt x="76" y="183"/>
                    <a:pt x="93" y="175"/>
                  </a:cubicBezTo>
                  <a:cubicBezTo>
                    <a:pt x="101" y="172"/>
                    <a:pt x="114" y="162"/>
                    <a:pt x="132" y="159"/>
                  </a:cubicBezTo>
                  <a:cubicBezTo>
                    <a:pt x="127" y="154"/>
                    <a:pt x="124" y="146"/>
                    <a:pt x="120" y="137"/>
                  </a:cubicBezTo>
                  <a:cubicBezTo>
                    <a:pt x="118" y="131"/>
                    <a:pt x="118" y="127"/>
                    <a:pt x="118" y="120"/>
                  </a:cubicBezTo>
                  <a:cubicBezTo>
                    <a:pt x="118" y="115"/>
                    <a:pt x="117" y="108"/>
                    <a:pt x="118" y="103"/>
                  </a:cubicBezTo>
                  <a:cubicBezTo>
                    <a:pt x="122" y="89"/>
                    <a:pt x="133" y="85"/>
                    <a:pt x="145" y="85"/>
                  </a:cubicBezTo>
                  <a:cubicBezTo>
                    <a:pt x="157" y="85"/>
                    <a:pt x="167" y="89"/>
                    <a:pt x="171" y="103"/>
                  </a:cubicBezTo>
                  <a:cubicBezTo>
                    <a:pt x="172" y="108"/>
                    <a:pt x="171" y="115"/>
                    <a:pt x="171" y="120"/>
                  </a:cubicBezTo>
                  <a:cubicBezTo>
                    <a:pt x="171" y="127"/>
                    <a:pt x="171" y="131"/>
                    <a:pt x="169" y="137"/>
                  </a:cubicBezTo>
                  <a:cubicBezTo>
                    <a:pt x="166" y="146"/>
                    <a:pt x="162" y="154"/>
                    <a:pt x="157" y="159"/>
                  </a:cubicBezTo>
                  <a:cubicBezTo>
                    <a:pt x="176" y="162"/>
                    <a:pt x="188" y="171"/>
                    <a:pt x="196" y="175"/>
                  </a:cubicBezTo>
                  <a:cubicBezTo>
                    <a:pt x="214" y="183"/>
                    <a:pt x="214" y="191"/>
                    <a:pt x="214" y="191"/>
                  </a:cubicBezTo>
                  <a:lnTo>
                    <a:pt x="214" y="205"/>
                  </a:lnTo>
                  <a:close/>
                </a:path>
              </a:pathLst>
            </a:custGeom>
            <a:solidFill>
              <a:srgbClr val="3A4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KSO_Shape"/>
          <p:cNvSpPr>
            <a:spLocks noChangeArrowheads="1"/>
          </p:cNvSpPr>
          <p:nvPr/>
        </p:nvSpPr>
        <p:spPr bwMode="auto">
          <a:xfrm>
            <a:off x="6660232" y="-236562"/>
            <a:ext cx="2624111" cy="1791403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  <a14:imgEffect>
                      <a14:brightnessContrast bright="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" y="411510"/>
            <a:ext cx="2661353" cy="746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 Recognition 2023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71550" y="1203960"/>
            <a:ext cx="7332345" cy="1781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sz="1600"/>
              <a:t>深度卷积神经网络 （DCNN） 通常采用标准的下采样操作，例如最大池化、平均池化和跨步卷积，这可能会导致信息丢失。丢失的信息，如边界和纹理，对于语义分割可能是必不可少的。为了缓解这个问题，一般有下面四种方法：</a:t>
            </a:r>
            <a:endParaRPr sz="1600"/>
          </a:p>
          <a:p>
            <a:pPr indent="457200"/>
            <a:r>
              <a:rPr sz="1600"/>
              <a:t>通过跳过连接到解码器子网（如U-Net、LCU-Net、CENet、LinkNet和RefineNet ）。</a:t>
            </a:r>
            <a:endParaRPr sz="1600"/>
          </a:p>
          <a:p>
            <a:pPr indent="457200"/>
            <a:r>
              <a:rPr sz="1600"/>
              <a:t>提取具有空间金字塔池化或扩展卷积的多尺度特征图到融合模块中（如DeepLab、PSPNet、PCPLP-Net、BiSenet和ICNet）。</a:t>
            </a:r>
            <a:endParaRPr sz="1600"/>
          </a:p>
          <a:p>
            <a:pPr indent="457200"/>
            <a:r>
              <a:rPr sz="1600"/>
              <a:t>向编码器提供多模态图像（如DiSegNet、MMADT、CANet和CCFFNet）。</a:t>
            </a:r>
            <a:endParaRPr sz="1600"/>
          </a:p>
          <a:p>
            <a:pPr indent="457200"/>
            <a:r>
              <a:rPr sz="1600"/>
              <a:t>增加先验信息。轮廓增强关注模块，旨在从CT图像中提取边界和形状线索，以细化分割区域。</a:t>
            </a:r>
            <a:endParaRPr sz="1600"/>
          </a:p>
          <a:p>
            <a:pPr indent="457200"/>
            <a:r>
              <a:rPr sz="1600"/>
              <a:t>这些方法的主要目的是通过基于多尺度、先验指导、多模态等各种策略提供更多的学习信息或特征，帮助下采样特征与分割标签之间建立良好的关系。</a:t>
            </a:r>
            <a:endParaRPr sz="1600"/>
          </a:p>
          <a:p>
            <a:pPr indent="457200"/>
            <a:endParaRPr sz="1600"/>
          </a:p>
          <a:p>
            <a:pPr indent="457200"/>
            <a:r>
              <a:rPr sz="1600"/>
              <a:t>因此，是否可以设计一个保留信息的下采样模块，使DCNNs中尽可能多地保留信息进行语义分割?这就是作者的想法。 </a:t>
            </a:r>
            <a:endParaRPr sz="1600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67360" y="84645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研究</a:t>
            </a:r>
            <a:r>
              <a:rPr lang="zh-CN" altLang="en-US"/>
              <a:t>背景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 Recognition 2023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67360" y="84645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池</a:t>
            </a:r>
            <a:r>
              <a:rPr lang="zh-CN" altLang="en-US"/>
              <a:t>化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32045" y="846455"/>
            <a:ext cx="4146550" cy="20300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5605" y="1347470"/>
            <a:ext cx="45720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池化过程类似于卷积过程。在这个示意图中，我们看到对一个 4x4 的特征图邻域进行操作，使用了一个 2x2 的滤波器，步长为2进行扫描。这个过程被称为最大池化（Max Pooling），其中选择邻域内的最大值并输出到下一层。</a:t>
            </a:r>
            <a:endParaRPr lang="zh-CN" altLang="en-US" sz="1400"/>
          </a:p>
          <a:p>
            <a:r>
              <a:rPr lang="zh-CN" altLang="en-US" sz="1400"/>
              <a:t>常用的 max pooling 参数是 S=2、f=2，其效果是将特征图的高度和宽度减半，而通道数保持不变。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对一个 4x4 的特征图邻域内的数值进行操作。使用了一个 2x2 的滤波器，步长为2进行扫描，计算邻域内数值的平均值并将其输出到下一层。这种操作被称为平均池化（Mean Pooling）。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924425" y="2931795"/>
            <a:ext cx="4013200" cy="1844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 Recognition 2023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1131570"/>
            <a:ext cx="3460115" cy="2849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Haar小波变换是一种基于小波的信号处理方法，它将信号分解成低频和细节高频两个部分。在图像处理中，Haar小波通常用于图像压缩和特征提取，代码中使用的DWTForward模块中离散小波变换，通过选择 yH 中的不同方向上的高频分量，构建了新的特征图。将原始低频分量 yL 与新构建的高频分量拼接在一起。最后通过一个包含卷积、批归一化和ReLU激活函数的序列处理最终的特征图。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96055" y="933450"/>
            <a:ext cx="4773295" cy="33788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 Recognition 2023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35785" y="697865"/>
            <a:ext cx="4940300" cy="31095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19885" y="3835400"/>
            <a:ext cx="5838825" cy="948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/>
              <a:t>Camvid测试集上的可视化分割结果。第一列包含输入图像及其对应的地面实况。第二、第四和第六列分别显示了DeepLabv 3+、LinkNet和U-Net的输出，其中ResNet-34是主干。第三列、第五列和第七列显示放大的图像，这些图像对应于红色框中突出显示的区域。更具体地说，偶数行表示使用HWD获得的分割结果，而奇数行对应于使用ResNet-34中的原始下采样的结果</a:t>
            </a:r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 Recognition 2023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7405" y="771525"/>
            <a:ext cx="6741160" cy="30054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15695" y="3867785"/>
            <a:ext cx="6191885" cy="1231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/>
              <a:t>提出的HWD模块集成的分割架构在DSC方面表现出1.26%的改进（表8）。重要的是，当使用ResNet-18和ResNet-34作为特征提取的主干时，HWD模块显著增强了分割性能。例如，U-Net_R18和UNet_R34的DSC值分别为84.39%和84.01%。然而，在集成我们的HWD模块后，U-Net_R18和U-Net_R34的DSC分别提高了3.01%和3.96%。</a:t>
            </a:r>
            <a:endParaRPr lang="zh-CN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 Recognition 2023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550" y="1203325"/>
            <a:ext cx="6191885" cy="2518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提出的HWD模块集成的分割架构在DSC</a:t>
            </a:r>
            <a:r>
              <a:rPr lang="en-US" altLang="zh-CN" sz="1600"/>
              <a:t>a</a:t>
            </a:r>
            <a:r>
              <a:rPr lang="zh-CN" altLang="en-US" sz="1600"/>
              <a:t>最后，本文提出了一种通用的语义分割下采样模块（HWD）。HWD模块的目标是在下采样期间保留尽可能多的基本信息。在三个不同的图像数据集上进行了大量的实验和消融研究，具有不同的模式证明了所提出的HWD模块和FEI度量的有效性。这项工作对各种基于CNN的计算机视觉任务具有影响，包括实例分割、对象检测和姿态估计。此外，为了评估下采样特征图的质量，我们引入了一个新的度量标准，称为特征熵指数（FEI）。FEI度量通过考虑下采样特征图和预测结果，有效地反映了信息不确定性的程度。实验结果进一步表明，与传统的下采样方法相比，HWD模块为对象分割提供了更多的信息。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755650" y="8350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478"/>
            <a:ext cx="9144000" cy="4104456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0538"/>
            <a:ext cx="9144000" cy="4104456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9754" y="1544638"/>
            <a:ext cx="6048672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非常感谢您的阅览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2889" y="2400295"/>
            <a:ext cx="4623287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very much for your reading.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KSO_Shape"/>
          <p:cNvSpPr>
            <a:spLocks noChangeArrowheads="1"/>
          </p:cNvSpPr>
          <p:nvPr/>
        </p:nvSpPr>
        <p:spPr bwMode="auto">
          <a:xfrm>
            <a:off x="6026935" y="-197200"/>
            <a:ext cx="3375761" cy="2304532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2283718"/>
            <a:ext cx="43924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86000" y="238760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ICCV 2023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14500" y="1181100"/>
            <a:ext cx="57150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4" name="文本框 3"/>
          <p:cNvSpPr txBox="1"/>
          <p:nvPr/>
        </p:nvSpPr>
        <p:spPr>
          <a:xfrm>
            <a:off x="899795" y="1563370"/>
            <a:ext cx="7332345" cy="1781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sz="1600"/>
              <a:t>尽管模型结构各异，但上采样算子在密集预测模型中都是必不可少的组成部分。由于骨干网络通常输出多尺度特征，因此需要将低分辨率特征上采样到更高分辨率。因此，一个轻量级、有效的上采样器将有利于许多密集预测模型。</a:t>
            </a:r>
            <a:endParaRPr sz="1600"/>
          </a:p>
          <a:p>
            <a:pPr indent="457200"/>
            <a:r>
              <a:rPr sz="1600"/>
              <a:t>常用的特征上采样器包括最近邻插值（NN）和双线性插值。它们应用固定的规则对低分辨率特征进行插值，忽略了特征图中的语义信息</a:t>
            </a:r>
            <a:r>
              <a:rPr lang="zh-CN" sz="1600"/>
              <a:t>。DySample上采样器正是基于这样的需求而设计的</a:t>
            </a:r>
            <a:endParaRPr lang="zh-CN" sz="1600"/>
          </a:p>
        </p:txBody>
      </p:sp>
      <p:sp>
        <p:nvSpPr>
          <p:cNvPr id="5" name="文本框 4"/>
          <p:cNvSpPr txBox="1"/>
          <p:nvPr/>
        </p:nvSpPr>
        <p:spPr>
          <a:xfrm>
            <a:off x="467360" y="84645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研究</a:t>
            </a:r>
            <a:r>
              <a:rPr lang="zh-CN" altLang="en-US"/>
              <a:t>背景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ICCV 2023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4" name="文本框 3"/>
          <p:cNvSpPr txBox="1"/>
          <p:nvPr/>
        </p:nvSpPr>
        <p:spPr>
          <a:xfrm>
            <a:off x="899795" y="1481455"/>
            <a:ext cx="7332345" cy="2693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sz="1600"/>
              <a:t>设计了一个</a:t>
            </a:r>
            <a:r>
              <a:rPr sz="1600"/>
              <a:t>结合了动态上采样的优点，同时避免了复杂性和高成本</a:t>
            </a:r>
            <a:r>
              <a:rPr lang="zh-CN" sz="1600"/>
              <a:t>的上采样器</a:t>
            </a:r>
            <a:r>
              <a:rPr sz="1600"/>
              <a:t>。DySample采用一种简单而高效的方法来生成内容感知的上采样结果，无需额外的高分辨率特征输入。这使得DySample在保持高性能的同时，降低了模型的复杂性和计算成本。此外，DySample还具有通用性，可以适应不同的任务和模型架构。通过与其他上采样器的对比实验，我们证明了DySample在多个密集预测任务中的优越性</a:t>
            </a:r>
            <a:endParaRPr sz="1600"/>
          </a:p>
        </p:txBody>
      </p:sp>
      <p:sp>
        <p:nvSpPr>
          <p:cNvPr id="5" name="文本框 4"/>
          <p:cNvSpPr txBox="1"/>
          <p:nvPr/>
        </p:nvSpPr>
        <p:spPr>
          <a:xfrm>
            <a:off x="467360" y="84645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</a:t>
            </a:r>
            <a:r>
              <a:rPr lang="zh-CN" altLang="en-US"/>
              <a:t>贡献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ICCV 2023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251460" y="7715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395605" y="1139825"/>
            <a:ext cx="3372485" cy="31451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sz="1400"/>
              <a:t>在PyTorch的内置函数的基础上，我们首先提供一个简单的实现，以证明基于采样的动态上采样的可行性</a:t>
            </a:r>
            <a:r>
              <a:rPr lang="zh-CN" sz="1400"/>
              <a:t>。</a:t>
            </a:r>
            <a:r>
              <a:rPr sz="1400"/>
              <a:t>给定一个大小为C x H</a:t>
            </a:r>
            <a:r>
              <a:rPr lang="en-US" sz="1400"/>
              <a:t>1</a:t>
            </a:r>
            <a:r>
              <a:rPr sz="1400"/>
              <a:t>xW</a:t>
            </a:r>
            <a:r>
              <a:rPr lang="en-US" sz="1400"/>
              <a:t>1</a:t>
            </a:r>
            <a:r>
              <a:rPr sz="1400"/>
              <a:t>,的特征图，以及一个大小为2x H</a:t>
            </a:r>
            <a:r>
              <a:rPr lang="en-US" sz="1400"/>
              <a:t>2</a:t>
            </a:r>
            <a:r>
              <a:rPr sz="1400"/>
              <a:t>x W</a:t>
            </a:r>
            <a:r>
              <a:rPr lang="en-US" sz="1400"/>
              <a:t>2</a:t>
            </a:r>
            <a:r>
              <a:rPr sz="1400"/>
              <a:t>的采样集S</a:t>
            </a:r>
            <a:r>
              <a:rPr lang="zh-CN" sz="1400"/>
              <a:t>。</a:t>
            </a:r>
            <a:r>
              <a:rPr sz="1400"/>
              <a:t>其中第一维的2表示:和y坐标。</a:t>
            </a:r>
            <a:endParaRPr sz="1400"/>
          </a:p>
          <a:p>
            <a:pPr indent="457200"/>
            <a:r>
              <a:rPr sz="1400"/>
              <a:t>简单实现。给定一个上采样尺度因子s和一个大小为C xH xW的特征图飞，我们使用一个线性层，其输入和输出通道数分别为C和2</a:t>
            </a:r>
            <a:r>
              <a:rPr lang="en-US" sz="1400"/>
              <a:t>s</a:t>
            </a:r>
            <a:r>
              <a:rPr lang="en-US" sz="1400" baseline="30000"/>
              <a:t>2</a:t>
            </a:r>
            <a:r>
              <a:rPr sz="1400"/>
              <a:t>，来生成大小为2</a:t>
            </a:r>
            <a:r>
              <a:rPr lang="en-US" sz="1400">
                <a:sym typeface="+mn-ea"/>
              </a:rPr>
              <a:t>s</a:t>
            </a:r>
            <a:r>
              <a:rPr lang="en-US" sz="1400" baseline="30000">
                <a:sym typeface="+mn-ea"/>
              </a:rPr>
              <a:t>2</a:t>
            </a:r>
            <a:r>
              <a:rPr sz="1400"/>
              <a:t>x H xW的偏移量0。然后，通过像素洗牌(Pixel Shuffling)将其重塑为2xsH xsW。接着，采样集S是偏移量0和原始采样网格G的和，其中省略了重塑操作。最后，通过grid sample和采样集S，可以生成大小为CxsH xsW的上采样特征图</a:t>
            </a:r>
            <a:endParaRPr sz="1400"/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ICCV 2023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11955" y="736600"/>
            <a:ext cx="393700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10" name="文本框 9"/>
          <p:cNvSpPr txBox="1"/>
          <p:nvPr/>
        </p:nvSpPr>
        <p:spPr>
          <a:xfrm>
            <a:off x="179705" y="771525"/>
            <a:ext cx="4495165" cy="395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DySample：通过动态采样进行上采样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7365" y="1364615"/>
            <a:ext cx="4572000" cy="28670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sz="1400"/>
              <a:t>通过研究这个简单实现，我们观察到s</a:t>
            </a:r>
            <a:r>
              <a:rPr lang="en-US" altLang="zh-CN" sz="1400" baseline="30000"/>
              <a:t>2</a:t>
            </a:r>
            <a:r>
              <a:rPr lang="zh-CN" altLang="en-US" sz="1400"/>
              <a:t>个上采样点之间共享的初始偏移位置忽略了位置关系，而且偏移量的无约束移动范围可能导致采样点的无序。</a:t>
            </a:r>
            <a:endParaRPr lang="zh-CN" altLang="en-US" sz="1400"/>
          </a:p>
          <a:p>
            <a:pPr indent="457200"/>
            <a:r>
              <a:rPr lang="zh-CN" altLang="en-US" sz="1400"/>
              <a:t>初始采样位置。在初步版本中，对于X 中的一个点，其s</a:t>
            </a:r>
            <a:r>
              <a:rPr lang="zh-CN" altLang="en-US" sz="1400" baseline="30000"/>
              <a:t>2</a:t>
            </a:r>
            <a:r>
              <a:rPr lang="zh-CN" altLang="en-US" sz="1400"/>
              <a:t> 个采样位置都固定在相同的初始位置（即X 中的标准网格点），如图(a)所示。这种做法忽略了s</a:t>
            </a:r>
            <a:r>
              <a:rPr lang="en-US" altLang="zh-CN" sz="1400" baseline="30000"/>
              <a:t>2</a:t>
            </a:r>
            <a:r>
              <a:rPr lang="zh-CN" altLang="en-US" sz="1400"/>
              <a:t> 个邻近点之间的位置关系，导致初始采样位置分布不均匀。如果生成的偏移量都是零，则上采样特征相当于最近邻插值得到的特征。因此，这种初步初始化可以称为“最近邻初始化”。针对这个问题，我们将初始位置更改为图(b)中的“双线性初始化”，其中零偏移量将带来双线性插值的特征图。</a:t>
            </a:r>
            <a:endParaRPr lang="zh-CN" altLang="en-US" sz="140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ICCV 2023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03800" y="1059815"/>
            <a:ext cx="3848100" cy="16129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03800" y="3223260"/>
            <a:ext cx="3835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4" name="文本框 3"/>
          <p:cNvSpPr txBox="1"/>
          <p:nvPr/>
        </p:nvSpPr>
        <p:spPr>
          <a:xfrm>
            <a:off x="611505" y="670560"/>
            <a:ext cx="7618095" cy="318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实验设置</a:t>
            </a:r>
            <a:endParaRPr lang="zh-CN" altLang="en-US"/>
          </a:p>
          <a:p>
            <a:pPr indent="457200"/>
            <a:r>
              <a:rPr lang="zh-CN" altLang="en-US" sz="1400"/>
              <a:t>DySample系列。根据范围因子（静态/动态）和偏移生成方式（LP/PL）的形式，研究了四个变体：</a:t>
            </a:r>
            <a:endParaRPr lang="zh-CN" altLang="en-US" sz="1400"/>
          </a:p>
          <a:p>
            <a:pPr indent="457200"/>
            <a:r>
              <a:rPr lang="zh-CN" altLang="en-US" sz="1400"/>
              <a:t>i) DySample：使用静态范围因子的LP风格；</a:t>
            </a:r>
            <a:endParaRPr lang="zh-CN" altLang="en-US" sz="1400"/>
          </a:p>
          <a:p>
            <a:pPr indent="457200"/>
            <a:r>
              <a:rPr lang="zh-CN" altLang="en-US" sz="1400"/>
              <a:t>ii) DySample+：使用动态范围因子的LP风格；</a:t>
            </a:r>
            <a:endParaRPr lang="zh-CN" altLang="en-US" sz="1400"/>
          </a:p>
          <a:p>
            <a:pPr indent="457200"/>
            <a:r>
              <a:rPr lang="zh-CN" altLang="en-US" sz="1400"/>
              <a:t>iii) DySample-S：使用静态范围因子的PL风格；</a:t>
            </a:r>
            <a:endParaRPr lang="zh-CN" altLang="en-US" sz="1400"/>
          </a:p>
          <a:p>
            <a:pPr indent="457200"/>
            <a:r>
              <a:rPr lang="zh-CN" altLang="en-US" sz="1400"/>
              <a:t>iv) DySample-S+：使用动态范围因子的PL风格。</a:t>
            </a:r>
            <a:endParaRPr lang="zh-CN" altLang="en-US" sz="1400"/>
          </a:p>
          <a:p>
            <a:pPr indent="457200" algn="l"/>
            <a:r>
              <a:rPr lang="zh-CN" altLang="en-US"/>
              <a:t>复杂度分析</a:t>
            </a:r>
            <a:endParaRPr lang="zh-CN" altLang="en-US"/>
          </a:p>
          <a:p>
            <a:pPr indent="457200"/>
            <a:r>
              <a:rPr lang="zh-CN" altLang="en-US" sz="1400"/>
              <a:t>使用大小为256 × 120 × 120 256 \times 120 \times 120256×120×120的随机特征图（如果需要，还包括大小为256 × 240 × 240 256 \times 240 \times 240256×240×240的引导图）作为输入来测试推理延迟。我们使用SegFormerB1来比较当双线性插值（默认）被其他上采样器替换时的性能、训练内存、训练时间、GFLOPs和参数数量。</a:t>
            </a:r>
            <a:endParaRPr lang="zh-CN" altLang="en-US" sz="1400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ICCV 2023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47495" y="3397250"/>
            <a:ext cx="4302760" cy="1825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10" name="文本框 9"/>
          <p:cNvSpPr txBox="1"/>
          <p:nvPr/>
        </p:nvSpPr>
        <p:spPr>
          <a:xfrm>
            <a:off x="107315" y="603885"/>
            <a:ext cx="2196465" cy="318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508000" fontAlgn="auto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>
                <a:sym typeface="+mn-ea"/>
              </a:rPr>
              <a:t>实验</a:t>
            </a:r>
            <a:r>
              <a:rPr lang="zh-CN" sz="2000">
                <a:sym typeface="+mn-ea"/>
              </a:rPr>
              <a:t>结果</a:t>
            </a:r>
            <a:endParaRPr lang="zh-CN" sz="2000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5" y="267335"/>
            <a:ext cx="1600835" cy="33591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7405" y="3507740"/>
            <a:ext cx="6954520" cy="12687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/>
              <a:t>定量结果如图所示。除了最佳性能外，DySample系列在之前的所有强大动态上采样器中，推理延迟、训练内存、训练时间、GFLOPs和参数数量都是最少的。对于推理时间，DySample系列对256 × 120 × 120 的特征图进行上采样需要6.2 ∼ 7.6  m s ，这接近于双线性插值的时间。特别地，由于使用了高度优化的PyTorch内置函数，DySample的反向传播相当快，增加的训练时间可以忽略不计。</a:t>
            </a:r>
            <a:endParaRPr lang="zh-CN" altLang="en-US" sz="12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11730" y="123190"/>
            <a:ext cx="4114165" cy="3293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 Recognition 2023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1460" y="1131570"/>
            <a:ext cx="8574405" cy="28835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commondata" val="eyJoZGlkIjoiNjZiZjBjN2YyM2Q3YWZkOGVjZTIzYzdkYTU5OGViNmI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3467</Words>
  <Application>WPS 演示</Application>
  <PresentationFormat>全屏显示(16:9)</PresentationFormat>
  <Paragraphs>102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Gifty</cp:lastModifiedBy>
  <cp:revision>70</cp:revision>
  <dcterms:created xsi:type="dcterms:W3CDTF">2024-08-15T07:44:06Z</dcterms:created>
  <dcterms:modified xsi:type="dcterms:W3CDTF">2024-08-15T07:44:06Z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88E4A7EA0467EA60C6E772668E29F7AD_43</vt:lpwstr>
  </property>
</Properties>
</file>