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8.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0.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06" r:id="rId2"/>
    <p:sldId id="2614" r:id="rId3"/>
    <p:sldId id="2595" r:id="rId4"/>
    <p:sldId id="2686" r:id="rId5"/>
    <p:sldId id="2687" r:id="rId6"/>
    <p:sldId id="2621" r:id="rId7"/>
    <p:sldId id="2688" r:id="rId8"/>
    <p:sldId id="2689" r:id="rId9"/>
    <p:sldId id="2740" r:id="rId10"/>
    <p:sldId id="2749" r:id="rId11"/>
    <p:sldId id="2750" r:id="rId12"/>
    <p:sldId id="2751" r:id="rId13"/>
    <p:sldId id="2752" r:id="rId14"/>
    <p:sldId id="2753" r:id="rId15"/>
    <p:sldId id="2754" r:id="rId16"/>
    <p:sldId id="2755" r:id="rId17"/>
    <p:sldId id="2697" r:id="rId18"/>
    <p:sldId id="2703" r:id="rId19"/>
    <p:sldId id="2729" r:id="rId20"/>
    <p:sldId id="2756" r:id="rId21"/>
    <p:sldId id="2745" r:id="rId22"/>
    <p:sldId id="2711" r:id="rId23"/>
    <p:sldId id="2757" r:id="rId24"/>
    <p:sldId id="2758" r:id="rId25"/>
    <p:sldId id="2759" r:id="rId26"/>
    <p:sldId id="2705" r:id="rId27"/>
    <p:sldId id="2706" r:id="rId28"/>
    <p:sldId id="2760" r:id="rId29"/>
    <p:sldId id="2518" r:id="rId30"/>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55" autoAdjust="0"/>
    <p:restoredTop sz="92248" autoAdjust="0"/>
  </p:normalViewPr>
  <p:slideViewPr>
    <p:cSldViewPr snapToGrid="0" showGuides="1">
      <p:cViewPr varScale="1">
        <p:scale>
          <a:sx n="109" d="100"/>
          <a:sy n="109" d="100"/>
        </p:scale>
        <p:origin x="715" y="-101"/>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effectLst/>
                <a:highlight>
                  <a:srgbClr val="FFFFFF"/>
                </a:highlight>
                <a:latin typeface="-apple-system"/>
              </a:rPr>
              <a:t>三平面特征网格的可视化。该序列显示一个渲染图像，然后是它的正交投影嵌入</a:t>
            </a:r>
            <a:r>
              <a:rPr lang="en-US" altLang="zh-CN" b="0" i="0" dirty="0">
                <a:effectLst/>
                <a:highlight>
                  <a:srgbClr val="FFFFFF"/>
                </a:highlight>
                <a:latin typeface="-apple-system"/>
              </a:rPr>
              <a:t>:</a:t>
            </a:r>
            <a:r>
              <a:rPr lang="zh-CN" altLang="en-US" b="0" i="0" dirty="0">
                <a:effectLst/>
                <a:highlight>
                  <a:srgbClr val="FFFFFF"/>
                </a:highlight>
                <a:latin typeface="-apple-system"/>
              </a:rPr>
              <a:t>正面视图</a:t>
            </a:r>
            <a:r>
              <a:rPr lang="en-US" altLang="zh-CN" b="0" i="0" dirty="0">
                <a:effectLst/>
                <a:highlight>
                  <a:srgbClr val="FFFFFF"/>
                </a:highlight>
                <a:latin typeface="-apple-system"/>
              </a:rPr>
              <a:t>(</a:t>
            </a:r>
            <a:r>
              <a:rPr lang="en-US" altLang="zh-CN" b="0" i="0" dirty="0" err="1">
                <a:effectLst/>
                <a:highlight>
                  <a:srgbClr val="FFFFFF"/>
                </a:highlight>
                <a:latin typeface="-apple-system"/>
              </a:rPr>
              <a:t>xy</a:t>
            </a:r>
            <a:r>
              <a:rPr lang="en-US" altLang="zh-CN" b="0" i="0" dirty="0">
                <a:effectLst/>
                <a:highlight>
                  <a:srgbClr val="FFFFFF"/>
                </a:highlight>
                <a:latin typeface="-apple-system"/>
              </a:rPr>
              <a:t>)</a:t>
            </a:r>
            <a:r>
              <a:rPr lang="zh-CN" altLang="en-US" b="0" i="0" dirty="0">
                <a:effectLst/>
                <a:highlight>
                  <a:srgbClr val="FFFFFF"/>
                </a:highlight>
                <a:latin typeface="-apple-system"/>
              </a:rPr>
              <a:t>、头顶视图</a:t>
            </a:r>
            <a:r>
              <a:rPr lang="en-US" altLang="zh-CN" b="0" i="0" dirty="0">
                <a:effectLst/>
                <a:highlight>
                  <a:srgbClr val="FFFFFF"/>
                </a:highlight>
                <a:latin typeface="-apple-system"/>
              </a:rPr>
              <a:t>(</a:t>
            </a:r>
            <a:r>
              <a:rPr lang="en-US" altLang="zh-CN" b="0" i="0" dirty="0" err="1">
                <a:effectLst/>
                <a:highlight>
                  <a:srgbClr val="FFFFFF"/>
                </a:highlight>
                <a:latin typeface="-apple-system"/>
              </a:rPr>
              <a:t>yz</a:t>
            </a:r>
            <a:r>
              <a:rPr lang="en-US" altLang="zh-CN" b="0" i="0" dirty="0">
                <a:effectLst/>
                <a:highlight>
                  <a:srgbClr val="FFFFFF"/>
                </a:highlight>
                <a:latin typeface="-apple-system"/>
              </a:rPr>
              <a:t>)</a:t>
            </a:r>
            <a:r>
              <a:rPr lang="zh-CN" altLang="en-US" b="0" i="0" dirty="0">
                <a:effectLst/>
                <a:highlight>
                  <a:srgbClr val="FFFFFF"/>
                </a:highlight>
                <a:latin typeface="-apple-system"/>
              </a:rPr>
              <a:t>和侧面视图</a:t>
            </a:r>
            <a:r>
              <a:rPr lang="en-US" altLang="zh-CN" b="0" i="0" dirty="0">
                <a:effectLst/>
                <a:highlight>
                  <a:srgbClr val="FFFFFF"/>
                </a:highlight>
                <a:latin typeface="-apple-system"/>
              </a:rPr>
              <a:t>(</a:t>
            </a:r>
            <a:r>
              <a:rPr lang="en-US" altLang="zh-CN" b="0" i="0" dirty="0" err="1">
                <a:effectLst/>
                <a:highlight>
                  <a:srgbClr val="FFFFFF"/>
                </a:highlight>
                <a:latin typeface="-apple-system"/>
              </a:rPr>
              <a:t>zx</a:t>
            </a:r>
            <a:r>
              <a:rPr lang="en-US" altLang="zh-CN" b="0" i="0" dirty="0">
                <a:effectLst/>
                <a:highlight>
                  <a:srgbClr val="FFFFFF"/>
                </a:highlight>
                <a:latin typeface="-apple-system"/>
              </a:rPr>
              <a:t>)</a:t>
            </a:r>
            <a:r>
              <a:rPr lang="zh-CN" altLang="en-US" b="0" i="0" dirty="0">
                <a:effectLst/>
                <a:highlight>
                  <a:srgbClr val="FFFFFF"/>
                </a:highlight>
                <a:latin typeface="-apple-system"/>
              </a:rPr>
              <a:t>。通过</a:t>
            </a:r>
            <a:r>
              <a:rPr lang="en-US" altLang="zh-CN" b="0" i="0" dirty="0">
                <a:effectLst/>
                <a:highlight>
                  <a:srgbClr val="FFFFFF"/>
                </a:highlight>
                <a:latin typeface="-apple-system"/>
              </a:rPr>
              <a:t>PCA</a:t>
            </a:r>
            <a:r>
              <a:rPr lang="zh-CN" altLang="en-US" b="0" i="0" dirty="0">
                <a:effectLst/>
                <a:highlight>
                  <a:srgbClr val="FFFFFF"/>
                </a:highlight>
                <a:latin typeface="-apple-system"/>
              </a:rPr>
              <a:t>将嵌入的维数降为</a:t>
            </a:r>
            <a:r>
              <a:rPr lang="en-US" altLang="zh-CN" b="0" i="0" dirty="0">
                <a:effectLst/>
                <a:highlight>
                  <a:srgbClr val="FFFFFF"/>
                </a:highlight>
                <a:latin typeface="-apple-system"/>
              </a:rPr>
              <a:t>3</a:t>
            </a:r>
            <a:r>
              <a:rPr lang="zh-CN" altLang="en-US" b="0" i="0" dirty="0">
                <a:effectLst/>
                <a:highlight>
                  <a:srgbClr val="FFFFFF"/>
                </a:highlight>
                <a:latin typeface="-apple-system"/>
              </a:rPr>
              <a:t>，实现了嵌入的可视化。</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4120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en-US" altLang="zh-CN" b="0" i="0" dirty="0">
                <a:solidFill>
                  <a:srgbClr val="3F3F3F"/>
                </a:solidFill>
                <a:effectLst/>
                <a:latin typeface="PingFangSC"/>
              </a:rPr>
              <a:t>3D</a:t>
            </a:r>
            <a:r>
              <a:rPr lang="zh-CN" altLang="en-US" b="0" i="0" dirty="0">
                <a:solidFill>
                  <a:srgbClr val="3F3F3F"/>
                </a:solidFill>
                <a:effectLst/>
                <a:latin typeface="PingFangSC"/>
              </a:rPr>
              <a:t>高斯正态分布的属性预测</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98391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40412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095587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69296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99280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7564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GaussianTalker</a:t>
            </a:r>
            <a:r>
              <a:rPr lang="zh-CN" altLang="en-US" baseline="0" dirty="0"/>
              <a:t>*是</a:t>
            </a:r>
            <a:r>
              <a:rPr lang="en-US" altLang="zh-CN" baseline="0" dirty="0"/>
              <a:t>L=1</a:t>
            </a:r>
            <a:r>
              <a:rPr lang="zh-CN" altLang="en-US" baseline="0" dirty="0"/>
              <a:t>的轻量级</a:t>
            </a:r>
            <a:r>
              <a:rPr lang="en-US" altLang="zh-CN" dirty="0" err="1"/>
              <a:t>GaussianTalker</a:t>
            </a:r>
            <a:r>
              <a:rPr lang="zh-CN" altLang="en-US" dirty="0"/>
              <a:t>，完全版</a:t>
            </a:r>
            <a:r>
              <a:rPr lang="en-US" altLang="zh-CN" dirty="0"/>
              <a:t>L=2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15242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75307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4739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82207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4292612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67736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C0F48-A961-EF02-CC9C-5D68643241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A0666F4-BBC6-8F7C-1CED-4A96D41158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13E9E08-3550-01D5-ACDC-256BA415F966}"/>
              </a:ext>
            </a:extLst>
          </p:cNvPr>
          <p:cNvSpPr>
            <a:spLocks noGrp="1"/>
          </p:cNvSpPr>
          <p:nvPr>
            <p:ph type="body" idx="1"/>
          </p:nvPr>
        </p:nvSpPr>
        <p:spPr/>
        <p:txBody>
          <a:bodyPr/>
          <a:lstStyle/>
          <a:p>
            <a:endParaRPr kumimoji="1" lang="zh-CN" altLang="en-US"/>
          </a:p>
        </p:txBody>
      </p:sp>
      <p:sp>
        <p:nvSpPr>
          <p:cNvPr id="4" name="灯片编号占位符 3">
            <a:extLst>
              <a:ext uri="{FF2B5EF4-FFF2-40B4-BE49-F238E27FC236}">
                <a16:creationId xmlns:a16="http://schemas.microsoft.com/office/drawing/2014/main" id="{2BF4D5F8-724A-5336-9E29-AAAE91BB8545}"/>
              </a:ext>
            </a:extLst>
          </p:cNvPr>
          <p:cNvSpPr>
            <a:spLocks noGrp="1"/>
          </p:cNvSpPr>
          <p:nvPr>
            <p:ph type="sldNum" sz="quarter" idx="5"/>
          </p:nvPr>
        </p:nvSpPr>
        <p:spPr/>
        <p:txBody>
          <a:bodyPr/>
          <a:lstStyle/>
          <a:p>
            <a:fld id="{BB0A81B8-E2F7-6243-8BE5-A91BC155FFDD}" type="slidenum">
              <a:rPr/>
              <a:t>28</a:t>
            </a:fld>
            <a:endParaRPr kumimoji="1" lang="zh-CN" altLang="en-US"/>
          </a:p>
        </p:txBody>
      </p:sp>
    </p:spTree>
    <p:extLst>
      <p:ext uri="{BB962C8B-B14F-4D97-AF65-F5344CB8AC3E}">
        <p14:creationId xmlns:p14="http://schemas.microsoft.com/office/powerpoint/2010/main" val="3781531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29</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D2129"/>
                </a:solidFill>
                <a:effectLst/>
                <a:highlight>
                  <a:srgbClr val="FFFFFF"/>
                </a:highlight>
                <a:latin typeface="PingFangSC-Regular"/>
              </a:rPr>
              <a:t>作者特别强调了自发面部动作建模和所提出的空间自适应双驱动人脸辐射场的贡献。与最近一些专注于一些宏观运动信息的</a:t>
            </a:r>
            <a:r>
              <a:rPr lang="en-US" altLang="zh-CN" b="0" i="0" dirty="0">
                <a:solidFill>
                  <a:srgbClr val="1D2129"/>
                </a:solidFill>
                <a:effectLst/>
                <a:highlight>
                  <a:srgbClr val="FFFFFF"/>
                </a:highlight>
                <a:latin typeface="PingFangSC-Regular"/>
              </a:rPr>
              <a:t>DFA-</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a:t>
            </a:r>
            <a:r>
              <a:rPr lang="en-US" altLang="zh-CN" b="0" i="0" dirty="0" err="1">
                <a:solidFill>
                  <a:srgbClr val="1D2129"/>
                </a:solidFill>
                <a:effectLst/>
                <a:highlight>
                  <a:srgbClr val="FFFFFF"/>
                </a:highlight>
                <a:latin typeface="PingFangSC-Regular"/>
              </a:rPr>
              <a:t>GeneFace</a:t>
            </a:r>
            <a:r>
              <a:rPr lang="zh-CN" altLang="en-US" b="0" i="0" dirty="0">
                <a:solidFill>
                  <a:srgbClr val="1D2129"/>
                </a:solidFill>
                <a:effectLst/>
                <a:highlight>
                  <a:srgbClr val="FFFFFF"/>
                </a:highlight>
                <a:latin typeface="PingFangSC-Regular"/>
              </a:rPr>
              <a:t>和</a:t>
            </a:r>
            <a:r>
              <a:rPr lang="en-US" altLang="zh-CN" b="0" i="0" dirty="0">
                <a:solidFill>
                  <a:srgbClr val="1D2129"/>
                </a:solidFill>
                <a:effectLst/>
                <a:highlight>
                  <a:srgbClr val="FFFFFF"/>
                </a:highlight>
                <a:latin typeface="PingFangSC-Regular"/>
              </a:rPr>
              <a:t>RAD-</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等工作不同，在这项工作中，作者更加关注自发面部动作的建模。</a:t>
            </a:r>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highlight>
                  <a:srgbClr val="FFFFFF"/>
                </a:highlight>
                <a:latin typeface="-apple-system"/>
              </a:rPr>
              <a:t>概述我们的</a:t>
            </a:r>
            <a:r>
              <a:rPr lang="en-US" altLang="zh-CN" b="0" i="0" dirty="0" err="1">
                <a:effectLst/>
                <a:highlight>
                  <a:srgbClr val="FFFFFF"/>
                </a:highlight>
                <a:latin typeface="-apple-system"/>
              </a:rPr>
              <a:t>GaussianTalker</a:t>
            </a:r>
            <a:r>
              <a:rPr lang="zh-CN" altLang="en-US" b="0" i="0" dirty="0">
                <a:effectLst/>
                <a:highlight>
                  <a:srgbClr val="FFFFFF"/>
                </a:highlight>
                <a:latin typeface="-apple-system"/>
              </a:rPr>
              <a:t>框架。</a:t>
            </a:r>
            <a:r>
              <a:rPr lang="en-US" altLang="zh-CN" b="0" i="0" dirty="0" err="1">
                <a:effectLst/>
                <a:highlight>
                  <a:srgbClr val="FFFFFF"/>
                </a:highlight>
                <a:latin typeface="-apple-system"/>
              </a:rPr>
              <a:t>GaussianTalker</a:t>
            </a:r>
            <a:r>
              <a:rPr lang="zh-CN" altLang="en-US" b="0" i="0" dirty="0">
                <a:effectLst/>
                <a:highlight>
                  <a:srgbClr val="FFFFFF"/>
                </a:highlight>
                <a:latin typeface="-apple-system"/>
              </a:rPr>
              <a:t>利用多分辨率三平面来利用描绘典型</a:t>
            </a:r>
            <a:r>
              <a:rPr lang="en-US" altLang="zh-CN" b="0" i="0" dirty="0">
                <a:effectLst/>
                <a:highlight>
                  <a:srgbClr val="FFFFFF"/>
                </a:highlight>
                <a:latin typeface="-apple-system"/>
              </a:rPr>
              <a:t>3D</a:t>
            </a:r>
            <a:r>
              <a:rPr lang="zh-CN" altLang="en-US" b="0" i="0" dirty="0">
                <a:effectLst/>
                <a:highlight>
                  <a:srgbClr val="FFFFFF"/>
                </a:highlight>
                <a:latin typeface="-apple-system"/>
              </a:rPr>
              <a:t>头部的不同尺度的特征。这些特征与音频特征一起被输入到空间音频注意力模块中，以预测每帧变形，从而实现快速可靠的说话头合成。</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kumimoji="0" lang="en-US" altLang="zh-CN"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Canonical </a:t>
            </a:r>
            <a:r>
              <a:rPr kumimoji="0" lang="zh-CN" altLang="en-US" sz="1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规范的</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3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7.xml"/><Relationship Id="rId7" Type="http://schemas.openxmlformats.org/officeDocument/2006/relationships/image" Target="../media/image8.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5.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1.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26.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7.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8.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9.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0.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1.pn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2.pn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33.pn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hyperlink" Target="https://blog.csdn.net/qq_45738497/article/details/143205414?sharetype=blogdetail&amp;sharerId=143205414&amp;sharerefer=PC&amp;sharesource=qq_45738497&amp;spm=1011.2480.3001.8118"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dirty="0" err="1">
                <a:solidFill>
                  <a:srgbClr val="000000"/>
                </a:solidFill>
                <a:latin typeface="微软雅黑" panose="020B0503020204020204" pitchFamily="34" charset="-122"/>
                <a:ea typeface="微软雅黑" panose="020B0503020204020204" pitchFamily="34" charset="-122"/>
                <a:cs typeface="+mj-cs"/>
              </a:rPr>
              <a:t>GaussianTalker</a:t>
            </a:r>
            <a:r>
              <a:rPr lang="en-US" altLang="zh-CN" sz="3600" dirty="0">
                <a:solidFill>
                  <a:srgbClr val="000000"/>
                </a:solidFill>
                <a:latin typeface="微软雅黑" panose="020B0503020204020204" pitchFamily="34" charset="-122"/>
                <a:ea typeface="微软雅黑" panose="020B0503020204020204" pitchFamily="34" charset="-122"/>
                <a:cs typeface="+mj-cs"/>
              </a:rPr>
              <a:t>: Real-Time High-Fidelity Talking Head Synthesis with </a:t>
            </a:r>
          </a:p>
          <a:p>
            <a:pPr marL="0" indent="0" algn="ctr">
              <a:lnSpc>
                <a:spcPct val="120000"/>
              </a:lnSpc>
              <a:buNone/>
            </a:pPr>
            <a:r>
              <a:rPr lang="en-US" altLang="zh-CN" sz="3600" dirty="0">
                <a:solidFill>
                  <a:srgbClr val="000000"/>
                </a:solidFill>
                <a:latin typeface="微软雅黑" panose="020B0503020204020204" pitchFamily="34" charset="-122"/>
                <a:ea typeface="微软雅黑" panose="020B0503020204020204" pitchFamily="34" charset="-122"/>
                <a:cs typeface="+mj-cs"/>
              </a:rPr>
              <a:t>Audio-Driven 3D Gaussian Splatting</a:t>
            </a: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2024.10.24</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1DA0DCBA-7251-21E6-1DC6-F21C16F343B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26" name="图片 25">
            <a:extLst>
              <a:ext uri="{FF2B5EF4-FFF2-40B4-BE49-F238E27FC236}">
                <a16:creationId xmlns:a16="http://schemas.microsoft.com/office/drawing/2014/main" id="{B4E95508-F14D-F63A-612B-393321A37703}"/>
              </a:ext>
            </a:extLst>
          </p:cNvPr>
          <p:cNvPicPr>
            <a:picLocks noChangeAspect="1"/>
          </p:cNvPicPr>
          <p:nvPr/>
        </p:nvPicPr>
        <p:blipFill>
          <a:blip r:embed="rId5"/>
          <a:stretch>
            <a:fillRect/>
          </a:stretch>
        </p:blipFill>
        <p:spPr>
          <a:xfrm>
            <a:off x="5120420" y="3372737"/>
            <a:ext cx="6445099" cy="2968957"/>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0764" y="-311153"/>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2864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373048"/>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Triplane representation for 3D Gaussian</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canonical 3D Gaussians with triplane representation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4713685" y="54129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FB7DAA9-F52B-54DF-F14C-43B03D7596AD}"/>
                  </a:ext>
                </a:extLst>
              </p:cNvPr>
              <p:cNvSpPr txBox="1"/>
              <p:nvPr/>
            </p:nvSpPr>
            <p:spPr>
              <a:xfrm>
                <a:off x="868248" y="4668904"/>
                <a:ext cx="4192663" cy="1106393"/>
              </a:xfrm>
              <a:prstGeom prst="rect">
                <a:avLst/>
              </a:prstGeom>
              <a:noFill/>
            </p:spPr>
            <p:txBody>
              <a:bodyPr wrap="square">
                <a:spAutoFit/>
              </a:bodyPr>
              <a:lstStyle/>
              <a:p>
                <a:pPr>
                  <a:lnSpc>
                    <a:spcPct val="110000"/>
                  </a:lnSpc>
                  <a:spcBef>
                    <a:spcPts val="500"/>
                  </a:spcBef>
                  <a:spcAft>
                    <a:spcPts val="300"/>
                  </a:spcAft>
                </a:pP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effectLst/>
                            <a:latin typeface="Cambria Math" panose="02040503050406030204" pitchFamily="18" charset="0"/>
                            <a:ea typeface="宋体" panose="02010600030101010101" pitchFamily="2" charset="-122"/>
                            <a:cs typeface="Times New Roman" panose="02020603050405020304" pitchFamily="18" charset="0"/>
                          </a:rPr>
                          <m:t>𝜉</m:t>
                        </m:r>
                      </m:e>
                      <m:sub>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𝑝</m:t>
                        </m:r>
                      </m:sub>
                    </m:sSub>
                    <m:d>
                      <m:dPr>
                        <m:ctrlP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zh-CN" altLang="en-US" i="1">
                            <a:latin typeface="Cambria Math" panose="02040503050406030204" pitchFamily="18" charset="0"/>
                          </a:rPr>
                          <m:t>𝜇</m:t>
                        </m:r>
                      </m:e>
                    </m:d>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表示</a:t>
                </a:r>
                <a14:m>
                  <m:oMath xmlns:m="http://schemas.openxmlformats.org/officeDocument/2006/math">
                    <m:r>
                      <a:rPr lang="zh-CN" altLang="zh-CN" i="1">
                        <a:latin typeface="Cambria Math" panose="02040503050406030204" pitchFamily="18" charset="0"/>
                      </a:rPr>
                      <m:t>𝜇</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在平面</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𝑝</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上的投影，</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i="1" dirty="0" err="1">
                    <a:latin typeface="Cambria Math" panose="02040503050406030204" pitchFamily="18" charset="0"/>
                    <a:ea typeface="宋体" panose="02010600030101010101" pitchFamily="2" charset="-122"/>
                    <a:cs typeface="Times New Roman" panose="02020603050405020304" pitchFamily="18" charset="0"/>
                  </a:rPr>
                  <a:t>interp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”表示一个点在规则间隔的二维网格上的双线性插值。</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8FB7DAA9-F52B-54DF-F14C-43B03D7596AD}"/>
                  </a:ext>
                </a:extLst>
              </p:cNvPr>
              <p:cNvSpPr txBox="1">
                <a:spLocks noRot="1" noChangeAspect="1" noMove="1" noResize="1" noEditPoints="1" noAdjustHandles="1" noChangeArrowheads="1" noChangeShapeType="1" noTextEdit="1"/>
              </p:cNvSpPr>
              <p:nvPr/>
            </p:nvSpPr>
            <p:spPr>
              <a:xfrm>
                <a:off x="868248" y="4668904"/>
                <a:ext cx="4192663" cy="1106393"/>
              </a:xfrm>
              <a:prstGeom prst="rect">
                <a:avLst/>
              </a:prstGeom>
              <a:blipFill>
                <a:blip r:embed="rId6"/>
                <a:stretch>
                  <a:fillRect l="-1453" t="-2762" r="-7558" b="-7735"/>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F38F6BB-0BCE-8ACF-0A08-66EBFCE80557}"/>
              </a:ext>
            </a:extLst>
          </p:cNvPr>
          <p:cNvSpPr txBox="1"/>
          <p:nvPr/>
        </p:nvSpPr>
        <p:spPr>
          <a:xfrm>
            <a:off x="4713685" y="40222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8585" y="46942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22" name="图片 21">
            <a:extLst>
              <a:ext uri="{FF2B5EF4-FFF2-40B4-BE49-F238E27FC236}">
                <a16:creationId xmlns:a16="http://schemas.microsoft.com/office/drawing/2014/main" id="{676AA5A6-C215-C82A-9C83-E9AFA0E3E135}"/>
              </a:ext>
            </a:extLst>
          </p:cNvPr>
          <p:cNvPicPr>
            <a:picLocks noChangeAspect="1"/>
          </p:cNvPicPr>
          <p:nvPr/>
        </p:nvPicPr>
        <p:blipFill>
          <a:blip r:embed="rId7"/>
          <a:stretch>
            <a:fillRect/>
          </a:stretch>
        </p:blipFill>
        <p:spPr>
          <a:xfrm>
            <a:off x="1173006" y="3946079"/>
            <a:ext cx="3366014" cy="676369"/>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572998" y="1757912"/>
                <a:ext cx="11093904" cy="209602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为了编码经典的三维头部的空间信息，采用了多分辨率三平面表示，将空间分解为三个正交二维特征网格，记为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𝑃</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p>
                          <m:sSup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𝑥𝑦</m:t>
                            </m:r>
                          </m:sup>
                        </m:s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𝑦𝑧</m:t>
                            </m:r>
                          </m:sup>
                        </m:s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𝑃</m:t>
                            </m:r>
                          </m:e>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𝑧𝑥</m:t>
                            </m:r>
                          </m:sup>
                        </m:sSup>
                      </m:e>
                    </m:d>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，每个平面的形状大小为</a:t>
                </a:r>
                <a14:m>
                  <m:oMath xmlns:m="http://schemas.openxmlformats.org/officeDocument/2006/math">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𝐻</m:t>
                    </m:r>
                    <m:r>
                      <a:rPr lang="en-US" altLang="zh-CN"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effectLst/>
                        <a:latin typeface="Cambria Math" panose="02040503050406030204" pitchFamily="18" charset="0"/>
                        <a:ea typeface="Cambria Math" panose="02040503050406030204" pitchFamily="18" charset="0"/>
                        <a:cs typeface="Times New Roman" panose="02020603050405020304" pitchFamily="18" charset="0"/>
                      </a:rPr>
                      <m:t>𝑅</m:t>
                    </m:r>
                    <m:r>
                      <a:rPr lang="en-US" altLang="zh-CN" sz="20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effectLst/>
                        <a:latin typeface="Cambria Math" panose="02040503050406030204" pitchFamily="18" charset="0"/>
                        <a:ea typeface="Cambria Math" panose="02040503050406030204" pitchFamily="18" charset="0"/>
                        <a:cs typeface="Times New Roman" panose="02020603050405020304" pitchFamily="18" charset="0"/>
                      </a:rPr>
                      <m:t>𝑅</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表示特征的隐藏维度，</a:t>
                </a:r>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𝑅</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表示每个维度的分辨率。对于每个三维高斯分布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位置为</a:t>
                </a:r>
                <a14:m>
                  <m:oMath xmlns:m="http://schemas.openxmlformats.org/officeDocument/2006/math">
                    <m:r>
                      <a:rPr lang="zh-CN" altLang="zh-CN" i="1">
                        <a:latin typeface="Cambria Math" panose="02040503050406030204" pitchFamily="18" charset="0"/>
                      </a:rPr>
                      <m:t>𝜇</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，将其坐标值都归一化至</a:t>
                </a:r>
                <a14:m>
                  <m:oMath xmlns:m="http://schemas.openxmlformats.org/officeDocument/2006/math">
                    <m:d>
                      <m:dPr>
                        <m:begChr m:val="["/>
                        <m:end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0, </m:t>
                        </m:r>
                        <m:d>
                          <m:dPr>
                            <m:begChr m:val=""/>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m:t>
                            </m:r>
                          </m:e>
                        </m:d>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之间，并通过将双线性插值到每个平面上的二维网格中来计算相应的特征。这些特征使用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Hadamard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积</a:t>
                </a:r>
                <a14:m>
                  <m:oMath xmlns:m="http://schemas.openxmlformats.org/officeDocument/2006/math">
                    <m:r>
                      <m:rPr>
                        <m:sty m:val="p"/>
                      </m:rPr>
                      <a:rPr lang="el-GR" altLang="zh-CN" sz="2000" i="1" smtClean="0">
                        <a:latin typeface="Cambria Math" panose="02040503050406030204" pitchFamily="18" charset="0"/>
                        <a:ea typeface="Cambria Math" panose="02040503050406030204" pitchFamily="18" charset="0"/>
                        <a:cs typeface="Times New Roman" panose="02020603050405020304" pitchFamily="18" charset="0"/>
                      </a:rPr>
                      <m:t>Π</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对每个平面进行组合，然后沿着不同的维度进行连接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，然后生成一个长度为</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的特征向量 ：</a:t>
                </a: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572998" y="1757912"/>
                <a:ext cx="11093904" cy="2096023"/>
              </a:xfrm>
              <a:prstGeom prst="rect">
                <a:avLst/>
              </a:prstGeom>
              <a:blipFill>
                <a:blip r:embed="rId8"/>
                <a:stretch>
                  <a:fillRect l="-495" t="-2035" r="-110" b="-4070"/>
                </a:stretch>
              </a:blipFill>
            </p:spPr>
            <p:txBody>
              <a:bodyPr/>
              <a:lstStyle/>
              <a:p>
                <a:r>
                  <a:rPr lang="zh-CN" altLang="en-US">
                    <a:noFill/>
                  </a:rPr>
                  <a:t> </a:t>
                </a:r>
              </a:p>
            </p:txBody>
          </p:sp>
        </mc:Fallback>
      </mc:AlternateContent>
      <p:sp>
        <p:nvSpPr>
          <p:cNvPr id="27" name="文本框 26">
            <a:extLst>
              <a:ext uri="{FF2B5EF4-FFF2-40B4-BE49-F238E27FC236}">
                <a16:creationId xmlns:a16="http://schemas.microsoft.com/office/drawing/2014/main" id="{52CC719D-690B-C55F-C189-1FE3B979A89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696442139"/>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1075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1062592" y="2124633"/>
                <a:ext cx="10320290"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高斯分布属性值的获取</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：与原始的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显性存储属性值的方式不同，本文通过从对应的特征表示</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r>
                          <a:rPr lang="zh-CN" altLang="en-US" i="1">
                            <a:latin typeface="Cambria Math" panose="02040503050406030204" pitchFamily="18" charset="0"/>
                          </a:rPr>
                          <m:t>𝜇</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中获得这些属性值。</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1062592" y="2124633"/>
                <a:ext cx="10320290" cy="741806"/>
              </a:xfrm>
              <a:prstGeom prst="rect">
                <a:avLst/>
              </a:prstGeom>
              <a:blipFill>
                <a:blip r:embed="rId5"/>
                <a:stretch>
                  <a:fillRect l="-532" t="-6612" b="-12397"/>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558218" y="1543938"/>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Attribute prediction </a:t>
            </a:r>
            <a:r>
              <a:rPr lang="en-US" altLang="zh-CN" sz="2200" b="1" dirty="0" err="1">
                <a:latin typeface="Times New Roman" panose="02020603050405020304" pitchFamily="18" charset="0"/>
                <a:ea typeface="宋体" panose="02010600030101010101" pitchFamily="2" charset="-122"/>
                <a:cs typeface="Times New Roman" panose="02020603050405020304" pitchFamily="18" charset="0"/>
              </a:rPr>
              <a:t>ofcanonical</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 3D Gaussians</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77453"/>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canonical 3D Gaussians with triplane representation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2984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8FB7DAA9-F52B-54DF-F14C-43B03D7596AD}"/>
              </a:ext>
            </a:extLst>
          </p:cNvPr>
          <p:cNvSpPr txBox="1"/>
          <p:nvPr/>
        </p:nvSpPr>
        <p:spPr>
          <a:xfrm>
            <a:off x="1062593" y="5091155"/>
            <a:ext cx="10228260"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优势：</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与原始的</a:t>
            </a:r>
            <a:r>
              <a:rPr lang="en-US" altLang="zh-CN"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b="0" i="0" dirty="0">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相比，该方法的每个高斯都是独立优化的，该混合表示方式可以确保邻近的面部区域使用相似特征进行编码，而不同区域使用独特的特征。</a:t>
            </a:r>
            <a:endPar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22857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395800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2" name="组合 21">
            <a:extLst>
              <a:ext uri="{FF2B5EF4-FFF2-40B4-BE49-F238E27FC236}">
                <a16:creationId xmlns:a16="http://schemas.microsoft.com/office/drawing/2014/main" id="{E24635F1-84E6-A9C6-D7F3-93737C1EE43E}"/>
              </a:ext>
            </a:extLst>
          </p:cNvPr>
          <p:cNvGrpSpPr/>
          <p:nvPr/>
        </p:nvGrpSpPr>
        <p:grpSpPr>
          <a:xfrm>
            <a:off x="1062592" y="3306703"/>
            <a:ext cx="10228260" cy="1411727"/>
            <a:chOff x="672388" y="2695954"/>
            <a:chExt cx="10707915" cy="1411727"/>
          </a:xfrm>
        </p:grpSpPr>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373808A-7E7B-B958-38D3-C0F4EC787D71}"/>
                    </a:ext>
                  </a:extLst>
                </p:cNvPr>
                <p:cNvSpPr txBox="1"/>
                <p:nvPr/>
              </p:nvSpPr>
              <p:spPr>
                <a:xfrm>
                  <a:off x="672388" y="2695954"/>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使用</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进行属性预测</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：具体来说，使用一组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层，表示为</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ℱ</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𝑐𝑎𝑛</m:t>
                          </m:r>
                        </m:sub>
                      </m:sSub>
                      <m:d>
                        <m:d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，将特征</a:t>
                  </a:r>
                  <a14:m>
                    <m:oMath xmlns:m="http://schemas.openxmlformats.org/officeDocument/2006/math">
                      <m:r>
                        <a:rPr lang="en-US" altLang="zh-CN" sz="2000" i="1">
                          <a:latin typeface="Cambria Math" panose="02040503050406030204" pitchFamily="18" charset="0"/>
                          <a:ea typeface="宋体" panose="02010600030101010101" pitchFamily="2" charset="-122"/>
                          <a:cs typeface="Times New Roman" panose="02020603050405020304" pitchFamily="18" charset="0"/>
                        </a:rPr>
                        <m:t>𝑓</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zh-CN" altLang="en-US" sz="2000" i="1">
                              <a:latin typeface="Cambria Math" panose="02040503050406030204" pitchFamily="18" charset="0"/>
                            </a:rPr>
                            <m:t>𝜇</m:t>
                          </m:r>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映射到为各属性值分别为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Scale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、旋转值</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、球谐函数</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宋体" panose="02010600030101010101" pitchFamily="2" charset="-122"/>
                              <a:cs typeface="Times New Roman" panose="02020603050405020304" pitchFamily="18" charset="0"/>
                            </a:rPr>
                            <m:t>𝑆𝐻</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和不透明度</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高斯分布上：</a:t>
                  </a:r>
                </a:p>
              </p:txBody>
            </p:sp>
          </mc:Choice>
          <mc:Fallback xmlns="">
            <p:sp>
              <p:nvSpPr>
                <p:cNvPr id="6" name="文本框 5">
                  <a:extLst>
                    <a:ext uri="{FF2B5EF4-FFF2-40B4-BE49-F238E27FC236}">
                      <a16:creationId xmlns:a16="http://schemas.microsoft.com/office/drawing/2014/main" id="{F373808A-7E7B-B958-38D3-C0F4EC787D71}"/>
                    </a:ext>
                  </a:extLst>
                </p:cNvPr>
                <p:cNvSpPr txBox="1">
                  <a:spLocks noRot="1" noChangeAspect="1" noMove="1" noResize="1" noEditPoints="1" noAdjustHandles="1" noChangeArrowheads="1" noChangeShapeType="1" noTextEdit="1"/>
                </p:cNvSpPr>
                <p:nvPr/>
              </p:nvSpPr>
              <p:spPr>
                <a:xfrm>
                  <a:off x="672388" y="2695954"/>
                  <a:ext cx="10707915" cy="741806"/>
                </a:xfrm>
                <a:prstGeom prst="rect">
                  <a:avLst/>
                </a:prstGeom>
                <a:blipFill>
                  <a:blip r:embed="rId6"/>
                  <a:stretch>
                    <a:fillRect l="-536" t="-5738" r="-238" b="-56557"/>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2486CD93-F116-413D-CF13-FAD8A4234F26}"/>
                </a:ext>
              </a:extLst>
            </p:cNvPr>
            <p:cNvPicPr>
              <a:picLocks noChangeAspect="1"/>
            </p:cNvPicPr>
            <p:nvPr/>
          </p:nvPicPr>
          <p:blipFill>
            <a:blip r:embed="rId7"/>
            <a:stretch>
              <a:fillRect/>
            </a:stretch>
          </p:blipFill>
          <p:spPr>
            <a:xfrm>
              <a:off x="3894635" y="3475676"/>
              <a:ext cx="4135512" cy="632005"/>
            </a:xfrm>
            <a:prstGeom prst="rect">
              <a:avLst/>
            </a:prstGeom>
          </p:spPr>
        </p:pic>
      </p:grpSp>
      <p:sp>
        <p:nvSpPr>
          <p:cNvPr id="24" name="文本框 23">
            <a:extLst>
              <a:ext uri="{FF2B5EF4-FFF2-40B4-BE49-F238E27FC236}">
                <a16:creationId xmlns:a16="http://schemas.microsoft.com/office/drawing/2014/main" id="{45FA1B10-8AA4-1C1E-8D3A-59E64F3B625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878335891"/>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16918" y="22168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816488" y="1899957"/>
            <a:ext cx="10578708"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effectLst/>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与控制</a:t>
            </a:r>
            <a:r>
              <a:rPr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表示相比，</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高斯的变形是一个更复杂的任务，因为</a:t>
            </a:r>
            <a:r>
              <a:rPr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高斯分布具有大量的参数空间，这对变形提出了重大挑战。此外，输入的音频不会均匀地影响整个面部图像，因此对于变形模块来说，理解不同面部区域如何响应音频条件以实现逼真的面部动画至关重要。</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471532"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控制</a:t>
            </a:r>
            <a:r>
              <a:rPr lang="en-US" altLang="zh-CN" sz="2200" b="1" dirty="0">
                <a:latin typeface="宋体" panose="02010600030101010101" pitchFamily="2" charset="-122"/>
                <a:ea typeface="宋体" panose="02010600030101010101" pitchFamily="2" charset="-122"/>
              </a:rPr>
              <a:t>3DGS</a:t>
            </a:r>
            <a:r>
              <a:rPr lang="zh-CN" altLang="en-US" sz="2200" b="1" dirty="0">
                <a:latin typeface="宋体" panose="02010600030101010101" pitchFamily="2" charset="-122"/>
                <a:ea typeface="宋体" panose="02010600030101010101" pitchFamily="2" charset="-122"/>
              </a:rPr>
              <a:t>存在的问题</a:t>
            </a: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audio-driven deformation of 3D Gaussians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29843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8" y="37752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66367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704AA02C-3254-959D-40AC-5FAF088D3E4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2" name="组合 11">
            <a:extLst>
              <a:ext uri="{FF2B5EF4-FFF2-40B4-BE49-F238E27FC236}">
                <a16:creationId xmlns:a16="http://schemas.microsoft.com/office/drawing/2014/main" id="{07440719-D46E-2562-BE98-AA054874E0FF}"/>
              </a:ext>
            </a:extLst>
          </p:cNvPr>
          <p:cNvGrpSpPr/>
          <p:nvPr/>
        </p:nvGrpSpPr>
        <p:grpSpPr>
          <a:xfrm>
            <a:off x="816489" y="3437872"/>
            <a:ext cx="10474364" cy="1765832"/>
            <a:chOff x="672388" y="3308028"/>
            <a:chExt cx="10707915" cy="1765832"/>
          </a:xfrm>
        </p:grpSpPr>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15CD0BD-090E-1160-7B2C-99EEE3212B19}"/>
                    </a:ext>
                  </a:extLst>
                </p:cNvPr>
                <p:cNvSpPr txBox="1"/>
                <p:nvPr/>
              </p:nvSpPr>
              <p:spPr>
                <a:xfrm>
                  <a:off x="672388" y="3308028"/>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解决方法：</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为了对动态特征和大量三维高斯之间的关系建模，作者将输入的语音音频</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与编码特征</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zh-CN" altLang="zh-CN" i="1">
                                  <a:latin typeface="Cambria Math" panose="02040503050406030204" pitchFamily="18" charset="0"/>
                                </a:rPr>
                                <m:t>𝜇</m:t>
                              </m:r>
                            </m:e>
                            <m:sub>
                              <m:r>
                                <a:rPr lang="en-US" altLang="zh-CN" i="1">
                                  <a:latin typeface="Cambria Math" panose="02040503050406030204" pitchFamily="18" charset="0"/>
                                </a:rPr>
                                <m:t>𝑐</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融合在一个注意机制中，从而为第</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th</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图像帧生成音频感知特征</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h</m:t>
                          </m:r>
                        </m:e>
                        <m:sub>
                          <m:r>
                            <a:rPr lang="en-US" altLang="zh-CN" b="0" i="1" smtClean="0">
                              <a:latin typeface="Cambria Math" panose="020405030504060302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。每个高斯属性对后续帧的变形偏移量直接取决于特征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𝑛</m:t>
                          </m:r>
                        </m:sub>
                      </m:sSub>
                      <m:r>
                        <a:rPr lang="en-US" altLang="zh-CN" sz="2000" i="1">
                          <a:latin typeface="Cambria Math" panose="020405030504060302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。最后将𝑛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图像帧的三维高斯变形集定义为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515CD0BD-090E-1160-7B2C-99EEE3212B19}"/>
                    </a:ext>
                  </a:extLst>
                </p:cNvPr>
                <p:cNvSpPr txBox="1">
                  <a:spLocks noRot="1" noChangeAspect="1" noMove="1" noResize="1" noEditPoints="1" noAdjustHandles="1" noChangeArrowheads="1" noChangeShapeType="1" noTextEdit="1"/>
                </p:cNvSpPr>
                <p:nvPr/>
              </p:nvSpPr>
              <p:spPr>
                <a:xfrm>
                  <a:off x="672388" y="3308028"/>
                  <a:ext cx="10707915" cy="1418915"/>
                </a:xfrm>
                <a:prstGeom prst="rect">
                  <a:avLst/>
                </a:prstGeom>
                <a:blipFill>
                  <a:blip r:embed="rId5"/>
                  <a:stretch>
                    <a:fillRect l="-524" t="-3433" r="-407" b="-6867"/>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C05843D6-D672-7469-84C1-FF6AF4227290}"/>
                </a:ext>
              </a:extLst>
            </p:cNvPr>
            <p:cNvPicPr>
              <a:picLocks noChangeAspect="1"/>
            </p:cNvPicPr>
            <p:nvPr/>
          </p:nvPicPr>
          <p:blipFill>
            <a:blip r:embed="rId6"/>
            <a:stretch>
              <a:fillRect/>
            </a:stretch>
          </p:blipFill>
          <p:spPr>
            <a:xfrm>
              <a:off x="2600248" y="4489085"/>
              <a:ext cx="7415452" cy="584775"/>
            </a:xfrm>
            <a:prstGeom prst="rect">
              <a:avLst/>
            </a:prstGeom>
          </p:spPr>
        </p:pic>
      </p:gr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6483A58B-C5E9-3427-60E3-3E204139FE28}"/>
                  </a:ext>
                </a:extLst>
              </p:cNvPr>
              <p:cNvSpPr txBox="1"/>
              <p:nvPr/>
            </p:nvSpPr>
            <p:spPr>
              <a:xfrm>
                <a:off x="1152176" y="5225485"/>
                <a:ext cx="10138677" cy="800155"/>
              </a:xfrm>
              <a:prstGeom prst="rect">
                <a:avLst/>
              </a:prstGeom>
              <a:noFill/>
            </p:spPr>
            <p:txBody>
              <a:bodyPr wrap="square">
                <a:spAutoFit/>
              </a:bodyPr>
              <a:lstStyle/>
              <a:p>
                <a:pPr>
                  <a:lnSpc>
                    <a:spcPct val="110000"/>
                  </a:lnSpc>
                  <a:spcBef>
                    <a:spcPts val="5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rPr>
                        </m:ctrlPr>
                      </m:sSubPr>
                      <m:e>
                        <m:r>
                          <a:rPr lang="zh-CN" altLang="zh-CN" i="1">
                            <a:latin typeface="Cambria Math" panose="02040503050406030204" pitchFamily="18" charset="0"/>
                          </a:rPr>
                          <m:t>𝜇</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  </m:t>
                    </m:r>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𝑛</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𝑛</m:t>
                        </m:r>
                      </m:sub>
                    </m:sSub>
                    <m:r>
                      <a:rPr lang="en-US" altLang="zh-CN" sz="2000" i="1">
                        <a:latin typeface="Cambria Math" panose="020405030504060302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𝑆𝐻</m:t>
                        </m:r>
                      </m:e>
                      <m:sub>
                        <m:r>
                          <a:rPr lang="en-US" altLang="zh-CN" sz="2000" b="0" i="1" smtClean="0">
                            <a:latin typeface="Cambria Math" panose="02040503050406030204" pitchFamily="18" charset="0"/>
                          </a:rPr>
                          <m:t>𝑛</m:t>
                        </m:r>
                      </m:sub>
                    </m:sSub>
                    <m:r>
                      <a:rPr lang="en-US" altLang="zh-CN" sz="2000" i="1">
                        <a:latin typeface="Cambria Math" panose="02040503050406030204" pitchFamily="18" charset="0"/>
                      </a:rPr>
                      <m:t>,</m:t>
                    </m:r>
                    <m:r>
                      <a:rPr lang="zh-CN" altLang="en-US" sz="2400" i="1">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i="1">
                            <a:latin typeface="Cambria Math" panose="02040503050406030204" pitchFamily="18" charset="0"/>
                          </a:rPr>
                        </m:ctrlPr>
                      </m:sSubPr>
                      <m:e>
                        <m:r>
                          <a:rPr lang="zh-CN" altLang="en-US" sz="2000" i="1" smtClean="0">
                            <a:latin typeface="Cambria Math" panose="02040503050406030204" pitchFamily="18" charset="0"/>
                          </a:rPr>
                          <m:t>𝛼</m:t>
                        </m:r>
                      </m:e>
                      <m:sub>
                        <m:r>
                          <a:rPr lang="en-US" altLang="zh-CN" sz="2000" b="0" i="1" smtClean="0">
                            <a:latin typeface="Cambria Math" panose="020405030504060302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分别为𝑛</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帧的三维位置、旋转、尺度、球谐函数和不透明度的变形偏移量。</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6483A58B-C5E9-3427-60E3-3E204139FE28}"/>
                  </a:ext>
                </a:extLst>
              </p:cNvPr>
              <p:cNvSpPr txBox="1">
                <a:spLocks noRot="1" noChangeAspect="1" noMove="1" noResize="1" noEditPoints="1" noAdjustHandles="1" noChangeArrowheads="1" noChangeShapeType="1" noTextEdit="1"/>
              </p:cNvSpPr>
              <p:nvPr/>
            </p:nvSpPr>
            <p:spPr>
              <a:xfrm>
                <a:off x="1152176" y="5225485"/>
                <a:ext cx="10138677" cy="800155"/>
              </a:xfrm>
              <a:prstGeom prst="rect">
                <a:avLst/>
              </a:prstGeom>
              <a:blipFill>
                <a:blip r:embed="rId7"/>
                <a:stretch>
                  <a:fillRect l="-601" r="-180" b="-114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8318144"/>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0180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72388" y="1887119"/>
            <a:ext cx="10707915" cy="141891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存在问题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：过去的方法，如比如</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ER-</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等方法通过逐点相乘来调整每个</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点处的音频特征权重来实现区域感知的音频特征。但是，在动态场景中，对于不同的音频，特定的静态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点可能保持相同的音频权重。此外，随着场景的变化，一个固定的三维坐标可能不一致地对应于同一张脸的不同区域。</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Spatial-audio cross attention</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canonical 3D Gaussians with triplane representation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77551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8922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704AA02C-3254-959D-40AC-5FAF088D3E4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E42EF47-EE44-C10E-6BE7-D177FB41ECD8}"/>
                  </a:ext>
                </a:extLst>
              </p:cNvPr>
              <p:cNvSpPr txBox="1"/>
              <p:nvPr/>
            </p:nvSpPr>
            <p:spPr>
              <a:xfrm>
                <a:off x="558218" y="5586112"/>
                <a:ext cx="10847224" cy="770788"/>
              </a:xfrm>
              <a:prstGeom prst="rect">
                <a:avLst/>
              </a:prstGeom>
              <a:noFill/>
            </p:spPr>
            <p:txBody>
              <a:bodyPr wrap="square" rtlCol="0">
                <a:spAutoFit/>
              </a:bodyPr>
              <a:lstStyle/>
              <a:p>
                <a:pPr>
                  <a:lnSpc>
                    <a:spcPct val="110000"/>
                  </a:lnSpc>
                  <a:spcBef>
                    <a:spcPts val="500"/>
                  </a:spcBef>
                  <a:spcAft>
                    <a:spcPts val="30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该模块计算了</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帧图像中空间特征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和音频特征</a:t>
                </a:r>
                <a14:m>
                  <m:oMath xmlns:m="http://schemas.openxmlformats.org/officeDocument/2006/math">
                    <m:sSub>
                      <m:sSubPr>
                        <m:ctrlPr>
                          <a:rPr lang="en-US" altLang="zh-CN" sz="20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2000" b="0" i="1" kern="1200"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之间的跨跨模态注意力。其输出特征</a:t>
                </a:r>
                <a14:m>
                  <m:oMath xmlns:m="http://schemas.openxmlformats.org/officeDocument/2006/math">
                    <m:sSubSup>
                      <m:sSubSup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up>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𝑙</m:t>
                        </m:r>
                      </m:sup>
                    </m:sSubSup>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成功地将音频特征与每个高斯曲面捕获的丰富面部细节融合在一起。</a:t>
                </a:r>
              </a:p>
            </p:txBody>
          </p:sp>
        </mc:Choice>
        <mc:Fallback xmlns="">
          <p:sp>
            <p:nvSpPr>
              <p:cNvPr id="12" name="文本框 11">
                <a:extLst>
                  <a:ext uri="{FF2B5EF4-FFF2-40B4-BE49-F238E27FC236}">
                    <a16:creationId xmlns:a16="http://schemas.microsoft.com/office/drawing/2014/main" id="{FE42EF47-EE44-C10E-6BE7-D177FB41ECD8}"/>
                  </a:ext>
                </a:extLst>
              </p:cNvPr>
              <p:cNvSpPr txBox="1">
                <a:spLocks noRot="1" noChangeAspect="1" noMove="1" noResize="1" noEditPoints="1" noAdjustHandles="1" noChangeArrowheads="1" noChangeShapeType="1" noTextEdit="1"/>
              </p:cNvSpPr>
              <p:nvPr/>
            </p:nvSpPr>
            <p:spPr>
              <a:xfrm>
                <a:off x="558218" y="5586112"/>
                <a:ext cx="10847224" cy="770788"/>
              </a:xfrm>
              <a:prstGeom prst="rect">
                <a:avLst/>
              </a:prstGeom>
              <a:blipFill>
                <a:blip r:embed="rId5"/>
                <a:stretch>
                  <a:fillRect l="-618" t="-4724" r="-562" b="-7874"/>
                </a:stretch>
              </a:blipFill>
            </p:spPr>
            <p:txBody>
              <a:bodyPr/>
              <a:lstStyle/>
              <a:p>
                <a:r>
                  <a:rPr lang="zh-CN" altLang="en-US">
                    <a:noFill/>
                  </a:rPr>
                  <a:t> </a:t>
                </a:r>
              </a:p>
            </p:txBody>
          </p:sp>
        </mc:Fallback>
      </mc:AlternateContent>
      <p:pic>
        <p:nvPicPr>
          <p:cNvPr id="31" name="图片 30">
            <a:extLst>
              <a:ext uri="{FF2B5EF4-FFF2-40B4-BE49-F238E27FC236}">
                <a16:creationId xmlns:a16="http://schemas.microsoft.com/office/drawing/2014/main" id="{BC34150B-2817-F9DC-191F-31D50CFB793D}"/>
              </a:ext>
            </a:extLst>
          </p:cNvPr>
          <p:cNvPicPr>
            <a:picLocks noChangeAspect="1"/>
          </p:cNvPicPr>
          <p:nvPr/>
        </p:nvPicPr>
        <p:blipFill>
          <a:blip r:embed="rId6"/>
          <a:stretch>
            <a:fillRect/>
          </a:stretch>
        </p:blipFill>
        <p:spPr>
          <a:xfrm>
            <a:off x="3532842" y="4168289"/>
            <a:ext cx="4601217" cy="1495634"/>
          </a:xfrm>
          <a:prstGeom prst="rect">
            <a:avLst/>
          </a:prstGeom>
        </p:spPr>
      </p:pic>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7622DBBE-E077-927F-D45C-8C4414E7596F}"/>
                  </a:ext>
                </a:extLst>
              </p:cNvPr>
              <p:cNvSpPr txBox="1"/>
              <p:nvPr/>
            </p:nvSpPr>
            <p:spPr>
              <a:xfrm>
                <a:off x="672388" y="3270410"/>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空间音频注意模块</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：引入了交叉注意机制，将标准三维高斯函数的空间特征嵌入</a:t>
                </a:r>
                <a14:m>
                  <m:oMath xmlns:m="http://schemas.openxmlformats.org/officeDocument/2006/math">
                    <m: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180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1800" b="0" i="1" kern="1200" smtClean="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𝑐</m:t>
                            </m:r>
                          </m:sub>
                        </m:sSub>
                      </m:e>
                    </m:d>
                    <m:r>
                      <a:rPr lang="zh-CN" altLang="en-US" i="1">
                        <a:solidFill>
                          <a:srgbClr val="000000"/>
                        </a:solidFill>
                        <a:latin typeface="Cambria Math" panose="02040503050406030204" pitchFamily="18" charset="0"/>
                        <a:ea typeface="宋体" panose="02010600030101010101" pitchFamily="2" charset="-122"/>
                        <a:cs typeface="Times New Roman" panose="02020603050405020304" pitchFamily="18" charset="0"/>
                      </a:rPr>
                      <m:t>与</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输入音频融合，捕捉输入音频对三维高斯函数运动的影响。该模块由</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组交叉注意力层</a:t>
                </a:r>
                <a14:m>
                  <m:oMath xmlns:m="http://schemas.openxmlformats.org/officeDocument/2006/math">
                    <m:sSub>
                      <m:sSubPr>
                        <m:ctrlP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ctrlPr>
                      </m:sSubPr>
                      <m:e>
                        <m:r>
                          <m:rPr>
                            <m:sty m:val="p"/>
                          </m:rPr>
                          <a:rPr lang="el-GR"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t>Τ</m:t>
                        </m:r>
                      </m:e>
                      <m:sub>
                        <m:r>
                          <a:rPr lang="en-US" altLang="zh-CN" sz="2000" b="0" i="1" smtClean="0">
                            <a:effectLst/>
                            <a:latin typeface="Cambria Math" panose="02040503050406030204" pitchFamily="18" charset="0"/>
                            <a:ea typeface="宋体" panose="02010600030101010101" pitchFamily="2" charset="-122"/>
                            <a:cs typeface="Times New Roman" panose="02020603050405020304" pitchFamily="18" charset="0"/>
                          </a:rPr>
                          <m:t>𝐶𝐴</m:t>
                        </m:r>
                      </m:sub>
                    </m:sSub>
                    <m:d>
                      <m:dPr>
                        <m:ctrlPr>
                          <a:rPr lang="en-US" altLang="zh-CN" sz="2000" i="1" smtClean="0">
                            <a:effectLst/>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和前馈层</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𝐹𝐹𝑁</m:t>
                    </m:r>
                    <m:d>
                      <m:d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dPr>
                      <m:e>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e>
                    </m:d>
                  </m:oMath>
                </a14:m>
                <a:r>
                  <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组成，每一组通过残差连接相互连接。该模块可公式化表示为：</a:t>
                </a:r>
              </a:p>
            </p:txBody>
          </p:sp>
        </mc:Choice>
        <mc:Fallback xmlns="">
          <p:sp>
            <p:nvSpPr>
              <p:cNvPr id="29" name="文本框 28">
                <a:extLst>
                  <a:ext uri="{FF2B5EF4-FFF2-40B4-BE49-F238E27FC236}">
                    <a16:creationId xmlns:a16="http://schemas.microsoft.com/office/drawing/2014/main" id="{7622DBBE-E077-927F-D45C-8C4414E7596F}"/>
                  </a:ext>
                </a:extLst>
              </p:cNvPr>
              <p:cNvSpPr txBox="1">
                <a:spLocks noRot="1" noChangeAspect="1" noMove="1" noResize="1" noEditPoints="1" noAdjustHandles="1" noChangeArrowheads="1" noChangeShapeType="1" noTextEdit="1"/>
              </p:cNvSpPr>
              <p:nvPr/>
            </p:nvSpPr>
            <p:spPr>
              <a:xfrm>
                <a:off x="672388" y="3270410"/>
                <a:ext cx="10707915" cy="1080360"/>
              </a:xfrm>
              <a:prstGeom prst="rect">
                <a:avLst/>
              </a:prstGeom>
              <a:blipFill>
                <a:blip r:embed="rId7"/>
                <a:stretch>
                  <a:fillRect l="-512" t="-3933" b="-73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5813107"/>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9FFD02B9-0686-EF4D-268C-718342037C88}"/>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8A570086-7029-C0D0-5947-0E4017FD6DF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7">
              <a:extLst>
                <a:ext uri="{FF2B5EF4-FFF2-40B4-BE49-F238E27FC236}">
                  <a16:creationId xmlns:a16="http://schemas.microsoft.com/office/drawing/2014/main" id="{1A255CC7-DA3B-C649-19E1-ED7891F8C0E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7" name="Freeform 9">
              <a:extLst>
                <a:ext uri="{FF2B5EF4-FFF2-40B4-BE49-F238E27FC236}">
                  <a16:creationId xmlns:a16="http://schemas.microsoft.com/office/drawing/2014/main" id="{38607D7A-687B-2866-FEC8-CFAE130A4C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8" name="Freeform 10">
              <a:extLst>
                <a:ext uri="{FF2B5EF4-FFF2-40B4-BE49-F238E27FC236}">
                  <a16:creationId xmlns:a16="http://schemas.microsoft.com/office/drawing/2014/main" id="{2DDDAF45-9FF1-240D-4EF5-EA354DBC5EA4}"/>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9" name="Freeform 11">
              <a:extLst>
                <a:ext uri="{FF2B5EF4-FFF2-40B4-BE49-F238E27FC236}">
                  <a16:creationId xmlns:a16="http://schemas.microsoft.com/office/drawing/2014/main" id="{D0BDA919-7461-A8AD-3A52-A179E2823152}"/>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24" name="组合 23">
            <a:extLst>
              <a:ext uri="{FF2B5EF4-FFF2-40B4-BE49-F238E27FC236}">
                <a16:creationId xmlns:a16="http://schemas.microsoft.com/office/drawing/2014/main" id="{90796D20-7F63-66E0-7868-7E575CEF4C90}"/>
              </a:ext>
            </a:extLst>
          </p:cNvPr>
          <p:cNvGrpSpPr/>
          <p:nvPr/>
        </p:nvGrpSpPr>
        <p:grpSpPr>
          <a:xfrm>
            <a:off x="102870" y="238125"/>
            <a:ext cx="454660" cy="490220"/>
            <a:chOff x="13580" y="262"/>
            <a:chExt cx="661" cy="772"/>
          </a:xfrm>
        </p:grpSpPr>
        <p:sp>
          <p:nvSpPr>
            <p:cNvPr id="25" name="矩形 24">
              <a:extLst>
                <a:ext uri="{FF2B5EF4-FFF2-40B4-BE49-F238E27FC236}">
                  <a16:creationId xmlns:a16="http://schemas.microsoft.com/office/drawing/2014/main" id="{922746D4-7112-AFB1-3C56-42F098B652B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26" name="矩形: 圆角 4">
              <a:extLst>
                <a:ext uri="{FF2B5EF4-FFF2-40B4-BE49-F238E27FC236}">
                  <a16:creationId xmlns:a16="http://schemas.microsoft.com/office/drawing/2014/main" id="{40DC356B-CA63-9ED1-866B-90BCFBD9C764}"/>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7" name="文本框 26">
            <a:extLst>
              <a:ext uri="{FF2B5EF4-FFF2-40B4-BE49-F238E27FC236}">
                <a16:creationId xmlns:a16="http://schemas.microsoft.com/office/drawing/2014/main" id="{778C2CC0-F630-9F8C-F449-D510B743F27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8" name="矩形: 圆角 4">
            <a:extLst>
              <a:ext uri="{FF2B5EF4-FFF2-40B4-BE49-F238E27FC236}">
                <a16:creationId xmlns:a16="http://schemas.microsoft.com/office/drawing/2014/main" id="{7CFBE7EC-DDEB-4ABB-2D4C-EC0D938E275A}"/>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9" name="矩形: 圆角 4">
            <a:extLst>
              <a:ext uri="{FF2B5EF4-FFF2-40B4-BE49-F238E27FC236}">
                <a16:creationId xmlns:a16="http://schemas.microsoft.com/office/drawing/2014/main" id="{9FEE36B0-73B4-5502-3001-DDDE8869738C}"/>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0" name="文本框 29">
            <a:extLst>
              <a:ext uri="{FF2B5EF4-FFF2-40B4-BE49-F238E27FC236}">
                <a16:creationId xmlns:a16="http://schemas.microsoft.com/office/drawing/2014/main" id="{8EDF3468-7B4C-BB83-EFE9-D21BFD707F9F}"/>
              </a:ext>
            </a:extLst>
          </p:cNvPr>
          <p:cNvSpPr txBox="1"/>
          <p:nvPr/>
        </p:nvSpPr>
        <p:spPr>
          <a:xfrm>
            <a:off x="11620191" y="20180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1" name="文本框 30">
            <a:extLst>
              <a:ext uri="{FF2B5EF4-FFF2-40B4-BE49-F238E27FC236}">
                <a16:creationId xmlns:a16="http://schemas.microsoft.com/office/drawing/2014/main" id="{57DBA186-C0B5-54E4-6216-3A78B9551178}"/>
              </a:ext>
            </a:extLst>
          </p:cNvPr>
          <p:cNvSpPr txBox="1"/>
          <p:nvPr/>
        </p:nvSpPr>
        <p:spPr>
          <a:xfrm>
            <a:off x="672388" y="1887119"/>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存在问题：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眼睛闭合、面部皱纹等表情，以及头发的移动和光照的变化等外部因素，并不直接与输入的音频相关。因此，在映射语音音频到三维高斯形变时，分离非音频相关运动和场景变化至关重要。作者过引入额外的输入条件来解决这个挑战。</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F55CA2E8-4F58-07C3-49FC-C8B189DF5EC8}"/>
              </a:ext>
            </a:extLst>
          </p:cNvPr>
          <p:cNvSpPr txBox="1"/>
          <p:nvPr/>
        </p:nvSpPr>
        <p:spPr>
          <a:xfrm>
            <a:off x="392020"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Disentanglement of speech-related </a:t>
            </a: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motion</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1DEC6741-CD81-5DD6-AE7D-DF495F50724B}"/>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audio-driven deformation of 3D Gaussians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4" name="文本框 33">
            <a:extLst>
              <a:ext uri="{FF2B5EF4-FFF2-40B4-BE49-F238E27FC236}">
                <a16:creationId xmlns:a16="http://schemas.microsoft.com/office/drawing/2014/main" id="{B42E7703-2794-408A-5EEE-D756E2137198}"/>
              </a:ext>
            </a:extLst>
          </p:cNvPr>
          <p:cNvSpPr txBox="1"/>
          <p:nvPr/>
        </p:nvSpPr>
        <p:spPr>
          <a:xfrm>
            <a:off x="11616918" y="48611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5" name="文本框 34">
            <a:extLst>
              <a:ext uri="{FF2B5EF4-FFF2-40B4-BE49-F238E27FC236}">
                <a16:creationId xmlns:a16="http://schemas.microsoft.com/office/drawing/2014/main" id="{7B00CECB-4490-EC7A-9480-0D73E7F9555E}"/>
              </a:ext>
            </a:extLst>
          </p:cNvPr>
          <p:cNvSpPr txBox="1"/>
          <p:nvPr/>
        </p:nvSpPr>
        <p:spPr>
          <a:xfrm>
            <a:off x="11616919" y="31689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CB21E1AE-08D9-A6D2-DD64-0C50F77DEB2A}"/>
              </a:ext>
            </a:extLst>
          </p:cNvPr>
          <p:cNvSpPr txBox="1"/>
          <p:nvPr/>
        </p:nvSpPr>
        <p:spPr>
          <a:xfrm>
            <a:off x="11616918" y="404744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7" name="文本框 36">
            <a:extLst>
              <a:ext uri="{FF2B5EF4-FFF2-40B4-BE49-F238E27FC236}">
                <a16:creationId xmlns:a16="http://schemas.microsoft.com/office/drawing/2014/main" id="{F6DB880E-382B-4F8C-E2EC-8D8F9DDC1F1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38" name="文本框 37">
            <a:extLst>
              <a:ext uri="{FF2B5EF4-FFF2-40B4-BE49-F238E27FC236}">
                <a16:creationId xmlns:a16="http://schemas.microsoft.com/office/drawing/2014/main" id="{F49E2A21-91D0-1962-B4AA-C4E9B67A8A71}"/>
              </a:ext>
            </a:extLst>
          </p:cNvPr>
          <p:cNvSpPr txBox="1"/>
          <p:nvPr/>
        </p:nvSpPr>
        <p:spPr>
          <a:xfrm>
            <a:off x="672388" y="3084543"/>
            <a:ext cx="10847224"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眨眼控制：</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应用了显式的眨眼控制，使用眼睛特征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，即使用面部动作编码系统中的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AU45</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来描述眼睑闭合的程度，并利用正弦位置编码来匹配输入维度。</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2DF8A638-2E1B-94CC-6A8A-25AB14AF07B1}"/>
                  </a:ext>
                </a:extLst>
              </p:cNvPr>
              <p:cNvSpPr txBox="1"/>
              <p:nvPr/>
            </p:nvSpPr>
            <p:spPr>
              <a:xfrm>
                <a:off x="672388" y="3943413"/>
                <a:ext cx="10847224"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场景分离</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：使用面部视角嵌入</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作为附加输入条件，以分离与音频无关的场景变化。</a:t>
                </a:r>
                <a:r>
                  <a:rPr lang="en-US" altLang="zh-CN" sz="2000" dirty="0">
                    <a:ea typeface="宋体" panose="02010600030101010101" pitchFamily="2" charset="-122"/>
                    <a:cs typeface="Times New Roman" panose="02020603050405020304" pitchFamily="18" charset="0"/>
                  </a:rPr>
                  <a:t>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将外部相机姿态</a:t>
                </a:r>
                <a14:m>
                  <m:oMath xmlns:m="http://schemas.openxmlformats.org/officeDocument/2006/math">
                    <m:sSub>
                      <m:sSubPr>
                        <m:ctrlPr>
                          <a:rPr lang="en-US" altLang="zh-CN" i="1">
                            <a:latin typeface="Cambria Math" panose="02040503050406030204" pitchFamily="18" charset="0"/>
                          </a:rPr>
                        </m:ctrlPr>
                      </m:sSubPr>
                      <m:e>
                        <m:r>
                          <a:rPr lang="zh-CN" altLang="en-US" i="1" smtClean="0">
                            <a:latin typeface="Cambria Math" panose="02040503050406030204" pitchFamily="18" charset="0"/>
                          </a:rPr>
                          <m:t>𝜋</m:t>
                        </m:r>
                      </m:e>
                      <m:sub>
                        <m:r>
                          <a:rPr lang="en-US" altLang="zh-CN" i="1">
                            <a:latin typeface="Cambria Math" panose="02040503050406030204" pitchFamily="18" charset="0"/>
                          </a:rPr>
                          <m:t>𝑛</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映射到一个小的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MLP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而获得的嵌入向量，具有与其他输入相同的维数。</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5" name="文本框 44">
                <a:extLst>
                  <a:ext uri="{FF2B5EF4-FFF2-40B4-BE49-F238E27FC236}">
                    <a16:creationId xmlns:a16="http://schemas.microsoft.com/office/drawing/2014/main" id="{2DF8A638-2E1B-94CC-6A8A-25AB14AF07B1}"/>
                  </a:ext>
                </a:extLst>
              </p:cNvPr>
              <p:cNvSpPr txBox="1">
                <a:spLocks noRot="1" noChangeAspect="1" noMove="1" noResize="1" noEditPoints="1" noAdjustHandles="1" noChangeArrowheads="1" noChangeShapeType="1" noTextEdit="1"/>
              </p:cNvSpPr>
              <p:nvPr/>
            </p:nvSpPr>
            <p:spPr>
              <a:xfrm>
                <a:off x="672388" y="3943413"/>
                <a:ext cx="10847224" cy="741806"/>
              </a:xfrm>
              <a:prstGeom prst="rect">
                <a:avLst/>
              </a:prstGeom>
              <a:blipFill>
                <a:blip r:embed="rId5"/>
                <a:stretch>
                  <a:fillRect l="-506" t="-6557" b="-139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1764327B-5167-7E1A-0214-9E8283B0E573}"/>
                  </a:ext>
                </a:extLst>
              </p:cNvPr>
              <p:cNvSpPr txBox="1"/>
              <p:nvPr/>
            </p:nvSpPr>
            <p:spPr>
              <a:xfrm>
                <a:off x="602733" y="4802283"/>
                <a:ext cx="10847224"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视频帧一致性</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：对所有帧使用单一的空向量</a:t>
                </a:r>
                <a14:m>
                  <m:oMath xmlns:m="http://schemas.openxmlformats.org/officeDocument/2006/math">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作为全局特征可以促进视频帧之间的一致性，因此，将空向量</a:t>
                </a:r>
                <a14:m>
                  <m:oMath xmlns:m="http://schemas.openxmlformats.org/officeDocument/2006/math">
                    <m:r>
                      <a:rPr lang="zh-CN" altLang="en-US" sz="2000" i="1">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作为额外输入加入交叉注意网络。</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46" name="文本框 45">
                <a:extLst>
                  <a:ext uri="{FF2B5EF4-FFF2-40B4-BE49-F238E27FC236}">
                    <a16:creationId xmlns:a16="http://schemas.microsoft.com/office/drawing/2014/main" id="{1764327B-5167-7E1A-0214-9E8283B0E573}"/>
                  </a:ext>
                </a:extLst>
              </p:cNvPr>
              <p:cNvSpPr txBox="1">
                <a:spLocks noRot="1" noChangeAspect="1" noMove="1" noResize="1" noEditPoints="1" noAdjustHandles="1" noChangeArrowheads="1" noChangeShapeType="1" noTextEdit="1"/>
              </p:cNvSpPr>
              <p:nvPr/>
            </p:nvSpPr>
            <p:spPr>
              <a:xfrm>
                <a:off x="602733" y="4802283"/>
                <a:ext cx="10847224" cy="741806"/>
              </a:xfrm>
              <a:prstGeom prst="rect">
                <a:avLst/>
              </a:prstGeom>
              <a:blipFill>
                <a:blip r:embed="rId6"/>
                <a:stretch>
                  <a:fillRect l="-506" t="-6612" b="-12397"/>
                </a:stretch>
              </a:blipFill>
            </p:spPr>
            <p:txBody>
              <a:bodyPr/>
              <a:lstStyle/>
              <a:p>
                <a:r>
                  <a:rPr lang="zh-CN" altLang="en-US">
                    <a:noFill/>
                  </a:rPr>
                  <a:t> </a:t>
                </a:r>
              </a:p>
            </p:txBody>
          </p:sp>
        </mc:Fallback>
      </mc:AlternateContent>
      <p:grpSp>
        <p:nvGrpSpPr>
          <p:cNvPr id="47" name="组合 46">
            <a:extLst>
              <a:ext uri="{FF2B5EF4-FFF2-40B4-BE49-F238E27FC236}">
                <a16:creationId xmlns:a16="http://schemas.microsoft.com/office/drawing/2014/main" id="{41953BF6-21C8-4940-5A2C-A34DBCADC6FC}"/>
              </a:ext>
            </a:extLst>
          </p:cNvPr>
          <p:cNvGrpSpPr/>
          <p:nvPr/>
        </p:nvGrpSpPr>
        <p:grpSpPr>
          <a:xfrm>
            <a:off x="671107" y="5661154"/>
            <a:ext cx="10847224" cy="514422"/>
            <a:chOff x="671107" y="5303350"/>
            <a:chExt cx="10847224" cy="514422"/>
          </a:xfrm>
        </p:grpSpPr>
        <p:sp>
          <p:nvSpPr>
            <p:cNvPr id="49" name="文本框 48">
              <a:extLst>
                <a:ext uri="{FF2B5EF4-FFF2-40B4-BE49-F238E27FC236}">
                  <a16:creationId xmlns:a16="http://schemas.microsoft.com/office/drawing/2014/main" id="{9D38311F-4784-944B-D38D-1A9ECBBC30C1}"/>
                </a:ext>
              </a:extLst>
            </p:cNvPr>
            <p:cNvSpPr txBox="1"/>
            <p:nvPr/>
          </p:nvSpPr>
          <p:spPr>
            <a:xfrm>
              <a:off x="671107" y="5328684"/>
              <a:ext cx="10847224" cy="4032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修改公式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0" name="图片 49">
              <a:extLst>
                <a:ext uri="{FF2B5EF4-FFF2-40B4-BE49-F238E27FC236}">
                  <a16:creationId xmlns:a16="http://schemas.microsoft.com/office/drawing/2014/main" id="{65C2A890-5020-1199-1F51-A1DFFFA157C5}"/>
                </a:ext>
              </a:extLst>
            </p:cNvPr>
            <p:cNvPicPr>
              <a:picLocks noChangeAspect="1"/>
            </p:cNvPicPr>
            <p:nvPr/>
          </p:nvPicPr>
          <p:blipFill>
            <a:blip r:embed="rId7"/>
            <a:stretch>
              <a:fillRect/>
            </a:stretch>
          </p:blipFill>
          <p:spPr>
            <a:xfrm>
              <a:off x="2334472" y="5303350"/>
              <a:ext cx="4763165" cy="514422"/>
            </a:xfrm>
            <a:prstGeom prst="rect">
              <a:avLst/>
            </a:prstGeom>
          </p:spPr>
        </p:pic>
      </p:grpSp>
      <p:sp>
        <p:nvSpPr>
          <p:cNvPr id="2" name="文本框 1">
            <a:extLst>
              <a:ext uri="{FF2B5EF4-FFF2-40B4-BE49-F238E27FC236}">
                <a16:creationId xmlns:a16="http://schemas.microsoft.com/office/drawing/2014/main" id="{3A207AB5-3EC1-E330-6E4F-379C2A4B6183}"/>
              </a:ext>
            </a:extLst>
          </p:cNvPr>
          <p:cNvSpPr txBox="1"/>
          <p:nvPr/>
        </p:nvSpPr>
        <p:spPr>
          <a:xfrm>
            <a:off x="11616917" y="568515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64968582"/>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9FFD02B9-0686-EF4D-268C-718342037C88}"/>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8A570086-7029-C0D0-5947-0E4017FD6DF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7">
              <a:extLst>
                <a:ext uri="{FF2B5EF4-FFF2-40B4-BE49-F238E27FC236}">
                  <a16:creationId xmlns:a16="http://schemas.microsoft.com/office/drawing/2014/main" id="{1A255CC7-DA3B-C649-19E1-ED7891F8C0E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7" name="Freeform 9">
              <a:extLst>
                <a:ext uri="{FF2B5EF4-FFF2-40B4-BE49-F238E27FC236}">
                  <a16:creationId xmlns:a16="http://schemas.microsoft.com/office/drawing/2014/main" id="{38607D7A-687B-2866-FEC8-CFAE130A4C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8" name="Freeform 10">
              <a:extLst>
                <a:ext uri="{FF2B5EF4-FFF2-40B4-BE49-F238E27FC236}">
                  <a16:creationId xmlns:a16="http://schemas.microsoft.com/office/drawing/2014/main" id="{2DDDAF45-9FF1-240D-4EF5-EA354DBC5EA4}"/>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9" name="Freeform 11">
              <a:extLst>
                <a:ext uri="{FF2B5EF4-FFF2-40B4-BE49-F238E27FC236}">
                  <a16:creationId xmlns:a16="http://schemas.microsoft.com/office/drawing/2014/main" id="{D0BDA919-7461-A8AD-3A52-A179E2823152}"/>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24" name="组合 23">
            <a:extLst>
              <a:ext uri="{FF2B5EF4-FFF2-40B4-BE49-F238E27FC236}">
                <a16:creationId xmlns:a16="http://schemas.microsoft.com/office/drawing/2014/main" id="{90796D20-7F63-66E0-7868-7E575CEF4C90}"/>
              </a:ext>
            </a:extLst>
          </p:cNvPr>
          <p:cNvGrpSpPr/>
          <p:nvPr/>
        </p:nvGrpSpPr>
        <p:grpSpPr>
          <a:xfrm>
            <a:off x="102870" y="238125"/>
            <a:ext cx="454660" cy="490220"/>
            <a:chOff x="13580" y="262"/>
            <a:chExt cx="661" cy="772"/>
          </a:xfrm>
        </p:grpSpPr>
        <p:sp>
          <p:nvSpPr>
            <p:cNvPr id="25" name="矩形 24">
              <a:extLst>
                <a:ext uri="{FF2B5EF4-FFF2-40B4-BE49-F238E27FC236}">
                  <a16:creationId xmlns:a16="http://schemas.microsoft.com/office/drawing/2014/main" id="{922746D4-7112-AFB1-3C56-42F098B652B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26" name="矩形: 圆角 4">
              <a:extLst>
                <a:ext uri="{FF2B5EF4-FFF2-40B4-BE49-F238E27FC236}">
                  <a16:creationId xmlns:a16="http://schemas.microsoft.com/office/drawing/2014/main" id="{40DC356B-CA63-9ED1-866B-90BCFBD9C764}"/>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7" name="文本框 26">
            <a:extLst>
              <a:ext uri="{FF2B5EF4-FFF2-40B4-BE49-F238E27FC236}">
                <a16:creationId xmlns:a16="http://schemas.microsoft.com/office/drawing/2014/main" id="{778C2CC0-F630-9F8C-F449-D510B743F27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8" name="矩形: 圆角 4">
            <a:extLst>
              <a:ext uri="{FF2B5EF4-FFF2-40B4-BE49-F238E27FC236}">
                <a16:creationId xmlns:a16="http://schemas.microsoft.com/office/drawing/2014/main" id="{7CFBE7EC-DDEB-4ABB-2D4C-EC0D938E275A}"/>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9" name="矩形: 圆角 4">
            <a:extLst>
              <a:ext uri="{FF2B5EF4-FFF2-40B4-BE49-F238E27FC236}">
                <a16:creationId xmlns:a16="http://schemas.microsoft.com/office/drawing/2014/main" id="{9FEE36B0-73B4-5502-3001-DDDE8869738C}"/>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0" name="文本框 29">
            <a:extLst>
              <a:ext uri="{FF2B5EF4-FFF2-40B4-BE49-F238E27FC236}">
                <a16:creationId xmlns:a16="http://schemas.microsoft.com/office/drawing/2014/main" id="{8EDF3468-7B4C-BB83-EFE9-D21BFD707F9F}"/>
              </a:ext>
            </a:extLst>
          </p:cNvPr>
          <p:cNvSpPr txBox="1"/>
          <p:nvPr/>
        </p:nvSpPr>
        <p:spPr>
          <a:xfrm>
            <a:off x="11620191" y="25647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F55CA2E8-4F58-07C3-49FC-C8B189DF5EC8}"/>
              </a:ext>
            </a:extLst>
          </p:cNvPr>
          <p:cNvSpPr txBox="1"/>
          <p:nvPr/>
        </p:nvSpPr>
        <p:spPr>
          <a:xfrm>
            <a:off x="392020"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Stage-wise optimization</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1DEC6741-CD81-5DD6-AE7D-DF495F50724B}"/>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4" name="文本框 33">
            <a:extLst>
              <a:ext uri="{FF2B5EF4-FFF2-40B4-BE49-F238E27FC236}">
                <a16:creationId xmlns:a16="http://schemas.microsoft.com/office/drawing/2014/main" id="{B42E7703-2794-408A-5EEE-D756E2137198}"/>
              </a:ext>
            </a:extLst>
          </p:cNvPr>
          <p:cNvSpPr txBox="1"/>
          <p:nvPr/>
        </p:nvSpPr>
        <p:spPr>
          <a:xfrm>
            <a:off x="11616918" y="47319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CB21E1AE-08D9-A6D2-DD64-0C50F77DEB2A}"/>
              </a:ext>
            </a:extLst>
          </p:cNvPr>
          <p:cNvSpPr txBox="1"/>
          <p:nvPr/>
        </p:nvSpPr>
        <p:spPr>
          <a:xfrm>
            <a:off x="11616918" y="37790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7" name="文本框 36">
            <a:extLst>
              <a:ext uri="{FF2B5EF4-FFF2-40B4-BE49-F238E27FC236}">
                <a16:creationId xmlns:a16="http://schemas.microsoft.com/office/drawing/2014/main" id="{F6DB880E-382B-4F8C-E2EC-8D8F9DDC1F1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3A207AB5-3EC1-E330-6E4F-379C2A4B6183}"/>
              </a:ext>
            </a:extLst>
          </p:cNvPr>
          <p:cNvSpPr txBox="1"/>
          <p:nvPr/>
        </p:nvSpPr>
        <p:spPr>
          <a:xfrm>
            <a:off x="11616917" y="547642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7" name="组合 6">
            <a:extLst>
              <a:ext uri="{FF2B5EF4-FFF2-40B4-BE49-F238E27FC236}">
                <a16:creationId xmlns:a16="http://schemas.microsoft.com/office/drawing/2014/main" id="{814A7234-2C49-E72A-0F19-E2FC55E2996D}"/>
              </a:ext>
            </a:extLst>
          </p:cNvPr>
          <p:cNvGrpSpPr/>
          <p:nvPr/>
        </p:nvGrpSpPr>
        <p:grpSpPr>
          <a:xfrm>
            <a:off x="672388" y="2115717"/>
            <a:ext cx="10707915" cy="2248530"/>
            <a:chOff x="672388" y="1887119"/>
            <a:chExt cx="10707915" cy="2248530"/>
          </a:xfrm>
        </p:grpSpPr>
        <p:pic>
          <p:nvPicPr>
            <p:cNvPr id="6" name="图片 5">
              <a:extLst>
                <a:ext uri="{FF2B5EF4-FFF2-40B4-BE49-F238E27FC236}">
                  <a16:creationId xmlns:a16="http://schemas.microsoft.com/office/drawing/2014/main" id="{7B18F88D-1224-3062-93C9-0446813BF209}"/>
                </a:ext>
              </a:extLst>
            </p:cNvPr>
            <p:cNvPicPr>
              <a:picLocks noChangeAspect="1"/>
            </p:cNvPicPr>
            <p:nvPr/>
          </p:nvPicPr>
          <p:blipFill>
            <a:blip r:embed="rId5"/>
            <a:stretch>
              <a:fillRect/>
            </a:stretch>
          </p:blipFill>
          <p:spPr>
            <a:xfrm>
              <a:off x="4763896" y="3415591"/>
              <a:ext cx="2661645" cy="720058"/>
            </a:xfrm>
            <a:prstGeom prst="rect">
              <a:avLst/>
            </a:prstGeom>
          </p:spPr>
        </p:pic>
        <p:sp>
          <p:nvSpPr>
            <p:cNvPr id="31" name="文本框 30">
              <a:extLst>
                <a:ext uri="{FF2B5EF4-FFF2-40B4-BE49-F238E27FC236}">
                  <a16:creationId xmlns:a16="http://schemas.microsoft.com/office/drawing/2014/main" id="{57DBA186-C0B5-54E4-6216-3A78B9551178}"/>
                </a:ext>
              </a:extLst>
            </p:cNvPr>
            <p:cNvSpPr txBox="1"/>
            <p:nvPr/>
          </p:nvSpPr>
          <p:spPr>
            <a:xfrm>
              <a:off x="672388" y="1887119"/>
              <a:ext cx="10707915" cy="175746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canonical stage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通过优化三维高斯分布的位置和多分辨率三平面表示来重建说话人脸的平均形状。这一步骤不使用传统的从运动结构（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structure from motion, SFM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）点初始化，而是选择使用从</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形变模型（</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morphable models, 3DMM</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）拟合得到的网格顶点的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坐标进行初始化。这样做可以避免额外的预处理步骤，并且这种方法已经被广泛地应用于基于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的说话面部合成研究。之后，对规范头像的静止图像进行光栅化：</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11" name="组合 10">
            <a:extLst>
              <a:ext uri="{FF2B5EF4-FFF2-40B4-BE49-F238E27FC236}">
                <a16:creationId xmlns:a16="http://schemas.microsoft.com/office/drawing/2014/main" id="{FCD88749-F7BF-BB35-E2F5-945F646B12DE}"/>
              </a:ext>
            </a:extLst>
          </p:cNvPr>
          <p:cNvGrpSpPr/>
          <p:nvPr/>
        </p:nvGrpSpPr>
        <p:grpSpPr>
          <a:xfrm>
            <a:off x="672388" y="4771854"/>
            <a:ext cx="10847224" cy="1140070"/>
            <a:chOff x="602733" y="4036970"/>
            <a:chExt cx="10847224" cy="1140070"/>
          </a:xfrm>
        </p:grpSpPr>
        <p:sp>
          <p:nvSpPr>
            <p:cNvPr id="46" name="文本框 45">
              <a:extLst>
                <a:ext uri="{FF2B5EF4-FFF2-40B4-BE49-F238E27FC236}">
                  <a16:creationId xmlns:a16="http://schemas.microsoft.com/office/drawing/2014/main" id="{1764327B-5167-7E1A-0214-9E8283B0E573}"/>
                </a:ext>
              </a:extLst>
            </p:cNvPr>
            <p:cNvSpPr txBox="1"/>
            <p:nvPr/>
          </p:nvSpPr>
          <p:spPr>
            <a:xfrm>
              <a:off x="602733" y="4036970"/>
              <a:ext cx="10847224"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deformation stage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：在此阶段，优化整个网络，并学习跨注意力变形网络。对于每一帧，动态头部视频帧渲染为：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 name="图片 9">
              <a:extLst>
                <a:ext uri="{FF2B5EF4-FFF2-40B4-BE49-F238E27FC236}">
                  <a16:creationId xmlns:a16="http://schemas.microsoft.com/office/drawing/2014/main" id="{D47AEFB0-40BA-00F9-CCD7-D72F9114F70C}"/>
                </a:ext>
              </a:extLst>
            </p:cNvPr>
            <p:cNvPicPr>
              <a:picLocks noChangeAspect="1"/>
            </p:cNvPicPr>
            <p:nvPr/>
          </p:nvPicPr>
          <p:blipFill>
            <a:blip r:embed="rId6"/>
            <a:stretch>
              <a:fillRect/>
            </a:stretch>
          </p:blipFill>
          <p:spPr>
            <a:xfrm>
              <a:off x="4434023" y="4481812"/>
              <a:ext cx="3515495" cy="695228"/>
            </a:xfrm>
            <a:prstGeom prst="rect">
              <a:avLst/>
            </a:prstGeom>
          </p:spPr>
        </p:pic>
      </p:grpSp>
    </p:spTree>
    <p:extLst>
      <p:ext uri="{BB962C8B-B14F-4D97-AF65-F5344CB8AC3E}">
        <p14:creationId xmlns:p14="http://schemas.microsoft.com/office/powerpoint/2010/main" val="1668441717"/>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 name="组合 2">
            <a:extLst>
              <a:ext uri="{FF2B5EF4-FFF2-40B4-BE49-F238E27FC236}">
                <a16:creationId xmlns:a16="http://schemas.microsoft.com/office/drawing/2014/main" id="{9FFD02B9-0686-EF4D-268C-718342037C88}"/>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5" name="Freeform 5">
              <a:extLst>
                <a:ext uri="{FF2B5EF4-FFF2-40B4-BE49-F238E27FC236}">
                  <a16:creationId xmlns:a16="http://schemas.microsoft.com/office/drawing/2014/main" id="{8A570086-7029-C0D0-5947-0E4017FD6DFD}"/>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9" name="Freeform 7">
              <a:extLst>
                <a:ext uri="{FF2B5EF4-FFF2-40B4-BE49-F238E27FC236}">
                  <a16:creationId xmlns:a16="http://schemas.microsoft.com/office/drawing/2014/main" id="{1A255CC7-DA3B-C649-19E1-ED7891F8C0EE}"/>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7" name="Freeform 9">
              <a:extLst>
                <a:ext uri="{FF2B5EF4-FFF2-40B4-BE49-F238E27FC236}">
                  <a16:creationId xmlns:a16="http://schemas.microsoft.com/office/drawing/2014/main" id="{38607D7A-687B-2866-FEC8-CFAE130A4C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18" name="Freeform 10">
              <a:extLst>
                <a:ext uri="{FF2B5EF4-FFF2-40B4-BE49-F238E27FC236}">
                  <a16:creationId xmlns:a16="http://schemas.microsoft.com/office/drawing/2014/main" id="{2DDDAF45-9FF1-240D-4EF5-EA354DBC5EA4}"/>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19" name="Freeform 11">
              <a:extLst>
                <a:ext uri="{FF2B5EF4-FFF2-40B4-BE49-F238E27FC236}">
                  <a16:creationId xmlns:a16="http://schemas.microsoft.com/office/drawing/2014/main" id="{D0BDA919-7461-A8AD-3A52-A179E2823152}"/>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24" name="组合 23">
            <a:extLst>
              <a:ext uri="{FF2B5EF4-FFF2-40B4-BE49-F238E27FC236}">
                <a16:creationId xmlns:a16="http://schemas.microsoft.com/office/drawing/2014/main" id="{90796D20-7F63-66E0-7868-7E575CEF4C90}"/>
              </a:ext>
            </a:extLst>
          </p:cNvPr>
          <p:cNvGrpSpPr/>
          <p:nvPr/>
        </p:nvGrpSpPr>
        <p:grpSpPr>
          <a:xfrm>
            <a:off x="102870" y="238125"/>
            <a:ext cx="454660" cy="490220"/>
            <a:chOff x="13580" y="262"/>
            <a:chExt cx="661" cy="772"/>
          </a:xfrm>
        </p:grpSpPr>
        <p:sp>
          <p:nvSpPr>
            <p:cNvPr id="25" name="矩形 24">
              <a:extLst>
                <a:ext uri="{FF2B5EF4-FFF2-40B4-BE49-F238E27FC236}">
                  <a16:creationId xmlns:a16="http://schemas.microsoft.com/office/drawing/2014/main" id="{922746D4-7112-AFB1-3C56-42F098B652B7}"/>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26" name="矩形: 圆角 4">
              <a:extLst>
                <a:ext uri="{FF2B5EF4-FFF2-40B4-BE49-F238E27FC236}">
                  <a16:creationId xmlns:a16="http://schemas.microsoft.com/office/drawing/2014/main" id="{40DC356B-CA63-9ED1-866B-90BCFBD9C764}"/>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27" name="文本框 26">
            <a:extLst>
              <a:ext uri="{FF2B5EF4-FFF2-40B4-BE49-F238E27FC236}">
                <a16:creationId xmlns:a16="http://schemas.microsoft.com/office/drawing/2014/main" id="{778C2CC0-F630-9F8C-F449-D510B743F271}"/>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28" name="矩形: 圆角 4">
            <a:extLst>
              <a:ext uri="{FF2B5EF4-FFF2-40B4-BE49-F238E27FC236}">
                <a16:creationId xmlns:a16="http://schemas.microsoft.com/office/drawing/2014/main" id="{7CFBE7EC-DDEB-4ABB-2D4C-EC0D938E275A}"/>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9" name="矩形: 圆角 4">
            <a:extLst>
              <a:ext uri="{FF2B5EF4-FFF2-40B4-BE49-F238E27FC236}">
                <a16:creationId xmlns:a16="http://schemas.microsoft.com/office/drawing/2014/main" id="{9FEE36B0-73B4-5502-3001-DDDE8869738C}"/>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0" name="文本框 29">
            <a:extLst>
              <a:ext uri="{FF2B5EF4-FFF2-40B4-BE49-F238E27FC236}">
                <a16:creationId xmlns:a16="http://schemas.microsoft.com/office/drawing/2014/main" id="{8EDF3468-7B4C-BB83-EFE9-D21BFD707F9F}"/>
              </a:ext>
            </a:extLst>
          </p:cNvPr>
          <p:cNvSpPr txBox="1"/>
          <p:nvPr/>
        </p:nvSpPr>
        <p:spPr>
          <a:xfrm>
            <a:off x="11620191" y="25647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2" name="文本框 31">
            <a:extLst>
              <a:ext uri="{FF2B5EF4-FFF2-40B4-BE49-F238E27FC236}">
                <a16:creationId xmlns:a16="http://schemas.microsoft.com/office/drawing/2014/main" id="{F55CA2E8-4F58-07C3-49FC-C8B189DF5EC8}"/>
              </a:ext>
            </a:extLst>
          </p:cNvPr>
          <p:cNvSpPr txBox="1"/>
          <p:nvPr/>
        </p:nvSpPr>
        <p:spPr>
          <a:xfrm>
            <a:off x="392020"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Loss Functions</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1DEC6741-CD81-5DD6-AE7D-DF495F50724B}"/>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Training</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34" name="文本框 33">
            <a:extLst>
              <a:ext uri="{FF2B5EF4-FFF2-40B4-BE49-F238E27FC236}">
                <a16:creationId xmlns:a16="http://schemas.microsoft.com/office/drawing/2014/main" id="{B42E7703-2794-408A-5EEE-D756E2137198}"/>
              </a:ext>
            </a:extLst>
          </p:cNvPr>
          <p:cNvSpPr txBox="1"/>
          <p:nvPr/>
        </p:nvSpPr>
        <p:spPr>
          <a:xfrm>
            <a:off x="11616918" y="47319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6" name="文本框 35">
            <a:extLst>
              <a:ext uri="{FF2B5EF4-FFF2-40B4-BE49-F238E27FC236}">
                <a16:creationId xmlns:a16="http://schemas.microsoft.com/office/drawing/2014/main" id="{CB21E1AE-08D9-A6D2-DD64-0C50F77DEB2A}"/>
              </a:ext>
            </a:extLst>
          </p:cNvPr>
          <p:cNvSpPr txBox="1"/>
          <p:nvPr/>
        </p:nvSpPr>
        <p:spPr>
          <a:xfrm>
            <a:off x="11616918" y="37790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7" name="文本框 36">
            <a:extLst>
              <a:ext uri="{FF2B5EF4-FFF2-40B4-BE49-F238E27FC236}">
                <a16:creationId xmlns:a16="http://schemas.microsoft.com/office/drawing/2014/main" id="{F6DB880E-382B-4F8C-E2EC-8D8F9DDC1F1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3A207AB5-3EC1-E330-6E4F-379C2A4B6183}"/>
              </a:ext>
            </a:extLst>
          </p:cNvPr>
          <p:cNvSpPr txBox="1"/>
          <p:nvPr/>
        </p:nvSpPr>
        <p:spPr>
          <a:xfrm>
            <a:off x="11616917" y="547642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57DBA186-C0B5-54E4-6216-3A78B9551178}"/>
                  </a:ext>
                </a:extLst>
              </p:cNvPr>
              <p:cNvSpPr txBox="1"/>
              <p:nvPr/>
            </p:nvSpPr>
            <p:spPr>
              <a:xfrm>
                <a:off x="672388" y="1897059"/>
                <a:ext cx="10707915" cy="110639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canonical stage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遵循原始的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3DGS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实现并使用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L1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颜色损失 </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D-SSIM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损失项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𝐷</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m:t>
                        </m:r>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𝑆𝑆𝐼𝑀</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的组合。参考之前的基于</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的工作 ，加入了了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LPIPS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损失 </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𝐿</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𝑙𝑝𝑖𝑝𝑠</m:t>
                        </m:r>
                      </m:sub>
                    </m:sSub>
                  </m:oMath>
                </a14:m>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来捕捉细节。给定输入帧 </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𝐼</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，规范阶段的整体损失函数可表示为：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57DBA186-C0B5-54E4-6216-3A78B9551178}"/>
                  </a:ext>
                </a:extLst>
              </p:cNvPr>
              <p:cNvSpPr txBox="1">
                <a:spLocks noRot="1" noChangeAspect="1" noMove="1" noResize="1" noEditPoints="1" noAdjustHandles="1" noChangeArrowheads="1" noChangeShapeType="1" noTextEdit="1"/>
              </p:cNvSpPr>
              <p:nvPr/>
            </p:nvSpPr>
            <p:spPr>
              <a:xfrm>
                <a:off x="672388" y="1897059"/>
                <a:ext cx="10707915" cy="1106393"/>
              </a:xfrm>
              <a:prstGeom prst="rect">
                <a:avLst/>
              </a:prstGeom>
              <a:blipFill>
                <a:blip r:embed="rId5"/>
                <a:stretch>
                  <a:fillRect l="-512" t="-3846" r="-285" b="-7143"/>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1764327B-5167-7E1A-0214-9E8283B0E573}"/>
              </a:ext>
            </a:extLst>
          </p:cNvPr>
          <p:cNvSpPr txBox="1"/>
          <p:nvPr/>
        </p:nvSpPr>
        <p:spPr>
          <a:xfrm>
            <a:off x="672388" y="4006540"/>
            <a:ext cx="10847224"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deformation stage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：在说话人头部的嘴唇区域使用额外的损失函数。具体来说，专门针对嘴唇区域，通过裁剪基于面部标志的图像块并计算其重建误差，确保嘴唇动作与音频输入高度同步和准确。该阶段的损失函数可表示为：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20DC5ADD-B2ED-6BAD-7A59-132667A35939}"/>
              </a:ext>
            </a:extLst>
          </p:cNvPr>
          <p:cNvPicPr>
            <a:picLocks noChangeAspect="1"/>
          </p:cNvPicPr>
          <p:nvPr/>
        </p:nvPicPr>
        <p:blipFill>
          <a:blip r:embed="rId6"/>
          <a:stretch>
            <a:fillRect/>
          </a:stretch>
        </p:blipFill>
        <p:spPr>
          <a:xfrm>
            <a:off x="3128973" y="3133591"/>
            <a:ext cx="6264904" cy="565680"/>
          </a:xfrm>
          <a:prstGeom prst="rect">
            <a:avLst/>
          </a:prstGeom>
        </p:spPr>
      </p:pic>
      <p:pic>
        <p:nvPicPr>
          <p:cNvPr id="13" name="图片 12">
            <a:extLst>
              <a:ext uri="{FF2B5EF4-FFF2-40B4-BE49-F238E27FC236}">
                <a16:creationId xmlns:a16="http://schemas.microsoft.com/office/drawing/2014/main" id="{4FE3C33B-A5CE-5020-451A-86B22EF0E5B9}"/>
              </a:ext>
            </a:extLst>
          </p:cNvPr>
          <p:cNvPicPr>
            <a:picLocks noChangeAspect="1"/>
          </p:cNvPicPr>
          <p:nvPr/>
        </p:nvPicPr>
        <p:blipFill>
          <a:blip r:embed="rId7"/>
          <a:stretch>
            <a:fillRect/>
          </a:stretch>
        </p:blipFill>
        <p:spPr>
          <a:xfrm>
            <a:off x="4197002" y="5185212"/>
            <a:ext cx="4286357" cy="702964"/>
          </a:xfrm>
          <a:prstGeom prst="rect">
            <a:avLst/>
          </a:prstGeom>
        </p:spPr>
      </p:pic>
    </p:spTree>
    <p:extLst>
      <p:ext uri="{BB962C8B-B14F-4D97-AF65-F5344CB8AC3E}">
        <p14:creationId xmlns:p14="http://schemas.microsoft.com/office/powerpoint/2010/main" val="20816981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527667" y="19725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8" y="1746212"/>
            <a:ext cx="11035579" cy="101566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：使用同</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AD-</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等工作的数据集，每段视频平均包含</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6000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帧，以</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的速度拍摄。此外，在</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HDTF</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数据集中的选定视频剪辑上进行了实验。除了奥巴马的视频外，每个肖像视频都被裁剪并调整为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512×512</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像素，奥巴马的视频分辨率为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450×450</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像素。</a:t>
            </a:r>
            <a:endParaRPr lang="zh-CN" altLang="en-US" sz="24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527666" y="429268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393794" y="2966737"/>
            <a:ext cx="11000523" cy="3170099"/>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Metrics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：根据先前基于 </a:t>
            </a:r>
            <a:r>
              <a:rPr lang="en-US" altLang="zh-CN" sz="2000" dirty="0" err="1">
                <a:latin typeface="Times New Roman" panose="02020603050405020304" pitchFamily="18" charset="0"/>
                <a:ea typeface="宋体" panose="02010600030101010101" pitchFamily="2" charset="-122"/>
                <a:cs typeface="Times New Roman" panose="02020603050405020304" pitchFamily="18" charset="0"/>
              </a:rPr>
              <a:t>NeRF</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的工作 ，比较分为两个不同的设置：</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自驱动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跨驱动</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自驱动设置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中，使用测试子集评估了针对特定身份的头部重建准确度。我们使用多个重建指标，包括</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峰值信噪比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、结构相似性指数测量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和学习感知图像块相似度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(LPIPS)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这些指标仅在面部区域进行测量。另外，我们还通过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Fréchet inception distance (FID)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测量了重建人脸的真实性，并通过身份嵌入</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余弦相似度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(CSIM)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测量了动画视频中的身份保留情况。在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跨驱动设置</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中，所有方法都是由与唇同步评估完全不相关的音频片段驱动的。在此设置中使用的音频剪辑是从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Syn-Obama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的演示中提取的。由于缺乏</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ground-truth</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图像，使用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关键点距离（</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LMD</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err="1">
                <a:latin typeface="Times New Roman" panose="02020603050405020304" pitchFamily="18" charset="0"/>
                <a:ea typeface="宋体" panose="02010600030101010101" pitchFamily="2" charset="-122"/>
                <a:cs typeface="Times New Roman" panose="02020603050405020304" pitchFamily="18" charset="0"/>
              </a:rPr>
              <a:t>SyncNet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置信度分数（</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Sync</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来评估唇同步准确性。我们还利用</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动作单位误差（</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AUE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来衡量面部运动的精度。最后，我们将</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训练时间（</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Time</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每秒帧数（</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FPS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作为衡量每个方法效率的标准进行比较。</a:t>
            </a:r>
          </a:p>
        </p:txBody>
      </p:sp>
      <p:sp>
        <p:nvSpPr>
          <p:cNvPr id="2" name="文本框 1">
            <a:extLst>
              <a:ext uri="{FF2B5EF4-FFF2-40B4-BE49-F238E27FC236}">
                <a16:creationId xmlns:a16="http://schemas.microsoft.com/office/drawing/2014/main" id="{744341E4-CB98-486F-3171-BA6E687666C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评估（自驱动）</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2F55E6F5-606D-B82A-47B1-76BD2A710E28}"/>
              </a:ext>
            </a:extLst>
          </p:cNvPr>
          <p:cNvPicPr>
            <a:picLocks noChangeAspect="1"/>
          </p:cNvPicPr>
          <p:nvPr/>
        </p:nvPicPr>
        <p:blipFill>
          <a:blip r:embed="rId5"/>
          <a:stretch>
            <a:fillRect/>
          </a:stretch>
        </p:blipFill>
        <p:spPr>
          <a:xfrm>
            <a:off x="154458" y="2341587"/>
            <a:ext cx="11377609" cy="3333121"/>
          </a:xfrm>
          <a:prstGeom prst="rect">
            <a:avLst/>
          </a:prstGeom>
        </p:spPr>
      </p:pic>
      <p:sp>
        <p:nvSpPr>
          <p:cNvPr id="9" name="文本框 8">
            <a:extLst>
              <a:ext uri="{FF2B5EF4-FFF2-40B4-BE49-F238E27FC236}">
                <a16:creationId xmlns:a16="http://schemas.microsoft.com/office/drawing/2014/main" id="{1B07B63A-CB62-1550-FCA0-8311AFE9875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80110041"/>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dirty="0">
                <a:solidFill>
                  <a:prstClr val="black"/>
                </a:solidFill>
                <a:latin typeface="微软雅黑" panose="020B0503020204020204" charset="-122"/>
                <a:ea typeface="微软雅黑" panose="020B0503020204020204" charset="-122"/>
              </a:rPr>
              <a:t>定性</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评估（跨</a:t>
            </a:r>
            <a:r>
              <a:rPr lang="zh-CN" altLang="en-US" sz="2800" b="1" dirty="0">
                <a:solidFill>
                  <a:prstClr val="black"/>
                </a:solidFill>
                <a:latin typeface="微软雅黑" panose="020B0503020204020204" charset="-122"/>
                <a:ea typeface="微软雅黑" panose="020B0503020204020204" charset="-122"/>
              </a:rPr>
              <a:t>驱动</a:t>
            </a: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1B07B63A-CB62-1550-FCA0-8311AFE9875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77352D7B-F499-CE1C-DF93-EFBB0127FA39}"/>
              </a:ext>
            </a:extLst>
          </p:cNvPr>
          <p:cNvPicPr>
            <a:picLocks noChangeAspect="1"/>
          </p:cNvPicPr>
          <p:nvPr/>
        </p:nvPicPr>
        <p:blipFill>
          <a:blip r:embed="rId5"/>
          <a:stretch>
            <a:fillRect/>
          </a:stretch>
        </p:blipFill>
        <p:spPr>
          <a:xfrm>
            <a:off x="2256523" y="1811795"/>
            <a:ext cx="7786470" cy="4412333"/>
          </a:xfrm>
          <a:prstGeom prst="rect">
            <a:avLst/>
          </a:prstGeom>
        </p:spPr>
      </p:pic>
    </p:spTree>
    <p:extLst>
      <p:ext uri="{BB962C8B-B14F-4D97-AF65-F5344CB8AC3E}">
        <p14:creationId xmlns:p14="http://schemas.microsoft.com/office/powerpoint/2010/main" val="403868517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9CC6B385-1E88-B955-4B4A-45CD086BD507}"/>
              </a:ext>
            </a:extLst>
          </p:cNvPr>
          <p:cNvPicPr>
            <a:picLocks noChangeAspect="1"/>
          </p:cNvPicPr>
          <p:nvPr/>
        </p:nvPicPr>
        <p:blipFill>
          <a:blip r:embed="rId5"/>
          <a:stretch>
            <a:fillRect/>
          </a:stretch>
        </p:blipFill>
        <p:spPr>
          <a:xfrm>
            <a:off x="2150287" y="1218813"/>
            <a:ext cx="8293935" cy="5009049"/>
          </a:xfrm>
          <a:prstGeom prst="rect">
            <a:avLst/>
          </a:prstGeom>
        </p:spPr>
      </p:pic>
      <p:sp>
        <p:nvSpPr>
          <p:cNvPr id="9" name="文本框 8">
            <a:extLst>
              <a:ext uri="{FF2B5EF4-FFF2-40B4-BE49-F238E27FC236}">
                <a16:creationId xmlns:a16="http://schemas.microsoft.com/office/drawing/2014/main" id="{7FEA2C9F-45C9-E91B-5302-342F65DAD50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934066322"/>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62F1BE40-D28A-C353-D6BA-2BBBEAAE9B31}"/>
              </a:ext>
            </a:extLst>
          </p:cNvPr>
          <p:cNvPicPr>
            <a:picLocks noChangeAspect="1"/>
          </p:cNvPicPr>
          <p:nvPr/>
        </p:nvPicPr>
        <p:blipFill>
          <a:blip r:embed="rId5"/>
          <a:stretch>
            <a:fillRect/>
          </a:stretch>
        </p:blipFill>
        <p:spPr>
          <a:xfrm>
            <a:off x="1199564" y="1937593"/>
            <a:ext cx="8735913" cy="3894323"/>
          </a:xfrm>
          <a:prstGeom prst="rect">
            <a:avLst/>
          </a:prstGeom>
        </p:spPr>
      </p:pic>
      <p:sp>
        <p:nvSpPr>
          <p:cNvPr id="9" name="文本框 8">
            <a:extLst>
              <a:ext uri="{FF2B5EF4-FFF2-40B4-BE49-F238E27FC236}">
                <a16:creationId xmlns:a16="http://schemas.microsoft.com/office/drawing/2014/main" id="{3002BFA7-DF6D-4B50-3BBA-953D6FA4DCC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05930762"/>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3002BFA7-DF6D-4B50-3BBA-953D6FA4DCC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37C04EC1-55FA-2711-526C-8F2658F0A604}"/>
              </a:ext>
            </a:extLst>
          </p:cNvPr>
          <p:cNvPicPr>
            <a:picLocks noChangeAspect="1"/>
          </p:cNvPicPr>
          <p:nvPr/>
        </p:nvPicPr>
        <p:blipFill>
          <a:blip r:embed="rId5"/>
          <a:stretch>
            <a:fillRect/>
          </a:stretch>
        </p:blipFill>
        <p:spPr>
          <a:xfrm>
            <a:off x="640734" y="2306292"/>
            <a:ext cx="10385434" cy="3525624"/>
          </a:xfrm>
          <a:prstGeom prst="rect">
            <a:avLst/>
          </a:prstGeom>
        </p:spPr>
      </p:pic>
    </p:spTree>
    <p:extLst>
      <p:ext uri="{BB962C8B-B14F-4D97-AF65-F5344CB8AC3E}">
        <p14:creationId xmlns:p14="http://schemas.microsoft.com/office/powerpoint/2010/main" val="3786006396"/>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3002BFA7-DF6D-4B50-3BBA-953D6FA4DCC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40CBAD47-F433-F463-0D0C-7FC7355524EF}"/>
              </a:ext>
            </a:extLst>
          </p:cNvPr>
          <p:cNvPicPr>
            <a:picLocks noChangeAspect="1"/>
          </p:cNvPicPr>
          <p:nvPr/>
        </p:nvPicPr>
        <p:blipFill>
          <a:blip r:embed="rId5"/>
          <a:stretch>
            <a:fillRect/>
          </a:stretch>
        </p:blipFill>
        <p:spPr>
          <a:xfrm>
            <a:off x="1797548" y="2048067"/>
            <a:ext cx="8930766" cy="3525686"/>
          </a:xfrm>
          <a:prstGeom prst="rect">
            <a:avLst/>
          </a:prstGeom>
        </p:spPr>
      </p:pic>
    </p:spTree>
    <p:extLst>
      <p:ext uri="{BB962C8B-B14F-4D97-AF65-F5344CB8AC3E}">
        <p14:creationId xmlns:p14="http://schemas.microsoft.com/office/powerpoint/2010/main" val="3828335635"/>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消融实验</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58882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a:extLst>
              <a:ext uri="{FF2B5EF4-FFF2-40B4-BE49-F238E27FC236}">
                <a16:creationId xmlns:a16="http://schemas.microsoft.com/office/drawing/2014/main" id="{3002BFA7-DF6D-4B50-3BBA-953D6FA4DCC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GaussianTalker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Real-Time High-Fidelity Talking Head Synthesis with Audio-Driven 3D Gaussian Splatting[J].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arXiv</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89B1951D-9818-8A96-D832-60966922CCF6}"/>
              </a:ext>
            </a:extLst>
          </p:cNvPr>
          <p:cNvPicPr>
            <a:picLocks noChangeAspect="1"/>
          </p:cNvPicPr>
          <p:nvPr/>
        </p:nvPicPr>
        <p:blipFill>
          <a:blip r:embed="rId5"/>
          <a:stretch>
            <a:fillRect/>
          </a:stretch>
        </p:blipFill>
        <p:spPr>
          <a:xfrm>
            <a:off x="1650714" y="1643082"/>
            <a:ext cx="9383748" cy="4684688"/>
          </a:xfrm>
          <a:prstGeom prst="rect">
            <a:avLst/>
          </a:prstGeom>
        </p:spPr>
      </p:pic>
    </p:spTree>
    <p:extLst>
      <p:ext uri="{BB962C8B-B14F-4D97-AF65-F5344CB8AC3E}">
        <p14:creationId xmlns:p14="http://schemas.microsoft.com/office/powerpoint/2010/main" val="1885881090"/>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9390"/>
            <a:ext cx="1021920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dirty="0" err="1">
                <a:latin typeface="宋体" panose="02010600030101010101" pitchFamily="2" charset="-122"/>
                <a:ea typeface="宋体" panose="02010600030101010101" pitchFamily="2" charset="-122"/>
                <a:cs typeface="Times New Roman" panose="02020603050405020304" pitchFamily="18" charset="0"/>
              </a:rPr>
              <a:t>GaussianTalker</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，一个新颖的利用</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高斯表示头部的实时姿态可控</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说话头部合成框架。</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468378"/>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该方法可以通过从多分辨率三平面提取的特征来精确控制</a:t>
            </a: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高斯的原始数据。</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663846"/>
            <a:ext cx="9987482"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此外，该方法中的空间</a:t>
            </a:r>
            <a:r>
              <a:rPr lang="en-US" altLang="zh-CN" sz="2400" kern="100" dirty="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dirty="0">
                <a:latin typeface="宋体" panose="02010600030101010101" pitchFamily="2" charset="-122"/>
                <a:ea typeface="宋体" panose="02010600030101010101" pitchFamily="2" charset="-122"/>
                <a:cs typeface="Times New Roman" panose="02020603050405020304" pitchFamily="18" charset="0"/>
              </a:rPr>
              <a:t>音频注意力模块的整合促进了面部区域的动态变形，允许根据音频线索进行微妙的调整，并增强了口语动作的分离。</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4842835"/>
            <a:ext cx="9987482"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通过大量的可视化结果和量化实验，证明了本文所提出方法在推理速度和针对非域音频轨道的高保真结果方面，优于以往基于</a:t>
            </a:r>
            <a:r>
              <a:rPr lang="en-US" altLang="zh-CN" sz="2400" kern="100" dirty="0" err="1">
                <a:latin typeface="Times New Roman" panose="02020603050405020304" pitchFamily="18" charset="0"/>
                <a:ea typeface="宋体" panose="02010600030101010101" pitchFamily="2" charset="-122"/>
                <a:cs typeface="Times New Roman" panose="02020603050405020304" pitchFamily="18" charset="0"/>
              </a:rPr>
              <a:t>NeRF</a:t>
            </a:r>
            <a:r>
              <a:rPr lang="zh-CN" altLang="en-US" sz="2400" kern="100" dirty="0">
                <a:latin typeface="Times New Roman" panose="02020603050405020304" pitchFamily="18" charset="0"/>
                <a:ea typeface="宋体" panose="02010600030101010101" pitchFamily="2" charset="-122"/>
                <a:cs typeface="Times New Roman" panose="02020603050405020304" pitchFamily="18" charset="0"/>
              </a:rPr>
              <a:t>的方法。</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E8CA77-4C1B-4B6A-E3AE-CFC3CB69599E}"/>
            </a:ext>
          </a:extLst>
        </p:cNvPr>
        <p:cNvGrpSpPr/>
        <p:nvPr/>
      </p:nvGrpSpPr>
      <p:grpSpPr>
        <a:xfrm>
          <a:off x="0" y="0"/>
          <a:ext cx="0" cy="0"/>
          <a:chOff x="0" y="0"/>
          <a:chExt cx="0" cy="0"/>
        </a:xfrm>
      </p:grpSpPr>
      <p:sp>
        <p:nvSpPr>
          <p:cNvPr id="2" name="矩形: 圆角 4">
            <a:extLst>
              <a:ext uri="{FF2B5EF4-FFF2-40B4-BE49-F238E27FC236}">
                <a16:creationId xmlns:a16="http://schemas.microsoft.com/office/drawing/2014/main" id="{83857C88-E784-28FD-30B6-EB7A54A88697}"/>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a:extLst>
              <a:ext uri="{FF2B5EF4-FFF2-40B4-BE49-F238E27FC236}">
                <a16:creationId xmlns:a16="http://schemas.microsoft.com/office/drawing/2014/main" id="{E32C6769-32CE-BC59-31BD-0E50957ABA88}"/>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38" name="Freeform 5">
              <a:extLst>
                <a:ext uri="{FF2B5EF4-FFF2-40B4-BE49-F238E27FC236}">
                  <a16:creationId xmlns:a16="http://schemas.microsoft.com/office/drawing/2014/main" id="{8E990F48-69C2-2D63-2E84-F5F997D5C8A6}"/>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a:extLst>
                <a:ext uri="{FF2B5EF4-FFF2-40B4-BE49-F238E27FC236}">
                  <a16:creationId xmlns:a16="http://schemas.microsoft.com/office/drawing/2014/main" id="{4BAFA635-E5B7-9451-A603-44A3090B3D26}"/>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a:extLst>
                <a:ext uri="{FF2B5EF4-FFF2-40B4-BE49-F238E27FC236}">
                  <a16:creationId xmlns:a16="http://schemas.microsoft.com/office/drawing/2014/main" id="{4BBA69F6-620D-3F05-E0CA-08DCE8D4B53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a:extLst>
                <a:ext uri="{FF2B5EF4-FFF2-40B4-BE49-F238E27FC236}">
                  <a16:creationId xmlns:a16="http://schemas.microsoft.com/office/drawing/2014/main" id="{8945CF9B-8DEB-9DD8-B5C6-3EF74E6EBFE8}"/>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a:extLst>
                <a:ext uri="{FF2B5EF4-FFF2-40B4-BE49-F238E27FC236}">
                  <a16:creationId xmlns:a16="http://schemas.microsoft.com/office/drawing/2014/main" id="{D920F3B6-CD98-C23A-9B61-FB0356D57007}"/>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a:extLst>
              <a:ext uri="{FF2B5EF4-FFF2-40B4-BE49-F238E27FC236}">
                <a16:creationId xmlns:a16="http://schemas.microsoft.com/office/drawing/2014/main" id="{402DA6BE-AFD3-AEC4-44CD-A86072859918}"/>
              </a:ext>
            </a:extLst>
          </p:cNvPr>
          <p:cNvGrpSpPr/>
          <p:nvPr/>
        </p:nvGrpSpPr>
        <p:grpSpPr>
          <a:xfrm>
            <a:off x="-161925" y="129540"/>
            <a:ext cx="2284730" cy="636270"/>
            <a:chOff x="1984" y="111"/>
            <a:chExt cx="3598" cy="1002"/>
          </a:xfrm>
        </p:grpSpPr>
        <p:sp>
          <p:nvSpPr>
            <p:cNvPr id="3" name="任意多边形 2">
              <a:extLst>
                <a:ext uri="{FF2B5EF4-FFF2-40B4-BE49-F238E27FC236}">
                  <a16:creationId xmlns:a16="http://schemas.microsoft.com/office/drawing/2014/main" id="{C1DD2B7C-66A1-86A0-1A49-DE7DDECA6DD4}"/>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B2C2C339-702E-E470-73BC-7319ADB91861}"/>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78397B59-E5C6-E853-5CA0-0950A84BC9E5}"/>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9A5A918-B0EA-2719-6DAF-975020AF107D}"/>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OpenFace</a:t>
            </a:r>
            <a:r>
              <a:rPr lang="zh-CN" altLang="en-US" sz="3600">
                <a:solidFill>
                  <a:srgbClr val="000000"/>
                </a:solidFill>
                <a:latin typeface="微软雅黑" panose="020B0503020204020204" pitchFamily="34" charset="-122"/>
                <a:ea typeface="微软雅黑" panose="020B0503020204020204" pitchFamily="34" charset="-122"/>
                <a:cs typeface="+mj-cs"/>
              </a:rPr>
              <a:t>的安装及使用</a:t>
            </a:r>
            <a:endParaRPr lang="en-US" altLang="zh-CN" sz="3600">
              <a:solidFill>
                <a:srgbClr val="000000"/>
              </a:solidFill>
              <a:latin typeface="微软雅黑" panose="020B0503020204020204" pitchFamily="34" charset="-122"/>
              <a:ea typeface="微软雅黑" panose="020B0503020204020204" pitchFamily="34" charset="-122"/>
              <a:cs typeface="+mj-cs"/>
            </a:endParaRPr>
          </a:p>
          <a:p>
            <a:pPr marL="0" indent="0" algn="ctr">
              <a:lnSpc>
                <a:spcPct val="120000"/>
              </a:lnSpc>
              <a:buNone/>
            </a:pPr>
            <a:r>
              <a:rPr lang="zh-CN" altLang="en-US" sz="3600">
                <a:solidFill>
                  <a:srgbClr val="000000"/>
                </a:solidFill>
                <a:latin typeface="微软雅黑" panose="020B0503020204020204" pitchFamily="34" charset="-122"/>
                <a:ea typeface="微软雅黑" panose="020B0503020204020204" pitchFamily="34" charset="-122"/>
                <a:cs typeface="+mj-cs"/>
              </a:rPr>
              <a:t>遇到的问题及解决方法</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ECEE6719-C6C1-B356-EDE5-B86FE49E28EC}"/>
              </a:ext>
            </a:extLst>
          </p:cNvPr>
          <p:cNvSpPr txBox="1"/>
          <p:nvPr/>
        </p:nvSpPr>
        <p:spPr>
          <a:xfrm>
            <a:off x="4404052" y="4653413"/>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220A1BAA-C642-2581-3C44-7AF820B5F0E5}"/>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2024.10.24</a:t>
            </a:r>
            <a:endParaRPr lang="zh-CN" altLang="en-US" sz="2800"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A7C0B43D-BF7B-480D-7510-735DB99AB587}"/>
              </a:ext>
            </a:extLst>
          </p:cNvPr>
          <p:cNvSpPr txBox="1"/>
          <p:nvPr/>
        </p:nvSpPr>
        <p:spPr>
          <a:xfrm>
            <a:off x="4477053" y="4024045"/>
            <a:ext cx="354552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hlinkClick r:id="rId4"/>
              </a:rPr>
              <a:t>OpenFace</a:t>
            </a:r>
            <a:r>
              <a:rPr kumimoji="0" lang="zh-CN" altLang="en-US"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hlinkClick r:id="rId4"/>
              </a:rPr>
              <a:t>安装遇到的问题及解决方法</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99269377"/>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2024.10.24</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8F1B8DD5-5EF7-E2ED-E1E0-B54CD011B5EA}"/>
              </a:ext>
            </a:extLst>
          </p:cNvPr>
          <p:cNvGrpSpPr/>
          <p:nvPr/>
        </p:nvGrpSpPr>
        <p:grpSpPr>
          <a:xfrm>
            <a:off x="102870" y="127912"/>
            <a:ext cx="6011545" cy="530860"/>
            <a:chOff x="102870" y="147790"/>
            <a:chExt cx="6011545" cy="530860"/>
          </a:xfrm>
        </p:grpSpPr>
        <p:grpSp>
          <p:nvGrpSpPr>
            <p:cNvPr id="4" name="组合 3"/>
            <p:cNvGrpSpPr/>
            <p:nvPr/>
          </p:nvGrpSpPr>
          <p:grpSpPr>
            <a:xfrm>
              <a:off x="102870" y="188430"/>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47790"/>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gr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596177"/>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7C6B130C-9D85-6EC2-6C39-77C4C40B05D5}"/>
              </a:ext>
            </a:extLst>
          </p:cNvPr>
          <p:cNvSpPr txBox="1"/>
          <p:nvPr/>
        </p:nvSpPr>
        <p:spPr>
          <a:xfrm>
            <a:off x="1006044" y="1086812"/>
            <a:ext cx="10160540" cy="5351850"/>
          </a:xfrm>
          <a:prstGeom prst="rect">
            <a:avLst/>
          </a:prstGeom>
          <a:noFill/>
        </p:spPr>
        <p:txBody>
          <a:bodyPr wrap="square">
            <a:spAutoFit/>
          </a:bodyPr>
          <a:lstStyle/>
          <a:p>
            <a:pPr indent="457200">
              <a:lnSpc>
                <a:spcPct val="120000"/>
              </a:lnSpc>
            </a:pPr>
            <a:r>
              <a:rPr lang="zh-CN" altLang="en-US" sz="2400" b="0" i="0" dirty="0">
                <a:solidFill>
                  <a:srgbClr val="3F3F3F"/>
                </a:solidFill>
                <a:effectLst/>
                <a:latin typeface="宋体" panose="02010600030101010101" pitchFamily="2" charset="-122"/>
                <a:ea typeface="宋体" panose="02010600030101010101" pitchFamily="2" charset="-122"/>
              </a:rPr>
              <a:t>生成由任意语音驱动的</a:t>
            </a:r>
            <a:r>
              <a:rPr lang="en-US" altLang="zh-CN" sz="2400" b="0" i="0" dirty="0">
                <a:solidFill>
                  <a:srgbClr val="3F3F3F"/>
                </a:solidFill>
                <a:effectLst/>
                <a:latin typeface="宋体" panose="02010600030101010101" pitchFamily="2" charset="-122"/>
                <a:ea typeface="宋体" panose="02010600030101010101" pitchFamily="2" charset="-122"/>
              </a:rPr>
              <a:t>talking-head</a:t>
            </a:r>
            <a:r>
              <a:rPr lang="zh-CN" altLang="en-US" sz="2400" b="0" i="0" dirty="0">
                <a:solidFill>
                  <a:srgbClr val="3F3F3F"/>
                </a:solidFill>
                <a:effectLst/>
                <a:latin typeface="宋体" panose="02010600030101010101" pitchFamily="2" charset="-122"/>
                <a:ea typeface="宋体" panose="02010600030101010101" pitchFamily="2" charset="-122"/>
              </a:rPr>
              <a:t>视频是目前流行的难题。目前已有部分工作成功使用生成模型解决此问题，但它们不关注头部姿势控制，这其限制了其真实感和适用性。</a:t>
            </a:r>
            <a:endParaRPr lang="en-US" altLang="zh-CN" sz="2400" b="0" i="0" dirty="0">
              <a:solidFill>
                <a:srgbClr val="3F3F3F"/>
              </a:solidFill>
              <a:effectLst/>
              <a:latin typeface="宋体" panose="02010600030101010101" pitchFamily="2" charset="-122"/>
              <a:ea typeface="宋体" panose="02010600030101010101" pitchFamily="2" charset="-122"/>
            </a:endParaRPr>
          </a:p>
          <a:p>
            <a:pPr indent="457200">
              <a:lnSpc>
                <a:spcPct val="120000"/>
              </a:lnSpc>
            </a:pPr>
            <a:r>
              <a:rPr lang="zh-CN" altLang="en-US" sz="2400" b="0" i="0" dirty="0">
                <a:solidFill>
                  <a:srgbClr val="3F3F3F"/>
                </a:solidFill>
                <a:effectLst/>
                <a:latin typeface="宋体" panose="02010600030101010101" pitchFamily="2" charset="-122"/>
                <a:ea typeface="宋体" panose="02010600030101010101" pitchFamily="2" charset="-122"/>
              </a:rPr>
              <a:t>最近几年，许多研究应用神经辐射场</a:t>
            </a:r>
            <a:r>
              <a:rPr lang="en-US" altLang="zh-CN" sz="2400" b="0" i="0" dirty="0">
                <a:solidFill>
                  <a:srgbClr val="3F3F3F"/>
                </a:solidFill>
                <a:effectLst/>
                <a:latin typeface="宋体" panose="02010600030101010101" pitchFamily="2" charset="-122"/>
                <a:ea typeface="宋体" panose="02010600030101010101" pitchFamily="2" charset="-122"/>
              </a:rPr>
              <a:t>(Neural </a:t>
            </a:r>
            <a:r>
              <a:rPr lang="en-US" altLang="zh-CN" sz="2400" dirty="0">
                <a:solidFill>
                  <a:srgbClr val="3F3F3F"/>
                </a:solidFill>
                <a:latin typeface="宋体" panose="02010600030101010101" pitchFamily="2" charset="-122"/>
                <a:ea typeface="宋体" panose="02010600030101010101" pitchFamily="2" charset="-122"/>
              </a:rPr>
              <a:t>R</a:t>
            </a:r>
            <a:r>
              <a:rPr lang="en-US" altLang="zh-CN" sz="2400" b="0" i="0" dirty="0">
                <a:solidFill>
                  <a:srgbClr val="3F3F3F"/>
                </a:solidFill>
                <a:effectLst/>
                <a:latin typeface="宋体" panose="02010600030101010101" pitchFamily="2" charset="-122"/>
                <a:ea typeface="宋体" panose="02010600030101010101" pitchFamily="2" charset="-122"/>
              </a:rPr>
              <a:t>adiance Fields, </a:t>
            </a:r>
            <a:r>
              <a:rPr lang="en-US" altLang="zh-CN" sz="2400" b="0" i="0" dirty="0" err="1">
                <a:solidFill>
                  <a:srgbClr val="3F3F3F"/>
                </a:solidFill>
                <a:effectLst/>
                <a:latin typeface="宋体" panose="02010600030101010101" pitchFamily="2" charset="-122"/>
                <a:ea typeface="宋体" panose="02010600030101010101" pitchFamily="2" charset="-122"/>
              </a:rPr>
              <a:t>NeRF</a:t>
            </a:r>
            <a:r>
              <a:rPr lang="en-US" altLang="zh-CN" sz="2400" b="0" i="0" dirty="0">
                <a:solidFill>
                  <a:srgbClr val="3F3F3F"/>
                </a:solidFill>
                <a:effectLst/>
                <a:latin typeface="宋体" panose="02010600030101010101" pitchFamily="2" charset="-122"/>
                <a:ea typeface="宋体" panose="02010600030101010101" pitchFamily="2" charset="-122"/>
              </a:rPr>
              <a:t>)</a:t>
            </a:r>
            <a:r>
              <a:rPr lang="zh-CN" altLang="en-US" sz="2400" b="0" i="0" dirty="0">
                <a:solidFill>
                  <a:srgbClr val="3F3F3F"/>
                </a:solidFill>
                <a:effectLst/>
                <a:latin typeface="宋体" panose="02010600030101010101" pitchFamily="2" charset="-122"/>
                <a:ea typeface="宋体" panose="02010600030101010101" pitchFamily="2" charset="-122"/>
              </a:rPr>
              <a:t>来创建可控制头部姿势的说话肖像。通过直接在</a:t>
            </a:r>
            <a:r>
              <a:rPr lang="en-US" altLang="zh-CN" sz="2400" b="0" i="0" dirty="0" err="1">
                <a:solidFill>
                  <a:srgbClr val="3F3F3F"/>
                </a:solidFill>
                <a:effectLst/>
                <a:latin typeface="宋体" panose="02010600030101010101" pitchFamily="2" charset="-122"/>
                <a:ea typeface="宋体" panose="02010600030101010101" pitchFamily="2" charset="-122"/>
              </a:rPr>
              <a:t>NeRF</a:t>
            </a:r>
            <a:r>
              <a:rPr lang="zh-CN" altLang="en-US" sz="2400" b="0" i="0" dirty="0">
                <a:solidFill>
                  <a:srgbClr val="3F3F3F"/>
                </a:solidFill>
                <a:effectLst/>
                <a:latin typeface="宋体" panose="02010600030101010101" pitchFamily="2" charset="-122"/>
                <a:ea typeface="宋体" panose="02010600030101010101" pitchFamily="2" charset="-122"/>
              </a:rPr>
              <a:t>的多层感知器</a:t>
            </a:r>
            <a:r>
              <a:rPr lang="en-US" altLang="zh-CN" sz="2400" b="0" i="0" dirty="0">
                <a:solidFill>
                  <a:srgbClr val="3F3F3F"/>
                </a:solidFill>
                <a:effectLst/>
                <a:latin typeface="宋体" panose="02010600030101010101" pitchFamily="2" charset="-122"/>
                <a:ea typeface="宋体" panose="02010600030101010101" pitchFamily="2" charset="-122"/>
              </a:rPr>
              <a:t>(multi-layer perceptron, MLP)</a:t>
            </a:r>
            <a:r>
              <a:rPr lang="zh-CN" altLang="en-US" sz="2400" b="0" i="0" dirty="0">
                <a:solidFill>
                  <a:srgbClr val="3F3F3F"/>
                </a:solidFill>
                <a:effectLst/>
                <a:latin typeface="宋体" panose="02010600030101010101" pitchFamily="2" charset="-122"/>
                <a:ea typeface="宋体" panose="02010600030101010101" pitchFamily="2" charset="-122"/>
              </a:rPr>
              <a:t>中条件化音频特征，这些方法可以合成与输入音频同步的唇部</a:t>
            </a:r>
            <a:r>
              <a:rPr lang="zh-CN" altLang="en-US" sz="2400" dirty="0">
                <a:solidFill>
                  <a:srgbClr val="3F3F3F"/>
                </a:solidFill>
                <a:latin typeface="宋体" panose="02010600030101010101" pitchFamily="2" charset="-122"/>
                <a:ea typeface="宋体" panose="02010600030101010101" pitchFamily="2" charset="-122"/>
              </a:rPr>
              <a:t>与</a:t>
            </a:r>
            <a:r>
              <a:rPr lang="zh-CN" altLang="en-US" sz="2400" b="0" i="0" dirty="0">
                <a:solidFill>
                  <a:srgbClr val="3F3F3F"/>
                </a:solidFill>
                <a:effectLst/>
                <a:latin typeface="宋体" panose="02010600030101010101" pitchFamily="2" charset="-122"/>
                <a:ea typeface="宋体" panose="02010600030101010101" pitchFamily="2" charset="-122"/>
              </a:rPr>
              <a:t>视图一致的 </a:t>
            </a:r>
            <a:r>
              <a:rPr lang="en-US" altLang="zh-CN" sz="2400" b="0" i="0" dirty="0">
                <a:solidFill>
                  <a:srgbClr val="3F3F3F"/>
                </a:solidFill>
                <a:effectLst/>
                <a:latin typeface="宋体" panose="02010600030101010101" pitchFamily="2" charset="-122"/>
                <a:ea typeface="宋体" panose="02010600030101010101" pitchFamily="2" charset="-122"/>
              </a:rPr>
              <a:t>3D </a:t>
            </a:r>
            <a:r>
              <a:rPr lang="zh-CN" altLang="en-US" sz="2400" b="0" i="0" dirty="0">
                <a:solidFill>
                  <a:srgbClr val="3F3F3F"/>
                </a:solidFill>
                <a:effectLst/>
                <a:latin typeface="宋体" panose="02010600030101010101" pitchFamily="2" charset="-122"/>
                <a:ea typeface="宋体" panose="02010600030101010101" pitchFamily="2" charset="-122"/>
              </a:rPr>
              <a:t>头部结构。尽管基于 </a:t>
            </a:r>
            <a:r>
              <a:rPr lang="en-US" altLang="zh-CN" sz="2400" b="0" i="0" dirty="0" err="1">
                <a:solidFill>
                  <a:srgbClr val="3F3F3F"/>
                </a:solidFill>
                <a:effectLst/>
                <a:latin typeface="宋体" panose="02010600030101010101" pitchFamily="2" charset="-122"/>
                <a:ea typeface="宋体" panose="02010600030101010101" pitchFamily="2" charset="-122"/>
              </a:rPr>
              <a:t>NeRF</a:t>
            </a:r>
            <a:r>
              <a:rPr lang="en-US" altLang="zh-CN" sz="2400" b="0" i="0" dirty="0">
                <a:solidFill>
                  <a:srgbClr val="3F3F3F"/>
                </a:solidFill>
                <a:effectLst/>
                <a:latin typeface="宋体" panose="02010600030101010101" pitchFamily="2" charset="-122"/>
                <a:ea typeface="宋体" panose="02010600030101010101" pitchFamily="2" charset="-122"/>
              </a:rPr>
              <a:t> </a:t>
            </a:r>
            <a:r>
              <a:rPr lang="zh-CN" altLang="en-US" sz="2400" b="0" i="0" dirty="0">
                <a:solidFill>
                  <a:srgbClr val="3F3F3F"/>
                </a:solidFill>
                <a:effectLst/>
                <a:latin typeface="宋体" panose="02010600030101010101" pitchFamily="2" charset="-122"/>
                <a:ea typeface="宋体" panose="02010600030101010101" pitchFamily="2" charset="-122"/>
              </a:rPr>
              <a:t>的技术实现了高质量且一致的视觉输出，但它们仍然缺乏逼真的人类外观和详细的表情。</a:t>
            </a:r>
            <a:r>
              <a:rPr lang="zh-CN" altLang="en-US" sz="2400" dirty="0">
                <a:solidFill>
                  <a:srgbClr val="3F3F3F"/>
                </a:solidFill>
                <a:latin typeface="宋体" panose="02010600030101010101" pitchFamily="2" charset="-122"/>
                <a:ea typeface="宋体" panose="02010600030101010101" pitchFamily="2" charset="-122"/>
              </a:rPr>
              <a:t>此外</a:t>
            </a:r>
            <a:r>
              <a:rPr lang="zh-CN" altLang="en-US" sz="2400" b="0" i="0" dirty="0">
                <a:solidFill>
                  <a:srgbClr val="3F3F3F"/>
                </a:solidFill>
                <a:effectLst/>
                <a:latin typeface="宋体" panose="02010600030101010101" pitchFamily="2" charset="-122"/>
                <a:ea typeface="宋体" panose="02010600030101010101" pitchFamily="2" charset="-122"/>
              </a:rPr>
              <a:t>，</a:t>
            </a:r>
            <a:r>
              <a:rPr lang="en-US" altLang="zh-CN" sz="2400" b="0" i="0" dirty="0" err="1">
                <a:solidFill>
                  <a:srgbClr val="3F3F3F"/>
                </a:solidFill>
                <a:effectLst/>
                <a:latin typeface="宋体" panose="02010600030101010101" pitchFamily="2" charset="-122"/>
                <a:ea typeface="宋体" panose="02010600030101010101" pitchFamily="2" charset="-122"/>
              </a:rPr>
              <a:t>NeRF</a:t>
            </a:r>
            <a:r>
              <a:rPr lang="zh-CN" altLang="en-US" sz="2400" b="0" i="0" dirty="0">
                <a:solidFill>
                  <a:srgbClr val="3F3F3F"/>
                </a:solidFill>
                <a:effectLst/>
                <a:latin typeface="宋体" panose="02010600030101010101" pitchFamily="2" charset="-122"/>
                <a:ea typeface="宋体" panose="02010600030101010101" pitchFamily="2" charset="-122"/>
              </a:rPr>
              <a:t>的慢推理速度限制了它的实用性。最近，</a:t>
            </a:r>
            <a:r>
              <a:rPr lang="en-US" altLang="zh-CN" sz="2400" b="0" i="0" dirty="0">
                <a:solidFill>
                  <a:srgbClr val="3F3F3F"/>
                </a:solidFill>
                <a:effectLst/>
                <a:latin typeface="宋体" panose="02010600030101010101" pitchFamily="2" charset="-122"/>
                <a:ea typeface="宋体" panose="02010600030101010101" pitchFamily="2" charset="-122"/>
              </a:rPr>
              <a:t> 3D</a:t>
            </a:r>
            <a:r>
              <a:rPr lang="zh-CN" altLang="en-US" sz="2400" b="0" i="0" dirty="0">
                <a:solidFill>
                  <a:srgbClr val="3F3F3F"/>
                </a:solidFill>
                <a:effectLst/>
                <a:latin typeface="宋体" panose="02010600030101010101" pitchFamily="2" charset="-122"/>
                <a:ea typeface="宋体" panose="02010600030101010101" pitchFamily="2" charset="-122"/>
              </a:rPr>
              <a:t>高斯溅射</a:t>
            </a:r>
            <a:r>
              <a:rPr lang="en-US" altLang="zh-CN" sz="2400" b="0" i="0" dirty="0">
                <a:solidFill>
                  <a:srgbClr val="3F3F3F"/>
                </a:solidFill>
                <a:effectLst/>
                <a:latin typeface="宋体" panose="02010600030101010101" pitchFamily="2" charset="-122"/>
                <a:ea typeface="宋体" panose="02010600030101010101" pitchFamily="2" charset="-122"/>
              </a:rPr>
              <a:t>(3D Gaussian Splatting, 3DGS)</a:t>
            </a:r>
            <a:r>
              <a:rPr lang="zh-CN" altLang="en-US" sz="2400" b="0" i="0" dirty="0">
                <a:solidFill>
                  <a:srgbClr val="3F3F3F"/>
                </a:solidFill>
                <a:effectLst/>
                <a:latin typeface="宋体" panose="02010600030101010101" pitchFamily="2" charset="-122"/>
                <a:ea typeface="宋体" panose="02010600030101010101" pitchFamily="2" charset="-122"/>
              </a:rPr>
              <a:t>在保证渲染质量的前提下，显著提高了推理速度，但是于如何使用 </a:t>
            </a:r>
            <a:r>
              <a:rPr lang="en-US" altLang="zh-CN" sz="2400" b="0" i="0" dirty="0">
                <a:solidFill>
                  <a:srgbClr val="3F3F3F"/>
                </a:solidFill>
                <a:effectLst/>
                <a:latin typeface="宋体" panose="02010600030101010101" pitchFamily="2" charset="-122"/>
                <a:ea typeface="宋体" panose="02010600030101010101" pitchFamily="2" charset="-122"/>
              </a:rPr>
              <a:t>3DGS </a:t>
            </a:r>
            <a:r>
              <a:rPr lang="zh-CN" altLang="en-US" sz="2400" b="0" i="0" dirty="0">
                <a:solidFill>
                  <a:srgbClr val="3F3F3F"/>
                </a:solidFill>
                <a:effectLst/>
                <a:latin typeface="宋体" panose="02010600030101010101" pitchFamily="2" charset="-122"/>
                <a:ea typeface="宋体" panose="02010600030101010101" pitchFamily="2" charset="-122"/>
              </a:rPr>
              <a:t>创建具有可控输入的动态 </a:t>
            </a:r>
            <a:r>
              <a:rPr lang="en-US" altLang="zh-CN" sz="2400" b="0" i="0" dirty="0">
                <a:solidFill>
                  <a:srgbClr val="3F3F3F"/>
                </a:solidFill>
                <a:effectLst/>
                <a:latin typeface="宋体" panose="02010600030101010101" pitchFamily="2" charset="-122"/>
                <a:ea typeface="宋体" panose="02010600030101010101" pitchFamily="2" charset="-122"/>
              </a:rPr>
              <a:t>3D </a:t>
            </a:r>
            <a:r>
              <a:rPr lang="zh-CN" altLang="en-US" sz="2400" b="0" i="0" dirty="0">
                <a:solidFill>
                  <a:srgbClr val="3F3F3F"/>
                </a:solidFill>
                <a:effectLst/>
                <a:latin typeface="宋体" panose="02010600030101010101" pitchFamily="2" charset="-122"/>
                <a:ea typeface="宋体" panose="02010600030101010101" pitchFamily="2" charset="-122"/>
              </a:rPr>
              <a:t>场景的研究还很少。</a:t>
            </a:r>
            <a:endParaRPr lang="zh-CN" altLang="en-US" sz="24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349513" y="1229752"/>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979528" y="1933298"/>
            <a:ext cx="986406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提出了一种新的基于音频的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高斯溅射框架，首次将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高斯表示用于实时的具有感知能力的三维头像合成。</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979528" y="3378385"/>
            <a:ext cx="9864063"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重新定义了</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高斯表示与特征体表示的结合，以增强相邻高斯间的空间一致性。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979528" y="4867287"/>
            <a:ext cx="9864063" cy="111376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引入了音频和空间特征之间的交叉注意力机制，以提高稳定性并确保大量的高斯分布具有区域特定的变形。</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EAC08E4B-D58D-A8FF-4711-ADD8BC8ED5F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7AEF6955-B8B2-D5CB-D39E-6C175F66530C}"/>
              </a:ext>
            </a:extLst>
          </p:cNvPr>
          <p:cNvPicPr>
            <a:picLocks noChangeAspect="1"/>
          </p:cNvPicPr>
          <p:nvPr/>
        </p:nvPicPr>
        <p:blipFill>
          <a:blip r:embed="rId5"/>
          <a:stretch>
            <a:fillRect/>
          </a:stretch>
        </p:blipFill>
        <p:spPr>
          <a:xfrm>
            <a:off x="193937" y="1411408"/>
            <a:ext cx="11666902" cy="4841074"/>
          </a:xfrm>
          <a:prstGeom prst="rect">
            <a:avLst/>
          </a:prstGeom>
        </p:spPr>
      </p:pic>
      <p:sp>
        <p:nvSpPr>
          <p:cNvPr id="13" name="文本框 12">
            <a:extLst>
              <a:ext uri="{FF2B5EF4-FFF2-40B4-BE49-F238E27FC236}">
                <a16:creationId xmlns:a16="http://schemas.microsoft.com/office/drawing/2014/main" id="{4D4DD556-A812-AC48-9CFA-FBB070E83526}"/>
              </a:ext>
            </a:extLst>
          </p:cNvPr>
          <p:cNvSpPr txBox="1"/>
          <p:nvPr/>
        </p:nvSpPr>
        <p:spPr>
          <a:xfrm>
            <a:off x="11735783" y="39199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Tree>
    <p:extLst>
      <p:ext uri="{BB962C8B-B14F-4D97-AF65-F5344CB8AC3E}">
        <p14:creationId xmlns:p14="http://schemas.microsoft.com/office/powerpoint/2010/main" val="4277079253"/>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620191" y="20180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72388" y="1887119"/>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问题：</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基础的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3DGS</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不包含三维高斯之间的空间关系。但是，动态</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头部的理想特征表示应存在近处相似远处不同的空间关系，并且面部上相邻的基本元素一般会有相同的空间移动。</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422743"/>
            <a:ext cx="11250830" cy="430887"/>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200" b="1" dirty="0">
                <a:latin typeface="宋体" panose="02010600030101010101" pitchFamily="2" charset="-122"/>
                <a:ea typeface="宋体" panose="02010600030101010101" pitchFamily="2" charset="-122"/>
              </a:rPr>
              <a:t>基础的</a:t>
            </a:r>
            <a:r>
              <a:rPr lang="en-US" altLang="zh-CN" sz="2200" b="1" dirty="0">
                <a:latin typeface="宋体" panose="02010600030101010101" pitchFamily="2" charset="-122"/>
                <a:ea typeface="宋体" panose="02010600030101010101" pitchFamily="2" charset="-122"/>
              </a:rPr>
              <a:t>3DGS</a:t>
            </a:r>
            <a:r>
              <a:rPr lang="zh-CN" altLang="en-US" sz="2200" b="1" dirty="0">
                <a:latin typeface="宋体" panose="02010600030101010101" pitchFamily="2" charset="-122"/>
                <a:ea typeface="宋体" panose="02010600030101010101" pitchFamily="2" charset="-122"/>
              </a:rPr>
              <a:t>存在的问题及改进</a:t>
            </a:r>
          </a:p>
        </p:txBody>
      </p:sp>
      <p:sp>
        <p:nvSpPr>
          <p:cNvPr id="2" name="文本框 1">
            <a:extLst>
              <a:ext uri="{FF2B5EF4-FFF2-40B4-BE49-F238E27FC236}">
                <a16:creationId xmlns:a16="http://schemas.microsoft.com/office/drawing/2014/main" id="{301DDD44-633C-D653-D56E-C6C10A5A52DA}"/>
              </a:ext>
            </a:extLst>
          </p:cNvPr>
          <p:cNvSpPr txBox="1"/>
          <p:nvPr>
            <p:custDataLst>
              <p:tags r:id="rId2"/>
            </p:custDataLst>
          </p:nvPr>
        </p:nvSpPr>
        <p:spPr>
          <a:xfrm>
            <a:off x="102870" y="927758"/>
            <a:ext cx="1198369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Learning canonical 3D Gaussians with triplane representation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9" name="文本框 8">
            <a:extLst>
              <a:ext uri="{FF2B5EF4-FFF2-40B4-BE49-F238E27FC236}">
                <a16:creationId xmlns:a16="http://schemas.microsoft.com/office/drawing/2014/main" id="{D7F26372-4A9C-04ED-FD1F-CBD76764D847}"/>
              </a:ext>
            </a:extLst>
          </p:cNvPr>
          <p:cNvSpPr txBox="1"/>
          <p:nvPr/>
        </p:nvSpPr>
        <p:spPr>
          <a:xfrm>
            <a:off x="11620191" y="26830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F4BC3611-26BE-EE75-C3EA-A8E6D9ED0854}"/>
              </a:ext>
            </a:extLst>
          </p:cNvPr>
          <p:cNvSpPr txBox="1"/>
          <p:nvPr/>
        </p:nvSpPr>
        <p:spPr>
          <a:xfrm>
            <a:off x="11616918" y="519904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7C0EA331-3257-4A24-BADB-A3230A7B3D8C}"/>
              </a:ext>
            </a:extLst>
          </p:cNvPr>
          <p:cNvSpPr txBox="1"/>
          <p:nvPr/>
        </p:nvSpPr>
        <p:spPr>
          <a:xfrm>
            <a:off x="672388" y="2685497"/>
            <a:ext cx="10707915" cy="741806"/>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改进：</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采用一种混合的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表示方法，它利用了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3DGS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的显式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表示，同时也利用了式神经辐射场中编码的空间信息的优势。</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9" name="组合 18">
            <a:extLst>
              <a:ext uri="{FF2B5EF4-FFF2-40B4-BE49-F238E27FC236}">
                <a16:creationId xmlns:a16="http://schemas.microsoft.com/office/drawing/2014/main" id="{75CF0BC9-6C51-B63C-1FC5-AE8025FF3E85}"/>
              </a:ext>
            </a:extLst>
          </p:cNvPr>
          <p:cNvGrpSpPr/>
          <p:nvPr/>
        </p:nvGrpSpPr>
        <p:grpSpPr>
          <a:xfrm>
            <a:off x="672388" y="3496876"/>
            <a:ext cx="10707915" cy="1599233"/>
            <a:chOff x="672388" y="3248401"/>
            <a:chExt cx="10707915" cy="1599233"/>
          </a:xfrm>
        </p:grpSpPr>
        <p:pic>
          <p:nvPicPr>
            <p:cNvPr id="17" name="图片 16">
              <a:extLst>
                <a:ext uri="{FF2B5EF4-FFF2-40B4-BE49-F238E27FC236}">
                  <a16:creationId xmlns:a16="http://schemas.microsoft.com/office/drawing/2014/main" id="{A3B5A836-AA3A-3AD6-6E2C-FBFF06CA30FD}"/>
                </a:ext>
              </a:extLst>
            </p:cNvPr>
            <p:cNvPicPr>
              <a:picLocks noChangeAspect="1"/>
            </p:cNvPicPr>
            <p:nvPr/>
          </p:nvPicPr>
          <p:blipFill>
            <a:blip r:embed="rId5"/>
            <a:stretch>
              <a:fillRect/>
            </a:stretch>
          </p:blipFill>
          <p:spPr>
            <a:xfrm>
              <a:off x="4240288" y="4227248"/>
              <a:ext cx="3554294" cy="620386"/>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15CD0BD-090E-1160-7B2C-99EEE3212B19}"/>
                    </a:ext>
                  </a:extLst>
                </p:cNvPr>
                <p:cNvSpPr txBox="1"/>
                <p:nvPr/>
              </p:nvSpPr>
              <p:spPr>
                <a:xfrm>
                  <a:off x="672388" y="3248401"/>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具体实现：</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对于每个标准 </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位置</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，通过多分辨率三平面表示提取其特征嵌入</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，之后利用这些特征嵌入来计算每个点的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Scale</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值</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𝑠</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、旋转值</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r>
                        <a:rPr lang="en-US" altLang="zh-CN" sz="2000"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、球谐函数</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𝑆𝐻</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和不透明度</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smtClean="0">
                              <a:latin typeface="Cambria Math" panose="02040503050406030204" pitchFamily="18" charset="0"/>
                              <a:ea typeface="宋体" panose="02010600030101010101" pitchFamily="2" charset="-122"/>
                              <a:cs typeface="Times New Roman" panose="02020603050405020304" pitchFamily="18" charset="0"/>
                            </a:rPr>
                            <m:t>𝛼</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，于是，</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talking-head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的标准三维高斯分布可表示为：</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515CD0BD-090E-1160-7B2C-99EEE3212B19}"/>
                    </a:ext>
                  </a:extLst>
                </p:cNvPr>
                <p:cNvSpPr txBox="1">
                  <a:spLocks noRot="1" noChangeAspect="1" noMove="1" noResize="1" noEditPoints="1" noAdjustHandles="1" noChangeArrowheads="1" noChangeShapeType="1" noTextEdit="1"/>
                </p:cNvSpPr>
                <p:nvPr/>
              </p:nvSpPr>
              <p:spPr>
                <a:xfrm>
                  <a:off x="672388" y="3248401"/>
                  <a:ext cx="10707915" cy="1080360"/>
                </a:xfrm>
                <a:prstGeom prst="rect">
                  <a:avLst/>
                </a:prstGeom>
                <a:blipFill>
                  <a:blip r:embed="rId6"/>
                  <a:stretch>
                    <a:fillRect l="-512" t="-4520" b="-9605"/>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8FB7DAA9-F52B-54DF-F14C-43B03D7596AD}"/>
                  </a:ext>
                </a:extLst>
              </p:cNvPr>
              <p:cNvSpPr txBox="1"/>
              <p:nvPr/>
            </p:nvSpPr>
            <p:spPr>
              <a:xfrm>
                <a:off x="672388" y="5021890"/>
                <a:ext cx="10707915" cy="108036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在训练过程中，不再直接更新三维高斯属性，而是对三平面特征网格和属性预测网络进行优化。这允许特征嵌入</a:t>
                </a:r>
                <a14:m>
                  <m:oMath xmlns:m="http://schemas.openxmlformats.org/officeDocument/2006/math">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𝑓</m:t>
                    </m:r>
                    <m:d>
                      <m:dPr>
                        <m:ctrlP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r>
                              <a:rPr lang="zh-CN" altLang="en-US" sz="2000" i="1">
                                <a:latin typeface="Cambria Math" panose="02040503050406030204" pitchFamily="18" charset="0"/>
                                <a:ea typeface="宋体" panose="02010600030101010101" pitchFamily="2" charset="-122"/>
                                <a:cs typeface="Times New Roman" panose="02020603050405020304" pitchFamily="18" charset="0"/>
                              </a:rPr>
                              <m:t>𝜇</m:t>
                            </m:r>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𝑐</m:t>
                            </m:r>
                          </m:sub>
                        </m:sSub>
                      </m:e>
                    </m:d>
                  </m:oMath>
                </a14:m>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来存储规范</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头部的特定区域的面部信息，同时也强制执行相邻高斯之间的空间关系。</a:t>
                </a:r>
                <a:endParaRPr lang="zh-CN" altLang="en-US" sz="20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8FB7DAA9-F52B-54DF-F14C-43B03D7596AD}"/>
                  </a:ext>
                </a:extLst>
              </p:cNvPr>
              <p:cNvSpPr txBox="1">
                <a:spLocks noRot="1" noChangeAspect="1" noMove="1" noResize="1" noEditPoints="1" noAdjustHandles="1" noChangeArrowheads="1" noChangeShapeType="1" noTextEdit="1"/>
              </p:cNvSpPr>
              <p:nvPr/>
            </p:nvSpPr>
            <p:spPr>
              <a:xfrm>
                <a:off x="672388" y="5021890"/>
                <a:ext cx="10707915" cy="1080360"/>
              </a:xfrm>
              <a:prstGeom prst="rect">
                <a:avLst/>
              </a:prstGeom>
              <a:blipFill>
                <a:blip r:embed="rId7"/>
                <a:stretch>
                  <a:fillRect l="-512" t="-4520" r="-569" b="-7910"/>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5F38F6BB-0BCE-8ACF-0A08-66EBFCE80557}"/>
              </a:ext>
            </a:extLst>
          </p:cNvPr>
          <p:cNvSpPr txBox="1"/>
          <p:nvPr/>
        </p:nvSpPr>
        <p:spPr>
          <a:xfrm>
            <a:off x="11616919" y="358637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1" name="文本框 20">
            <a:extLst>
              <a:ext uri="{FF2B5EF4-FFF2-40B4-BE49-F238E27FC236}">
                <a16:creationId xmlns:a16="http://schemas.microsoft.com/office/drawing/2014/main" id="{0DFC150B-00DF-4037-187B-2C9E1F6C21D1}"/>
              </a:ext>
            </a:extLst>
          </p:cNvPr>
          <p:cNvSpPr txBox="1"/>
          <p:nvPr/>
        </p:nvSpPr>
        <p:spPr>
          <a:xfrm>
            <a:off x="11616918" y="442513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704AA02C-3254-959D-40AC-5FAF088D3E4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Cho K, Lee J, Yoon H, et al. GaussianTalker: Real-Time High-Fidelity Talking Head Synthesis with Audio-Driven 3D Gaussian Splatting[J]. arXiv preprint arXiv:2404.16012, 2024.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32008408"/>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20820</TotalTime>
  <Words>3405</Words>
  <Application>Microsoft Office PowerPoint</Application>
  <PresentationFormat>宽屏</PresentationFormat>
  <Paragraphs>249</Paragraphs>
  <Slides>29</Slides>
  <Notes>29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29</vt:i4>
      </vt:variant>
    </vt:vector>
  </HeadingPairs>
  <TitlesOfParts>
    <vt:vector size="44" baseType="lpstr">
      <vt:lpstr>-apple-system</vt:lpstr>
      <vt:lpstr>PingFangSC</vt:lpstr>
      <vt:lpstr>PingFangSC-Regular</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826</cp:revision>
  <dcterms:created xsi:type="dcterms:W3CDTF">2021-06-12T07:20:00Z</dcterms:created>
  <dcterms:modified xsi:type="dcterms:W3CDTF">2024-10-24T06:18:07Z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