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7"/>
  </p:handoutMasterIdLst>
  <p:sldIdLst>
    <p:sldId id="11090172" r:id="rId3"/>
    <p:sldId id="274" r:id="rId4"/>
    <p:sldId id="11090208" r:id="rId5"/>
    <p:sldId id="11090209" r:id="rId6"/>
    <p:sldId id="11089795" r:id="rId7"/>
    <p:sldId id="11090000" r:id="rId8"/>
    <p:sldId id="11090046" r:id="rId10"/>
    <p:sldId id="11090210" r:id="rId11"/>
    <p:sldId id="11089803" r:id="rId12"/>
    <p:sldId id="11089811" r:id="rId13"/>
    <p:sldId id="11090213" r:id="rId14"/>
    <p:sldId id="11090240" r:id="rId15"/>
    <p:sldId id="267"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14.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5.xml"/><Relationship Id="rId4"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8.xml"/><Relationship Id="rId4" Type="http://schemas.openxmlformats.org/officeDocument/2006/relationships/image" Target="../media/image21.png"/><Relationship Id="rId3" Type="http://schemas.openxmlformats.org/officeDocument/2006/relationships/image" Target="../media/image11.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22.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3.xml"/><Relationship Id="rId1" Type="http://schemas.openxmlformats.org/officeDocument/2006/relationships/tags" Target="../tags/tag11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2.xml"/><Relationship Id="rId7" Type="http://schemas.openxmlformats.org/officeDocument/2006/relationships/tags" Target="../tags/tag9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2.xml"/><Relationship Id="rId4" Type="http://schemas.openxmlformats.org/officeDocument/2006/relationships/tags" Target="../tags/tag99.xml"/><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Audio-driven talking-head video generation </a:t>
            </a:r>
            <a:endParaRPr lang="en-US" altLang="zh-CN" sz="4400" dirty="0">
              <a:solidFill>
                <a:srgbClr val="000000"/>
              </a:solidFill>
              <a:latin typeface="微软雅黑" panose="020B0503020204020204" charset="-122"/>
              <a:ea typeface="微软雅黑" panose="020B0503020204020204" charset="-122"/>
              <a:cs typeface="+mj-cs"/>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with diffusion model</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2024.9.26</a:t>
            </a:r>
            <a:endParaRPr lang="en-US" altLang="zh-CN"/>
          </a:p>
        </p:txBody>
      </p:sp>
      <p:sp>
        <p:nvSpPr>
          <p:cNvPr id="2" name="文本框 1"/>
          <p:cNvSpPr txBox="1"/>
          <p:nvPr/>
        </p:nvSpPr>
        <p:spPr>
          <a:xfrm>
            <a:off x="396240" y="6386195"/>
            <a:ext cx="11440160" cy="398780"/>
          </a:xfrm>
          <a:prstGeom prst="rect">
            <a:avLst/>
          </a:prstGeom>
          <a:noFill/>
        </p:spPr>
        <p:txBody>
          <a:bodyPr wrap="square" rtlCol="0">
            <a:spAutoFit/>
          </a:bodyPr>
          <a:p>
            <a:pPr algn="l"/>
            <a:r>
              <a:rPr sz="1000" dirty="0"/>
              <a:t>Zhua Y, Zhanga C, Liub Q, et al. Audio-driven talking head video generation with diffusion model[C]//ICASSP 2023-2023 IEEE International Conference on Acoustics, Speech and Signal Processing (ICASSP). IEEE, 2023: 1-5.</a:t>
            </a:r>
            <a:endParaRPr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6535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421371" y="1445824"/>
            <a:ext cx="7751768" cy="4951409"/>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量化</a:t>
            </a:r>
            <a:r>
              <a:rPr lang="zh-CN" altLang="en-US" sz="3200">
                <a:latin typeface="黑体" panose="02010609060101010101" charset="-122"/>
                <a:ea typeface="黑体" panose="02010609060101010101" charset="-122"/>
              </a:rPr>
              <a:t>评估</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1935232" y="2555415"/>
            <a:ext cx="8724045" cy="3333749"/>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消融实验</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1983085" y="2247105"/>
            <a:ext cx="8483667" cy="3667824"/>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114550"/>
            <a:ext cx="9312910" cy="1198880"/>
          </a:xfrm>
          <a:prstGeom prst="rect">
            <a:avLst/>
          </a:prstGeom>
          <a:noFill/>
        </p:spPr>
        <p:txBody>
          <a:bodyPr wrap="square" rtlCol="0">
            <a:spAutoFit/>
          </a:bodyPr>
          <a:p>
            <a:r>
              <a:rPr lang="en-US" altLang="zh-CN" sz="2400">
                <a:sym typeface="+mn-ea"/>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sym typeface="+mn-ea"/>
              </a:rPr>
              <a:t>最近的许多基于深度学习的</a:t>
            </a:r>
            <a:r>
              <a:rPr lang="en-US" altLang="zh-CN" sz="2400" kern="100" dirty="0">
                <a:latin typeface="宋体" panose="02010600030101010101" pitchFamily="2" charset="-122"/>
                <a:ea typeface="宋体" panose="02010600030101010101" pitchFamily="2" charset="-122"/>
                <a:cs typeface="Times New Roman" panose="02020603050405020304" pitchFamily="18" charset="0"/>
                <a:sym typeface="+mn-ea"/>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sym typeface="+mn-ea"/>
              </a:rPr>
              <a:t>视频生成的工作利用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sym typeface="+mn-ea"/>
              </a:rPr>
              <a:t>GAN (Generative Adversarial Networks)</a:t>
            </a:r>
            <a:r>
              <a:rPr lang="zh-CN" altLang="en-US" sz="2400" kern="100" dirty="0">
                <a:latin typeface="宋体" panose="02010600030101010101" pitchFamily="2" charset="-122"/>
                <a:ea typeface="宋体" panose="02010600030101010101" pitchFamily="2" charset="-122"/>
                <a:cs typeface="Times New Roman" panose="02020603050405020304" pitchFamily="18" charset="0"/>
                <a:sym typeface="+mn-ea"/>
              </a:rPr>
              <a:t>来生成</a:t>
            </a:r>
            <a:r>
              <a:rPr lang="en-US" altLang="zh-CN" sz="2400" kern="100" dirty="0">
                <a:latin typeface="宋体" panose="02010600030101010101" pitchFamily="2" charset="-122"/>
                <a:ea typeface="宋体" panose="02010600030101010101" pitchFamily="2" charset="-122"/>
                <a:cs typeface="Times New Roman" panose="02020603050405020304" pitchFamily="18" charset="0"/>
                <a:sym typeface="+mn-ea"/>
              </a:rPr>
              <a:t>talking-head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sym typeface="+mn-ea"/>
              </a:rPr>
              <a:t>视频，这些方法表现出了较大的潜能。</a:t>
            </a:r>
            <a:endParaRPr 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
        <p:nvSpPr>
          <p:cNvPr id="8" name="文本框 7"/>
          <p:cNvSpPr txBox="1"/>
          <p:nvPr/>
        </p:nvSpPr>
        <p:spPr>
          <a:xfrm>
            <a:off x="1428750" y="3317240"/>
            <a:ext cx="8333105" cy="1568450"/>
          </a:xfrm>
          <a:prstGeom prst="rect">
            <a:avLst/>
          </a:prstGeom>
          <a:noFill/>
        </p:spPr>
        <p:txBody>
          <a:bodyPr wrap="square" rtlCol="0">
            <a:spAutoFit/>
          </a:bodyPr>
          <a:p>
            <a:pPr algn="l"/>
            <a:r>
              <a:rPr lang="en-US" altLang="zh-CN" sz="2400" kern="100" dirty="0">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sz="2400" kern="100" dirty="0">
                <a:latin typeface="宋体" panose="02010600030101010101" pitchFamily="2" charset="-122"/>
                <a:ea typeface="宋体" panose="02010600030101010101" pitchFamily="2" charset="-122"/>
                <a:cs typeface="Times New Roman" panose="02020603050405020304" pitchFamily="18" charset="0"/>
                <a:sym typeface="+mn-ea"/>
              </a:rPr>
              <a:t>但是严重依赖于中间人脸表示，包括2D landmark或3DMM (3D morphable face model ) 。由于中间表示造成的信息丢失，会导致原始音频信号和学习到的人脸变形之间的语义不匹配。</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274570"/>
            <a:ext cx="9312910" cy="2676525"/>
          </a:xfrm>
          <a:prstGeom prst="rect">
            <a:avLst/>
          </a:prstGeom>
          <a:noFill/>
        </p:spPr>
        <p:txBody>
          <a:bodyPr wrap="square" rtlCol="0">
            <a:spAutoFit/>
          </a:bodyPr>
          <a:p>
            <a:r>
              <a:rPr lang="en-US" altLang="zh-CN" sz="2800" dirty="0">
                <a:latin typeface="宋体" panose="02010600030101010101" pitchFamily="2" charset="-122"/>
                <a:ea typeface="宋体" panose="02010600030101010101" pitchFamily="2" charset="-122"/>
                <a:sym typeface="+mn-ea"/>
              </a:rPr>
              <a:t>    </a:t>
            </a:r>
            <a:r>
              <a:rPr lang="zh-CN" altLang="en-US" sz="2800" dirty="0">
                <a:latin typeface="宋体" panose="02010600030101010101" pitchFamily="2" charset="-122"/>
                <a:ea typeface="宋体" panose="02010600030101010101" pitchFamily="2" charset="-122"/>
                <a:sym typeface="+mn-ea"/>
              </a:rPr>
              <a:t>提出了一种音频驱动的扩散方法，用于将来源于任意人物的音频信号转移到一个具有个性化头部姿势的目标人物的高质量说话人脸视频中。</a:t>
            </a:r>
            <a:endParaRPr lang="zh-CN" altLang="en-US" sz="2800" dirty="0">
              <a:latin typeface="宋体" panose="02010600030101010101" pitchFamily="2" charset="-122"/>
              <a:ea typeface="宋体" panose="02010600030101010101" pitchFamily="2" charset="-122"/>
              <a:sym typeface="+mn-ea"/>
            </a:endParaRPr>
          </a:p>
          <a:p>
            <a:r>
              <a:rPr lang="en-US" altLang="zh-CN" sz="2800" dirty="0">
                <a:latin typeface="宋体" panose="02010600030101010101" pitchFamily="2" charset="-122"/>
                <a:ea typeface="宋体" panose="02010600030101010101" pitchFamily="2" charset="-122"/>
                <a:sym typeface="+mn-ea"/>
              </a:rPr>
              <a:t>    </a:t>
            </a:r>
            <a:r>
              <a:rPr lang="zh-CN" altLang="en-US" sz="2800" dirty="0">
                <a:latin typeface="宋体" panose="02010600030101010101" pitchFamily="2" charset="-122"/>
                <a:ea typeface="宋体" panose="02010600030101010101" pitchFamily="2" charset="-122"/>
                <a:sym typeface="+mn-ea"/>
              </a:rPr>
              <a:t>将嘴唇运动和个性化属性进行解缠，并利用对比学习来改进音频</a:t>
            </a:r>
            <a:r>
              <a:rPr lang="en-US" altLang="zh-CN" sz="2800" dirty="0">
                <a:latin typeface="宋体" panose="02010600030101010101" pitchFamily="2" charset="-122"/>
                <a:ea typeface="宋体" panose="02010600030101010101" pitchFamily="2" charset="-122"/>
                <a:sym typeface="+mn-ea"/>
              </a:rPr>
              <a:t>-</a:t>
            </a:r>
            <a:r>
              <a:rPr lang="zh-CN" altLang="en-US" sz="2800" dirty="0">
                <a:latin typeface="宋体" panose="02010600030101010101" pitchFamily="2" charset="-122"/>
                <a:ea typeface="宋体" panose="02010600030101010101" pitchFamily="2" charset="-122"/>
                <a:sym typeface="+mn-ea"/>
              </a:rPr>
              <a:t>嘴唇同步的问题。</a:t>
            </a:r>
            <a:endParaRPr lang="en-US" altLang="zh-CN" sz="2800" dirty="0">
              <a:latin typeface="宋体" panose="02010600030101010101" pitchFamily="2" charset="-122"/>
              <a:ea typeface="宋体" panose="02010600030101010101" pitchFamily="2" charset="-122"/>
            </a:endParaRPr>
          </a:p>
          <a:p>
            <a:endParaRPr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8" name="文本框 7"/>
          <p:cNvSpPr txBox="1"/>
          <p:nvPr/>
        </p:nvSpPr>
        <p:spPr>
          <a:xfrm>
            <a:off x="2036445" y="1320800"/>
            <a:ext cx="4064000" cy="368300"/>
          </a:xfrm>
          <a:prstGeom prst="rect">
            <a:avLst/>
          </a:prstGeom>
          <a:noFill/>
        </p:spPr>
        <p:txBody>
          <a:bodyPr wrap="square" rtlCol="0">
            <a:spAutoFit/>
          </a:bodyPr>
          <a:p>
            <a:pPr algn="l"/>
            <a:r>
              <a:rPr lang="zh-CN" altLang="en-US" dirty="0"/>
              <a:t>本文的</a:t>
            </a:r>
            <a:r>
              <a:rPr lang="zh-CN" altLang="en-US" dirty="0"/>
              <a:t>贡献</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4361815" y="3214370"/>
            <a:ext cx="4064000" cy="368300"/>
          </a:xfrm>
          <a:prstGeom prst="rect">
            <a:avLst/>
          </a:prstGeom>
          <a:noFill/>
        </p:spPr>
        <p:txBody>
          <a:bodyPr wrap="square" rtlCol="0">
            <a:spAutoFit/>
          </a:bodyPr>
          <a:p>
            <a:pPr algn="l"/>
            <a:endParaRPr lang="zh-CN" altLang="en-US" dirty="0"/>
          </a:p>
        </p:txBody>
      </p:sp>
      <p:pic>
        <p:nvPicPr>
          <p:cNvPr id="5" name="图片 4"/>
          <p:cNvPicPr>
            <a:picLocks noChangeAspect="1"/>
          </p:cNvPicPr>
          <p:nvPr/>
        </p:nvPicPr>
        <p:blipFill>
          <a:blip r:embed="rId5"/>
          <a:stretch>
            <a:fillRect/>
          </a:stretch>
        </p:blipFill>
        <p:spPr>
          <a:xfrm>
            <a:off x="1702695" y="1714427"/>
            <a:ext cx="9081963" cy="4384623"/>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mc:AlternateContent xmlns:mc="http://schemas.openxmlformats.org/markup-compatibility/2006">
        <mc:Choice xmlns:a14="http://schemas.microsoft.com/office/drawing/2010/main" Requires="a14">
          <p:sp>
            <p:nvSpPr>
              <p:cNvPr id="21" name="文本框 20"/>
              <p:cNvSpPr txBox="1"/>
              <p:nvPr/>
            </p:nvSpPr>
            <p:spPr>
              <a:xfrm>
                <a:off x="833120" y="5266690"/>
                <a:ext cx="10775315" cy="935355"/>
              </a:xfrm>
              <a:prstGeom prst="rect">
                <a:avLst/>
              </a:prstGeom>
              <a:noFill/>
            </p:spPr>
            <p:txBody>
              <a:bodyPr wrap="square" rtlCol="0">
                <a:spAutoFit/>
              </a:bodyPr>
              <a:p>
                <a:r>
                  <a:rPr lang="zh-CN" altLang="en-US" dirty="0">
                    <a:latin typeface="微软雅黑" panose="020B0503020204020204" charset="-122"/>
                    <a:ea typeface="微软雅黑" panose="020B0503020204020204" charset="-122"/>
                    <a:cs typeface="Times New Roman" panose="02020603050405020304" pitchFamily="18" charset="0"/>
                    <a:sym typeface="+mn-ea"/>
                  </a:rPr>
                  <a:t>不同人脸标记的重建：给定另一个人脸</a:t>
                </a:r>
                <a:r>
                  <a:rPr lang="en-US" altLang="zh-CN" dirty="0">
                    <a:latin typeface="微软雅黑" panose="020B0503020204020204" charset="-122"/>
                    <a:ea typeface="微软雅黑" panose="020B0503020204020204" charset="-122"/>
                    <a:cs typeface="Times New Roman" panose="02020603050405020304" pitchFamily="18" charset="0"/>
                    <a:sym typeface="+mn-ea"/>
                  </a:rPr>
                  <a:t>B</a:t>
                </a:r>
                <a:r>
                  <a:rPr lang="zh-CN" altLang="en-US" dirty="0">
                    <a:latin typeface="微软雅黑" panose="020B0503020204020204" charset="-122"/>
                    <a:ea typeface="微软雅黑" panose="020B0503020204020204" charset="-122"/>
                    <a:cs typeface="Times New Roman" panose="02020603050405020304" pitchFamily="18" charset="0"/>
                    <a:sym typeface="+mn-ea"/>
                  </a:rPr>
                  <a:t>和相应的人脸标记，在对其编码后得到</a:t>
                </a:r>
                <a:r>
                  <a:rPr lang="en-US" altLang="zh-CN" dirty="0">
                    <a:latin typeface="微软雅黑" panose="020B0503020204020204" charset="-122"/>
                    <a:ea typeface="微软雅黑" panose="020B0503020204020204" charset="-122"/>
                    <a:cs typeface="Times New Roman" panose="02020603050405020304" pitchFamily="18" charset="0"/>
                    <a:sym typeface="+mn-ea"/>
                  </a:rPr>
                  <a:t>B</a:t>
                </a:r>
                <a:r>
                  <a:rPr lang="zh-CN" altLang="en-US" dirty="0">
                    <a:latin typeface="微软雅黑" panose="020B0503020204020204" charset="-122"/>
                    <a:ea typeface="微软雅黑" panose="020B0503020204020204" charset="-122"/>
                    <a:cs typeface="Times New Roman" panose="02020603050405020304" pitchFamily="18" charset="0"/>
                    <a:sym typeface="+mn-ea"/>
                  </a:rPr>
                  <a:t>的</a:t>
                </a: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𝑓</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𝑚</m:t>
                              </m:r>
                            </m:e>
                            <m:sub>
                              <m:r>
                                <a:rPr lang="en-US" altLang="zh-CN" i="1">
                                  <a:effectLst/>
                                  <a:latin typeface="Cambria Math" panose="02040503050406030204" pitchFamily="18" charset="0"/>
                                  <a:ea typeface="微软雅黑" panose="020B0503020204020204" charset="-122"/>
                                  <a:cs typeface="Times New Roman" panose="02020603050405020304" pitchFamily="18" charset="0"/>
                                </a:rPr>
                                <m:t>𝐵</m:t>
                              </m:r>
                            </m:sub>
                          </m:sSub>
                        </m:sub>
                      </m:sSub>
                      <m:r>
                        <a:rPr lang="en-US" altLang="zh-CN" i="1">
                          <a:effectLst/>
                          <a:latin typeface="Cambria Math" panose="02040503050406030204" pitchFamily="18" charset="0"/>
                          <a:ea typeface="微软雅黑" panose="020B0503020204020204"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𝑓</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𝑒</m:t>
                              </m:r>
                            </m:e>
                            <m:sub>
                              <m:r>
                                <a:rPr lang="en-US" altLang="zh-CN" i="1">
                                  <a:effectLst/>
                                  <a:latin typeface="Cambria Math" panose="02040503050406030204" pitchFamily="18" charset="0"/>
                                  <a:ea typeface="微软雅黑" panose="020B0503020204020204" charset="-122"/>
                                  <a:cs typeface="Times New Roman" panose="02020603050405020304" pitchFamily="18" charset="0"/>
                                </a:rPr>
                                <m:t>𝐵</m:t>
                              </m:r>
                            </m:sub>
                          </m:sSub>
                        </m:sub>
                      </m:sSub>
                    </m:oMath>
                  </m:oMathPara>
                </a14:m>
                <a:r>
                  <a:rPr lang="zh-CN" altLang="en-US" dirty="0">
                    <a:latin typeface="微软雅黑" panose="020B0503020204020204" charset="-122"/>
                    <a:ea typeface="微软雅黑" panose="020B0503020204020204" charset="-122"/>
                    <a:cs typeface="Times New Roman" panose="02020603050405020304" pitchFamily="18" charset="0"/>
                    <a:sym typeface="+mn-ea"/>
                  </a:rPr>
                  <a:t>，并将</a:t>
                </a:r>
                <a:r>
                  <a:rPr lang="en-US" altLang="zh-CN" dirty="0">
                    <a:latin typeface="微软雅黑" panose="020B0503020204020204" charset="-122"/>
                    <a:ea typeface="微软雅黑" panose="020B0503020204020204" charset="-122"/>
                    <a:cs typeface="Times New Roman" panose="02020603050405020304" pitchFamily="18" charset="0"/>
                    <a:sym typeface="+mn-ea"/>
                  </a:rPr>
                  <a:t>A</a:t>
                </a:r>
                <a:r>
                  <a:rPr lang="zh-CN" altLang="en-US" dirty="0">
                    <a:latin typeface="微软雅黑" panose="020B0503020204020204" charset="-122"/>
                    <a:ea typeface="微软雅黑" panose="020B0503020204020204" charset="-122"/>
                    <a:cs typeface="Times New Roman" panose="02020603050405020304" pitchFamily="18" charset="0"/>
                    <a:sym typeface="+mn-ea"/>
                  </a:rPr>
                  <a:t>、</a:t>
                </a:r>
                <a:r>
                  <a:rPr lang="en-US" altLang="zh-CN" dirty="0">
                    <a:latin typeface="微软雅黑" panose="020B0503020204020204" charset="-122"/>
                    <a:ea typeface="微软雅黑" panose="020B0503020204020204" charset="-122"/>
                    <a:cs typeface="Times New Roman" panose="02020603050405020304" pitchFamily="18" charset="0"/>
                    <a:sym typeface="+mn-ea"/>
                  </a:rPr>
                  <a:t>B</a:t>
                </a:r>
                <a:r>
                  <a:rPr lang="zh-CN" altLang="en-US" dirty="0">
                    <a:latin typeface="微软雅黑" panose="020B0503020204020204" charset="-122"/>
                    <a:ea typeface="微软雅黑" panose="020B0503020204020204" charset="-122"/>
                    <a:cs typeface="Times New Roman" panose="02020603050405020304" pitchFamily="18" charset="0"/>
                    <a:sym typeface="+mn-ea"/>
                  </a:rPr>
                  <a:t>的嘴部嵌入或眨眼嵌入随机切换</a:t>
                </a:r>
                <a:r>
                  <a:rPr lang="en-US" altLang="zh-CN">
                    <a:sym typeface="+mn-ea"/>
                  </a:rPr>
                  <a:t>   </a:t>
                </a:r>
                <a:endParaRPr lang="zh-CN" altLang="en-US"/>
              </a:p>
              <a:p>
                <a:endParaRPr lang="zh-CN" altLang="en-US"/>
              </a:p>
            </p:txBody>
          </p:sp>
        </mc:Choice>
        <mc:Fallback>
          <p:sp>
            <p:nvSpPr>
              <p:cNvPr id="21" name="文本框 20"/>
              <p:cNvSpPr txBox="1">
                <a:spLocks noRot="1" noChangeAspect="1" noMove="1" noResize="1" noEditPoints="1" noAdjustHandles="1" noChangeArrowheads="1" noChangeShapeType="1" noTextEdit="1"/>
              </p:cNvSpPr>
              <p:nvPr/>
            </p:nvSpPr>
            <p:spPr>
              <a:xfrm>
                <a:off x="833120" y="5266690"/>
                <a:ext cx="10775315" cy="935355"/>
              </a:xfrm>
              <a:prstGeom prst="rect">
                <a:avLst/>
              </a:prstGeom>
              <a:blipFill rotWithShape="1">
                <a:blip r:embed="rId4"/>
                <a:stretch>
                  <a:fillRect/>
                </a:stretch>
              </a:blipFill>
            </p:spPr>
            <p:txBody>
              <a:bodyPr/>
              <a:lstStyle/>
              <a:p>
                <a:r>
                  <a:rPr lang="zh-CN" altLang="en-US">
                    <a:noFill/>
                  </a:rPr>
                  <a:t> </a:t>
                </a:r>
              </a:p>
            </p:txBody>
          </p:sp>
        </mc:Fallback>
      </mc:AlternateContent>
      <p:sp>
        <p:nvSpPr>
          <p:cNvPr id="5" name="文本框 4"/>
          <p:cNvSpPr txBox="1"/>
          <p:nvPr/>
        </p:nvSpPr>
        <p:spPr>
          <a:xfrm>
            <a:off x="730250" y="1423670"/>
            <a:ext cx="4064000" cy="645160"/>
          </a:xfrm>
          <a:prstGeom prst="rect">
            <a:avLst/>
          </a:prstGeom>
          <a:noFill/>
        </p:spPr>
        <p:txBody>
          <a:bodyPr wrap="square" rtlCol="0">
            <a:spAutoFit/>
          </a:bodyPr>
          <a:p>
            <a:pPr algn="l"/>
            <a:r>
              <a:rPr lang="en-US" altLang="zh-CN" b="1" noProof="0" dirty="0">
                <a:ln>
                  <a:noFill/>
                </a:ln>
                <a:solidFill>
                  <a:prstClr val="black"/>
                </a:solidFill>
                <a:effectLst/>
                <a:uLnTx/>
                <a:uFillTx/>
                <a:latin typeface="微软雅黑" panose="020B0503020204020204" charset="-122"/>
                <a:ea typeface="微软雅黑" panose="020B0503020204020204" charset="-122"/>
                <a:sym typeface="+mn-ea"/>
              </a:rPr>
              <a:t>Face Attributes Disentanglement</a:t>
            </a:r>
            <a:r>
              <a:rPr lang="zh-CN" altLang="en-US" b="1" noProof="0" dirty="0">
                <a:ln>
                  <a:noFill/>
                </a:ln>
                <a:solidFill>
                  <a:prstClr val="black"/>
                </a:solidFill>
                <a:effectLst/>
                <a:uLnTx/>
                <a:uFillTx/>
                <a:latin typeface="微软雅黑" panose="020B0503020204020204" charset="-122"/>
                <a:ea typeface="微软雅黑" panose="020B0503020204020204" charset="-122"/>
                <a:sym typeface="+mn-ea"/>
              </a:rPr>
              <a:t>（</a:t>
            </a:r>
            <a:r>
              <a:rPr lang="en-US" altLang="zh-CN" b="1" noProof="0" dirty="0">
                <a:ln>
                  <a:noFill/>
                </a:ln>
                <a:solidFill>
                  <a:prstClr val="black"/>
                </a:solidFill>
                <a:effectLst/>
                <a:uLnTx/>
                <a:uFillTx/>
                <a:latin typeface="微软雅黑" panose="020B0503020204020204" charset="-122"/>
                <a:ea typeface="微软雅黑" panose="020B0503020204020204" charset="-122"/>
                <a:sym typeface="+mn-ea"/>
              </a:rPr>
              <a:t>FAD</a:t>
            </a:r>
            <a:r>
              <a:rPr lang="zh-CN" altLang="en-US" b="1" noProof="0" dirty="0">
                <a:ln>
                  <a:noFill/>
                </a:ln>
                <a:solidFill>
                  <a:prstClr val="black"/>
                </a:solidFill>
                <a:effectLst/>
                <a:uLnTx/>
                <a:uFillTx/>
                <a:latin typeface="微软雅黑" panose="020B0503020204020204" charset="-122"/>
                <a:ea typeface="微软雅黑" panose="020B0503020204020204" charset="-122"/>
                <a:sym typeface="+mn-ea"/>
              </a:rPr>
              <a:t>）</a:t>
            </a:r>
            <a:endParaRPr lang="zh-CN" altLang="en-US" dirty="0"/>
          </a:p>
        </p:txBody>
      </p:sp>
      <mc:AlternateContent xmlns:mc="http://schemas.openxmlformats.org/markup-compatibility/2006">
        <mc:Choice xmlns:a14="http://schemas.microsoft.com/office/drawing/2010/main" Requires="a14">
          <p:sp>
            <p:nvSpPr>
              <p:cNvPr id="10" name="文本框 9"/>
              <p:cNvSpPr txBox="1"/>
              <p:nvPr/>
            </p:nvSpPr>
            <p:spPr>
              <a:xfrm>
                <a:off x="833120" y="2257425"/>
                <a:ext cx="4064000" cy="2958465"/>
              </a:xfrm>
              <a:prstGeom prst="rect">
                <a:avLst/>
              </a:prstGeom>
              <a:noFill/>
            </p:spPr>
            <p:txBody>
              <a:bodyPr wrap="square" rtlCol="0">
                <a:spAutoFit/>
              </a:bodyPr>
              <a:p>
                <a:pPr algn="l"/>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目的：将面部表情参数分离为眨眼嵌入 </a:t>
                </a:r>
                <a:r>
                  <a:rPr lang="en-US" altLang="zh-CN" dirty="0" err="1">
                    <a:effectLst/>
                    <a:latin typeface="微软雅黑" panose="020B0503020204020204" charset="-122"/>
                    <a:ea typeface="微软雅黑" panose="020B0503020204020204" charset="-122"/>
                    <a:cs typeface="Times New Roman" panose="02020603050405020304" pitchFamily="18" charset="0"/>
                    <a:sym typeface="+mn-ea"/>
                  </a:rPr>
                  <a:t>f</a:t>
                </a:r>
                <a:r>
                  <a:rPr lang="en-US" altLang="zh-CN" baseline="-25000" dirty="0" err="1">
                    <a:effectLst/>
                    <a:latin typeface="微软雅黑" panose="020B0503020204020204" charset="-122"/>
                    <a:ea typeface="微软雅黑" panose="020B0503020204020204" charset="-122"/>
                    <a:cs typeface="Times New Roman" panose="02020603050405020304" pitchFamily="18" charset="0"/>
                    <a:sym typeface="+mn-ea"/>
                  </a:rPr>
                  <a:t>e</a:t>
                </a:r>
                <a:r>
                  <a:rPr lang="en-US" altLang="zh-CN" dirty="0">
                    <a:effectLst/>
                    <a:latin typeface="微软雅黑" panose="020B0503020204020204" charset="-122"/>
                    <a:ea typeface="微软雅黑" panose="020B0503020204020204" charset="-122"/>
                    <a:cs typeface="Times New Roman" panose="02020603050405020304" pitchFamily="18" charset="0"/>
                    <a:sym typeface="+mn-ea"/>
                  </a:rPr>
                  <a:t> </a:t>
                </a:r>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和嘴部嵌入 </a:t>
                </a:r>
                <a:r>
                  <a:rPr lang="en-US" altLang="zh-CN" dirty="0" err="1">
                    <a:effectLst/>
                    <a:latin typeface="微软雅黑" panose="020B0503020204020204" charset="-122"/>
                    <a:ea typeface="微软雅黑" panose="020B0503020204020204" charset="-122"/>
                    <a:cs typeface="Times New Roman" panose="02020603050405020304" pitchFamily="18" charset="0"/>
                    <a:sym typeface="+mn-ea"/>
                  </a:rPr>
                  <a:t>f</a:t>
                </a:r>
                <a:r>
                  <a:rPr lang="en-US" altLang="zh-CN" baseline="-25000" dirty="0" err="1">
                    <a:effectLst/>
                    <a:latin typeface="微软雅黑" panose="020B0503020204020204" charset="-122"/>
                    <a:ea typeface="微软雅黑" panose="020B0503020204020204" charset="-122"/>
                    <a:cs typeface="Times New Roman" panose="02020603050405020304" pitchFamily="18" charset="0"/>
                    <a:sym typeface="+mn-ea"/>
                  </a:rPr>
                  <a:t>m</a:t>
                </a:r>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，以更好地控制和重现面部表情</a:t>
                </a:r>
                <a:endParaRPr lang="en-US" altLang="zh-CN" baseline="-25000" dirty="0">
                  <a:effectLst/>
                  <a:latin typeface="微软雅黑" panose="020B0503020204020204" charset="-122"/>
                  <a:ea typeface="微软雅黑" panose="020B0503020204020204" charset="-122"/>
                  <a:cs typeface="Times New Roman" panose="02020603050405020304" pitchFamily="18" charset="0"/>
                </a:endParaRPr>
              </a:p>
              <a:p>
                <a:pPr algn="l"/>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组成：编码器</a:t>
                </a:r>
                <a:r>
                  <a:rPr lang="en-US" altLang="zh-CN" dirty="0">
                    <a:effectLst/>
                    <a:latin typeface="微软雅黑" panose="020B0503020204020204" charset="-122"/>
                    <a:ea typeface="微软雅黑" panose="020B0503020204020204" charset="-122"/>
                    <a:cs typeface="Times New Roman" panose="02020603050405020304" pitchFamily="18" charset="0"/>
                    <a:sym typeface="+mn-ea"/>
                  </a:rPr>
                  <a:t>E</a:t>
                </a:r>
                <a:r>
                  <a:rPr lang="en-US" altLang="zh-CN" baseline="-25000" dirty="0">
                    <a:effectLst/>
                    <a:latin typeface="微软雅黑" panose="020B0503020204020204" charset="-122"/>
                    <a:ea typeface="微软雅黑" panose="020B0503020204020204" charset="-122"/>
                    <a:cs typeface="Times New Roman" panose="02020603050405020304" pitchFamily="18" charset="0"/>
                    <a:sym typeface="+mn-ea"/>
                  </a:rPr>
                  <a:t>L</a:t>
                </a:r>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和解码器</a:t>
                </a:r>
                <a:r>
                  <a:rPr lang="en-US" altLang="zh-CN" dirty="0">
                    <a:effectLst/>
                    <a:latin typeface="微软雅黑" panose="020B0503020204020204" charset="-122"/>
                    <a:ea typeface="微软雅黑" panose="020B0503020204020204" charset="-122"/>
                    <a:cs typeface="Times New Roman" panose="02020603050405020304" pitchFamily="18" charset="0"/>
                    <a:sym typeface="+mn-ea"/>
                  </a:rPr>
                  <a:t>D</a:t>
                </a:r>
                <a:r>
                  <a:rPr lang="en-US" altLang="zh-CN" baseline="-25000" dirty="0">
                    <a:effectLst/>
                    <a:latin typeface="微软雅黑" panose="020B0503020204020204" charset="-122"/>
                    <a:ea typeface="微软雅黑" panose="020B0503020204020204" charset="-122"/>
                    <a:cs typeface="Times New Roman" panose="02020603050405020304" pitchFamily="18" charset="0"/>
                    <a:sym typeface="+mn-ea"/>
                  </a:rPr>
                  <a:t>L</a:t>
                </a:r>
                <a:endParaRPr lang="en-US" altLang="zh-CN" baseline="-25000" dirty="0">
                  <a:effectLst/>
                  <a:latin typeface="微软雅黑" panose="020B0503020204020204" charset="-122"/>
                  <a:ea typeface="微软雅黑" panose="020B0503020204020204" charset="-122"/>
                  <a:cs typeface="Times New Roman" panose="02020603050405020304" pitchFamily="18" charset="0"/>
                  <a:sym typeface="+mn-ea"/>
                </a:endParaRPr>
              </a:p>
              <a:p>
                <a:pPr algn="l"/>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编码器</a:t>
                </a:r>
                <a:r>
                  <a:rPr lang="en-US" altLang="zh-CN" dirty="0">
                    <a:effectLst/>
                    <a:latin typeface="微软雅黑" panose="020B0503020204020204" charset="-122"/>
                    <a:ea typeface="微软雅黑" panose="020B0503020204020204" charset="-122"/>
                    <a:cs typeface="Times New Roman" panose="02020603050405020304" pitchFamily="18" charset="0"/>
                    <a:sym typeface="+mn-ea"/>
                  </a:rPr>
                  <a:t>E</a:t>
                </a:r>
                <a:r>
                  <a:rPr lang="en-US" altLang="zh-CN" baseline="-25000" dirty="0">
                    <a:effectLst/>
                    <a:latin typeface="微软雅黑" panose="020B0503020204020204" charset="-122"/>
                    <a:ea typeface="微软雅黑" panose="020B0503020204020204" charset="-122"/>
                    <a:cs typeface="Times New Roman" panose="02020603050405020304" pitchFamily="18" charset="0"/>
                    <a:sym typeface="+mn-ea"/>
                  </a:rPr>
                  <a:t>L</a:t>
                </a:r>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a:t>
                </a:r>
                <a:r>
                  <a:rPr lang="zh-CN" altLang="en-US" dirty="0">
                    <a:latin typeface="微软雅黑" panose="020B0503020204020204" charset="-122"/>
                    <a:ea typeface="微软雅黑" panose="020B0503020204020204" charset="-122"/>
                    <a:cs typeface="Times New Roman" panose="02020603050405020304" pitchFamily="18" charset="0"/>
                    <a:sym typeface="+mn-ea"/>
                  </a:rPr>
                  <a:t>输入人脸标记，</a:t>
                </a:r>
                <a:r>
                  <a:rPr lang="zh-CN" altLang="en-US" dirty="0">
                    <a:effectLst/>
                    <a:latin typeface="微软雅黑" panose="020B0503020204020204" charset="-122"/>
                    <a:ea typeface="微软雅黑" panose="020B0503020204020204" charset="-122"/>
                    <a:cs typeface="Times New Roman" panose="02020603050405020304" pitchFamily="18" charset="0"/>
                    <a:sym typeface="+mn-ea"/>
                  </a:rPr>
                  <a:t>生成中间嵌入</a:t>
                </a:r>
                <a:endParaRPr lang="zh-CN" altLang="en-US" dirty="0">
                  <a:effectLst/>
                  <a:latin typeface="微软雅黑" panose="020B0503020204020204" charset="-122"/>
                  <a:ea typeface="微软雅黑" panose="020B0503020204020204" charset="-122"/>
                  <a:cs typeface="Times New Roman" panose="02020603050405020304" pitchFamily="18" charset="0"/>
                  <a:sym typeface="+mn-ea"/>
                </a:endParaRPr>
              </a:p>
              <a:p>
                <a:pPr algn="l"/>
                <a14:m>
                  <m:oMathPara xmlns:m="http://schemas.openxmlformats.org/officeDocument/2006/math">
                    <m:oMathParaPr>
                      <m:jc m:val="center"/>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𝑓</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𝑚</m:t>
                              </m:r>
                            </m:e>
                            <m:sub>
                              <m:r>
                                <a:rPr lang="en-US" altLang="zh-CN" i="1">
                                  <a:effectLst/>
                                  <a:latin typeface="Cambria Math" panose="02040503050406030204" pitchFamily="18" charset="0"/>
                                  <a:ea typeface="微软雅黑" panose="020B0503020204020204" charset="-122"/>
                                  <a:cs typeface="Times New Roman" panose="02020603050405020304" pitchFamily="18" charset="0"/>
                                </a:rPr>
                                <m:t>𝐴</m:t>
                              </m:r>
                            </m:sub>
                          </m:sSub>
                        </m:sub>
                      </m:sSub>
                      <m:r>
                        <a:rPr lang="en-US" altLang="zh-CN" i="1">
                          <a:effectLst/>
                          <a:latin typeface="Cambria Math" panose="02040503050406030204" pitchFamily="18" charset="0"/>
                          <a:ea typeface="微软雅黑" panose="020B0503020204020204"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𝑓</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𝑒</m:t>
                              </m:r>
                            </m:e>
                            <m:sub>
                              <m:r>
                                <a:rPr lang="en-US" altLang="zh-CN" i="1">
                                  <a:effectLst/>
                                  <a:latin typeface="Cambria Math" panose="02040503050406030204" pitchFamily="18" charset="0"/>
                                  <a:ea typeface="微软雅黑" panose="020B0503020204020204" charset="-122"/>
                                  <a:cs typeface="Times New Roman" panose="02020603050405020304" pitchFamily="18" charset="0"/>
                                </a:rPr>
                                <m:t>𝐴</m:t>
                              </m:r>
                            </m:sub>
                          </m:sSub>
                        </m:sub>
                      </m:sSub>
                      <m:r>
                        <a:rPr lang="en-US" altLang="zh-CN" i="1">
                          <a:effectLst/>
                          <a:latin typeface="Cambria Math" panose="02040503050406030204" pitchFamily="18" charset="0"/>
                          <a:ea typeface="微软雅黑" panose="020B0503020204020204"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微软雅黑" panose="020B0503020204020204" charset="-122"/>
                              <a:cs typeface="Times New Roman" panose="02020603050405020304" pitchFamily="18" charset="0"/>
                            </a:rPr>
                            <m:t>𝐸</m:t>
                          </m:r>
                        </m:e>
                        <m:sub>
                          <m:r>
                            <a:rPr lang="en-US" altLang="zh-CN" i="1">
                              <a:effectLst/>
                              <a:latin typeface="Cambria Math" panose="02040503050406030204" pitchFamily="18" charset="0"/>
                              <a:ea typeface="微软雅黑" panose="020B0503020204020204" charset="-122"/>
                              <a:cs typeface="Times New Roman" panose="02020603050405020304" pitchFamily="18" charset="0"/>
                            </a:rPr>
                            <m:t>𝐿</m:t>
                          </m:r>
                        </m:sub>
                      </m:sSub>
                      <m:d>
                        <m:dPr>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solidFill>
                                    <a:srgbClr val="1D2129"/>
                                  </a:solidFill>
                                  <a:effectLst/>
                                  <a:latin typeface="Cambria Math" panose="02040503050406030204" pitchFamily="18" charset="0"/>
                                  <a:ea typeface="Cambria Math" panose="02040503050406030204" pitchFamily="18" charset="0"/>
                                </a:rPr>
                              </m:ctrlPr>
                            </m:sSubSupPr>
                            <m:e>
                              <m:r>
                                <a:rPr lang="en-US" altLang="zh-CN" i="1">
                                  <a:solidFill>
                                    <a:srgbClr val="1D2129"/>
                                  </a:solidFill>
                                  <a:effectLst/>
                                  <a:latin typeface="Cambria Math" panose="02040503050406030204" pitchFamily="18" charset="0"/>
                                  <a:ea typeface="等线" panose="02010600030101010101" charset="-122"/>
                                  <a:cs typeface="Times New Roman" panose="02020603050405020304" pitchFamily="18" charset="0"/>
                                </a:rPr>
                                <m:t>𝑙</m:t>
                              </m:r>
                            </m:e>
                            <m:sub>
                              <m:sSub>
                                <m:sSubPr>
                                  <m:ctrlPr>
                                    <a:rPr lang="zh-CN" altLang="zh-CN" i="1">
                                      <a:solidFill>
                                        <a:srgbClr val="1D2129"/>
                                      </a:solidFill>
                                      <a:effectLst/>
                                      <a:latin typeface="Cambria Math" panose="02040503050406030204" pitchFamily="18" charset="0"/>
                                      <a:ea typeface="Cambria Math" panose="02040503050406030204" pitchFamily="18" charset="0"/>
                                    </a:rPr>
                                  </m:ctrlPr>
                                </m:sSubPr>
                                <m:e>
                                  <m:r>
                                    <a:rPr lang="en-US" altLang="zh-CN" i="1">
                                      <a:solidFill>
                                        <a:srgbClr val="1D2129"/>
                                      </a:solidFill>
                                      <a:effectLst/>
                                      <a:latin typeface="Cambria Math" panose="02040503050406030204" pitchFamily="18" charset="0"/>
                                      <a:ea typeface="等线" panose="02010600030101010101" charset="-122"/>
                                      <a:cs typeface="Times New Roman" panose="02020603050405020304" pitchFamily="18" charset="0"/>
                                    </a:rPr>
                                    <m:t>𝑚</m:t>
                                  </m:r>
                                </m:e>
                                <m:sub>
                                  <m:r>
                                    <a:rPr lang="en-US" altLang="zh-CN" i="1">
                                      <a:solidFill>
                                        <a:srgbClr val="1D2129"/>
                                      </a:solidFill>
                                      <a:effectLst/>
                                      <a:latin typeface="Cambria Math" panose="02040503050406030204" pitchFamily="18" charset="0"/>
                                      <a:ea typeface="等线" panose="02010600030101010101" charset="-122"/>
                                      <a:cs typeface="Times New Roman" panose="02020603050405020304" pitchFamily="18" charset="0"/>
                                    </a:rPr>
                                    <m:t>𝐴</m:t>
                                  </m:r>
                                </m:sub>
                              </m:sSub>
                            </m:sub>
                            <m:sup>
                              <m:sSub>
                                <m:sSubPr>
                                  <m:ctrlPr>
                                    <a:rPr lang="zh-CN" altLang="zh-CN" i="1">
                                      <a:solidFill>
                                        <a:srgbClr val="1D2129"/>
                                      </a:solidFill>
                                      <a:effectLst/>
                                      <a:latin typeface="Cambria Math" panose="02040503050406030204" pitchFamily="18" charset="0"/>
                                      <a:ea typeface="Cambria Math" panose="02040503050406030204" pitchFamily="18" charset="0"/>
                                    </a:rPr>
                                  </m:ctrlPr>
                                </m:sSubPr>
                                <m:e>
                                  <m:r>
                                    <a:rPr lang="en-US" altLang="zh-CN" i="1">
                                      <a:solidFill>
                                        <a:srgbClr val="1D2129"/>
                                      </a:solidFill>
                                      <a:effectLst/>
                                      <a:latin typeface="Cambria Math" panose="02040503050406030204" pitchFamily="18" charset="0"/>
                                      <a:ea typeface="等线" panose="02010600030101010101" charset="-122"/>
                                      <a:cs typeface="Times New Roman" panose="02020603050405020304" pitchFamily="18" charset="0"/>
                                    </a:rPr>
                                    <m:t>𝑒</m:t>
                                  </m:r>
                                </m:e>
                                <m:sub>
                                  <m:r>
                                    <a:rPr lang="en-US" altLang="zh-CN" i="1">
                                      <a:solidFill>
                                        <a:srgbClr val="1D2129"/>
                                      </a:solidFill>
                                      <a:effectLst/>
                                      <a:latin typeface="Cambria Math" panose="02040503050406030204" pitchFamily="18" charset="0"/>
                                      <a:ea typeface="等线" panose="02010600030101010101" charset="-122"/>
                                      <a:cs typeface="Times New Roman" panose="02020603050405020304" pitchFamily="18" charset="0"/>
                                    </a:rPr>
                                    <m:t>𝐴</m:t>
                                  </m:r>
                                </m:sub>
                              </m:sSub>
                            </m:sup>
                          </m:sSubSup>
                        </m:e>
                      </m:d>
                    </m:oMath>
                  </m:oMathPara>
                </a14:m>
                <a:endParaRPr lang="en-US" altLang="zh-CN" dirty="0">
                  <a:effectLst/>
                  <a:latin typeface="微软雅黑" panose="020B0503020204020204" charset="-122"/>
                  <a:ea typeface="微软雅黑" panose="020B0503020204020204" charset="-122"/>
                  <a:cs typeface="Times New Roman" panose="02020603050405020304" pitchFamily="18" charset="0"/>
                </a:endParaRPr>
              </a:p>
              <a:p>
                <a:pPr algn="l"/>
                <a:r>
                  <a:rPr lang="zh-CN" altLang="zh-CN"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解码器</a:t>
                </a:r>
                <a:r>
                  <a:rPr lang="en-US" altLang="zh-CN"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DL</a:t>
                </a:r>
                <a:r>
                  <a:rPr lang="zh-CN" altLang="zh-CN"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：输入中间嵌入，重建人脸标记</a:t>
                </a:r>
                <a:endParaRPr lang="zh-CN" altLang="zh-CN"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endParaRPr>
              </a:p>
              <a:p>
                <a:pPr algn="l"/>
                <a:r>
                  <a:rPr lang="en-US" altLang="zh-CN" dirty="0">
                    <a:latin typeface="宋体" panose="02010600030101010101" pitchFamily="2" charset="-122"/>
                    <a:ea typeface="宋体" panose="02010600030101010101" pitchFamily="2" charset="-122"/>
                    <a:cs typeface="宋体" panose="02010600030101010101" pitchFamily="2" charset="-122"/>
                  </a:rPr>
                  <a:t>        </a:t>
                </a:r>
                <a14:m>
                  <m:oMath xmlns:m="http://schemas.openxmlformats.org/officeDocument/2006/math">
                    <m:sSubSup>
                      <m:sSubSupPr>
                        <m:ctrlPr>
                          <a:rPr lang="zh-CN" altLang="zh-CN" i="1" kern="1200">
                            <a:solidFill>
                              <a:srgbClr val="000000"/>
                            </a:solidFill>
                            <a:effectLst/>
                            <a:latin typeface="Cambria Math" panose="02040503050406030204" pitchFamily="18" charset="0"/>
                            <a:ea typeface="等线" panose="02010600030101010101" charset="-122"/>
                            <a:cs typeface="+mn-cs"/>
                          </a:rPr>
                        </m:ctrlPr>
                      </m:sSubSupPr>
                      <m:e>
                        <m:r>
                          <a:rPr lang="en-US" altLang="zh-CN" kern="1200">
                            <a:solidFill>
                              <a:srgbClr val="000000"/>
                            </a:solidFill>
                            <a:effectLst/>
                            <a:latin typeface="Cambria Math" panose="02040503050406030204" pitchFamily="18" charset="0"/>
                            <a:ea typeface="等线" panose="02010600030101010101" charset="-122"/>
                            <a:cs typeface="+mn-cs"/>
                          </a:rPr>
                          <m:t>𝑙</m:t>
                        </m:r>
                      </m:e>
                      <m:sub>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𝑚</m:t>
                            </m:r>
                          </m:e>
                          <m:sub>
                            <m:r>
                              <a:rPr lang="en-US" altLang="zh-CN" kern="1200">
                                <a:solidFill>
                                  <a:srgbClr val="000000"/>
                                </a:solidFill>
                                <a:effectLst/>
                                <a:latin typeface="Cambria Math" panose="02040503050406030204" pitchFamily="18" charset="0"/>
                                <a:ea typeface="等线" panose="02010600030101010101" charset="-122"/>
                                <a:cs typeface="+mn-cs"/>
                              </a:rPr>
                              <m:t>𝐴</m:t>
                            </m:r>
                          </m:sub>
                        </m:sSub>
                      </m:sub>
                      <m:sup>
                        <m:r>
                          <a:rPr lang="en-US" altLang="zh-CN" kern="1200">
                            <a:solidFill>
                              <a:srgbClr val="000000"/>
                            </a:solidFill>
                            <a:effectLst/>
                            <a:latin typeface="Cambria Math" panose="02040503050406030204" pitchFamily="18" charset="0"/>
                            <a:ea typeface="等线" panose="02010600030101010101" charset="-122"/>
                            <a:cs typeface="+mn-cs"/>
                          </a:rPr>
                          <m:t>′</m:t>
                        </m:r>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𝑒</m:t>
                            </m:r>
                          </m:e>
                          <m:sub>
                            <m:r>
                              <a:rPr lang="en-US" altLang="zh-CN" kern="1200">
                                <a:solidFill>
                                  <a:srgbClr val="000000"/>
                                </a:solidFill>
                                <a:effectLst/>
                                <a:latin typeface="Cambria Math" panose="02040503050406030204" pitchFamily="18" charset="0"/>
                                <a:ea typeface="等线" panose="02010600030101010101" charset="-122"/>
                                <a:cs typeface="+mn-cs"/>
                              </a:rPr>
                              <m:t>𝐴</m:t>
                            </m:r>
                          </m:sub>
                        </m:sSub>
                      </m:sup>
                    </m:sSubSup>
                    <m:r>
                      <a:rPr lang="en-US" altLang="zh-CN" kern="1200">
                        <a:solidFill>
                          <a:srgbClr val="000000"/>
                        </a:solidFill>
                        <a:effectLst/>
                        <a:latin typeface="Cambria Math" panose="02040503050406030204" pitchFamily="18" charset="0"/>
                        <a:ea typeface="等线" panose="02010600030101010101" charset="-122"/>
                        <a:cs typeface="+mn-cs"/>
                      </a:rPr>
                      <m:t>=</m:t>
                    </m:r>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𝐷</m:t>
                        </m:r>
                      </m:e>
                      <m:sub>
                        <m:r>
                          <a:rPr lang="en-US" altLang="zh-CN" kern="1200">
                            <a:solidFill>
                              <a:srgbClr val="000000"/>
                            </a:solidFill>
                            <a:effectLst/>
                            <a:latin typeface="Cambria Math" panose="02040503050406030204" pitchFamily="18" charset="0"/>
                            <a:ea typeface="等线" panose="02010600030101010101" charset="-122"/>
                            <a:cs typeface="+mn-cs"/>
                          </a:rPr>
                          <m:t>𝐿</m:t>
                        </m:r>
                      </m:sub>
                    </m:sSub>
                    <m:d>
                      <m:dPr>
                        <m:ctrlPr>
                          <a:rPr lang="zh-CN" altLang="zh-CN" i="1" kern="1200">
                            <a:solidFill>
                              <a:srgbClr val="000000"/>
                            </a:solidFill>
                            <a:effectLst/>
                            <a:latin typeface="Cambria Math" panose="02040503050406030204" pitchFamily="18" charset="0"/>
                            <a:ea typeface="等线" panose="02010600030101010101" charset="-122"/>
                            <a:cs typeface="+mn-cs"/>
                          </a:rPr>
                        </m:ctrlPr>
                      </m:dPr>
                      <m:e>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𝑓</m:t>
                            </m:r>
                          </m:e>
                          <m:sub>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𝑚</m:t>
                                </m:r>
                              </m:e>
                              <m:sub>
                                <m:r>
                                  <a:rPr lang="en-US" altLang="zh-CN" kern="1200">
                                    <a:solidFill>
                                      <a:srgbClr val="000000"/>
                                    </a:solidFill>
                                    <a:effectLst/>
                                    <a:latin typeface="Cambria Math" panose="02040503050406030204" pitchFamily="18" charset="0"/>
                                    <a:ea typeface="等线" panose="02010600030101010101" charset="-122"/>
                                    <a:cs typeface="+mn-cs"/>
                                  </a:rPr>
                                  <m:t>𝐴</m:t>
                                </m:r>
                              </m:sub>
                            </m:sSub>
                          </m:sub>
                        </m:sSub>
                        <m:r>
                          <a:rPr lang="en-US" altLang="zh-CN" kern="1200">
                            <a:solidFill>
                              <a:srgbClr val="000000"/>
                            </a:solidFill>
                            <a:effectLst/>
                            <a:latin typeface="Cambria Math" panose="02040503050406030204" pitchFamily="18" charset="0"/>
                            <a:ea typeface="等线" panose="02010600030101010101" charset="-122"/>
                            <a:cs typeface="+mn-cs"/>
                          </a:rPr>
                          <m:t>,</m:t>
                        </m:r>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𝑓</m:t>
                            </m:r>
                          </m:e>
                          <m:sub>
                            <m:sSub>
                              <m:sSubPr>
                                <m:ctrlPr>
                                  <a:rPr lang="zh-CN" altLang="zh-CN" i="1" kern="1200">
                                    <a:solidFill>
                                      <a:srgbClr val="000000"/>
                                    </a:solidFill>
                                    <a:effectLst/>
                                    <a:latin typeface="Cambria Math" panose="02040503050406030204" pitchFamily="18" charset="0"/>
                                    <a:ea typeface="等线" panose="02010600030101010101" charset="-122"/>
                                    <a:cs typeface="+mn-cs"/>
                                  </a:rPr>
                                </m:ctrlPr>
                              </m:sSubPr>
                              <m:e>
                                <m:r>
                                  <a:rPr lang="en-US" altLang="zh-CN" kern="1200">
                                    <a:solidFill>
                                      <a:srgbClr val="000000"/>
                                    </a:solidFill>
                                    <a:effectLst/>
                                    <a:latin typeface="Cambria Math" panose="02040503050406030204" pitchFamily="18" charset="0"/>
                                    <a:ea typeface="等线" panose="02010600030101010101" charset="-122"/>
                                    <a:cs typeface="+mn-cs"/>
                                  </a:rPr>
                                  <m:t>𝑒</m:t>
                                </m:r>
                              </m:e>
                              <m:sub>
                                <m:r>
                                  <a:rPr lang="en-US" altLang="zh-CN" kern="1200">
                                    <a:solidFill>
                                      <a:srgbClr val="000000"/>
                                    </a:solidFill>
                                    <a:effectLst/>
                                    <a:latin typeface="Cambria Math" panose="02040503050406030204" pitchFamily="18" charset="0"/>
                                    <a:ea typeface="等线" panose="02010600030101010101" charset="-122"/>
                                    <a:cs typeface="+mn-cs"/>
                                  </a:rPr>
                                  <m:t>𝐴</m:t>
                                </m:r>
                              </m:sub>
                            </m:sSub>
                          </m:sub>
                        </m:sSub>
                      </m:e>
                    </m:d>
                  </m:oMath>
                </a14:m>
                <a:endParaRPr lang="en-US" altLang="zh-CN" dirty="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833120" y="2257425"/>
                <a:ext cx="4064000" cy="2958465"/>
              </a:xfrm>
              <a:prstGeom prst="rect">
                <a:avLst/>
              </a:prstGeom>
              <a:blipFill rotWithShape="1">
                <a:blip r:embed="rId5"/>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5615345" y="2696188"/>
            <a:ext cx="5844862" cy="226074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094105" y="1236980"/>
            <a:ext cx="8729345" cy="5187315"/>
          </a:xfrm>
          <a:prstGeom prst="rect">
            <a:avLst/>
          </a:prstGeom>
          <a:noFill/>
        </p:spPr>
        <p:txBody>
          <a:bodyPr wrap="square" rtlCol="0">
            <a:spAutoFit/>
          </a:bodyPr>
          <a:p>
            <a:pPr algn="l"/>
            <a:r>
              <a:rPr lang="en-US" altLang="zh-CN" sz="2800" b="1" noProof="0" dirty="0">
                <a:ln>
                  <a:noFill/>
                </a:ln>
                <a:solidFill>
                  <a:prstClr val="black"/>
                </a:solidFill>
                <a:effectLst/>
                <a:uLnTx/>
                <a:uFillTx/>
                <a:latin typeface="微软雅黑" panose="020B0503020204020204" charset="-122"/>
                <a:ea typeface="微软雅黑" panose="020B0503020204020204" charset="-122"/>
                <a:sym typeface="+mn-ea"/>
              </a:rPr>
              <a:t>Diffusion for Talking Head Video Generation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a:p>
            <a:pPr indent="640715" algn="just">
              <a:lnSpc>
                <a:spcPct val="150000"/>
              </a:lnSpc>
              <a:spcBef>
                <a:spcPts val="300"/>
              </a:spcBef>
              <a:spcAft>
                <a:spcPts val="500"/>
              </a:spcAft>
            </a:pPr>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设计了一个</a:t>
            </a:r>
            <a:r>
              <a:rPr lang="en-US" altLang="zh-CN" sz="2800" dirty="0">
                <a:latin typeface="宋体" panose="02010600030101010101" pitchFamily="2" charset="-122"/>
                <a:ea typeface="宋体" panose="02010600030101010101" pitchFamily="2" charset="-122"/>
                <a:cs typeface="Times New Roman" panose="02020603050405020304" pitchFamily="18" charset="0"/>
                <a:sym typeface="+mn-ea"/>
              </a:rPr>
              <a:t>VAE</a:t>
            </a:r>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800" dirty="0">
                <a:latin typeface="宋体" panose="02010600030101010101" pitchFamily="2" charset="-122"/>
                <a:ea typeface="宋体" panose="02010600030101010101" pitchFamily="2" charset="-122"/>
                <a:cs typeface="Times New Roman" panose="02020603050405020304" pitchFamily="18" charset="0"/>
                <a:sym typeface="+mn-ea"/>
              </a:rPr>
              <a:t>variational autoencoder</a:t>
            </a:r>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）可以平滑输出，并将数据映射到高斯分布（以此来将将解耦的头部姿态和眨眼嵌入与同步的音频嵌入相结合）。</a:t>
            </a:r>
            <a:endParaRPr lang="en-US" altLang="zh-CN" sz="2800" dirty="0">
              <a:latin typeface="宋体" panose="02010600030101010101" pitchFamily="2" charset="-122"/>
              <a:ea typeface="宋体" panose="02010600030101010101" pitchFamily="2" charset="-122"/>
              <a:cs typeface="Times New Roman" panose="02020603050405020304" pitchFamily="18" charset="0"/>
            </a:endParaRPr>
          </a:p>
          <a:p>
            <a:pPr indent="640715" algn="just">
              <a:lnSpc>
                <a:spcPct val="150000"/>
              </a:lnSpc>
              <a:spcBef>
                <a:spcPts val="300"/>
              </a:spcBef>
              <a:spcAft>
                <a:spcPts val="500"/>
              </a:spcAft>
            </a:pPr>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之后再使用条件去噪扩散概率模型 </a:t>
            </a:r>
            <a:r>
              <a:rPr lang="en-US" altLang="zh-CN" sz="2800" dirty="0">
                <a:latin typeface="宋体" panose="02010600030101010101" pitchFamily="2" charset="-122"/>
                <a:ea typeface="宋体" panose="02010600030101010101" pitchFamily="2" charset="-122"/>
                <a:cs typeface="Times New Roman" panose="02020603050405020304" pitchFamily="18" charset="0"/>
                <a:sym typeface="+mn-ea"/>
              </a:rPr>
              <a:t>(DDPM</a:t>
            </a:r>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a:t>
            </a:r>
            <a:r>
              <a:rPr lang="en-US" altLang="zh-CN" sz="2800" dirty="0">
                <a:latin typeface="宋体" panose="02010600030101010101" pitchFamily="2" charset="-122"/>
                <a:ea typeface="宋体" panose="02010600030101010101" pitchFamily="2" charset="-122"/>
                <a:cs typeface="Times New Roman" panose="02020603050405020304" pitchFamily="18" charset="0"/>
                <a:sym typeface="+mn-ea"/>
              </a:rPr>
              <a:t>Conditional Denoising Diffusion Probabilistic Model) </a:t>
            </a:r>
            <a:r>
              <a:rPr lang="zh-CN" altLang="en-US" sz="2800" dirty="0">
                <a:latin typeface="宋体" panose="02010600030101010101" pitchFamily="2" charset="-122"/>
                <a:ea typeface="宋体" panose="02010600030101010101" pitchFamily="2" charset="-122"/>
                <a:cs typeface="Times New Roman" panose="02020603050405020304" pitchFamily="18" charset="0"/>
                <a:sym typeface="+mn-ea"/>
              </a:rPr>
              <a:t>通过这些条件和源图像来生成最终的高分辨率图像。</a:t>
            </a:r>
            <a:endParaRPr lang="en-US" altLang="zh-CN" sz="2800" dirty="0">
              <a:latin typeface="黑体" panose="02010609060101010101" charset="-122"/>
              <a:ea typeface="黑体" panose="02010609060101010101" charset="-122"/>
            </a:endParaRPr>
          </a:p>
        </p:txBody>
      </p:sp>
      <p:sp>
        <p:nvSpPr>
          <p:cNvPr id="4" name="文本框 3"/>
          <p:cNvSpPr txBox="1"/>
          <p:nvPr/>
        </p:nvSpPr>
        <p:spPr>
          <a:xfrm>
            <a:off x="918210" y="2146300"/>
            <a:ext cx="7672705" cy="368300"/>
          </a:xfrm>
          <a:prstGeom prst="rect">
            <a:avLst/>
          </a:prstGeom>
          <a:noFill/>
        </p:spPr>
        <p:txBody>
          <a:bodyPr wrap="square" rtlCol="0">
            <a:spAutoFit/>
          </a:bodyPr>
          <a:p>
            <a:pPr algn="l"/>
            <a:r>
              <a:rPr lang="en-US" altLang="zh-CN" dirty="0"/>
              <a:t>      </a:t>
            </a:r>
            <a:endParaRPr lang="zh-CN" altLang="en-US" dirty="0"/>
          </a:p>
        </p:txBody>
      </p:sp>
    </p:spTree>
    <p:custDataLst>
      <p:tags r:id="rId4"/>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1.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2.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LIDE_THEME_ID" val="3318731"/>
  <p:tag name="KSO_WM_SLIDE_THEME_NAME" val="冰蓝色六边形简约风主题"/>
  <p:tag name="KSO_WM_SLIDE_TYPE" val="text"/>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LIDE_THEME_ID" val="3318731"/>
  <p:tag name="KSO_WM_SLIDE_THEME_NAME" val="冰蓝色六边形简约风主题"/>
  <p:tag name="KSO_WM_SLIDE_TYPE" val="text"/>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13.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14.xml><?xml version="1.0" encoding="utf-8"?>
<p:tagLst xmlns:p="http://schemas.openxmlformats.org/presentationml/2006/main">
  <p:tag name="commondata" val="eyJoZGlkIjoiZWUwZTY0MzIyNjE0N2I2M2UxODJmZGVkZTg3OTllYTg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1308</Words>
  <Application>WPS 演示</Application>
  <PresentationFormat>宽屏</PresentationFormat>
  <Paragraphs>92</Paragraphs>
  <Slides>13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黑体</vt:lpstr>
      <vt:lpstr>Arial Unicode MS</vt:lpstr>
      <vt:lpstr>等线</vt:lpstr>
      <vt:lpstr>Calibri</vt:lpstr>
      <vt:lpstr>Times New Roman</vt:lpstr>
      <vt:lpstr>Cambria Math</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实验结果分析</vt:lpstr>
      <vt:lpstr>PowerPoint 演示文稿</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155</cp:revision>
  <dcterms:created xsi:type="dcterms:W3CDTF">2023-08-17T12:45:00Z</dcterms:created>
  <dcterms:modified xsi:type="dcterms:W3CDTF">2024-10-22T05:13:07Z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C7957BAA096E4B0690639C43AC7A5AC0_13</vt:lpwstr>
  </property>
  <property fmtid="{D5CDD505-2E9C-101B-9397-08002B2CF9AE}" pid="3" name="KSOProductBuildVer">
    <vt:lpwstr>2052-12.1.0.18276</vt:lpwstr>
  </property>
</Properties>
</file>