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handoutMasterIdLst>
    <p:handoutMasterId r:id="rId30"/>
  </p:handoutMasterIdLst>
  <p:sldIdLst>
    <p:sldId id="256" r:id="rId3"/>
    <p:sldId id="286" r:id="rId4"/>
    <p:sldId id="345" r:id="rId5"/>
    <p:sldId id="365" r:id="rId6"/>
    <p:sldId id="285" r:id="rId7"/>
    <p:sldId id="425" r:id="rId9"/>
    <p:sldId id="513" r:id="rId10"/>
    <p:sldId id="488" r:id="rId11"/>
    <p:sldId id="489" r:id="rId12"/>
    <p:sldId id="487" r:id="rId13"/>
    <p:sldId id="335" r:id="rId14"/>
    <p:sldId id="337" r:id="rId15"/>
    <p:sldId id="367" r:id="rId16"/>
    <p:sldId id="404" r:id="rId17"/>
    <p:sldId id="390" r:id="rId18"/>
    <p:sldId id="431" r:id="rId19"/>
    <p:sldId id="474" r:id="rId20"/>
    <p:sldId id="393" r:id="rId21"/>
    <p:sldId id="394" r:id="rId22"/>
    <p:sldId id="491" r:id="rId23"/>
    <p:sldId id="395" r:id="rId24"/>
    <p:sldId id="397" r:id="rId25"/>
    <p:sldId id="399" r:id="rId26"/>
    <p:sldId id="400" r:id="rId27"/>
    <p:sldId id="401" r:id="rId28"/>
    <p:sldId id="281" r:id="rId29"/>
  </p:sldIdLst>
  <p:sldSz cx="9144000" cy="5143500" type="screen16x9"/>
  <p:notesSz cx="6858000" cy="9144000"/>
  <p:custDataLst>
    <p:tags r:id="rId3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79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A4660"/>
    <a:srgbClr val="961E19"/>
    <a:srgbClr val="E8E8E8"/>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649" autoAdjust="0"/>
  </p:normalViewPr>
  <p:slideViewPr>
    <p:cSldViewPr showGuides="1">
      <p:cViewPr varScale="1">
        <p:scale>
          <a:sx n="104" d="100"/>
          <a:sy n="104" d="100"/>
        </p:scale>
        <p:origin x="850" y="58"/>
      </p:cViewPr>
      <p:guideLst>
        <p:guide orient="horz" pos="1620"/>
        <p:guide pos="279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gs" Target="tags/tag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handoutMaster" Target="handoutMasters/handoutMaster1.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A1A9A1-B305-43A3-954F-7409640B2C5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E4D53A-EBD1-4578-9F09-8A6CB50B917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xml"/><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xml"/><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xml"/><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image" Target="../media/image3.jpe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xml"/><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image" Target="../media/image3.jpe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21.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image" Target="../media/image3.jpe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23.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4.png"/><Relationship Id="rId1" Type="http://schemas.openxmlformats.org/officeDocument/2006/relationships/image" Target="../media/image3.jpe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xml"/><Relationship Id="rId3" Type="http://schemas.openxmlformats.org/officeDocument/2006/relationships/image" Target="../media/image27.png"/><Relationship Id="rId2" Type="http://schemas.openxmlformats.org/officeDocument/2006/relationships/image" Target="../media/image4.png"/><Relationship Id="rId1" Type="http://schemas.openxmlformats.org/officeDocument/2006/relationships/image" Target="../media/image3.jpeg"/></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xml"/><Relationship Id="rId3" Type="http://schemas.openxmlformats.org/officeDocument/2006/relationships/image" Target="../media/image28.png"/><Relationship Id="rId2" Type="http://schemas.openxmlformats.org/officeDocument/2006/relationships/image" Target="../media/image4.png"/><Relationship Id="rId1" Type="http://schemas.openxmlformats.org/officeDocument/2006/relationships/image" Target="../media/image3.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23478"/>
            <a:ext cx="9144000" cy="3600400"/>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0" y="-2128"/>
            <a:ext cx="9144000" cy="3600400"/>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45929" y="1667597"/>
            <a:ext cx="8280920" cy="746358"/>
          </a:xfrm>
          <a:prstGeom prst="rect">
            <a:avLst/>
          </a:prstGeom>
        </p:spPr>
        <p:txBody>
          <a:bodyPr wrap="square" lIns="68580" tIns="34290" rIns="68580" bIns="34290">
            <a:spAutoFit/>
          </a:bodyPr>
          <a:lstStyle/>
          <a:p>
            <a:pPr algn="ctr"/>
            <a:r>
              <a:rPr lang="zh-CN" altLang="en-US" sz="4400" b="1" dirty="0">
                <a:solidFill>
                  <a:schemeClr val="bg1"/>
                </a:solidFill>
                <a:latin typeface="微软雅黑" panose="020B0503020204020204" pitchFamily="34" charset="-122"/>
                <a:ea typeface="微软雅黑" panose="020B0503020204020204" pitchFamily="34" charset="-122"/>
              </a:rPr>
              <a:t>工作汇报</a:t>
            </a:r>
            <a:endParaRPr lang="zh-CN" altLang="en-US" sz="4400" b="1"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3281680" y="2860040"/>
            <a:ext cx="2806700" cy="375920"/>
          </a:xfrm>
          <a:prstGeom prst="rect">
            <a:avLst/>
          </a:prstGeom>
        </p:spPr>
        <p:txBody>
          <a:bodyPr wrap="square" lIns="68580" tIns="34290" rIns="68580" bIns="3429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研究方向：数字</a:t>
            </a:r>
            <a:r>
              <a:rPr lang="zh-CN" altLang="en-US" sz="2000" dirty="0">
                <a:solidFill>
                  <a:schemeClr val="bg1"/>
                </a:solidFill>
                <a:latin typeface="微软雅黑" panose="020B0503020204020204" pitchFamily="34" charset="-122"/>
                <a:ea typeface="微软雅黑" panose="020B0503020204020204" pitchFamily="34" charset="-122"/>
              </a:rPr>
              <a:t>模拟人</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10" name="椭圆 9"/>
          <p:cNvSpPr/>
          <p:nvPr/>
        </p:nvSpPr>
        <p:spPr>
          <a:xfrm>
            <a:off x="3137461" y="199568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860147" y="199568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3779912" y="4169717"/>
            <a:ext cx="4968553" cy="345440"/>
            <a:chOff x="3779912" y="4169717"/>
            <a:chExt cx="4968553" cy="345440"/>
          </a:xfrm>
        </p:grpSpPr>
        <p:sp>
          <p:nvSpPr>
            <p:cNvPr id="9" name="矩形 8"/>
            <p:cNvSpPr/>
            <p:nvPr/>
          </p:nvSpPr>
          <p:spPr>
            <a:xfrm>
              <a:off x="4040307" y="4169717"/>
              <a:ext cx="4708158" cy="345440"/>
            </a:xfrm>
            <a:prstGeom prst="rect">
              <a:avLst/>
            </a:prstGeom>
          </p:spPr>
          <p:txBody>
            <a:bodyPr wrap="square" lIns="68580" tIns="34290" rIns="68580" bIns="34290">
              <a:spAutoFit/>
            </a:bodyPr>
            <a:lstStyle/>
            <a:p>
              <a:r>
                <a:rPr lang="zh-CN" altLang="en-US" b="1" dirty="0">
                  <a:solidFill>
                    <a:srgbClr val="3A4660"/>
                  </a:solidFill>
                  <a:latin typeface="微软雅黑" panose="020B0503020204020204" pitchFamily="34" charset="-122"/>
                  <a:ea typeface="微软雅黑" panose="020B0503020204020204" pitchFamily="34" charset="-122"/>
                </a:rPr>
                <a:t>汇报人</a:t>
              </a:r>
              <a:r>
                <a:rPr lang="zh-CN" altLang="en-US" dirty="0">
                  <a:solidFill>
                    <a:srgbClr val="3A4660"/>
                  </a:solidFill>
                  <a:latin typeface="微软雅黑" panose="020B0503020204020204" pitchFamily="34" charset="-122"/>
                  <a:ea typeface="微软雅黑" panose="020B0503020204020204" pitchFamily="34" charset="-122"/>
                </a:rPr>
                <a:t>：李亚慧</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b="1" dirty="0">
                  <a:solidFill>
                    <a:srgbClr val="3A4660"/>
                  </a:solidFill>
                  <a:latin typeface="微软雅黑" panose="020B0503020204020204" pitchFamily="34" charset="-122"/>
                  <a:ea typeface="微软雅黑" panose="020B0503020204020204" pitchFamily="34" charset="-122"/>
                </a:rPr>
                <a:t>指导老师</a:t>
              </a:r>
              <a:r>
                <a:rPr lang="zh-CN" altLang="en-US" dirty="0">
                  <a:solidFill>
                    <a:srgbClr val="3A4660"/>
                  </a:solidFill>
                  <a:latin typeface="微软雅黑" panose="020B0503020204020204" pitchFamily="34" charset="-122"/>
                  <a:ea typeface="微软雅黑" panose="020B0503020204020204" pitchFamily="34" charset="-122"/>
                </a:rPr>
                <a:t>：余</a:t>
              </a:r>
              <a:r>
                <a:rPr lang="zh-CN" altLang="en-US" dirty="0">
                  <a:solidFill>
                    <a:srgbClr val="3A4660"/>
                  </a:solidFill>
                  <a:latin typeface="微软雅黑" panose="020B0503020204020204" pitchFamily="34" charset="-122"/>
                  <a:ea typeface="微软雅黑" panose="020B0503020204020204" pitchFamily="34" charset="-122"/>
                </a:rPr>
                <a:t>银峰</a:t>
              </a:r>
              <a:endParaRPr lang="zh-CN" altLang="en-US" dirty="0">
                <a:solidFill>
                  <a:srgbClr val="3A4660"/>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3779912" y="4210339"/>
              <a:ext cx="198097" cy="265004"/>
              <a:chOff x="5823704" y="503688"/>
              <a:chExt cx="198097" cy="265004"/>
            </a:xfrm>
            <a:solidFill>
              <a:srgbClr val="3A4660"/>
            </a:solidFill>
          </p:grpSpPr>
          <p:sp>
            <p:nvSpPr>
              <p:cNvPr id="13" name="Oval 33"/>
              <p:cNvSpPr>
                <a:spLocks noChangeArrowheads="1"/>
              </p:cNvSpPr>
              <p:nvPr/>
            </p:nvSpPr>
            <p:spPr bwMode="auto">
              <a:xfrm>
                <a:off x="5872244" y="503688"/>
                <a:ext cx="101016" cy="10757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34"/>
              <p:cNvSpPr/>
              <p:nvPr/>
            </p:nvSpPr>
            <p:spPr bwMode="auto">
              <a:xfrm>
                <a:off x="5823704" y="616511"/>
                <a:ext cx="198097" cy="152181"/>
              </a:xfrm>
              <a:custGeom>
                <a:avLst/>
                <a:gdLst>
                  <a:gd name="T0" fmla="*/ 28 w 37"/>
                  <a:gd name="T1" fmla="*/ 0 h 28"/>
                  <a:gd name="T2" fmla="*/ 19 w 37"/>
                  <a:gd name="T3" fmla="*/ 11 h 28"/>
                  <a:gd name="T4" fmla="*/ 9 w 37"/>
                  <a:gd name="T5" fmla="*/ 0 h 28"/>
                  <a:gd name="T6" fmla="*/ 0 w 37"/>
                  <a:gd name="T7" fmla="*/ 18 h 28"/>
                  <a:gd name="T8" fmla="*/ 1 w 37"/>
                  <a:gd name="T9" fmla="*/ 26 h 28"/>
                  <a:gd name="T10" fmla="*/ 19 w 37"/>
                  <a:gd name="T11" fmla="*/ 28 h 28"/>
                  <a:gd name="T12" fmla="*/ 36 w 37"/>
                  <a:gd name="T13" fmla="*/ 26 h 28"/>
                  <a:gd name="T14" fmla="*/ 37 w 37"/>
                  <a:gd name="T15" fmla="*/ 18 h 28"/>
                  <a:gd name="T16" fmla="*/ 28 w 37"/>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8">
                    <a:moveTo>
                      <a:pt x="28" y="0"/>
                    </a:moveTo>
                    <a:cubicBezTo>
                      <a:pt x="19" y="11"/>
                      <a:pt x="19" y="11"/>
                      <a:pt x="19" y="11"/>
                    </a:cubicBezTo>
                    <a:cubicBezTo>
                      <a:pt x="9" y="0"/>
                      <a:pt x="9" y="0"/>
                      <a:pt x="9" y="0"/>
                    </a:cubicBezTo>
                    <a:cubicBezTo>
                      <a:pt x="4" y="4"/>
                      <a:pt x="0" y="11"/>
                      <a:pt x="0" y="18"/>
                    </a:cubicBezTo>
                    <a:cubicBezTo>
                      <a:pt x="0" y="21"/>
                      <a:pt x="1" y="23"/>
                      <a:pt x="1" y="26"/>
                    </a:cubicBezTo>
                    <a:cubicBezTo>
                      <a:pt x="7" y="27"/>
                      <a:pt x="12" y="28"/>
                      <a:pt x="19" y="28"/>
                    </a:cubicBezTo>
                    <a:cubicBezTo>
                      <a:pt x="25" y="28"/>
                      <a:pt x="31" y="27"/>
                      <a:pt x="36" y="26"/>
                    </a:cubicBezTo>
                    <a:cubicBezTo>
                      <a:pt x="37" y="23"/>
                      <a:pt x="37" y="21"/>
                      <a:pt x="37" y="18"/>
                    </a:cubicBezTo>
                    <a:cubicBezTo>
                      <a:pt x="37" y="11"/>
                      <a:pt x="33" y="4"/>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5" name="Freeform 504"/>
            <p:cNvSpPr>
              <a:spLocks noEditPoints="1"/>
            </p:cNvSpPr>
            <p:nvPr/>
          </p:nvSpPr>
          <p:spPr bwMode="auto">
            <a:xfrm>
              <a:off x="6076507" y="4210339"/>
              <a:ext cx="233967" cy="265004"/>
            </a:xfrm>
            <a:custGeom>
              <a:avLst/>
              <a:gdLst>
                <a:gd name="T0" fmla="*/ 25 w 255"/>
                <a:gd name="T1" fmla="*/ 19 h 288"/>
                <a:gd name="T2" fmla="*/ 0 w 255"/>
                <a:gd name="T3" fmla="*/ 35 h 288"/>
                <a:gd name="T4" fmla="*/ 25 w 255"/>
                <a:gd name="T5" fmla="*/ 51 h 288"/>
                <a:gd name="T6" fmla="*/ 15 w 255"/>
                <a:gd name="T7" fmla="*/ 62 h 288"/>
                <a:gd name="T8" fmla="*/ 15 w 255"/>
                <a:gd name="T9" fmla="*/ 95 h 288"/>
                <a:gd name="T10" fmla="*/ 25 w 255"/>
                <a:gd name="T11" fmla="*/ 106 h 288"/>
                <a:gd name="T12" fmla="*/ 0 w 255"/>
                <a:gd name="T13" fmla="*/ 122 h 288"/>
                <a:gd name="T14" fmla="*/ 25 w 255"/>
                <a:gd name="T15" fmla="*/ 139 h 288"/>
                <a:gd name="T16" fmla="*/ 25 w 255"/>
                <a:gd name="T17" fmla="*/ 146 h 288"/>
                <a:gd name="T18" fmla="*/ 15 w 255"/>
                <a:gd name="T19" fmla="*/ 150 h 288"/>
                <a:gd name="T20" fmla="*/ 15 w 255"/>
                <a:gd name="T21" fmla="*/ 182 h 288"/>
                <a:gd name="T22" fmla="*/ 25 w 255"/>
                <a:gd name="T23" fmla="*/ 193 h 288"/>
                <a:gd name="T24" fmla="*/ 0 w 255"/>
                <a:gd name="T25" fmla="*/ 210 h 288"/>
                <a:gd name="T26" fmla="*/ 25 w 255"/>
                <a:gd name="T27" fmla="*/ 226 h 288"/>
                <a:gd name="T28" fmla="*/ 15 w 255"/>
                <a:gd name="T29" fmla="*/ 237 h 288"/>
                <a:gd name="T30" fmla="*/ 15 w 255"/>
                <a:gd name="T31" fmla="*/ 270 h 288"/>
                <a:gd name="T32" fmla="*/ 25 w 255"/>
                <a:gd name="T33" fmla="*/ 288 h 288"/>
                <a:gd name="T34" fmla="*/ 255 w 255"/>
                <a:gd name="T35" fmla="*/ 146 h 288"/>
                <a:gd name="T36" fmla="*/ 255 w 255"/>
                <a:gd name="T37" fmla="*/ 0 h 288"/>
                <a:gd name="T38" fmla="*/ 41 w 255"/>
                <a:gd name="T39" fmla="*/ 261 h 288"/>
                <a:gd name="T40" fmla="*/ 9 w 255"/>
                <a:gd name="T41" fmla="*/ 253 h 288"/>
                <a:gd name="T42" fmla="*/ 41 w 255"/>
                <a:gd name="T43" fmla="*/ 246 h 288"/>
                <a:gd name="T44" fmla="*/ 41 w 255"/>
                <a:gd name="T45" fmla="*/ 261 h 288"/>
                <a:gd name="T46" fmla="*/ 15 w 255"/>
                <a:gd name="T47" fmla="*/ 217 h 288"/>
                <a:gd name="T48" fmla="*/ 15 w 255"/>
                <a:gd name="T49" fmla="*/ 202 h 288"/>
                <a:gd name="T50" fmla="*/ 48 w 255"/>
                <a:gd name="T51" fmla="*/ 210 h 288"/>
                <a:gd name="T52" fmla="*/ 41 w 255"/>
                <a:gd name="T53" fmla="*/ 174 h 288"/>
                <a:gd name="T54" fmla="*/ 9 w 255"/>
                <a:gd name="T55" fmla="*/ 166 h 288"/>
                <a:gd name="T56" fmla="*/ 41 w 255"/>
                <a:gd name="T57" fmla="*/ 159 h 288"/>
                <a:gd name="T58" fmla="*/ 41 w 255"/>
                <a:gd name="T59" fmla="*/ 174 h 288"/>
                <a:gd name="T60" fmla="*/ 15 w 255"/>
                <a:gd name="T61" fmla="*/ 130 h 288"/>
                <a:gd name="T62" fmla="*/ 15 w 255"/>
                <a:gd name="T63" fmla="*/ 115 h 288"/>
                <a:gd name="T64" fmla="*/ 48 w 255"/>
                <a:gd name="T65" fmla="*/ 122 h 288"/>
                <a:gd name="T66" fmla="*/ 41 w 255"/>
                <a:gd name="T67" fmla="*/ 86 h 288"/>
                <a:gd name="T68" fmla="*/ 9 w 255"/>
                <a:gd name="T69" fmla="*/ 79 h 288"/>
                <a:gd name="T70" fmla="*/ 41 w 255"/>
                <a:gd name="T71" fmla="*/ 71 h 288"/>
                <a:gd name="T72" fmla="*/ 41 w 255"/>
                <a:gd name="T73" fmla="*/ 86 h 288"/>
                <a:gd name="T74" fmla="*/ 15 w 255"/>
                <a:gd name="T75" fmla="*/ 43 h 288"/>
                <a:gd name="T76" fmla="*/ 15 w 255"/>
                <a:gd name="T77" fmla="*/ 28 h 288"/>
                <a:gd name="T78" fmla="*/ 48 w 255"/>
                <a:gd name="T79" fmla="*/ 35 h 288"/>
                <a:gd name="T80" fmla="*/ 214 w 255"/>
                <a:gd name="T81" fmla="*/ 205 h 288"/>
                <a:gd name="T82" fmla="*/ 76 w 255"/>
                <a:gd name="T83" fmla="*/ 191 h 288"/>
                <a:gd name="T84" fmla="*/ 132 w 255"/>
                <a:gd name="T85" fmla="*/ 159 h 288"/>
                <a:gd name="T86" fmla="*/ 118 w 255"/>
                <a:gd name="T87" fmla="*/ 120 h 288"/>
                <a:gd name="T88" fmla="*/ 145 w 255"/>
                <a:gd name="T89" fmla="*/ 85 h 288"/>
                <a:gd name="T90" fmla="*/ 171 w 255"/>
                <a:gd name="T91" fmla="*/ 120 h 288"/>
                <a:gd name="T92" fmla="*/ 157 w 255"/>
                <a:gd name="T93" fmla="*/ 159 h 288"/>
                <a:gd name="T94" fmla="*/ 214 w 255"/>
                <a:gd name="T95" fmla="*/ 191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5" h="288">
                  <a:moveTo>
                    <a:pt x="25" y="0"/>
                  </a:moveTo>
                  <a:cubicBezTo>
                    <a:pt x="25" y="19"/>
                    <a:pt x="25" y="19"/>
                    <a:pt x="25" y="19"/>
                  </a:cubicBezTo>
                  <a:cubicBezTo>
                    <a:pt x="15" y="19"/>
                    <a:pt x="15" y="19"/>
                    <a:pt x="15" y="19"/>
                  </a:cubicBezTo>
                  <a:cubicBezTo>
                    <a:pt x="6" y="19"/>
                    <a:pt x="0" y="25"/>
                    <a:pt x="0" y="35"/>
                  </a:cubicBezTo>
                  <a:cubicBezTo>
                    <a:pt x="0" y="45"/>
                    <a:pt x="6" y="51"/>
                    <a:pt x="15" y="51"/>
                  </a:cubicBezTo>
                  <a:cubicBezTo>
                    <a:pt x="25" y="51"/>
                    <a:pt x="25" y="51"/>
                    <a:pt x="25" y="51"/>
                  </a:cubicBezTo>
                  <a:cubicBezTo>
                    <a:pt x="25" y="62"/>
                    <a:pt x="25" y="62"/>
                    <a:pt x="25" y="62"/>
                  </a:cubicBezTo>
                  <a:cubicBezTo>
                    <a:pt x="15" y="62"/>
                    <a:pt x="15" y="62"/>
                    <a:pt x="15" y="62"/>
                  </a:cubicBezTo>
                  <a:cubicBezTo>
                    <a:pt x="6" y="62"/>
                    <a:pt x="0" y="68"/>
                    <a:pt x="0" y="79"/>
                  </a:cubicBezTo>
                  <a:cubicBezTo>
                    <a:pt x="0" y="89"/>
                    <a:pt x="6" y="95"/>
                    <a:pt x="15" y="95"/>
                  </a:cubicBezTo>
                  <a:cubicBezTo>
                    <a:pt x="25" y="95"/>
                    <a:pt x="25" y="95"/>
                    <a:pt x="25" y="95"/>
                  </a:cubicBezTo>
                  <a:cubicBezTo>
                    <a:pt x="25" y="106"/>
                    <a:pt x="25" y="106"/>
                    <a:pt x="25" y="106"/>
                  </a:cubicBezTo>
                  <a:cubicBezTo>
                    <a:pt x="15" y="106"/>
                    <a:pt x="15" y="106"/>
                    <a:pt x="15" y="106"/>
                  </a:cubicBezTo>
                  <a:cubicBezTo>
                    <a:pt x="6" y="106"/>
                    <a:pt x="0" y="112"/>
                    <a:pt x="0" y="122"/>
                  </a:cubicBezTo>
                  <a:cubicBezTo>
                    <a:pt x="0" y="132"/>
                    <a:pt x="6" y="139"/>
                    <a:pt x="15" y="139"/>
                  </a:cubicBezTo>
                  <a:cubicBezTo>
                    <a:pt x="25" y="139"/>
                    <a:pt x="25" y="139"/>
                    <a:pt x="25" y="139"/>
                  </a:cubicBezTo>
                  <a:cubicBezTo>
                    <a:pt x="25" y="142"/>
                    <a:pt x="25" y="142"/>
                    <a:pt x="25" y="142"/>
                  </a:cubicBezTo>
                  <a:cubicBezTo>
                    <a:pt x="25" y="146"/>
                    <a:pt x="25" y="146"/>
                    <a:pt x="25" y="146"/>
                  </a:cubicBezTo>
                  <a:cubicBezTo>
                    <a:pt x="25" y="150"/>
                    <a:pt x="25" y="150"/>
                    <a:pt x="25" y="150"/>
                  </a:cubicBezTo>
                  <a:cubicBezTo>
                    <a:pt x="15" y="150"/>
                    <a:pt x="15" y="150"/>
                    <a:pt x="15" y="150"/>
                  </a:cubicBezTo>
                  <a:cubicBezTo>
                    <a:pt x="6" y="150"/>
                    <a:pt x="0" y="156"/>
                    <a:pt x="0" y="166"/>
                  </a:cubicBezTo>
                  <a:cubicBezTo>
                    <a:pt x="0" y="176"/>
                    <a:pt x="6" y="182"/>
                    <a:pt x="15" y="182"/>
                  </a:cubicBezTo>
                  <a:cubicBezTo>
                    <a:pt x="25" y="182"/>
                    <a:pt x="25" y="182"/>
                    <a:pt x="25" y="182"/>
                  </a:cubicBezTo>
                  <a:cubicBezTo>
                    <a:pt x="25" y="193"/>
                    <a:pt x="25" y="193"/>
                    <a:pt x="25" y="193"/>
                  </a:cubicBezTo>
                  <a:cubicBezTo>
                    <a:pt x="15" y="193"/>
                    <a:pt x="15" y="193"/>
                    <a:pt x="15" y="193"/>
                  </a:cubicBezTo>
                  <a:cubicBezTo>
                    <a:pt x="6" y="193"/>
                    <a:pt x="0" y="199"/>
                    <a:pt x="0" y="210"/>
                  </a:cubicBezTo>
                  <a:cubicBezTo>
                    <a:pt x="0" y="220"/>
                    <a:pt x="6" y="226"/>
                    <a:pt x="15" y="226"/>
                  </a:cubicBezTo>
                  <a:cubicBezTo>
                    <a:pt x="25" y="226"/>
                    <a:pt x="25" y="226"/>
                    <a:pt x="25" y="226"/>
                  </a:cubicBezTo>
                  <a:cubicBezTo>
                    <a:pt x="25" y="237"/>
                    <a:pt x="25" y="237"/>
                    <a:pt x="25" y="237"/>
                  </a:cubicBezTo>
                  <a:cubicBezTo>
                    <a:pt x="15" y="237"/>
                    <a:pt x="15" y="237"/>
                    <a:pt x="15" y="237"/>
                  </a:cubicBezTo>
                  <a:cubicBezTo>
                    <a:pt x="6" y="237"/>
                    <a:pt x="0" y="243"/>
                    <a:pt x="0" y="253"/>
                  </a:cubicBezTo>
                  <a:cubicBezTo>
                    <a:pt x="0" y="263"/>
                    <a:pt x="6" y="270"/>
                    <a:pt x="15" y="270"/>
                  </a:cubicBezTo>
                  <a:cubicBezTo>
                    <a:pt x="25" y="270"/>
                    <a:pt x="25" y="270"/>
                    <a:pt x="25" y="270"/>
                  </a:cubicBezTo>
                  <a:cubicBezTo>
                    <a:pt x="25" y="288"/>
                    <a:pt x="25" y="288"/>
                    <a:pt x="25" y="288"/>
                  </a:cubicBezTo>
                  <a:cubicBezTo>
                    <a:pt x="255" y="288"/>
                    <a:pt x="255" y="288"/>
                    <a:pt x="255" y="288"/>
                  </a:cubicBezTo>
                  <a:cubicBezTo>
                    <a:pt x="255" y="146"/>
                    <a:pt x="255" y="146"/>
                    <a:pt x="255" y="146"/>
                  </a:cubicBezTo>
                  <a:cubicBezTo>
                    <a:pt x="255" y="142"/>
                    <a:pt x="255" y="142"/>
                    <a:pt x="255" y="142"/>
                  </a:cubicBezTo>
                  <a:cubicBezTo>
                    <a:pt x="255" y="0"/>
                    <a:pt x="255" y="0"/>
                    <a:pt x="255" y="0"/>
                  </a:cubicBezTo>
                  <a:lnTo>
                    <a:pt x="25" y="0"/>
                  </a:lnTo>
                  <a:close/>
                  <a:moveTo>
                    <a:pt x="41" y="261"/>
                  </a:moveTo>
                  <a:cubicBezTo>
                    <a:pt x="15" y="261"/>
                    <a:pt x="15" y="261"/>
                    <a:pt x="15" y="261"/>
                  </a:cubicBezTo>
                  <a:cubicBezTo>
                    <a:pt x="11" y="261"/>
                    <a:pt x="9" y="259"/>
                    <a:pt x="9" y="253"/>
                  </a:cubicBezTo>
                  <a:cubicBezTo>
                    <a:pt x="9" y="248"/>
                    <a:pt x="11" y="246"/>
                    <a:pt x="15" y="246"/>
                  </a:cubicBezTo>
                  <a:cubicBezTo>
                    <a:pt x="41" y="246"/>
                    <a:pt x="41" y="246"/>
                    <a:pt x="41" y="246"/>
                  </a:cubicBezTo>
                  <a:cubicBezTo>
                    <a:pt x="46" y="246"/>
                    <a:pt x="48" y="248"/>
                    <a:pt x="48" y="253"/>
                  </a:cubicBezTo>
                  <a:cubicBezTo>
                    <a:pt x="48" y="259"/>
                    <a:pt x="46" y="261"/>
                    <a:pt x="41" y="261"/>
                  </a:cubicBezTo>
                  <a:close/>
                  <a:moveTo>
                    <a:pt x="41" y="217"/>
                  </a:moveTo>
                  <a:cubicBezTo>
                    <a:pt x="15" y="217"/>
                    <a:pt x="15" y="217"/>
                    <a:pt x="15" y="217"/>
                  </a:cubicBezTo>
                  <a:cubicBezTo>
                    <a:pt x="11" y="217"/>
                    <a:pt x="9" y="215"/>
                    <a:pt x="9" y="210"/>
                  </a:cubicBezTo>
                  <a:cubicBezTo>
                    <a:pt x="9" y="204"/>
                    <a:pt x="11" y="202"/>
                    <a:pt x="15" y="202"/>
                  </a:cubicBezTo>
                  <a:cubicBezTo>
                    <a:pt x="41" y="202"/>
                    <a:pt x="41" y="202"/>
                    <a:pt x="41" y="202"/>
                  </a:cubicBezTo>
                  <a:cubicBezTo>
                    <a:pt x="46" y="202"/>
                    <a:pt x="48" y="204"/>
                    <a:pt x="48" y="210"/>
                  </a:cubicBezTo>
                  <a:cubicBezTo>
                    <a:pt x="48" y="215"/>
                    <a:pt x="46" y="217"/>
                    <a:pt x="41" y="217"/>
                  </a:cubicBezTo>
                  <a:close/>
                  <a:moveTo>
                    <a:pt x="41" y="174"/>
                  </a:moveTo>
                  <a:cubicBezTo>
                    <a:pt x="15" y="174"/>
                    <a:pt x="15" y="174"/>
                    <a:pt x="15" y="174"/>
                  </a:cubicBezTo>
                  <a:cubicBezTo>
                    <a:pt x="11" y="174"/>
                    <a:pt x="9" y="171"/>
                    <a:pt x="9" y="166"/>
                  </a:cubicBezTo>
                  <a:cubicBezTo>
                    <a:pt x="9" y="161"/>
                    <a:pt x="11" y="159"/>
                    <a:pt x="15" y="159"/>
                  </a:cubicBezTo>
                  <a:cubicBezTo>
                    <a:pt x="41" y="159"/>
                    <a:pt x="41" y="159"/>
                    <a:pt x="41" y="159"/>
                  </a:cubicBezTo>
                  <a:cubicBezTo>
                    <a:pt x="46" y="159"/>
                    <a:pt x="48" y="161"/>
                    <a:pt x="48" y="166"/>
                  </a:cubicBezTo>
                  <a:cubicBezTo>
                    <a:pt x="48" y="171"/>
                    <a:pt x="46" y="174"/>
                    <a:pt x="41" y="174"/>
                  </a:cubicBezTo>
                  <a:close/>
                  <a:moveTo>
                    <a:pt x="41" y="130"/>
                  </a:moveTo>
                  <a:cubicBezTo>
                    <a:pt x="15" y="130"/>
                    <a:pt x="15" y="130"/>
                    <a:pt x="15" y="130"/>
                  </a:cubicBezTo>
                  <a:cubicBezTo>
                    <a:pt x="11" y="130"/>
                    <a:pt x="9" y="128"/>
                    <a:pt x="9" y="122"/>
                  </a:cubicBezTo>
                  <a:cubicBezTo>
                    <a:pt x="9" y="117"/>
                    <a:pt x="11" y="115"/>
                    <a:pt x="15" y="115"/>
                  </a:cubicBezTo>
                  <a:cubicBezTo>
                    <a:pt x="41" y="115"/>
                    <a:pt x="41" y="115"/>
                    <a:pt x="41" y="115"/>
                  </a:cubicBezTo>
                  <a:cubicBezTo>
                    <a:pt x="46" y="115"/>
                    <a:pt x="48" y="117"/>
                    <a:pt x="48" y="122"/>
                  </a:cubicBezTo>
                  <a:cubicBezTo>
                    <a:pt x="48" y="128"/>
                    <a:pt x="46" y="130"/>
                    <a:pt x="41" y="130"/>
                  </a:cubicBezTo>
                  <a:close/>
                  <a:moveTo>
                    <a:pt x="41" y="86"/>
                  </a:moveTo>
                  <a:cubicBezTo>
                    <a:pt x="15" y="86"/>
                    <a:pt x="15" y="86"/>
                    <a:pt x="15" y="86"/>
                  </a:cubicBezTo>
                  <a:cubicBezTo>
                    <a:pt x="11" y="86"/>
                    <a:pt x="9" y="84"/>
                    <a:pt x="9" y="79"/>
                  </a:cubicBezTo>
                  <a:cubicBezTo>
                    <a:pt x="9" y="73"/>
                    <a:pt x="11" y="71"/>
                    <a:pt x="15" y="71"/>
                  </a:cubicBezTo>
                  <a:cubicBezTo>
                    <a:pt x="41" y="71"/>
                    <a:pt x="41" y="71"/>
                    <a:pt x="41" y="71"/>
                  </a:cubicBezTo>
                  <a:cubicBezTo>
                    <a:pt x="46" y="71"/>
                    <a:pt x="48" y="73"/>
                    <a:pt x="48" y="79"/>
                  </a:cubicBezTo>
                  <a:cubicBezTo>
                    <a:pt x="48" y="84"/>
                    <a:pt x="46" y="86"/>
                    <a:pt x="41" y="86"/>
                  </a:cubicBezTo>
                  <a:close/>
                  <a:moveTo>
                    <a:pt x="41" y="43"/>
                  </a:moveTo>
                  <a:cubicBezTo>
                    <a:pt x="15" y="43"/>
                    <a:pt x="15" y="43"/>
                    <a:pt x="15" y="43"/>
                  </a:cubicBezTo>
                  <a:cubicBezTo>
                    <a:pt x="11" y="43"/>
                    <a:pt x="9" y="40"/>
                    <a:pt x="9" y="35"/>
                  </a:cubicBezTo>
                  <a:cubicBezTo>
                    <a:pt x="9" y="30"/>
                    <a:pt x="11" y="28"/>
                    <a:pt x="15" y="28"/>
                  </a:cubicBezTo>
                  <a:cubicBezTo>
                    <a:pt x="41" y="28"/>
                    <a:pt x="41" y="28"/>
                    <a:pt x="41" y="28"/>
                  </a:cubicBezTo>
                  <a:cubicBezTo>
                    <a:pt x="46" y="28"/>
                    <a:pt x="48" y="30"/>
                    <a:pt x="48" y="35"/>
                  </a:cubicBezTo>
                  <a:cubicBezTo>
                    <a:pt x="48" y="40"/>
                    <a:pt x="46" y="43"/>
                    <a:pt x="41" y="43"/>
                  </a:cubicBezTo>
                  <a:close/>
                  <a:moveTo>
                    <a:pt x="214" y="205"/>
                  </a:moveTo>
                  <a:cubicBezTo>
                    <a:pt x="76" y="205"/>
                    <a:pt x="76" y="205"/>
                    <a:pt x="76" y="205"/>
                  </a:cubicBezTo>
                  <a:cubicBezTo>
                    <a:pt x="76" y="191"/>
                    <a:pt x="76" y="191"/>
                    <a:pt x="76" y="191"/>
                  </a:cubicBezTo>
                  <a:cubicBezTo>
                    <a:pt x="76" y="191"/>
                    <a:pt x="76" y="183"/>
                    <a:pt x="93" y="175"/>
                  </a:cubicBezTo>
                  <a:cubicBezTo>
                    <a:pt x="101" y="172"/>
                    <a:pt x="114" y="162"/>
                    <a:pt x="132" y="159"/>
                  </a:cubicBezTo>
                  <a:cubicBezTo>
                    <a:pt x="127" y="154"/>
                    <a:pt x="124" y="146"/>
                    <a:pt x="120" y="137"/>
                  </a:cubicBezTo>
                  <a:cubicBezTo>
                    <a:pt x="118" y="131"/>
                    <a:pt x="118" y="127"/>
                    <a:pt x="118" y="120"/>
                  </a:cubicBezTo>
                  <a:cubicBezTo>
                    <a:pt x="118" y="115"/>
                    <a:pt x="117" y="108"/>
                    <a:pt x="118" y="103"/>
                  </a:cubicBezTo>
                  <a:cubicBezTo>
                    <a:pt x="122" y="89"/>
                    <a:pt x="133" y="85"/>
                    <a:pt x="145" y="85"/>
                  </a:cubicBezTo>
                  <a:cubicBezTo>
                    <a:pt x="157" y="85"/>
                    <a:pt x="167" y="89"/>
                    <a:pt x="171" y="103"/>
                  </a:cubicBezTo>
                  <a:cubicBezTo>
                    <a:pt x="172" y="108"/>
                    <a:pt x="171" y="115"/>
                    <a:pt x="171" y="120"/>
                  </a:cubicBezTo>
                  <a:cubicBezTo>
                    <a:pt x="171" y="127"/>
                    <a:pt x="171" y="131"/>
                    <a:pt x="169" y="137"/>
                  </a:cubicBezTo>
                  <a:cubicBezTo>
                    <a:pt x="166" y="146"/>
                    <a:pt x="162" y="154"/>
                    <a:pt x="157" y="159"/>
                  </a:cubicBezTo>
                  <a:cubicBezTo>
                    <a:pt x="176" y="162"/>
                    <a:pt x="188" y="171"/>
                    <a:pt x="196" y="175"/>
                  </a:cubicBezTo>
                  <a:cubicBezTo>
                    <a:pt x="214" y="183"/>
                    <a:pt x="214" y="191"/>
                    <a:pt x="214" y="191"/>
                  </a:cubicBezTo>
                  <a:lnTo>
                    <a:pt x="214" y="205"/>
                  </a:lnTo>
                  <a:close/>
                </a:path>
              </a:pathLst>
            </a:custGeom>
            <a:solidFill>
              <a:srgbClr val="3A4660"/>
            </a:solidFill>
            <a:ln>
              <a:noFill/>
            </a:ln>
          </p:spPr>
          <p:txBody>
            <a:bodyPr vert="horz" wrap="square" lIns="91440" tIns="45720" rIns="91440" bIns="45720" numCol="1" anchor="t" anchorCtr="0" compatLnSpc="1"/>
            <a:lstStyle/>
            <a:p>
              <a:endParaRPr lang="zh-CN" altLang="en-US"/>
            </a:p>
          </p:txBody>
        </p:sp>
      </p:grpSp>
      <p:sp>
        <p:nvSpPr>
          <p:cNvPr id="16" name="KSO_Shape"/>
          <p:cNvSpPr>
            <a:spLocks noChangeArrowheads="1"/>
          </p:cNvSpPr>
          <p:nvPr/>
        </p:nvSpPr>
        <p:spPr bwMode="auto">
          <a:xfrm>
            <a:off x="6660232" y="-236562"/>
            <a:ext cx="2624111" cy="1791403"/>
          </a:xfrm>
          <a:custGeom>
            <a:avLst/>
            <a:gdLst>
              <a:gd name="T0" fmla="*/ 844045 w 3931"/>
              <a:gd name="T1" fmla="*/ 356609 h 2392"/>
              <a:gd name="T2" fmla="*/ 561681 w 3931"/>
              <a:gd name="T3" fmla="*/ 235522 h 2392"/>
              <a:gd name="T4" fmla="*/ 243848 w 3931"/>
              <a:gd name="T5" fmla="*/ 356609 h 2392"/>
              <a:gd name="T6" fmla="*/ 155176 w 3931"/>
              <a:gd name="T7" fmla="*/ 319756 h 2392"/>
              <a:gd name="T8" fmla="*/ 155176 w 3931"/>
              <a:gd name="T9" fmla="*/ 428374 h 2392"/>
              <a:gd name="T10" fmla="*/ 179283 w 3931"/>
              <a:gd name="T11" fmla="*/ 461624 h 2392"/>
              <a:gd name="T12" fmla="*/ 154622 w 3931"/>
              <a:gd name="T13" fmla="*/ 494874 h 2392"/>
              <a:gd name="T14" fmla="*/ 180946 w 3931"/>
              <a:gd name="T15" fmla="*/ 611804 h 2392"/>
              <a:gd name="T16" fmla="*/ 103358 w 3931"/>
              <a:gd name="T17" fmla="*/ 611804 h 2392"/>
              <a:gd name="T18" fmla="*/ 129960 w 3931"/>
              <a:gd name="T19" fmla="*/ 494320 h 2392"/>
              <a:gd name="T20" fmla="*/ 108346 w 3931"/>
              <a:gd name="T21" fmla="*/ 461624 h 2392"/>
              <a:gd name="T22" fmla="*/ 129128 w 3931"/>
              <a:gd name="T23" fmla="*/ 429205 h 2392"/>
              <a:gd name="T24" fmla="*/ 129128 w 3931"/>
              <a:gd name="T25" fmla="*/ 308950 h 2392"/>
              <a:gd name="T26" fmla="*/ 0 w 3931"/>
              <a:gd name="T27" fmla="*/ 254918 h 2392"/>
              <a:gd name="T28" fmla="*/ 568054 w 3931"/>
              <a:gd name="T29" fmla="*/ 0 h 2392"/>
              <a:gd name="T30" fmla="*/ 1089278 w 3931"/>
              <a:gd name="T31" fmla="*/ 258243 h 2392"/>
              <a:gd name="T32" fmla="*/ 844045 w 3931"/>
              <a:gd name="T33" fmla="*/ 356609 h 2392"/>
              <a:gd name="T34" fmla="*/ 555307 w 3931"/>
              <a:gd name="T35" fmla="*/ 297035 h 2392"/>
              <a:gd name="T36" fmla="*/ 811624 w 3931"/>
              <a:gd name="T37" fmla="*/ 384040 h 2392"/>
              <a:gd name="T38" fmla="*/ 811624 w 3931"/>
              <a:gd name="T39" fmla="*/ 594902 h 2392"/>
              <a:gd name="T40" fmla="*/ 542284 w 3931"/>
              <a:gd name="T41" fmla="*/ 662788 h 2392"/>
              <a:gd name="T42" fmla="*/ 304532 w 3931"/>
              <a:gd name="T43" fmla="*/ 594902 h 2392"/>
              <a:gd name="T44" fmla="*/ 304532 w 3931"/>
              <a:gd name="T45" fmla="*/ 384040 h 2392"/>
              <a:gd name="T46" fmla="*/ 555307 w 3931"/>
              <a:gd name="T47" fmla="*/ 297035 h 2392"/>
              <a:gd name="T48" fmla="*/ 551982 w 3931"/>
              <a:gd name="T49" fmla="*/ 623996 h 2392"/>
              <a:gd name="T50" fmla="*/ 758698 w 3931"/>
              <a:gd name="T51" fmla="*/ 572458 h 2392"/>
              <a:gd name="T52" fmla="*/ 551982 w 3931"/>
              <a:gd name="T53" fmla="*/ 520643 h 2392"/>
              <a:gd name="T54" fmla="*/ 345543 w 3931"/>
              <a:gd name="T55" fmla="*/ 572458 h 2392"/>
              <a:gd name="T56" fmla="*/ 551982 w 3931"/>
              <a:gd name="T57" fmla="*/ 623996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alpha val="6000"/>
            </a:schemeClr>
          </a:solidFill>
          <a:ln>
            <a:noFill/>
          </a:ln>
        </p:spPr>
        <p:txBody>
          <a:bodyPr anchor="ctr" anchorCtr="1"/>
          <a:lstStyle/>
          <a:p>
            <a:endParaRPr lang="zh-CN" altLang="en-US"/>
          </a:p>
        </p:txBody>
      </p:sp>
      <p:pic>
        <p:nvPicPr>
          <p:cNvPr id="3" name="图片 2"/>
          <p:cNvPicPr>
            <a:picLocks noChangeAspect="1"/>
          </p:cNvPicPr>
          <p:nvPr/>
        </p:nvPicPr>
        <p:blipFill>
          <a:blip r:embed="rId1">
            <a:biLevel thresh="50000"/>
            <a:extLst>
              <a:ext uri="{BEBA8EAE-BF5A-486C-A8C5-ECC9F3942E4B}">
                <a14:imgProps xmlns:a14="http://schemas.microsoft.com/office/drawing/2010/main">
                  <a14:imgLayer r:embed="rId2">
                    <a14:imgEffect>
                      <a14:artisticCrisscrossEtching trans="75000"/>
                    </a14:imgEffect>
                    <a14:imgEffect>
                      <a14:brightnessContrast bright="100000" contrast="100000"/>
                    </a14:imgEffect>
                    <a14:imgEffect>
                      <a14:sharpenSoften amount="100000"/>
                    </a14:imgEffect>
                  </a14:imgLayer>
                </a14:imgProps>
              </a:ext>
              <a:ext uri="{28A0092B-C50C-407E-A947-70E740481C1C}">
                <a14:useLocalDpi xmlns:a14="http://schemas.microsoft.com/office/drawing/2010/main" val="0"/>
              </a:ext>
            </a:extLst>
          </a:blip>
          <a:stretch>
            <a:fillRect/>
          </a:stretch>
        </p:blipFill>
        <p:spPr>
          <a:xfrm>
            <a:off x="738200" y="411510"/>
            <a:ext cx="2661353" cy="746357"/>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EVP</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CVPR 2021</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915035"/>
            <a:ext cx="7195185" cy="3375660"/>
          </a:xfrm>
          <a:prstGeom prst="rect">
            <a:avLst/>
          </a:prstGeom>
          <a:noFill/>
        </p:spPr>
        <p:txBody>
          <a:bodyPr wrap="square" rtlCol="0">
            <a:noAutofit/>
          </a:bodyPr>
          <a:p>
            <a:r>
              <a:rPr lang="en-US" altLang="zh-CN" b="1"/>
              <a:t>Edge-to-Video Translation Network</a:t>
            </a:r>
            <a:r>
              <a:rPr lang="zh-CN" altLang="en-US" b="1"/>
              <a:t>：</a:t>
            </a:r>
            <a:endParaRPr lang="zh-CN" altLang="en-US" b="1"/>
          </a:p>
          <a:p>
            <a:r>
              <a:t>给定已适应的地标和目标帧，将地标和从该帧提取的边缘图合并到一个用于肖像生成的引导图中</a:t>
            </a:r>
            <a:r>
              <a:rPr lang="zh-CN"/>
              <a:t>，</a:t>
            </a:r>
            <a:r>
              <a:t>使用边缘检测算法提取人脸区域外的边缘，并将原始地标替换为我们对齐的地标。然后连接相邻的面部标志来创建一个脸部草图。接下来，在边缘到视频的翻译网络中采用了条件</a:t>
            </a:r>
            <a:r>
              <a:rPr lang="en-US"/>
              <a:t>GAN</a:t>
            </a:r>
            <a:r>
              <a:t>。发生器部分G被设计为一个从粗到精的架构，而鉴别器部分的设计是为了保证生成帧的质量和连续性</a:t>
            </a:r>
            <a:r>
              <a:rPr lang="zh-CN"/>
              <a:t>。</a:t>
            </a:r>
            <a:endParaRPr lang="zh-CN"/>
          </a:p>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EVP</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rPr>
                  <a:t>experiment setting</a:t>
                </a:r>
                <a:r>
                  <a:rPr lang="en-US" altLang="zh-CN" sz="900" dirty="0">
                    <a:solidFill>
                      <a:srgbClr val="961E19"/>
                    </a:solidFill>
                    <a:latin typeface="微软雅黑" panose="020B0503020204020204" pitchFamily="34" charset="-122"/>
                    <a:ea typeface="微软雅黑" panose="020B0503020204020204" pitchFamily="34" charset="-122"/>
                  </a:rPr>
                  <a:t>s</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6" name="文本框 5"/>
          <p:cNvSpPr txBox="1"/>
          <p:nvPr/>
        </p:nvSpPr>
        <p:spPr>
          <a:xfrm>
            <a:off x="971550" y="987425"/>
            <a:ext cx="7211695" cy="2861310"/>
          </a:xfrm>
          <a:prstGeom prst="rect">
            <a:avLst/>
          </a:prstGeom>
          <a:noFill/>
        </p:spPr>
        <p:txBody>
          <a:bodyPr wrap="square" rtlCol="0">
            <a:spAutoFit/>
          </a:bodyPr>
          <a:p>
            <a:r>
              <a:rPr lang="zh-CN" altLang="en-US" b="1"/>
              <a:t>实验</a:t>
            </a:r>
            <a:r>
              <a:rPr lang="zh-CN" altLang="en-US" b="1"/>
              <a:t>设置：</a:t>
            </a:r>
            <a:endParaRPr lang="zh-CN" altLang="en-US" b="1"/>
          </a:p>
          <a:p>
            <a:r>
              <a:t>在MEAD上评估了方法，MEAD是一个高质量的情感视听数据集，包含60名演员和8种情感类别。</a:t>
            </a:r>
          </a:p>
          <a:p>
            <a:r>
              <a:t>模型在数据集的训练/测试分割上进行训练和测试。所有的情感谈话脸视频转换为25fps，音频采样率设置为16kHz。对于视频流，根据检测到的面部标志对齐所有的面部。对于音频流，提取</a:t>
            </a:r>
            <a:r>
              <a:rPr lang="zh-CN"/>
              <a:t>了</a:t>
            </a:r>
            <a:r>
              <a:t>一个28×12</a:t>
            </a:r>
            <a:r>
              <a:rPr lang="zh-CN"/>
              <a:t>维的</a:t>
            </a:r>
            <a:r>
              <a:t>MFCC特征对应于视频中的每一帧。在训练解纠缠模块之前，通过情绪分类任务对情绪编码器进行预训练。</a:t>
            </a:r>
          </a:p>
          <a:p>
            <a:r>
              <a:t>同时，内容编码器在LRW上预训练，LRW是一个几乎没有任何情感的唇读数据集。</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EVP</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quantitative experiment</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6" name="图片 5"/>
          <p:cNvPicPr>
            <a:picLocks noChangeAspect="1"/>
          </p:cNvPicPr>
          <p:nvPr/>
        </p:nvPicPr>
        <p:blipFill>
          <a:blip r:embed="rId3"/>
          <a:stretch>
            <a:fillRect/>
          </a:stretch>
        </p:blipFill>
        <p:spPr>
          <a:xfrm>
            <a:off x="1015365" y="1491615"/>
            <a:ext cx="7454265" cy="149796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EVP</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qualitative experiment</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5" name="图片 4"/>
          <p:cNvPicPr>
            <a:picLocks noChangeAspect="1"/>
          </p:cNvPicPr>
          <p:nvPr/>
        </p:nvPicPr>
        <p:blipFill>
          <a:blip r:embed="rId3"/>
          <a:stretch>
            <a:fillRect/>
          </a:stretch>
        </p:blipFill>
        <p:spPr>
          <a:xfrm>
            <a:off x="1403350" y="843280"/>
            <a:ext cx="5997575" cy="36258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EVP</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ablation </a:t>
                </a:r>
                <a:r>
                  <a:rPr lang="en-US" altLang="zh-CN" sz="900" dirty="0">
                    <a:solidFill>
                      <a:srgbClr val="961E19"/>
                    </a:solidFill>
                    <a:latin typeface="微软雅黑" panose="020B0503020204020204" pitchFamily="34" charset="-122"/>
                    <a:ea typeface="微软雅黑" panose="020B0503020204020204" pitchFamily="34" charset="-122"/>
                    <a:sym typeface="+mn-ea"/>
                  </a:rPr>
                  <a:t>study </a:t>
                </a:r>
                <a:endParaRPr lang="en-US" altLang="zh-CN" sz="900" dirty="0">
                  <a:solidFill>
                    <a:srgbClr val="961E19"/>
                  </a:solidFill>
                  <a:latin typeface="微软雅黑" panose="020B0503020204020204" pitchFamily="34" charset="-122"/>
                  <a:ea typeface="微软雅黑" panose="020B0503020204020204" pitchFamily="34" charset="-122"/>
                  <a:sym typeface="+mn-ea"/>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6" name="图片 5"/>
          <p:cNvPicPr>
            <a:picLocks noChangeAspect="1"/>
          </p:cNvPicPr>
          <p:nvPr/>
        </p:nvPicPr>
        <p:blipFill>
          <a:blip r:embed="rId3"/>
          <a:stretch>
            <a:fillRect/>
          </a:stretch>
        </p:blipFill>
        <p:spPr>
          <a:xfrm>
            <a:off x="395605" y="1635760"/>
            <a:ext cx="3841115" cy="1584960"/>
          </a:xfrm>
          <a:prstGeom prst="rect">
            <a:avLst/>
          </a:prstGeom>
        </p:spPr>
      </p:pic>
      <p:pic>
        <p:nvPicPr>
          <p:cNvPr id="7" name="图片 6"/>
          <p:cNvPicPr>
            <a:picLocks noChangeAspect="1"/>
          </p:cNvPicPr>
          <p:nvPr/>
        </p:nvPicPr>
        <p:blipFill>
          <a:blip r:embed="rId4"/>
          <a:stretch>
            <a:fillRect/>
          </a:stretch>
        </p:blipFill>
        <p:spPr>
          <a:xfrm>
            <a:off x="4488815" y="843280"/>
            <a:ext cx="3980815" cy="302069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rPr>
                  <a:t>EmoTalk</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48272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rPr>
                  <a:t>ICCV 2023</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6" name="文本框 5"/>
          <p:cNvSpPr txBox="1"/>
          <p:nvPr/>
        </p:nvSpPr>
        <p:spPr>
          <a:xfrm>
            <a:off x="1979295" y="3363595"/>
            <a:ext cx="4468495" cy="370205"/>
          </a:xfrm>
          <a:prstGeom prst="rect">
            <a:avLst/>
          </a:prstGeom>
          <a:noFill/>
        </p:spPr>
        <p:txBody>
          <a:bodyPr wrap="square" rtlCol="0">
            <a:noAutofit/>
          </a:bodyPr>
          <a:p>
            <a:r>
              <a:t>EmoTalk: 3D面部动画的语音驱动情感解开</a:t>
            </a:r>
          </a:p>
        </p:txBody>
      </p:sp>
      <p:pic>
        <p:nvPicPr>
          <p:cNvPr id="5" name="图片 4"/>
          <p:cNvPicPr>
            <a:picLocks noChangeAspect="1"/>
          </p:cNvPicPr>
          <p:nvPr/>
        </p:nvPicPr>
        <p:blipFill>
          <a:blip r:embed="rId3"/>
          <a:stretch>
            <a:fillRect/>
          </a:stretch>
        </p:blipFill>
        <p:spPr>
          <a:xfrm>
            <a:off x="827405" y="1131570"/>
            <a:ext cx="7089140" cy="21082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EmoTalk</a:t>
                </a:r>
                <a:endParaRPr lang="en-US" altLang="zh-CN" sz="1200" dirty="0">
                  <a:solidFill>
                    <a:srgbClr val="961E19"/>
                  </a:solidFill>
                  <a:latin typeface="微软雅黑" panose="020B0503020204020204" pitchFamily="34" charset="-122"/>
                  <a:ea typeface="微软雅黑" panose="020B0503020204020204" pitchFamily="34" charset="-122"/>
                  <a:sym typeface="+mn-ea"/>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ICCV 2023</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915035"/>
            <a:ext cx="7195185" cy="3251835"/>
          </a:xfrm>
          <a:prstGeom prst="rect">
            <a:avLst/>
          </a:prstGeom>
          <a:noFill/>
        </p:spPr>
        <p:txBody>
          <a:bodyPr wrap="square" rtlCol="0">
            <a:noAutofit/>
          </a:bodyPr>
          <a:p>
            <a:r>
              <a:rPr lang="zh-CN" altLang="en-US" b="1"/>
              <a:t>现存问题：</a:t>
            </a:r>
            <a:endParaRPr lang="zh-CN" altLang="en-US"/>
          </a:p>
          <a:p>
            <a:r>
              <a:rPr lang="en-US" altLang="zh-CN"/>
              <a:t>1. </a:t>
            </a:r>
            <a:r>
              <a:t>现有的方法往往忽略了情绪面部表情</a:t>
            </a:r>
            <a:r>
              <a:rPr lang="zh-CN" altLang="en-US"/>
              <a:t>；</a:t>
            </a:r>
            <a:endParaRPr lang="zh-CN" altLang="en-US"/>
          </a:p>
          <a:p>
            <a:endParaRPr lang="zh-CN" altLang="en-US"/>
          </a:p>
          <a:p>
            <a:r>
              <a:rPr lang="en-US" altLang="zh-CN"/>
              <a:t>2. </a:t>
            </a:r>
            <a:r>
              <a:t>无法将其从语音内容中分离出来</a:t>
            </a:r>
            <a:r>
              <a:rPr lang="zh-CN" altLang="en-US"/>
              <a:t>。</a:t>
            </a:r>
            <a:r>
              <a:rPr lang="en-US" altLang="zh-CN">
                <a:sym typeface="+mn-ea"/>
              </a:rPr>
              <a:t> </a:t>
            </a:r>
            <a:endParaRPr lang="en-US" altLang="zh-CN"/>
          </a:p>
          <a:p>
            <a:endParaRPr lang="zh-CN" altLang="en-US"/>
          </a:p>
          <a:p>
            <a:endParaRPr lang="zh-CN" altLang="en-US"/>
          </a:p>
          <a:p>
            <a:endParaRPr lang="zh-CN" altLang="en-US"/>
          </a:p>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EmoTalk</a:t>
                </a:r>
                <a:endParaRPr lang="en-US" altLang="zh-CN" sz="1200" dirty="0">
                  <a:solidFill>
                    <a:srgbClr val="961E19"/>
                  </a:solidFill>
                  <a:latin typeface="微软雅黑" panose="020B0503020204020204" pitchFamily="34" charset="-122"/>
                  <a:ea typeface="微软雅黑" panose="020B0503020204020204" pitchFamily="34" charset="-122"/>
                  <a:sym typeface="+mn-ea"/>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ICCV 2023</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915035"/>
            <a:ext cx="7195185" cy="3251835"/>
          </a:xfrm>
          <a:prstGeom prst="rect">
            <a:avLst/>
          </a:prstGeom>
          <a:noFill/>
        </p:spPr>
        <p:txBody>
          <a:bodyPr wrap="square" rtlCol="0">
            <a:noAutofit/>
          </a:bodyPr>
          <a:p>
            <a:r>
              <a:rPr lang="zh-CN" altLang="en-US" b="1"/>
              <a:t>贡献：</a:t>
            </a:r>
            <a:endParaRPr lang="zh-CN" altLang="en-US"/>
          </a:p>
          <a:p>
            <a:r>
              <a:rPr lang="en-US" altLang="zh-CN"/>
              <a:t>1. </a:t>
            </a:r>
            <a:r>
              <a:t>提出了一个端到端的神经网络，用于语音驱动的情感增强3D面部动画，它可以实现各种情感表达，并且优于现有的最先进的方法</a:t>
            </a:r>
            <a:r>
              <a:rPr lang="zh-CN" altLang="en-US"/>
              <a:t>；</a:t>
            </a:r>
            <a:endParaRPr lang="zh-CN" altLang="en-US"/>
          </a:p>
          <a:p>
            <a:endParaRPr lang="zh-CN" altLang="en-US"/>
          </a:p>
          <a:p>
            <a:r>
              <a:rPr lang="en-US" altLang="zh-CN"/>
              <a:t>2. </a:t>
            </a:r>
            <a:r>
              <a:rPr lang="zh-CN" altLang="en-US">
                <a:sym typeface="+mn-ea"/>
              </a:rPr>
              <a:t>引入情感解缠编码器，将语音中的情感和内容解缠，使面部动画感知到清晰的情感信息</a:t>
            </a:r>
            <a:r>
              <a:rPr lang="zh-CN" altLang="en-US"/>
              <a:t>；</a:t>
            </a:r>
            <a:endParaRPr lang="zh-CN" altLang="en-US"/>
          </a:p>
          <a:p>
            <a:endParaRPr lang="zh-CN" altLang="en-US"/>
          </a:p>
          <a:p>
            <a:r>
              <a:rPr lang="en-US" altLang="zh-CN"/>
              <a:t>3. </a:t>
            </a:r>
            <a:r>
              <a:rPr lang="zh-CN" altLang="en-US"/>
              <a:t>提出了一个大规模的3D情感说话脸(3D- etf)数据集，包括混合形状系数和网格顶点。已经实现了混合形状系数和FLAME模型的参数化转换，允许各种面部动画之间的有效转换</a:t>
            </a:r>
            <a:r>
              <a:rPr lang="zh-CN" altLang="en-US"/>
              <a:t>。</a:t>
            </a:r>
            <a:r>
              <a:rPr lang="en-US" altLang="zh-CN">
                <a:sym typeface="+mn-ea"/>
              </a:rPr>
              <a:t> </a:t>
            </a:r>
            <a:endParaRPr lang="en-US" altLang="zh-CN"/>
          </a:p>
          <a:p>
            <a:endParaRPr lang="zh-CN" altLang="en-US"/>
          </a:p>
          <a:p>
            <a:endParaRPr lang="zh-CN" altLang="en-US"/>
          </a:p>
          <a:p>
            <a:endParaRPr lang="zh-CN" altLang="en-US"/>
          </a:p>
          <a:p>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EmoTalk</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25806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rPr>
                  <a:t>framework</a:t>
                </a:r>
                <a:endParaRPr lang="zh-CN" altLang="en-US"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5" name="图片 4"/>
          <p:cNvPicPr>
            <a:picLocks noChangeAspect="1"/>
          </p:cNvPicPr>
          <p:nvPr/>
        </p:nvPicPr>
        <p:blipFill>
          <a:blip r:embed="rId3"/>
          <a:stretch>
            <a:fillRect/>
          </a:stretch>
        </p:blipFill>
        <p:spPr>
          <a:xfrm>
            <a:off x="1259205" y="915670"/>
            <a:ext cx="6113145" cy="300736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EmoTalk</a:t>
                </a:r>
                <a:endParaRPr lang="en-US" altLang="zh-CN" sz="1200" dirty="0">
                  <a:solidFill>
                    <a:srgbClr val="961E19"/>
                  </a:solidFill>
                  <a:latin typeface="微软雅黑" panose="020B0503020204020204" pitchFamily="34" charset="-122"/>
                  <a:ea typeface="微软雅黑" panose="020B0503020204020204" pitchFamily="34" charset="-122"/>
                  <a:sym typeface="+mn-ea"/>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ICCV 2023</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915035"/>
            <a:ext cx="7195185" cy="3375660"/>
          </a:xfrm>
          <a:prstGeom prst="rect">
            <a:avLst/>
          </a:prstGeom>
          <a:noFill/>
        </p:spPr>
        <p:txBody>
          <a:bodyPr wrap="square" rtlCol="0">
            <a:noAutofit/>
          </a:bodyPr>
          <a:p>
            <a:r>
              <a:rPr lang="zh-CN" altLang="en-US" b="1">
                <a:sym typeface="+mn-ea"/>
              </a:rPr>
              <a:t>Reorganization and disentanglement：</a:t>
            </a:r>
            <a:endParaRPr lang="zh-CN" altLang="en-US" b="1">
              <a:sym typeface="+mn-ea"/>
            </a:endParaRPr>
          </a:p>
          <a:p>
            <a:endParaRPr lang="zh-CN" altLang="en-US">
              <a:sym typeface="+mn-ea"/>
            </a:endParaRPr>
          </a:p>
        </p:txBody>
      </p:sp>
      <p:pic>
        <p:nvPicPr>
          <p:cNvPr id="5" name="图片 4"/>
          <p:cNvPicPr>
            <a:picLocks noChangeAspect="1"/>
          </p:cNvPicPr>
          <p:nvPr/>
        </p:nvPicPr>
        <p:blipFill>
          <a:blip r:embed="rId3"/>
          <a:stretch>
            <a:fillRect/>
          </a:stretch>
        </p:blipFill>
        <p:spPr>
          <a:xfrm>
            <a:off x="755650" y="1424305"/>
            <a:ext cx="3037205" cy="2153285"/>
          </a:xfrm>
          <a:prstGeom prst="rect">
            <a:avLst/>
          </a:prstGeom>
        </p:spPr>
      </p:pic>
      <p:sp>
        <p:nvSpPr>
          <p:cNvPr id="8" name="文本框 7"/>
          <p:cNvSpPr txBox="1"/>
          <p:nvPr/>
        </p:nvSpPr>
        <p:spPr>
          <a:xfrm>
            <a:off x="3995420" y="1275715"/>
            <a:ext cx="4153535" cy="3537585"/>
          </a:xfrm>
          <a:prstGeom prst="rect">
            <a:avLst/>
          </a:prstGeom>
          <a:noFill/>
        </p:spPr>
        <p:txBody>
          <a:bodyPr wrap="square" rtlCol="0">
            <a:noAutofit/>
          </a:bodyPr>
          <a:p>
            <a:r>
              <a:rPr lang="zh-CN" altLang="en-US"/>
              <a:t>为了分离语音中的内容和情感特征，使用两个预训练的音频模型作为特征提取器Ec和Ee，分别对内容和情感进行微调。预训练模型的时间卷积网络(TCN)层在微调期间是固定的。输入两个音频Ac1,e2和Ac2,e1，其中下标c表示文本内容，e表示音频情感。分别使用Ec (Ac1,e2)和Ec (Ac2,e1)提取内容特征c1和c2。分别使用Ee (Ac2,e1)和Ee (Ac1,e2)提取情感特征e1和e2。将内容和情感特征连接并馈送到解码模块中，解码模块输出人脸混合形状系数用于重建。</a:t>
            </a:r>
            <a:endParaRPr lang="zh-CN" altLang="en-US"/>
          </a:p>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rPr>
                  <a:t>EVP</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4763" y="395418"/>
                <a:ext cx="1256997"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rPr>
                  <a:t>CVPR 2021</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6" name="文本框 5"/>
          <p:cNvSpPr txBox="1"/>
          <p:nvPr/>
        </p:nvSpPr>
        <p:spPr>
          <a:xfrm>
            <a:off x="2915285" y="3579495"/>
            <a:ext cx="2753360" cy="370205"/>
          </a:xfrm>
          <a:prstGeom prst="rect">
            <a:avLst/>
          </a:prstGeom>
          <a:noFill/>
        </p:spPr>
        <p:txBody>
          <a:bodyPr wrap="square" rtlCol="0">
            <a:noAutofit/>
          </a:bodyPr>
          <a:p>
            <a:r>
              <a:rPr lang="zh-CN" altLang="en-US"/>
              <a:t>音频驱动的情感视频肖像</a:t>
            </a:r>
            <a:endParaRPr lang="zh-CN" altLang="en-US"/>
          </a:p>
        </p:txBody>
      </p:sp>
      <p:pic>
        <p:nvPicPr>
          <p:cNvPr id="5" name="图片 4"/>
          <p:cNvPicPr>
            <a:picLocks noChangeAspect="1"/>
          </p:cNvPicPr>
          <p:nvPr/>
        </p:nvPicPr>
        <p:blipFill>
          <a:blip r:embed="rId3"/>
          <a:stretch>
            <a:fillRect/>
          </a:stretch>
        </p:blipFill>
        <p:spPr>
          <a:xfrm>
            <a:off x="539115" y="1203325"/>
            <a:ext cx="7594600" cy="225679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EmoTalk</a:t>
                </a:r>
                <a:endParaRPr lang="en-US" altLang="zh-CN" sz="1200" dirty="0">
                  <a:solidFill>
                    <a:srgbClr val="961E19"/>
                  </a:solidFill>
                  <a:latin typeface="微软雅黑" panose="020B0503020204020204" pitchFamily="34" charset="-122"/>
                  <a:ea typeface="微软雅黑" panose="020B0503020204020204" pitchFamily="34" charset="-122"/>
                  <a:sym typeface="+mn-ea"/>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ICCV 2023</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915035"/>
            <a:ext cx="7195185" cy="3375660"/>
          </a:xfrm>
          <a:prstGeom prst="rect">
            <a:avLst/>
          </a:prstGeom>
          <a:noFill/>
        </p:spPr>
        <p:txBody>
          <a:bodyPr wrap="square" rtlCol="0">
            <a:noAutofit/>
          </a:bodyPr>
          <a:p>
            <a:r>
              <a:rPr lang="zh-CN" altLang="en-US" b="1">
                <a:sym typeface="+mn-ea"/>
              </a:rPr>
              <a:t>Emotion-guided feature fusion decoder：</a:t>
            </a:r>
            <a:endParaRPr lang="zh-CN" altLang="en-US" b="1">
              <a:sym typeface="+mn-ea"/>
            </a:endParaRPr>
          </a:p>
          <a:p>
            <a:r>
              <a:rPr lang="zh-CN" altLang="en-US">
                <a:sym typeface="+mn-ea"/>
              </a:rPr>
              <a:t>解码器使用音频中的情感信息将音频映射到3D面部动画系数，该模块由四个部分组成:从两个潜在空间提取的情绪特征Fe和内容特征Fc，控制面部表情个体特征的个人风格特征Fp，调节情绪表达程度的情绪水平特征Fl。</a:t>
            </a:r>
            <a:endParaRPr lang="zh-CN" altLang="en-US">
              <a:sym typeface="+mn-ea"/>
            </a:endParaRPr>
          </a:p>
          <a:p>
            <a:r>
              <a:rPr lang="zh-CN" altLang="en-US">
                <a:sym typeface="+mn-ea"/>
              </a:rPr>
              <a:t>为了从融合的特征中生成3D blendshape系数，使用了一个类似Transformer解码器的模块对输入特征F进行周期性位置编码，一个有偏差的多头自注意层将位置编码集成到受线性偏差注意(ALiBi)启发的多头注意层中，产生f ' t，随后，提出了一种结合f ' t和情绪潜在空间输出Ee (Aci,ej)的情绪导向多头注意。</a:t>
            </a:r>
            <a:endParaRPr lang="zh-CN" altLang="en-US">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EmoTalk</a:t>
                </a:r>
                <a:endParaRPr lang="en-US" altLang="zh-CN" sz="1200" dirty="0">
                  <a:solidFill>
                    <a:srgbClr val="961E19"/>
                  </a:solidFill>
                  <a:latin typeface="微软雅黑" panose="020B0503020204020204" pitchFamily="34" charset="-122"/>
                  <a:ea typeface="微软雅黑" panose="020B0503020204020204" pitchFamily="34" charset="-122"/>
                  <a:sym typeface="+mn-ea"/>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ICCV 2023</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915035"/>
            <a:ext cx="7195185" cy="3599180"/>
          </a:xfrm>
          <a:prstGeom prst="rect">
            <a:avLst/>
          </a:prstGeom>
          <a:noFill/>
        </p:spPr>
        <p:txBody>
          <a:bodyPr wrap="square" rtlCol="0">
            <a:noAutofit/>
          </a:bodyPr>
          <a:p>
            <a:r>
              <a:rPr lang="zh-CN" altLang="en-US" b="1"/>
              <a:t>损失函数：</a:t>
            </a:r>
            <a:endParaRPr lang="zh-CN" altLang="en-US"/>
          </a:p>
          <a:p>
            <a:r>
              <a:rPr lang="en-US" altLang="zh-CN">
                <a:sym typeface="+mn-ea"/>
              </a:rPr>
              <a:t>1. </a:t>
            </a:r>
            <a:r>
              <a:rPr lang="zh-CN" altLang="en-US">
                <a:sym typeface="+mn-ea"/>
              </a:rPr>
              <a:t>交叉重构损失：</a:t>
            </a:r>
            <a:endParaRPr lang="en-US" altLang="zh-CN">
              <a:sym typeface="+mn-ea"/>
            </a:endParaRPr>
          </a:p>
          <a:p>
            <a:endParaRPr lang="en-US" altLang="zh-CN">
              <a:sym typeface="+mn-ea"/>
            </a:endParaRPr>
          </a:p>
          <a:p>
            <a:r>
              <a:rPr lang="en-US" altLang="zh-CN">
                <a:sym typeface="+mn-ea"/>
              </a:rPr>
              <a:t>2. </a:t>
            </a:r>
            <a:r>
              <a:rPr lang="zh-CN" altLang="en-US">
                <a:sym typeface="+mn-ea"/>
              </a:rPr>
              <a:t>自重构损失：</a:t>
            </a:r>
            <a:endParaRPr lang="zh-CN" altLang="en-US">
              <a:sym typeface="+mn-ea"/>
            </a:endParaRPr>
          </a:p>
          <a:p>
            <a:endParaRPr lang="en-US" altLang="zh-CN">
              <a:sym typeface="+mn-ea"/>
            </a:endParaRPr>
          </a:p>
          <a:p>
            <a:r>
              <a:rPr lang="en-US" altLang="zh-CN">
                <a:sym typeface="+mn-ea"/>
              </a:rPr>
              <a:t>3. </a:t>
            </a:r>
            <a:r>
              <a:rPr lang="zh-CN" altLang="en-US">
                <a:sym typeface="+mn-ea"/>
              </a:rPr>
              <a:t>速度损失：为了解决仅使用重建损失时输出帧抖动的问题，我们引入了速度损失来诱导时间稳定性，</a:t>
            </a:r>
            <a:endParaRPr lang="zh-CN" altLang="en-US">
              <a:sym typeface="+mn-ea"/>
            </a:endParaRPr>
          </a:p>
          <a:p>
            <a:endParaRPr lang="zh-CN" altLang="en-US">
              <a:sym typeface="+mn-ea"/>
            </a:endParaRPr>
          </a:p>
          <a:p>
            <a:endParaRPr lang="en-US" altLang="zh-CN">
              <a:sym typeface="+mn-ea"/>
            </a:endParaRPr>
          </a:p>
          <a:p>
            <a:r>
              <a:rPr lang="en-US" altLang="zh-CN">
                <a:sym typeface="+mn-ea"/>
              </a:rPr>
              <a:t>4. </a:t>
            </a:r>
            <a:r>
              <a:rPr lang="zh-CN" altLang="en-US">
                <a:sym typeface="+mn-ea"/>
              </a:rPr>
              <a:t>分类损失：在解纠缠过程中难以明确识别情绪潜在空间的可分离性，引入分类损失来监督情绪提取器Ee的输出</a:t>
            </a:r>
            <a:endParaRPr lang="zh-CN" altLang="en-US">
              <a:sym typeface="+mn-ea"/>
            </a:endParaRPr>
          </a:p>
          <a:p>
            <a:endParaRPr lang="en-US" altLang="zh-CN">
              <a:sym typeface="+mn-ea"/>
            </a:endParaRPr>
          </a:p>
        </p:txBody>
      </p:sp>
      <p:pic>
        <p:nvPicPr>
          <p:cNvPr id="10" name="图片 9"/>
          <p:cNvPicPr>
            <a:picLocks noChangeAspect="1"/>
          </p:cNvPicPr>
          <p:nvPr/>
        </p:nvPicPr>
        <p:blipFill>
          <a:blip r:embed="rId3"/>
          <a:stretch>
            <a:fillRect/>
          </a:stretch>
        </p:blipFill>
        <p:spPr>
          <a:xfrm>
            <a:off x="2915285" y="1131570"/>
            <a:ext cx="2657475" cy="434340"/>
          </a:xfrm>
          <a:prstGeom prst="rect">
            <a:avLst/>
          </a:prstGeom>
        </p:spPr>
      </p:pic>
      <p:pic>
        <p:nvPicPr>
          <p:cNvPr id="12" name="图片 11"/>
          <p:cNvPicPr>
            <a:picLocks noChangeAspect="1"/>
          </p:cNvPicPr>
          <p:nvPr/>
        </p:nvPicPr>
        <p:blipFill>
          <a:blip r:embed="rId4"/>
          <a:stretch>
            <a:fillRect/>
          </a:stretch>
        </p:blipFill>
        <p:spPr>
          <a:xfrm>
            <a:off x="2699385" y="1779270"/>
            <a:ext cx="2748915" cy="306705"/>
          </a:xfrm>
          <a:prstGeom prst="rect">
            <a:avLst/>
          </a:prstGeom>
        </p:spPr>
      </p:pic>
      <p:pic>
        <p:nvPicPr>
          <p:cNvPr id="13" name="图片 12"/>
          <p:cNvPicPr>
            <a:picLocks noChangeAspect="1"/>
          </p:cNvPicPr>
          <p:nvPr/>
        </p:nvPicPr>
        <p:blipFill>
          <a:blip r:embed="rId5"/>
          <a:stretch>
            <a:fillRect/>
          </a:stretch>
        </p:blipFill>
        <p:spPr>
          <a:xfrm>
            <a:off x="3263265" y="2931795"/>
            <a:ext cx="1960880" cy="306705"/>
          </a:xfrm>
          <a:prstGeom prst="rect">
            <a:avLst/>
          </a:prstGeom>
        </p:spPr>
      </p:pic>
      <p:pic>
        <p:nvPicPr>
          <p:cNvPr id="14" name="图片 13"/>
          <p:cNvPicPr>
            <a:picLocks noChangeAspect="1"/>
          </p:cNvPicPr>
          <p:nvPr/>
        </p:nvPicPr>
        <p:blipFill>
          <a:blip r:embed="rId6"/>
          <a:stretch>
            <a:fillRect/>
          </a:stretch>
        </p:blipFill>
        <p:spPr>
          <a:xfrm>
            <a:off x="3552190" y="4011930"/>
            <a:ext cx="1595755" cy="36195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EmoTalk</a:t>
                </a:r>
                <a:endParaRPr lang="en-US" altLang="zh-CN" sz="1200" dirty="0">
                  <a:solidFill>
                    <a:srgbClr val="961E19"/>
                  </a:solidFill>
                  <a:latin typeface="微软雅黑" panose="020B0503020204020204" pitchFamily="34" charset="-122"/>
                  <a:ea typeface="微软雅黑" panose="020B0503020204020204" pitchFamily="34" charset="-122"/>
                  <a:sym typeface="+mn-ea"/>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rPr>
                  <a:t>experiment setting</a:t>
                </a:r>
                <a:r>
                  <a:rPr lang="en-US" altLang="zh-CN" sz="900" dirty="0">
                    <a:solidFill>
                      <a:srgbClr val="961E19"/>
                    </a:solidFill>
                    <a:latin typeface="微软雅黑" panose="020B0503020204020204" pitchFamily="34" charset="-122"/>
                    <a:ea typeface="微软雅黑" panose="020B0503020204020204" pitchFamily="34" charset="-122"/>
                  </a:rPr>
                  <a:t>s</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6" name="文本框 5"/>
          <p:cNvSpPr txBox="1"/>
          <p:nvPr/>
        </p:nvSpPr>
        <p:spPr>
          <a:xfrm>
            <a:off x="971550" y="987425"/>
            <a:ext cx="7211695" cy="3455670"/>
          </a:xfrm>
          <a:prstGeom prst="rect">
            <a:avLst/>
          </a:prstGeom>
          <a:noFill/>
        </p:spPr>
        <p:txBody>
          <a:bodyPr wrap="square" rtlCol="0">
            <a:noAutofit/>
          </a:bodyPr>
          <a:p>
            <a:r>
              <a:rPr lang="zh-CN" altLang="en-US" b="1">
                <a:sym typeface="+mn-ea"/>
              </a:rPr>
              <a:t>数据集：</a:t>
            </a:r>
            <a:endParaRPr lang="zh-CN" altLang="en-US" b="1"/>
          </a:p>
          <a:p>
            <a:r>
              <a:rPr>
                <a:sym typeface="+mn-ea"/>
              </a:rPr>
              <a:t>使用了两个广泛使用的2D视听数据集:RAVDESS和HDTF。</a:t>
            </a:r>
            <a:endParaRPr>
              <a:sym typeface="+mn-ea"/>
            </a:endParaRPr>
          </a:p>
          <a:p>
            <a:r>
              <a:rPr>
                <a:sym typeface="+mn-ea"/>
              </a:rPr>
              <a:t>RA VDESS数据集，是一个多模态情感识别数据集，由24位演员(12男12女)和1440个短演讲视频片段组成。该数据集是通过高质量的音频和视频记录捕获的，演员被指示表达特定的情绪，包括中性、平静、快乐、悲伤、愤怒、恐惧、厌恶和惊讶。随机选择80%的数据集用于训练，10%用于验证，10%用于测试。</a:t>
            </a:r>
            <a:endParaRPr>
              <a:sym typeface="+mn-ea"/>
            </a:endParaRPr>
          </a:p>
          <a:p>
            <a:r>
              <a:rPr>
                <a:sym typeface="+mn-ea"/>
              </a:rPr>
              <a:t>高清谈话脸(HDTF)数据集是过去几年来自</a:t>
            </a:r>
            <a:r>
              <a:rPr lang="en-US">
                <a:sym typeface="+mn-ea"/>
              </a:rPr>
              <a:t>YouTube</a:t>
            </a:r>
            <a:r>
              <a:rPr>
                <a:sym typeface="+mn-ea"/>
              </a:rPr>
              <a:t>的大约16小时的720P-1080P视频的集合。该数据集包括300多个主题和1万个不同的句子。从HDTF数据集中选择5个小时的视频进行口型概化，然后按照与RAVDESS数据集相同的比例划分为训练集、验证集和测试集。</a:t>
            </a:r>
            <a:endParaRPr>
              <a:sym typeface="+mn-ea"/>
            </a:endParaRPr>
          </a:p>
          <a:p>
            <a:endParaRPr lang="zh-CN" altLang="en-US"/>
          </a:p>
          <a:p>
            <a:endParaRPr lang="zh-CN" altLang="en-US"/>
          </a:p>
          <a:p>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EmoTalk</a:t>
                </a:r>
                <a:endParaRPr lang="en-US" altLang="zh-CN" sz="1200" dirty="0">
                  <a:solidFill>
                    <a:srgbClr val="961E19"/>
                  </a:solidFill>
                  <a:latin typeface="微软雅黑" panose="020B0503020204020204" pitchFamily="34" charset="-122"/>
                  <a:ea typeface="微软雅黑" panose="020B0503020204020204" pitchFamily="34" charset="-122"/>
                  <a:sym typeface="+mn-ea"/>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rPr>
                  <a:t>quantitative evaluation</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6" name="图片 5"/>
          <p:cNvPicPr>
            <a:picLocks noChangeAspect="1"/>
          </p:cNvPicPr>
          <p:nvPr/>
        </p:nvPicPr>
        <p:blipFill>
          <a:blip r:embed="rId3"/>
          <a:stretch>
            <a:fillRect/>
          </a:stretch>
        </p:blipFill>
        <p:spPr>
          <a:xfrm>
            <a:off x="683260" y="1635760"/>
            <a:ext cx="2960370" cy="1799590"/>
          </a:xfrm>
          <a:prstGeom prst="rect">
            <a:avLst/>
          </a:prstGeom>
        </p:spPr>
      </p:pic>
      <p:pic>
        <p:nvPicPr>
          <p:cNvPr id="7" name="图片 6"/>
          <p:cNvPicPr>
            <a:picLocks noChangeAspect="1"/>
          </p:cNvPicPr>
          <p:nvPr/>
        </p:nvPicPr>
        <p:blipFill>
          <a:blip r:embed="rId4"/>
          <a:stretch>
            <a:fillRect/>
          </a:stretch>
        </p:blipFill>
        <p:spPr>
          <a:xfrm>
            <a:off x="4211955" y="670560"/>
            <a:ext cx="3500755" cy="1798320"/>
          </a:xfrm>
          <a:prstGeom prst="rect">
            <a:avLst/>
          </a:prstGeom>
        </p:spPr>
      </p:pic>
      <p:pic>
        <p:nvPicPr>
          <p:cNvPr id="8" name="图片 7"/>
          <p:cNvPicPr>
            <a:picLocks noChangeAspect="1"/>
          </p:cNvPicPr>
          <p:nvPr/>
        </p:nvPicPr>
        <p:blipFill>
          <a:blip r:embed="rId5"/>
          <a:stretch>
            <a:fillRect/>
          </a:stretch>
        </p:blipFill>
        <p:spPr>
          <a:xfrm>
            <a:off x="4067810" y="2715895"/>
            <a:ext cx="3805555" cy="156400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EmoTalk</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qua</a:t>
                </a:r>
                <a:r>
                  <a:rPr lang="en-US" altLang="zh-CN" sz="900" dirty="0">
                    <a:solidFill>
                      <a:srgbClr val="961E19"/>
                    </a:solidFill>
                    <a:latin typeface="微软雅黑" panose="020B0503020204020204" pitchFamily="34" charset="-122"/>
                    <a:ea typeface="微软雅黑" panose="020B0503020204020204" pitchFamily="34" charset="-122"/>
                    <a:sym typeface="+mn-ea"/>
                  </a:rPr>
                  <a:t>litative</a:t>
                </a:r>
                <a:r>
                  <a:rPr lang="en-US" altLang="zh-CN" sz="900" dirty="0">
                    <a:solidFill>
                      <a:srgbClr val="961E19"/>
                    </a:solidFill>
                    <a:latin typeface="微软雅黑" panose="020B0503020204020204" pitchFamily="34" charset="-122"/>
                    <a:ea typeface="微软雅黑" panose="020B0503020204020204" pitchFamily="34" charset="-122"/>
                  </a:rPr>
                  <a:t> experiment </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5" name="图片 4"/>
          <p:cNvPicPr>
            <a:picLocks noChangeAspect="1"/>
          </p:cNvPicPr>
          <p:nvPr/>
        </p:nvPicPr>
        <p:blipFill>
          <a:blip r:embed="rId3"/>
          <a:stretch>
            <a:fillRect/>
          </a:stretch>
        </p:blipFill>
        <p:spPr>
          <a:xfrm>
            <a:off x="1259205" y="771525"/>
            <a:ext cx="5662930" cy="370459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EmoTalk</a:t>
                </a:r>
                <a:endParaRPr lang="en-US" altLang="zh-CN" sz="1200" dirty="0">
                  <a:solidFill>
                    <a:srgbClr val="961E19"/>
                  </a:solidFill>
                  <a:latin typeface="微软雅黑" panose="020B0503020204020204" pitchFamily="34" charset="-122"/>
                  <a:ea typeface="微软雅黑" panose="020B0503020204020204" pitchFamily="34" charset="-122"/>
                  <a:sym typeface="+mn-ea"/>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1738630"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rPr>
                  <a:t>ab</a:t>
                </a:r>
                <a:r>
                  <a:rPr lang="en-US" altLang="zh-CN" sz="900" dirty="0">
                    <a:solidFill>
                      <a:srgbClr val="961E19"/>
                    </a:solidFill>
                    <a:latin typeface="微软雅黑" panose="020B0503020204020204" pitchFamily="34" charset="-122"/>
                    <a:ea typeface="微软雅黑" panose="020B0503020204020204" pitchFamily="34" charset="-122"/>
                  </a:rPr>
                  <a:t>lation study</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6" name="图片 5"/>
          <p:cNvPicPr>
            <a:picLocks noChangeAspect="1"/>
          </p:cNvPicPr>
          <p:nvPr/>
        </p:nvPicPr>
        <p:blipFill>
          <a:blip r:embed="rId3"/>
          <a:stretch>
            <a:fillRect/>
          </a:stretch>
        </p:blipFill>
        <p:spPr>
          <a:xfrm>
            <a:off x="2339340" y="1059180"/>
            <a:ext cx="3599180" cy="274383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3478"/>
            <a:ext cx="9144000" cy="410445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0" y="-20538"/>
            <a:ext cx="9144000" cy="4104456"/>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239754" y="1544638"/>
            <a:ext cx="6048672" cy="746358"/>
          </a:xfrm>
          <a:prstGeom prst="rect">
            <a:avLst/>
          </a:prstGeom>
        </p:spPr>
        <p:txBody>
          <a:bodyPr wrap="square" lIns="68580" tIns="34290" rIns="68580" bIns="34290">
            <a:spAutoFit/>
          </a:bodyPr>
          <a:lstStyle/>
          <a:p>
            <a:r>
              <a:rPr lang="zh-CN" altLang="en-US" sz="4400" dirty="0">
                <a:solidFill>
                  <a:schemeClr val="bg1"/>
                </a:solidFill>
                <a:latin typeface="微软雅黑" panose="020B0503020204020204" pitchFamily="34" charset="-122"/>
                <a:ea typeface="微软雅黑" panose="020B0503020204020204" pitchFamily="34" charset="-122"/>
              </a:rPr>
              <a:t>非常感谢您的阅览</a:t>
            </a:r>
            <a:endParaRPr lang="zh-CN" altLang="en-US" sz="4400"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1532889" y="2400295"/>
            <a:ext cx="4623287" cy="315471"/>
          </a:xfrm>
          <a:prstGeom prst="rect">
            <a:avLst/>
          </a:prstGeom>
        </p:spPr>
        <p:txBody>
          <a:bodyPr wrap="square" lIns="68580" tIns="34290" rIns="68580" bIns="34290">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Thank you very much for your reading.</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2" name="KSO_Shape"/>
          <p:cNvSpPr>
            <a:spLocks noChangeArrowheads="1"/>
          </p:cNvSpPr>
          <p:nvPr/>
        </p:nvSpPr>
        <p:spPr bwMode="auto">
          <a:xfrm>
            <a:off x="6026935" y="-197200"/>
            <a:ext cx="3375761" cy="2304532"/>
          </a:xfrm>
          <a:custGeom>
            <a:avLst/>
            <a:gdLst>
              <a:gd name="T0" fmla="*/ 844045 w 3931"/>
              <a:gd name="T1" fmla="*/ 356609 h 2392"/>
              <a:gd name="T2" fmla="*/ 561681 w 3931"/>
              <a:gd name="T3" fmla="*/ 235522 h 2392"/>
              <a:gd name="T4" fmla="*/ 243848 w 3931"/>
              <a:gd name="T5" fmla="*/ 356609 h 2392"/>
              <a:gd name="T6" fmla="*/ 155176 w 3931"/>
              <a:gd name="T7" fmla="*/ 319756 h 2392"/>
              <a:gd name="T8" fmla="*/ 155176 w 3931"/>
              <a:gd name="T9" fmla="*/ 428374 h 2392"/>
              <a:gd name="T10" fmla="*/ 179283 w 3931"/>
              <a:gd name="T11" fmla="*/ 461624 h 2392"/>
              <a:gd name="T12" fmla="*/ 154622 w 3931"/>
              <a:gd name="T13" fmla="*/ 494874 h 2392"/>
              <a:gd name="T14" fmla="*/ 180946 w 3931"/>
              <a:gd name="T15" fmla="*/ 611804 h 2392"/>
              <a:gd name="T16" fmla="*/ 103358 w 3931"/>
              <a:gd name="T17" fmla="*/ 611804 h 2392"/>
              <a:gd name="T18" fmla="*/ 129960 w 3931"/>
              <a:gd name="T19" fmla="*/ 494320 h 2392"/>
              <a:gd name="T20" fmla="*/ 108346 w 3931"/>
              <a:gd name="T21" fmla="*/ 461624 h 2392"/>
              <a:gd name="T22" fmla="*/ 129128 w 3931"/>
              <a:gd name="T23" fmla="*/ 429205 h 2392"/>
              <a:gd name="T24" fmla="*/ 129128 w 3931"/>
              <a:gd name="T25" fmla="*/ 308950 h 2392"/>
              <a:gd name="T26" fmla="*/ 0 w 3931"/>
              <a:gd name="T27" fmla="*/ 254918 h 2392"/>
              <a:gd name="T28" fmla="*/ 568054 w 3931"/>
              <a:gd name="T29" fmla="*/ 0 h 2392"/>
              <a:gd name="T30" fmla="*/ 1089278 w 3931"/>
              <a:gd name="T31" fmla="*/ 258243 h 2392"/>
              <a:gd name="T32" fmla="*/ 844045 w 3931"/>
              <a:gd name="T33" fmla="*/ 356609 h 2392"/>
              <a:gd name="T34" fmla="*/ 555307 w 3931"/>
              <a:gd name="T35" fmla="*/ 297035 h 2392"/>
              <a:gd name="T36" fmla="*/ 811624 w 3931"/>
              <a:gd name="T37" fmla="*/ 384040 h 2392"/>
              <a:gd name="T38" fmla="*/ 811624 w 3931"/>
              <a:gd name="T39" fmla="*/ 594902 h 2392"/>
              <a:gd name="T40" fmla="*/ 542284 w 3931"/>
              <a:gd name="T41" fmla="*/ 662788 h 2392"/>
              <a:gd name="T42" fmla="*/ 304532 w 3931"/>
              <a:gd name="T43" fmla="*/ 594902 h 2392"/>
              <a:gd name="T44" fmla="*/ 304532 w 3931"/>
              <a:gd name="T45" fmla="*/ 384040 h 2392"/>
              <a:gd name="T46" fmla="*/ 555307 w 3931"/>
              <a:gd name="T47" fmla="*/ 297035 h 2392"/>
              <a:gd name="T48" fmla="*/ 551982 w 3931"/>
              <a:gd name="T49" fmla="*/ 623996 h 2392"/>
              <a:gd name="T50" fmla="*/ 758698 w 3931"/>
              <a:gd name="T51" fmla="*/ 572458 h 2392"/>
              <a:gd name="T52" fmla="*/ 551982 w 3931"/>
              <a:gd name="T53" fmla="*/ 520643 h 2392"/>
              <a:gd name="T54" fmla="*/ 345543 w 3931"/>
              <a:gd name="T55" fmla="*/ 572458 h 2392"/>
              <a:gd name="T56" fmla="*/ 551982 w 3931"/>
              <a:gd name="T57" fmla="*/ 623996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alpha val="26000"/>
            </a:schemeClr>
          </a:solidFill>
          <a:ln>
            <a:noFill/>
          </a:ln>
        </p:spPr>
        <p:txBody>
          <a:bodyPr anchor="ctr" anchorCtr="1"/>
          <a:lstStyle/>
          <a:p>
            <a:endParaRPr lang="zh-CN" altLang="en-US"/>
          </a:p>
        </p:txBody>
      </p:sp>
      <p:cxnSp>
        <p:nvCxnSpPr>
          <p:cNvPr id="8" name="直接连接符 7"/>
          <p:cNvCxnSpPr/>
          <p:nvPr/>
        </p:nvCxnSpPr>
        <p:spPr>
          <a:xfrm>
            <a:off x="1331640" y="2283718"/>
            <a:ext cx="439248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EVP</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CVPR 2021</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915035"/>
            <a:ext cx="7195185" cy="3251835"/>
          </a:xfrm>
          <a:prstGeom prst="rect">
            <a:avLst/>
          </a:prstGeom>
          <a:noFill/>
        </p:spPr>
        <p:txBody>
          <a:bodyPr wrap="square" rtlCol="0">
            <a:noAutofit/>
          </a:bodyPr>
          <a:p>
            <a:r>
              <a:rPr lang="zh-CN" altLang="en-US" b="1"/>
              <a:t>现存问题：</a:t>
            </a:r>
            <a:endParaRPr lang="zh-CN" altLang="en-US"/>
          </a:p>
          <a:p>
            <a:r>
              <a:rPr lang="en-US" altLang="zh-CN"/>
              <a:t>1. </a:t>
            </a:r>
            <a:r>
              <a:rPr lang="zh-CN" altLang="en-US"/>
              <a:t>大多数先前的研究都集中在语音内容和嘴型之间的相关性上</a:t>
            </a:r>
            <a:r>
              <a:rPr lang="zh-CN" altLang="en-US"/>
              <a:t>；</a:t>
            </a:r>
            <a:endParaRPr lang="zh-CN" altLang="en-US"/>
          </a:p>
          <a:p>
            <a:endParaRPr lang="zh-CN" altLang="en-US"/>
          </a:p>
          <a:p>
            <a:r>
              <a:rPr lang="en-US" altLang="zh-CN"/>
              <a:t>2. </a:t>
            </a:r>
            <a:r>
              <a:t>大多数</a:t>
            </a:r>
            <a:r>
              <a:rPr lang="zh-CN"/>
              <a:t>只保持</a:t>
            </a:r>
            <a:r>
              <a:t>视频肖像的上半部分不变，使自由的情绪控制无法实现</a:t>
            </a:r>
            <a:r>
              <a:rPr lang="zh-CN"/>
              <a:t>。</a:t>
            </a:r>
            <a:endParaRPr lang="zh-CN"/>
          </a:p>
          <a:p>
            <a:endParaRPr lang="zh-CN" altLang="en-US"/>
          </a:p>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EVP</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CVPR 2021</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915035"/>
            <a:ext cx="7195185" cy="3251835"/>
          </a:xfrm>
          <a:prstGeom prst="rect">
            <a:avLst/>
          </a:prstGeom>
          <a:noFill/>
        </p:spPr>
        <p:txBody>
          <a:bodyPr wrap="square" rtlCol="0">
            <a:noAutofit/>
          </a:bodyPr>
          <a:p>
            <a:r>
              <a:rPr lang="zh-CN" altLang="en-US" b="1"/>
              <a:t>贡献：</a:t>
            </a:r>
            <a:endParaRPr lang="zh-CN" altLang="en-US" b="1"/>
          </a:p>
          <a:p>
            <a:r>
              <a:rPr lang="en-US" altLang="zh-CN"/>
              <a:t>1. </a:t>
            </a:r>
            <a:r>
              <a:rPr lang="zh-CN" altLang="en-US"/>
              <a:t>提出了情感视频肖像(EVP)系统，这是第一次尝试在基于视频的编辑谈话脸生成方法中实现情感控制</a:t>
            </a:r>
            <a:r>
              <a:rPr lang="zh-CN" altLang="en-US"/>
              <a:t>；</a:t>
            </a:r>
            <a:endParaRPr lang="zh-CN" altLang="en-US"/>
          </a:p>
          <a:p>
            <a:endParaRPr lang="zh-CN" altLang="en-US"/>
          </a:p>
          <a:p>
            <a:r>
              <a:rPr lang="en-US" altLang="zh-CN"/>
              <a:t>2. </a:t>
            </a:r>
            <a:r>
              <a:t>引入了交叉重构情感解纠缠技术，以提取与内容无关的情感特征以进行自由控制</a:t>
            </a:r>
            <a:r>
              <a:rPr lang="zh-CN" altLang="en-US"/>
              <a:t>；</a:t>
            </a:r>
            <a:endParaRPr lang="zh-CN" altLang="en-US"/>
          </a:p>
          <a:p>
            <a:endParaRPr lang="zh-CN" altLang="en-US"/>
          </a:p>
          <a:p>
            <a:r>
              <a:rPr lang="en-US" altLang="zh-CN"/>
              <a:t>3. </a:t>
            </a:r>
            <a:r>
              <a:t>引入了目标自适应人脸合成，通过使生成的人脸适应具有自然头部姿势和动作的目标视频来合成高质量的肖像</a:t>
            </a:r>
            <a:r>
              <a:rPr lang="zh-CN" altLang="en-US"/>
              <a:t>。</a:t>
            </a:r>
            <a:endParaRPr lang="zh-CN" altLang="en-US"/>
          </a:p>
          <a:p>
            <a:endParaRPr lang="en-US" altLang="zh-CN"/>
          </a:p>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EVP</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12661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rPr>
                  <a:t>framework</a:t>
                </a:r>
                <a:endParaRPr lang="zh-CN" altLang="en-US"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6" name="图片 5"/>
          <p:cNvPicPr>
            <a:picLocks noChangeAspect="1"/>
          </p:cNvPicPr>
          <p:nvPr/>
        </p:nvPicPr>
        <p:blipFill>
          <a:blip r:embed="rId3"/>
          <a:stretch>
            <a:fillRect/>
          </a:stretch>
        </p:blipFill>
        <p:spPr>
          <a:xfrm>
            <a:off x="827405" y="1059180"/>
            <a:ext cx="7418705" cy="264985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EVP</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CVPR 2021</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915035"/>
            <a:ext cx="7012940" cy="3375660"/>
          </a:xfrm>
          <a:prstGeom prst="rect">
            <a:avLst/>
          </a:prstGeom>
          <a:noFill/>
        </p:spPr>
        <p:txBody>
          <a:bodyPr wrap="square" rtlCol="0">
            <a:noAutofit/>
          </a:bodyPr>
          <a:p>
            <a:r>
              <a:rPr lang="zh-CN" altLang="en-US" b="1"/>
              <a:t>Build Pseudo Training Pairs：</a:t>
            </a:r>
            <a:endParaRPr lang="zh-CN" altLang="en-US" b="1"/>
          </a:p>
          <a:p>
            <a:r>
              <a:rPr lang="zh-CN" altLang="en-US">
                <a:sym typeface="+mn-ea"/>
              </a:rPr>
              <a:t>首先构建对齐的伪训练对，利用一个视听数据集来训练这个解纠缠网络。由于具有相同内容但不同情绪的演讲在演讲速率上存在差异，采用时间对齐算法对长度不等的演讲进行对齐。</a:t>
            </a:r>
            <a:endParaRPr lang="zh-CN" altLang="en-US"/>
          </a:p>
          <a:p>
            <a:r>
              <a:rPr>
                <a:sym typeface="+mn-ea"/>
              </a:rPr>
              <a:t>使用MFCC作为音频表示，并使用动态定时翘曲(DTW)算法通过沿时间维度拉伸或收缩MFCC特征向量来翘曲MFCC特征向量。给定两个内容相同但长度不同的MFCC序列Sa和Sb, DTW计算出一组索引坐标对{(i, j)，…}通过动态规划来强制Sa[i]和Sb[j]相似。给定序列之间的最优匹配是通过最小化对齐的MFCC特征之间的距离代价之和来实现的:</a:t>
            </a:r>
            <a:endParaRPr lang="en-US" altLang="zh-CN"/>
          </a:p>
          <a:p>
            <a:endParaRPr lang="zh-CN" altLang="en-US"/>
          </a:p>
        </p:txBody>
      </p:sp>
      <p:pic>
        <p:nvPicPr>
          <p:cNvPr id="9" name="图片 8"/>
          <p:cNvPicPr>
            <a:picLocks noChangeAspect="1"/>
          </p:cNvPicPr>
          <p:nvPr/>
        </p:nvPicPr>
        <p:blipFill>
          <a:blip r:embed="rId3"/>
          <a:stretch>
            <a:fillRect/>
          </a:stretch>
        </p:blipFill>
        <p:spPr>
          <a:xfrm>
            <a:off x="3491865" y="3507740"/>
            <a:ext cx="1407160" cy="34480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EVP</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CVPR 2021</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771525"/>
            <a:ext cx="7195185" cy="3375660"/>
          </a:xfrm>
          <a:prstGeom prst="rect">
            <a:avLst/>
          </a:prstGeom>
          <a:noFill/>
        </p:spPr>
        <p:txBody>
          <a:bodyPr wrap="square" rtlCol="0">
            <a:noAutofit/>
          </a:bodyPr>
          <a:p>
            <a:r>
              <a:rPr lang="zh-CN" altLang="en-US" b="1"/>
              <a:t>Cross-Reconstructed Training：</a:t>
            </a:r>
            <a:endParaRPr lang="zh-CN" altLang="en-US" b="1"/>
          </a:p>
          <a:p>
            <a:endParaRPr lang="en-US" altLang="zh-CN"/>
          </a:p>
          <a:p>
            <a:endParaRPr lang="zh-CN" altLang="en-US"/>
          </a:p>
        </p:txBody>
      </p:sp>
      <p:sp>
        <p:nvSpPr>
          <p:cNvPr id="6" name="文本框 5"/>
          <p:cNvSpPr txBox="1"/>
          <p:nvPr/>
        </p:nvSpPr>
        <p:spPr>
          <a:xfrm>
            <a:off x="3121025" y="1116330"/>
            <a:ext cx="4915535" cy="3324225"/>
          </a:xfrm>
          <a:prstGeom prst="rect">
            <a:avLst/>
          </a:prstGeom>
          <a:noFill/>
        </p:spPr>
        <p:txBody>
          <a:bodyPr wrap="square" rtlCol="0">
            <a:noAutofit/>
          </a:bodyPr>
          <a:p>
            <a:r>
              <a:rPr sz="1600"/>
              <a:t>为了独立提取音频片段xi,m中的情感和内容信息，其中内容i和情感m，利用两个编码器Ec和Ee分别嵌入这两个信息。直观地说，当两种表示完全解绑时，使用音频片段xi,m和xj,n中的内容嵌入Ec(xi,m)和情感嵌入Ec(xj,n)中的信息来从解码器d中重构片段xi,n。利用之前构建的伪训练对，引入了两个新的样本xi,n, xj,m作为重构过程的监督。</a:t>
            </a:r>
            <a:endParaRPr sz="1600"/>
          </a:p>
          <a:p>
            <a:r>
              <a:rPr sz="1600"/>
              <a:t>交叉重构损失表示为:</a:t>
            </a:r>
            <a:endParaRPr sz="1600"/>
          </a:p>
          <a:p>
            <a:endParaRPr sz="1600"/>
          </a:p>
          <a:p>
            <a:endParaRPr sz="1600"/>
          </a:p>
          <a:p>
            <a:r>
              <a:rPr lang="zh-CN" sz="1600"/>
              <a:t>自重构损失：</a:t>
            </a:r>
            <a:endParaRPr lang="zh-CN" sz="1600"/>
          </a:p>
          <a:p>
            <a:endParaRPr sz="1600"/>
          </a:p>
          <a:p>
            <a:endParaRPr sz="1600"/>
          </a:p>
          <a:p>
            <a:endParaRPr sz="1600"/>
          </a:p>
          <a:p>
            <a:endParaRPr sz="1600"/>
          </a:p>
        </p:txBody>
      </p:sp>
      <p:pic>
        <p:nvPicPr>
          <p:cNvPr id="5" name="图片 4"/>
          <p:cNvPicPr>
            <a:picLocks noChangeAspect="1"/>
          </p:cNvPicPr>
          <p:nvPr/>
        </p:nvPicPr>
        <p:blipFill>
          <a:blip r:embed="rId3"/>
          <a:stretch>
            <a:fillRect/>
          </a:stretch>
        </p:blipFill>
        <p:spPr>
          <a:xfrm>
            <a:off x="539115" y="1419225"/>
            <a:ext cx="2614295" cy="2073275"/>
          </a:xfrm>
          <a:prstGeom prst="rect">
            <a:avLst/>
          </a:prstGeom>
        </p:spPr>
      </p:pic>
      <p:pic>
        <p:nvPicPr>
          <p:cNvPr id="9" name="图片 8"/>
          <p:cNvPicPr>
            <a:picLocks noChangeAspect="1"/>
          </p:cNvPicPr>
          <p:nvPr/>
        </p:nvPicPr>
        <p:blipFill>
          <a:blip r:embed="rId4"/>
          <a:stretch>
            <a:fillRect/>
          </a:stretch>
        </p:blipFill>
        <p:spPr>
          <a:xfrm>
            <a:off x="4355465" y="3147695"/>
            <a:ext cx="2308860" cy="421005"/>
          </a:xfrm>
          <a:prstGeom prst="rect">
            <a:avLst/>
          </a:prstGeom>
        </p:spPr>
      </p:pic>
      <p:pic>
        <p:nvPicPr>
          <p:cNvPr id="10" name="图片 9"/>
          <p:cNvPicPr>
            <a:picLocks noChangeAspect="1"/>
          </p:cNvPicPr>
          <p:nvPr/>
        </p:nvPicPr>
        <p:blipFill>
          <a:blip r:embed="rId5"/>
          <a:stretch>
            <a:fillRect/>
          </a:stretch>
        </p:blipFill>
        <p:spPr>
          <a:xfrm>
            <a:off x="4524375" y="3771265"/>
            <a:ext cx="1971040" cy="3759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EVP</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CVPR 2021</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915035"/>
            <a:ext cx="7195185" cy="3375660"/>
          </a:xfrm>
          <a:prstGeom prst="rect">
            <a:avLst/>
          </a:prstGeom>
          <a:noFill/>
        </p:spPr>
        <p:txBody>
          <a:bodyPr wrap="square" rtlCol="0">
            <a:noAutofit/>
          </a:bodyPr>
          <a:p>
            <a:r>
              <a:rPr b="1"/>
              <a:t>Audio-to-Landmark Module</a:t>
            </a:r>
            <a:r>
              <a:rPr lang="zh-CN" b="1"/>
              <a:t>：</a:t>
            </a:r>
            <a:endParaRPr lang="zh-CN" b="1"/>
          </a:p>
          <a:p>
            <a:r>
              <a:rPr lang="zh-CN"/>
              <a:t>使用多层感知器(MLP)提取地标同一性嵌入fa，然后将fa与两个解缠音频嵌入Ec(x)和Ee(x)一起送入音频地标模块。音频到地标模块通过长短期记忆(LSTM)网络和两层MLP预测地标位移，损失函数</a:t>
            </a:r>
            <a:r>
              <a:rPr lang="zh-CN"/>
              <a:t>定义为最小化参考标志l与预测标志之间的距离：</a:t>
            </a:r>
            <a:endParaRPr lang="zh-CN"/>
          </a:p>
        </p:txBody>
      </p:sp>
      <p:pic>
        <p:nvPicPr>
          <p:cNvPr id="5" name="图片 4"/>
          <p:cNvPicPr>
            <a:picLocks noChangeAspect="1"/>
          </p:cNvPicPr>
          <p:nvPr/>
        </p:nvPicPr>
        <p:blipFill>
          <a:blip r:embed="rId3"/>
          <a:stretch>
            <a:fillRect/>
          </a:stretch>
        </p:blipFill>
        <p:spPr>
          <a:xfrm>
            <a:off x="3275330" y="2427605"/>
            <a:ext cx="1871980" cy="29400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3819"/>
            <a:ext cx="9144000" cy="5018975"/>
            <a:chOff x="-1" y="203819"/>
            <a:chExt cx="9144000" cy="5018975"/>
          </a:xfrm>
        </p:grpSpPr>
        <p:grpSp>
          <p:nvGrpSpPr>
            <p:cNvPr id="20" name="组合 19"/>
            <p:cNvGrpSpPr/>
            <p:nvPr/>
          </p:nvGrpSpPr>
          <p:grpSpPr>
            <a:xfrm>
              <a:off x="-1" y="203819"/>
              <a:ext cx="9144000" cy="5018975"/>
              <a:chOff x="-1" y="203819"/>
              <a:chExt cx="9144000" cy="5018975"/>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45772" y="203819"/>
                <a:ext cx="1483085" cy="252730"/>
              </a:xfrm>
              <a:prstGeom prst="rect">
                <a:avLst/>
              </a:prstGeom>
            </p:spPr>
            <p:txBody>
              <a:bodyPr wrap="square" lIns="68580" tIns="34290" rIns="68580" bIns="34290">
                <a:spAutoFit/>
              </a:bodyPr>
              <a:lstStyle/>
              <a:p>
                <a:r>
                  <a:rPr lang="en-US" altLang="zh-CN" sz="1200" dirty="0">
                    <a:solidFill>
                      <a:srgbClr val="961E19"/>
                    </a:solidFill>
                    <a:latin typeface="微软雅黑" panose="020B0503020204020204" pitchFamily="34" charset="-122"/>
                    <a:ea typeface="微软雅黑" panose="020B0503020204020204" pitchFamily="34" charset="-122"/>
                    <a:sym typeface="+mn-ea"/>
                  </a:rPr>
                  <a:t>EVP</a:t>
                </a:r>
                <a:endParaRPr lang="en-US" altLang="zh-CN" sz="12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155064" y="395589"/>
                <a:ext cx="2055495" cy="207010"/>
              </a:xfrm>
              <a:prstGeom prst="rect">
                <a:avLst/>
              </a:prstGeom>
            </p:spPr>
            <p:txBody>
              <a:bodyPr wrap="square" lIns="68580" tIns="34290" rIns="68580" bIns="34290">
                <a:spAutoFit/>
              </a:bodyPr>
              <a:lstStyle/>
              <a:p>
                <a:r>
                  <a:rPr lang="en-US" altLang="zh-CN" sz="900" dirty="0">
                    <a:solidFill>
                      <a:srgbClr val="961E19"/>
                    </a:solidFill>
                    <a:latin typeface="微软雅黑" panose="020B0503020204020204" pitchFamily="34" charset="-122"/>
                    <a:ea typeface="微软雅黑" panose="020B0503020204020204" pitchFamily="34" charset="-122"/>
                    <a:sym typeface="+mn-ea"/>
                  </a:rPr>
                  <a:t>CVPR 2021</a:t>
                </a:r>
                <a:endParaRPr lang="en-US" altLang="zh-CN" sz="900" dirty="0">
                  <a:solidFill>
                    <a:srgbClr val="961E19"/>
                  </a:solidFill>
                  <a:latin typeface="微软雅黑" panose="020B0503020204020204" pitchFamily="34" charset="-122"/>
                  <a:ea typeface="微软雅黑" panose="020B0503020204020204" pitchFamily="34" charset="-122"/>
                </a:endParaRPr>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7" name="文本框 6"/>
          <p:cNvSpPr txBox="1"/>
          <p:nvPr/>
        </p:nvSpPr>
        <p:spPr>
          <a:xfrm>
            <a:off x="934720" y="915035"/>
            <a:ext cx="7195185" cy="3375660"/>
          </a:xfrm>
          <a:prstGeom prst="rect">
            <a:avLst/>
          </a:prstGeom>
          <a:noFill/>
        </p:spPr>
        <p:txBody>
          <a:bodyPr wrap="square" rtlCol="0">
            <a:noAutofit/>
          </a:bodyPr>
          <a:p>
            <a:r>
              <a:rPr lang="en-US" altLang="zh-CN" b="1"/>
              <a:t>3D-Aware Keypoint Alignment</a:t>
            </a:r>
            <a:r>
              <a:rPr lang="zh-CN" altLang="en-US" b="1"/>
              <a:t>：</a:t>
            </a:r>
            <a:endParaRPr lang="zh-CN" altLang="en-US" b="1"/>
          </a:p>
          <a:p>
            <a:r>
              <a:rPr lang="zh-CN" altLang="en-US"/>
              <a:t>为了对齐头部姿势，首先使用现成的方法对目标视频进行地标检测，然后在三维空间中操作，其中姿态信息是明确定义的。</a:t>
            </a:r>
            <a:endParaRPr lang="zh-CN" altLang="en-US"/>
          </a:p>
          <a:p>
            <a:r>
              <a:rPr lang="zh-CN" altLang="en-US"/>
              <a:t>利用参数化三维人脸模型，通过求解非线性优化问题，从二维地标中恢复三维参数。利用三维几何和表达式参数，得到一组姿态不变的三维地标L3dp。位姿参数p包含一个3 × 3的旋转矩阵R、2个平移系数t和1个缩放系数s。将预测地标的位姿参数替换为目标视频(Rt, tt, st)中检测到的地标的位姿参数，得到自适应的三维关键点，然后用比例正射影投影将其投影到图像平面上:</a:t>
            </a:r>
            <a:endParaRPr lang="zh-CN" altLang="en-US"/>
          </a:p>
        </p:txBody>
      </p:sp>
      <p:pic>
        <p:nvPicPr>
          <p:cNvPr id="8" name="图片 7"/>
          <p:cNvPicPr>
            <a:picLocks noChangeAspect="1"/>
          </p:cNvPicPr>
          <p:nvPr/>
        </p:nvPicPr>
        <p:blipFill>
          <a:blip r:embed="rId3"/>
          <a:stretch>
            <a:fillRect/>
          </a:stretch>
        </p:blipFill>
        <p:spPr>
          <a:xfrm>
            <a:off x="3275330" y="3507740"/>
            <a:ext cx="2068830" cy="320675"/>
          </a:xfrm>
          <a:prstGeom prst="rect">
            <a:avLst/>
          </a:prstGeom>
        </p:spPr>
      </p:pic>
    </p:spTree>
  </p:cSld>
  <p:clrMapOvr>
    <a:masterClrMapping/>
  </p:clrMapOvr>
</p:sld>
</file>

<file path=ppt/tags/tag1.xml><?xml version="1.0" encoding="utf-8"?>
<p:tagLst xmlns:p="http://schemas.openxmlformats.org/presentationml/2006/main">
  <p:tag name="commondata" val="eyJoZGlkIjoiNjZiZjBjN2YyM2Q3YWZkOGVjZTIzYzdkYTU5OGViNmI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3358</Words>
  <Application>WPS 演示</Application>
  <PresentationFormat>全屏显示(16:9)</PresentationFormat>
  <Paragraphs>210</Paragraphs>
  <Slides>26</Slides>
  <Notes>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26</vt:i4>
      </vt:variant>
    </vt:vector>
  </HeadingPairs>
  <TitlesOfParts>
    <vt:vector size="33" baseType="lpstr">
      <vt:lpstr>Arial</vt:lpstr>
      <vt:lpstr>宋体</vt:lpstr>
      <vt:lpstr>Wingdings</vt:lpstr>
      <vt:lpstr>微软雅黑</vt:lpstr>
      <vt:lpstr>Calibri</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just like fire</cp:lastModifiedBy>
  <cp:revision>181</cp:revision>
  <dcterms:created xsi:type="dcterms:W3CDTF">2019-03-04T02:28:00Z</dcterms:created>
  <dcterms:modified xsi:type="dcterms:W3CDTF">2024-08-01T15:06:07Z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2052-12.1.0.17147</vt:lpwstr>
  </property>
  <property fmtid="{D5CDD505-2E9C-101B-9397-08002B2CF9AE}" pid="3" name="ICV">
    <vt:lpwstr>472652ABCA8243399631952E9ED76C51_13</vt:lpwstr>
  </property>
</Properties>
</file>