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26"/>
  </p:handoutMasterIdLst>
  <p:sldIdLst>
    <p:sldId id="256" r:id="rId3"/>
    <p:sldId id="286" r:id="rId4"/>
    <p:sldId id="365" r:id="rId5"/>
    <p:sldId id="683" r:id="rId6"/>
    <p:sldId id="488" r:id="rId7"/>
    <p:sldId id="700" r:id="rId8"/>
    <p:sldId id="701" r:id="rId9"/>
    <p:sldId id="702" r:id="rId10"/>
    <p:sldId id="704" r:id="rId11"/>
    <p:sldId id="684" r:id="rId12"/>
    <p:sldId id="685" r:id="rId14"/>
    <p:sldId id="714" r:id="rId15"/>
    <p:sldId id="715" r:id="rId16"/>
    <p:sldId id="716" r:id="rId17"/>
    <p:sldId id="717" r:id="rId18"/>
    <p:sldId id="720" r:id="rId19"/>
    <p:sldId id="719" r:id="rId20"/>
    <p:sldId id="721" r:id="rId21"/>
    <p:sldId id="722" r:id="rId22"/>
    <p:sldId id="723" r:id="rId23"/>
    <p:sldId id="724" r:id="rId24"/>
    <p:sldId id="281" r:id="rId25"/>
  </p:sldIdLst>
  <p:sldSz cx="9144000" cy="5143500" type="screen16x9"/>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9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660"/>
    <a:srgbClr val="961E19"/>
    <a:srgbClr val="E8E8E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49" autoAdjust="0"/>
  </p:normalViewPr>
  <p:slideViewPr>
    <p:cSldViewPr showGuides="1">
      <p:cViewPr varScale="1">
        <p:scale>
          <a:sx n="104" d="100"/>
          <a:sy n="104" d="100"/>
        </p:scale>
        <p:origin x="850" y="58"/>
      </p:cViewPr>
      <p:guideLst>
        <p:guide orient="horz" pos="1698"/>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1A9A1-B305-43A3-954F-7409640B2C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E4D53A-EBD1-4578-9F09-8A6CB50B91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23478"/>
            <a:ext cx="9144000" cy="3600400"/>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2128"/>
            <a:ext cx="9144000" cy="3600400"/>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5929" y="1667597"/>
            <a:ext cx="8280920" cy="746358"/>
          </a:xfrm>
          <a:prstGeom prst="rect">
            <a:avLst/>
          </a:prstGeom>
        </p:spPr>
        <p:txBody>
          <a:bodyPr wrap="square" lIns="68580" tIns="34290" rIns="68580" bIns="3429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工作汇报</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281680" y="2860040"/>
            <a:ext cx="2806700" cy="375920"/>
          </a:xfrm>
          <a:prstGeom prst="rect">
            <a:avLst/>
          </a:prstGeom>
        </p:spPr>
        <p:txBody>
          <a:bodyPr wrap="square" lIns="68580" tIns="34290" rIns="68580" bIns="3429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研究方向：数字</a:t>
            </a:r>
            <a:r>
              <a:rPr lang="zh-CN" altLang="en-US" sz="2000" dirty="0">
                <a:solidFill>
                  <a:schemeClr val="bg1"/>
                </a:solidFill>
                <a:latin typeface="微软雅黑" panose="020B0503020204020204" pitchFamily="34" charset="-122"/>
                <a:ea typeface="微软雅黑" panose="020B0503020204020204" pitchFamily="34" charset="-122"/>
              </a:rPr>
              <a:t>模拟人</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p:nvSpPr>
        <p:spPr>
          <a:xfrm>
            <a:off x="3137461"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860147"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779912" y="4169717"/>
            <a:ext cx="4968553" cy="345440"/>
            <a:chOff x="3779912" y="4169717"/>
            <a:chExt cx="4968553" cy="345440"/>
          </a:xfrm>
        </p:grpSpPr>
        <p:sp>
          <p:nvSpPr>
            <p:cNvPr id="9" name="矩形 8"/>
            <p:cNvSpPr/>
            <p:nvPr/>
          </p:nvSpPr>
          <p:spPr>
            <a:xfrm>
              <a:off x="4040307" y="4169717"/>
              <a:ext cx="4708158" cy="345440"/>
            </a:xfrm>
            <a:prstGeom prst="rect">
              <a:avLst/>
            </a:prstGeom>
          </p:spPr>
          <p:txBody>
            <a:bodyPr wrap="square" lIns="68580" tIns="34290" rIns="68580" bIns="34290">
              <a:spAutoFit/>
            </a:bodyPr>
            <a:lstStyle/>
            <a:p>
              <a:r>
                <a:rPr lang="zh-CN" altLang="en-US" b="1" dirty="0">
                  <a:solidFill>
                    <a:srgbClr val="3A4660"/>
                  </a:solidFill>
                  <a:latin typeface="微软雅黑" panose="020B0503020204020204" pitchFamily="34" charset="-122"/>
                  <a:ea typeface="微软雅黑" panose="020B0503020204020204" pitchFamily="34" charset="-122"/>
                </a:rPr>
                <a:t>汇报人</a:t>
              </a:r>
              <a:r>
                <a:rPr lang="zh-CN" altLang="en-US" dirty="0">
                  <a:solidFill>
                    <a:srgbClr val="3A4660"/>
                  </a:solidFill>
                  <a:latin typeface="微软雅黑" panose="020B0503020204020204" pitchFamily="34" charset="-122"/>
                  <a:ea typeface="微软雅黑" panose="020B0503020204020204" pitchFamily="34" charset="-122"/>
                </a:rPr>
                <a:t>：李亚慧</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3A4660"/>
                  </a:solidFill>
                  <a:latin typeface="微软雅黑" panose="020B0503020204020204" pitchFamily="34" charset="-122"/>
                  <a:ea typeface="微软雅黑" panose="020B0503020204020204" pitchFamily="34" charset="-122"/>
                </a:rPr>
                <a:t>指导老师</a:t>
              </a:r>
              <a:r>
                <a:rPr lang="zh-CN" altLang="en-US" dirty="0">
                  <a:solidFill>
                    <a:srgbClr val="3A4660"/>
                  </a:solidFill>
                  <a:latin typeface="微软雅黑" panose="020B0503020204020204" pitchFamily="34" charset="-122"/>
                  <a:ea typeface="微软雅黑" panose="020B0503020204020204" pitchFamily="34" charset="-122"/>
                </a:rPr>
                <a:t>：余</a:t>
              </a:r>
              <a:r>
                <a:rPr lang="zh-CN" altLang="en-US" dirty="0">
                  <a:solidFill>
                    <a:srgbClr val="3A4660"/>
                  </a:solidFill>
                  <a:latin typeface="微软雅黑" panose="020B0503020204020204" pitchFamily="34" charset="-122"/>
                  <a:ea typeface="微软雅黑" panose="020B0503020204020204" pitchFamily="34" charset="-122"/>
                </a:rPr>
                <a:t>银峰</a:t>
              </a:r>
              <a:endParaRPr lang="zh-CN" altLang="en-US" dirty="0">
                <a:solidFill>
                  <a:srgbClr val="3A4660"/>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9912" y="4210339"/>
              <a:ext cx="198097" cy="265004"/>
              <a:chOff x="5823704" y="503688"/>
              <a:chExt cx="198097" cy="265004"/>
            </a:xfrm>
            <a:solidFill>
              <a:srgbClr val="3A4660"/>
            </a:solidFill>
          </p:grpSpPr>
          <p:sp>
            <p:nvSpPr>
              <p:cNvPr id="13" name="Oval 33"/>
              <p:cNvSpPr>
                <a:spLocks noChangeArrowheads="1"/>
              </p:cNvSpPr>
              <p:nvPr/>
            </p:nvSpPr>
            <p:spPr bwMode="auto">
              <a:xfrm>
                <a:off x="5872244" y="503688"/>
                <a:ext cx="101016" cy="107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4"/>
              <p:cNvSpPr/>
              <p:nvPr/>
            </p:nvSpPr>
            <p:spPr bwMode="auto">
              <a:xfrm>
                <a:off x="5823704" y="616511"/>
                <a:ext cx="198097" cy="152181"/>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504"/>
            <p:cNvSpPr>
              <a:spLocks noEditPoints="1"/>
            </p:cNvSpPr>
            <p:nvPr/>
          </p:nvSpPr>
          <p:spPr bwMode="auto">
            <a:xfrm>
              <a:off x="6076507" y="4210339"/>
              <a:ext cx="233967" cy="265004"/>
            </a:xfrm>
            <a:custGeom>
              <a:avLst/>
              <a:gdLst>
                <a:gd name="T0" fmla="*/ 25 w 255"/>
                <a:gd name="T1" fmla="*/ 19 h 288"/>
                <a:gd name="T2" fmla="*/ 0 w 255"/>
                <a:gd name="T3" fmla="*/ 35 h 288"/>
                <a:gd name="T4" fmla="*/ 25 w 255"/>
                <a:gd name="T5" fmla="*/ 51 h 288"/>
                <a:gd name="T6" fmla="*/ 15 w 255"/>
                <a:gd name="T7" fmla="*/ 62 h 288"/>
                <a:gd name="T8" fmla="*/ 15 w 255"/>
                <a:gd name="T9" fmla="*/ 95 h 288"/>
                <a:gd name="T10" fmla="*/ 25 w 255"/>
                <a:gd name="T11" fmla="*/ 106 h 288"/>
                <a:gd name="T12" fmla="*/ 0 w 255"/>
                <a:gd name="T13" fmla="*/ 122 h 288"/>
                <a:gd name="T14" fmla="*/ 25 w 255"/>
                <a:gd name="T15" fmla="*/ 139 h 288"/>
                <a:gd name="T16" fmla="*/ 25 w 255"/>
                <a:gd name="T17" fmla="*/ 146 h 288"/>
                <a:gd name="T18" fmla="*/ 15 w 255"/>
                <a:gd name="T19" fmla="*/ 150 h 288"/>
                <a:gd name="T20" fmla="*/ 15 w 255"/>
                <a:gd name="T21" fmla="*/ 182 h 288"/>
                <a:gd name="T22" fmla="*/ 25 w 255"/>
                <a:gd name="T23" fmla="*/ 193 h 288"/>
                <a:gd name="T24" fmla="*/ 0 w 255"/>
                <a:gd name="T25" fmla="*/ 210 h 288"/>
                <a:gd name="T26" fmla="*/ 25 w 255"/>
                <a:gd name="T27" fmla="*/ 226 h 288"/>
                <a:gd name="T28" fmla="*/ 15 w 255"/>
                <a:gd name="T29" fmla="*/ 237 h 288"/>
                <a:gd name="T30" fmla="*/ 15 w 255"/>
                <a:gd name="T31" fmla="*/ 270 h 288"/>
                <a:gd name="T32" fmla="*/ 25 w 255"/>
                <a:gd name="T33" fmla="*/ 288 h 288"/>
                <a:gd name="T34" fmla="*/ 255 w 255"/>
                <a:gd name="T35" fmla="*/ 146 h 288"/>
                <a:gd name="T36" fmla="*/ 255 w 255"/>
                <a:gd name="T37" fmla="*/ 0 h 288"/>
                <a:gd name="T38" fmla="*/ 41 w 255"/>
                <a:gd name="T39" fmla="*/ 261 h 288"/>
                <a:gd name="T40" fmla="*/ 9 w 255"/>
                <a:gd name="T41" fmla="*/ 253 h 288"/>
                <a:gd name="T42" fmla="*/ 41 w 255"/>
                <a:gd name="T43" fmla="*/ 246 h 288"/>
                <a:gd name="T44" fmla="*/ 41 w 255"/>
                <a:gd name="T45" fmla="*/ 261 h 288"/>
                <a:gd name="T46" fmla="*/ 15 w 255"/>
                <a:gd name="T47" fmla="*/ 217 h 288"/>
                <a:gd name="T48" fmla="*/ 15 w 255"/>
                <a:gd name="T49" fmla="*/ 202 h 288"/>
                <a:gd name="T50" fmla="*/ 48 w 255"/>
                <a:gd name="T51" fmla="*/ 210 h 288"/>
                <a:gd name="T52" fmla="*/ 41 w 255"/>
                <a:gd name="T53" fmla="*/ 174 h 288"/>
                <a:gd name="T54" fmla="*/ 9 w 255"/>
                <a:gd name="T55" fmla="*/ 166 h 288"/>
                <a:gd name="T56" fmla="*/ 41 w 255"/>
                <a:gd name="T57" fmla="*/ 159 h 288"/>
                <a:gd name="T58" fmla="*/ 41 w 255"/>
                <a:gd name="T59" fmla="*/ 174 h 288"/>
                <a:gd name="T60" fmla="*/ 15 w 255"/>
                <a:gd name="T61" fmla="*/ 130 h 288"/>
                <a:gd name="T62" fmla="*/ 15 w 255"/>
                <a:gd name="T63" fmla="*/ 115 h 288"/>
                <a:gd name="T64" fmla="*/ 48 w 255"/>
                <a:gd name="T65" fmla="*/ 122 h 288"/>
                <a:gd name="T66" fmla="*/ 41 w 255"/>
                <a:gd name="T67" fmla="*/ 86 h 288"/>
                <a:gd name="T68" fmla="*/ 9 w 255"/>
                <a:gd name="T69" fmla="*/ 79 h 288"/>
                <a:gd name="T70" fmla="*/ 41 w 255"/>
                <a:gd name="T71" fmla="*/ 71 h 288"/>
                <a:gd name="T72" fmla="*/ 41 w 255"/>
                <a:gd name="T73" fmla="*/ 86 h 288"/>
                <a:gd name="T74" fmla="*/ 15 w 255"/>
                <a:gd name="T75" fmla="*/ 43 h 288"/>
                <a:gd name="T76" fmla="*/ 15 w 255"/>
                <a:gd name="T77" fmla="*/ 28 h 288"/>
                <a:gd name="T78" fmla="*/ 48 w 255"/>
                <a:gd name="T79" fmla="*/ 35 h 288"/>
                <a:gd name="T80" fmla="*/ 214 w 255"/>
                <a:gd name="T81" fmla="*/ 205 h 288"/>
                <a:gd name="T82" fmla="*/ 76 w 255"/>
                <a:gd name="T83" fmla="*/ 191 h 288"/>
                <a:gd name="T84" fmla="*/ 132 w 255"/>
                <a:gd name="T85" fmla="*/ 159 h 288"/>
                <a:gd name="T86" fmla="*/ 118 w 255"/>
                <a:gd name="T87" fmla="*/ 120 h 288"/>
                <a:gd name="T88" fmla="*/ 145 w 255"/>
                <a:gd name="T89" fmla="*/ 85 h 288"/>
                <a:gd name="T90" fmla="*/ 171 w 255"/>
                <a:gd name="T91" fmla="*/ 120 h 288"/>
                <a:gd name="T92" fmla="*/ 157 w 255"/>
                <a:gd name="T93" fmla="*/ 159 h 288"/>
                <a:gd name="T94" fmla="*/ 214 w 255"/>
                <a:gd name="T95" fmla="*/ 19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5" h="288">
                  <a:moveTo>
                    <a:pt x="25" y="0"/>
                  </a:moveTo>
                  <a:cubicBezTo>
                    <a:pt x="25" y="19"/>
                    <a:pt x="25" y="19"/>
                    <a:pt x="25" y="19"/>
                  </a:cubicBezTo>
                  <a:cubicBezTo>
                    <a:pt x="15" y="19"/>
                    <a:pt x="15" y="19"/>
                    <a:pt x="15" y="19"/>
                  </a:cubicBezTo>
                  <a:cubicBezTo>
                    <a:pt x="6" y="19"/>
                    <a:pt x="0" y="25"/>
                    <a:pt x="0" y="35"/>
                  </a:cubicBezTo>
                  <a:cubicBezTo>
                    <a:pt x="0" y="45"/>
                    <a:pt x="6" y="51"/>
                    <a:pt x="15" y="51"/>
                  </a:cubicBezTo>
                  <a:cubicBezTo>
                    <a:pt x="25" y="51"/>
                    <a:pt x="25" y="51"/>
                    <a:pt x="25" y="51"/>
                  </a:cubicBezTo>
                  <a:cubicBezTo>
                    <a:pt x="25" y="62"/>
                    <a:pt x="25" y="62"/>
                    <a:pt x="25" y="62"/>
                  </a:cubicBezTo>
                  <a:cubicBezTo>
                    <a:pt x="15" y="62"/>
                    <a:pt x="15" y="62"/>
                    <a:pt x="15" y="62"/>
                  </a:cubicBezTo>
                  <a:cubicBezTo>
                    <a:pt x="6" y="62"/>
                    <a:pt x="0" y="68"/>
                    <a:pt x="0" y="79"/>
                  </a:cubicBezTo>
                  <a:cubicBezTo>
                    <a:pt x="0" y="89"/>
                    <a:pt x="6" y="95"/>
                    <a:pt x="15" y="95"/>
                  </a:cubicBezTo>
                  <a:cubicBezTo>
                    <a:pt x="25" y="95"/>
                    <a:pt x="25" y="95"/>
                    <a:pt x="25" y="95"/>
                  </a:cubicBezTo>
                  <a:cubicBezTo>
                    <a:pt x="25" y="106"/>
                    <a:pt x="25" y="106"/>
                    <a:pt x="25" y="106"/>
                  </a:cubicBezTo>
                  <a:cubicBezTo>
                    <a:pt x="15" y="106"/>
                    <a:pt x="15" y="106"/>
                    <a:pt x="15" y="106"/>
                  </a:cubicBezTo>
                  <a:cubicBezTo>
                    <a:pt x="6" y="106"/>
                    <a:pt x="0" y="112"/>
                    <a:pt x="0" y="122"/>
                  </a:cubicBezTo>
                  <a:cubicBezTo>
                    <a:pt x="0" y="132"/>
                    <a:pt x="6" y="139"/>
                    <a:pt x="15" y="139"/>
                  </a:cubicBezTo>
                  <a:cubicBezTo>
                    <a:pt x="25" y="139"/>
                    <a:pt x="25" y="139"/>
                    <a:pt x="25" y="139"/>
                  </a:cubicBezTo>
                  <a:cubicBezTo>
                    <a:pt x="25" y="142"/>
                    <a:pt x="25" y="142"/>
                    <a:pt x="25" y="142"/>
                  </a:cubicBezTo>
                  <a:cubicBezTo>
                    <a:pt x="25" y="146"/>
                    <a:pt x="25" y="146"/>
                    <a:pt x="25" y="146"/>
                  </a:cubicBezTo>
                  <a:cubicBezTo>
                    <a:pt x="25" y="150"/>
                    <a:pt x="25" y="150"/>
                    <a:pt x="25" y="150"/>
                  </a:cubicBezTo>
                  <a:cubicBezTo>
                    <a:pt x="15" y="150"/>
                    <a:pt x="15" y="150"/>
                    <a:pt x="15" y="150"/>
                  </a:cubicBezTo>
                  <a:cubicBezTo>
                    <a:pt x="6" y="150"/>
                    <a:pt x="0" y="156"/>
                    <a:pt x="0" y="166"/>
                  </a:cubicBezTo>
                  <a:cubicBezTo>
                    <a:pt x="0" y="176"/>
                    <a:pt x="6" y="182"/>
                    <a:pt x="15" y="182"/>
                  </a:cubicBezTo>
                  <a:cubicBezTo>
                    <a:pt x="25" y="182"/>
                    <a:pt x="25" y="182"/>
                    <a:pt x="25" y="182"/>
                  </a:cubicBezTo>
                  <a:cubicBezTo>
                    <a:pt x="25" y="193"/>
                    <a:pt x="25" y="193"/>
                    <a:pt x="25" y="193"/>
                  </a:cubicBezTo>
                  <a:cubicBezTo>
                    <a:pt x="15" y="193"/>
                    <a:pt x="15" y="193"/>
                    <a:pt x="15" y="193"/>
                  </a:cubicBezTo>
                  <a:cubicBezTo>
                    <a:pt x="6" y="193"/>
                    <a:pt x="0" y="199"/>
                    <a:pt x="0" y="210"/>
                  </a:cubicBezTo>
                  <a:cubicBezTo>
                    <a:pt x="0" y="220"/>
                    <a:pt x="6" y="226"/>
                    <a:pt x="15" y="226"/>
                  </a:cubicBezTo>
                  <a:cubicBezTo>
                    <a:pt x="25" y="226"/>
                    <a:pt x="25" y="226"/>
                    <a:pt x="25" y="226"/>
                  </a:cubicBezTo>
                  <a:cubicBezTo>
                    <a:pt x="25" y="237"/>
                    <a:pt x="25" y="237"/>
                    <a:pt x="25" y="237"/>
                  </a:cubicBezTo>
                  <a:cubicBezTo>
                    <a:pt x="15" y="237"/>
                    <a:pt x="15" y="237"/>
                    <a:pt x="15" y="237"/>
                  </a:cubicBezTo>
                  <a:cubicBezTo>
                    <a:pt x="6" y="237"/>
                    <a:pt x="0" y="243"/>
                    <a:pt x="0" y="253"/>
                  </a:cubicBezTo>
                  <a:cubicBezTo>
                    <a:pt x="0" y="263"/>
                    <a:pt x="6" y="270"/>
                    <a:pt x="15" y="270"/>
                  </a:cubicBezTo>
                  <a:cubicBezTo>
                    <a:pt x="25" y="270"/>
                    <a:pt x="25" y="270"/>
                    <a:pt x="25" y="270"/>
                  </a:cubicBezTo>
                  <a:cubicBezTo>
                    <a:pt x="25" y="288"/>
                    <a:pt x="25" y="288"/>
                    <a:pt x="25" y="288"/>
                  </a:cubicBezTo>
                  <a:cubicBezTo>
                    <a:pt x="255" y="288"/>
                    <a:pt x="255" y="288"/>
                    <a:pt x="255" y="288"/>
                  </a:cubicBezTo>
                  <a:cubicBezTo>
                    <a:pt x="255" y="146"/>
                    <a:pt x="255" y="146"/>
                    <a:pt x="255" y="146"/>
                  </a:cubicBezTo>
                  <a:cubicBezTo>
                    <a:pt x="255" y="142"/>
                    <a:pt x="255" y="142"/>
                    <a:pt x="255" y="142"/>
                  </a:cubicBezTo>
                  <a:cubicBezTo>
                    <a:pt x="255" y="0"/>
                    <a:pt x="255" y="0"/>
                    <a:pt x="255" y="0"/>
                  </a:cubicBezTo>
                  <a:lnTo>
                    <a:pt x="25" y="0"/>
                  </a:lnTo>
                  <a:close/>
                  <a:moveTo>
                    <a:pt x="41" y="261"/>
                  </a:moveTo>
                  <a:cubicBezTo>
                    <a:pt x="15" y="261"/>
                    <a:pt x="15" y="261"/>
                    <a:pt x="15" y="261"/>
                  </a:cubicBezTo>
                  <a:cubicBezTo>
                    <a:pt x="11" y="261"/>
                    <a:pt x="9" y="259"/>
                    <a:pt x="9" y="253"/>
                  </a:cubicBezTo>
                  <a:cubicBezTo>
                    <a:pt x="9" y="248"/>
                    <a:pt x="11" y="246"/>
                    <a:pt x="15" y="246"/>
                  </a:cubicBezTo>
                  <a:cubicBezTo>
                    <a:pt x="41" y="246"/>
                    <a:pt x="41" y="246"/>
                    <a:pt x="41" y="246"/>
                  </a:cubicBezTo>
                  <a:cubicBezTo>
                    <a:pt x="46" y="246"/>
                    <a:pt x="48" y="248"/>
                    <a:pt x="48" y="253"/>
                  </a:cubicBezTo>
                  <a:cubicBezTo>
                    <a:pt x="48" y="259"/>
                    <a:pt x="46" y="261"/>
                    <a:pt x="41" y="261"/>
                  </a:cubicBezTo>
                  <a:close/>
                  <a:moveTo>
                    <a:pt x="41" y="217"/>
                  </a:moveTo>
                  <a:cubicBezTo>
                    <a:pt x="15" y="217"/>
                    <a:pt x="15" y="217"/>
                    <a:pt x="15" y="217"/>
                  </a:cubicBezTo>
                  <a:cubicBezTo>
                    <a:pt x="11" y="217"/>
                    <a:pt x="9" y="215"/>
                    <a:pt x="9" y="210"/>
                  </a:cubicBezTo>
                  <a:cubicBezTo>
                    <a:pt x="9" y="204"/>
                    <a:pt x="11" y="202"/>
                    <a:pt x="15" y="202"/>
                  </a:cubicBezTo>
                  <a:cubicBezTo>
                    <a:pt x="41" y="202"/>
                    <a:pt x="41" y="202"/>
                    <a:pt x="41" y="202"/>
                  </a:cubicBezTo>
                  <a:cubicBezTo>
                    <a:pt x="46" y="202"/>
                    <a:pt x="48" y="204"/>
                    <a:pt x="48" y="210"/>
                  </a:cubicBezTo>
                  <a:cubicBezTo>
                    <a:pt x="48" y="215"/>
                    <a:pt x="46" y="217"/>
                    <a:pt x="41" y="217"/>
                  </a:cubicBezTo>
                  <a:close/>
                  <a:moveTo>
                    <a:pt x="41" y="174"/>
                  </a:moveTo>
                  <a:cubicBezTo>
                    <a:pt x="15" y="174"/>
                    <a:pt x="15" y="174"/>
                    <a:pt x="15" y="174"/>
                  </a:cubicBezTo>
                  <a:cubicBezTo>
                    <a:pt x="11" y="174"/>
                    <a:pt x="9" y="171"/>
                    <a:pt x="9" y="166"/>
                  </a:cubicBezTo>
                  <a:cubicBezTo>
                    <a:pt x="9" y="161"/>
                    <a:pt x="11" y="159"/>
                    <a:pt x="15" y="159"/>
                  </a:cubicBezTo>
                  <a:cubicBezTo>
                    <a:pt x="41" y="159"/>
                    <a:pt x="41" y="159"/>
                    <a:pt x="41" y="159"/>
                  </a:cubicBezTo>
                  <a:cubicBezTo>
                    <a:pt x="46" y="159"/>
                    <a:pt x="48" y="161"/>
                    <a:pt x="48" y="166"/>
                  </a:cubicBezTo>
                  <a:cubicBezTo>
                    <a:pt x="48" y="171"/>
                    <a:pt x="46" y="174"/>
                    <a:pt x="41" y="174"/>
                  </a:cubicBezTo>
                  <a:close/>
                  <a:moveTo>
                    <a:pt x="41" y="130"/>
                  </a:moveTo>
                  <a:cubicBezTo>
                    <a:pt x="15" y="130"/>
                    <a:pt x="15" y="130"/>
                    <a:pt x="15" y="130"/>
                  </a:cubicBezTo>
                  <a:cubicBezTo>
                    <a:pt x="11" y="130"/>
                    <a:pt x="9" y="128"/>
                    <a:pt x="9" y="122"/>
                  </a:cubicBezTo>
                  <a:cubicBezTo>
                    <a:pt x="9" y="117"/>
                    <a:pt x="11" y="115"/>
                    <a:pt x="15" y="115"/>
                  </a:cubicBezTo>
                  <a:cubicBezTo>
                    <a:pt x="41" y="115"/>
                    <a:pt x="41" y="115"/>
                    <a:pt x="41" y="115"/>
                  </a:cubicBezTo>
                  <a:cubicBezTo>
                    <a:pt x="46" y="115"/>
                    <a:pt x="48" y="117"/>
                    <a:pt x="48" y="122"/>
                  </a:cubicBezTo>
                  <a:cubicBezTo>
                    <a:pt x="48" y="128"/>
                    <a:pt x="46" y="130"/>
                    <a:pt x="41" y="130"/>
                  </a:cubicBezTo>
                  <a:close/>
                  <a:moveTo>
                    <a:pt x="41" y="86"/>
                  </a:moveTo>
                  <a:cubicBezTo>
                    <a:pt x="15" y="86"/>
                    <a:pt x="15" y="86"/>
                    <a:pt x="15" y="86"/>
                  </a:cubicBezTo>
                  <a:cubicBezTo>
                    <a:pt x="11" y="86"/>
                    <a:pt x="9" y="84"/>
                    <a:pt x="9" y="79"/>
                  </a:cubicBezTo>
                  <a:cubicBezTo>
                    <a:pt x="9" y="73"/>
                    <a:pt x="11" y="71"/>
                    <a:pt x="15" y="71"/>
                  </a:cubicBezTo>
                  <a:cubicBezTo>
                    <a:pt x="41" y="71"/>
                    <a:pt x="41" y="71"/>
                    <a:pt x="41" y="71"/>
                  </a:cubicBezTo>
                  <a:cubicBezTo>
                    <a:pt x="46" y="71"/>
                    <a:pt x="48" y="73"/>
                    <a:pt x="48" y="79"/>
                  </a:cubicBezTo>
                  <a:cubicBezTo>
                    <a:pt x="48" y="84"/>
                    <a:pt x="46" y="86"/>
                    <a:pt x="41" y="86"/>
                  </a:cubicBezTo>
                  <a:close/>
                  <a:moveTo>
                    <a:pt x="41" y="43"/>
                  </a:moveTo>
                  <a:cubicBezTo>
                    <a:pt x="15" y="43"/>
                    <a:pt x="15" y="43"/>
                    <a:pt x="15" y="43"/>
                  </a:cubicBezTo>
                  <a:cubicBezTo>
                    <a:pt x="11" y="43"/>
                    <a:pt x="9" y="40"/>
                    <a:pt x="9" y="35"/>
                  </a:cubicBezTo>
                  <a:cubicBezTo>
                    <a:pt x="9" y="30"/>
                    <a:pt x="11" y="28"/>
                    <a:pt x="15" y="28"/>
                  </a:cubicBezTo>
                  <a:cubicBezTo>
                    <a:pt x="41" y="28"/>
                    <a:pt x="41" y="28"/>
                    <a:pt x="41" y="28"/>
                  </a:cubicBezTo>
                  <a:cubicBezTo>
                    <a:pt x="46" y="28"/>
                    <a:pt x="48" y="30"/>
                    <a:pt x="48" y="35"/>
                  </a:cubicBezTo>
                  <a:cubicBezTo>
                    <a:pt x="48" y="40"/>
                    <a:pt x="46" y="43"/>
                    <a:pt x="41" y="43"/>
                  </a:cubicBezTo>
                  <a:close/>
                  <a:moveTo>
                    <a:pt x="214" y="205"/>
                  </a:moveTo>
                  <a:cubicBezTo>
                    <a:pt x="76" y="205"/>
                    <a:pt x="76" y="205"/>
                    <a:pt x="76" y="205"/>
                  </a:cubicBezTo>
                  <a:cubicBezTo>
                    <a:pt x="76" y="191"/>
                    <a:pt x="76" y="191"/>
                    <a:pt x="76" y="191"/>
                  </a:cubicBezTo>
                  <a:cubicBezTo>
                    <a:pt x="76" y="191"/>
                    <a:pt x="76" y="183"/>
                    <a:pt x="93" y="175"/>
                  </a:cubicBezTo>
                  <a:cubicBezTo>
                    <a:pt x="101" y="172"/>
                    <a:pt x="114" y="162"/>
                    <a:pt x="132" y="159"/>
                  </a:cubicBezTo>
                  <a:cubicBezTo>
                    <a:pt x="127" y="154"/>
                    <a:pt x="124" y="146"/>
                    <a:pt x="120" y="137"/>
                  </a:cubicBezTo>
                  <a:cubicBezTo>
                    <a:pt x="118" y="131"/>
                    <a:pt x="118" y="127"/>
                    <a:pt x="118" y="120"/>
                  </a:cubicBezTo>
                  <a:cubicBezTo>
                    <a:pt x="118" y="115"/>
                    <a:pt x="117" y="108"/>
                    <a:pt x="118" y="103"/>
                  </a:cubicBezTo>
                  <a:cubicBezTo>
                    <a:pt x="122" y="89"/>
                    <a:pt x="133" y="85"/>
                    <a:pt x="145" y="85"/>
                  </a:cubicBezTo>
                  <a:cubicBezTo>
                    <a:pt x="157" y="85"/>
                    <a:pt x="167" y="89"/>
                    <a:pt x="171" y="103"/>
                  </a:cubicBezTo>
                  <a:cubicBezTo>
                    <a:pt x="172" y="108"/>
                    <a:pt x="171" y="115"/>
                    <a:pt x="171" y="120"/>
                  </a:cubicBezTo>
                  <a:cubicBezTo>
                    <a:pt x="171" y="127"/>
                    <a:pt x="171" y="131"/>
                    <a:pt x="169" y="137"/>
                  </a:cubicBezTo>
                  <a:cubicBezTo>
                    <a:pt x="166" y="146"/>
                    <a:pt x="162" y="154"/>
                    <a:pt x="157" y="159"/>
                  </a:cubicBezTo>
                  <a:cubicBezTo>
                    <a:pt x="176" y="162"/>
                    <a:pt x="188" y="171"/>
                    <a:pt x="196" y="175"/>
                  </a:cubicBezTo>
                  <a:cubicBezTo>
                    <a:pt x="214" y="183"/>
                    <a:pt x="214" y="191"/>
                    <a:pt x="214" y="191"/>
                  </a:cubicBezTo>
                  <a:lnTo>
                    <a:pt x="214" y="205"/>
                  </a:lnTo>
                  <a:close/>
                </a:path>
              </a:pathLst>
            </a:custGeom>
            <a:solidFill>
              <a:srgbClr val="3A4660"/>
            </a:solidFill>
            <a:ln>
              <a:noFill/>
            </a:ln>
          </p:spPr>
          <p:txBody>
            <a:bodyPr vert="horz" wrap="square" lIns="91440" tIns="45720" rIns="91440" bIns="45720" numCol="1" anchor="t" anchorCtr="0" compatLnSpc="1"/>
            <a:lstStyle/>
            <a:p>
              <a:endParaRPr lang="zh-CN" altLang="en-US"/>
            </a:p>
          </p:txBody>
        </p:sp>
      </p:grpSp>
      <p:sp>
        <p:nvSpPr>
          <p:cNvPr id="16" name="KSO_Shape"/>
          <p:cNvSpPr>
            <a:spLocks noChangeArrowheads="1"/>
          </p:cNvSpPr>
          <p:nvPr/>
        </p:nvSpPr>
        <p:spPr bwMode="auto">
          <a:xfrm>
            <a:off x="6660232" y="-236562"/>
            <a:ext cx="2624111" cy="1791403"/>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6000"/>
            </a:schemeClr>
          </a:solidFill>
          <a:ln>
            <a:noFill/>
          </a:ln>
        </p:spPr>
        <p:txBody>
          <a:bodyPr anchor="ctr" anchorCtr="1"/>
          <a:lstStyle/>
          <a:p>
            <a:endParaRPr lang="zh-CN" altLang="en-US"/>
          </a:p>
        </p:txBody>
      </p:sp>
      <p:pic>
        <p:nvPicPr>
          <p:cNvPr id="3" name="图片 2"/>
          <p:cNvPicPr>
            <a:picLocks noChangeAspect="1"/>
          </p:cNvPicPr>
          <p:nvPr/>
        </p:nvPicPr>
        <p:blipFill>
          <a:blip r:embed="rId1">
            <a:biLevel thresh="50000"/>
            <a:extLst>
              <a:ext uri="{BEBA8EAE-BF5A-486C-A8C5-ECC9F3942E4B}">
                <a14:imgProps xmlns:a14="http://schemas.microsoft.com/office/drawing/2010/main">
                  <a14:imgLayer r:embed="rId2">
                    <a14:imgEffect>
                      <a14:artisticCrisscrossEtching trans="75000"/>
                    </a14:imgEffect>
                    <a14:imgEffect>
                      <a14:brightnessContrast bright="100000" contrast="100000"/>
                    </a14:imgEffect>
                    <a14:imgEffect>
                      <a14:sharpenSoften amount="100000"/>
                    </a14:imgEffect>
                  </a14:imgLayer>
                </a14:imgProps>
              </a:ext>
              <a:ext uri="{28A0092B-C50C-407E-A947-70E740481C1C}">
                <a14:useLocalDpi xmlns:a14="http://schemas.microsoft.com/office/drawing/2010/main" val="0"/>
              </a:ext>
            </a:extLst>
          </a:blip>
          <a:stretch>
            <a:fillRect/>
          </a:stretch>
        </p:blipFill>
        <p:spPr>
          <a:xfrm>
            <a:off x="738200" y="411510"/>
            <a:ext cx="2661353" cy="74635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ELP</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646430" y="1491615"/>
            <a:ext cx="7851140" cy="1842770"/>
          </a:xfrm>
          <a:prstGeom prst="rect">
            <a:avLst/>
          </a:prstGeom>
        </p:spPr>
      </p:pic>
      <p:sp>
        <p:nvSpPr>
          <p:cNvPr id="6" name="文本框 5"/>
          <p:cNvSpPr txBox="1"/>
          <p:nvPr/>
        </p:nvSpPr>
        <p:spPr>
          <a:xfrm>
            <a:off x="2292985" y="3419475"/>
            <a:ext cx="4557395" cy="368300"/>
          </a:xfrm>
          <a:prstGeom prst="rect">
            <a:avLst/>
          </a:prstGeom>
          <a:noFill/>
        </p:spPr>
        <p:txBody>
          <a:bodyPr wrap="square" rtlCol="0">
            <a:spAutoFit/>
          </a:bodyPr>
          <a:p>
            <a:r>
              <a:rPr lang="zh-CN" altLang="en-US"/>
              <a:t>情感听者肖像:对话中真实的听者动作模拟</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ELP</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558165" y="987425"/>
            <a:ext cx="8028305" cy="31134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ELP</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贡献：</a:t>
            </a:r>
            <a:endParaRPr lang="zh-CN" altLang="en-US" b="1"/>
          </a:p>
          <a:p>
            <a:r>
              <a:rPr lang="en-US" altLang="zh-CN"/>
              <a:t>1. </a:t>
            </a:r>
            <a:r>
              <a:rPr lang="zh-CN" altLang="en-US"/>
              <a:t>提出了一种新的动态转换情感听者头部生成的ELP框架，该框架可以提高带有面部表情、头部姿势和眨眼等细粒度生成听者的保真度</a:t>
            </a:r>
            <a:r>
              <a:rPr lang="zh-CN" altLang="en-US"/>
              <a:t>；</a:t>
            </a:r>
            <a:endParaRPr lang="zh-CN" altLang="en-US"/>
          </a:p>
          <a:p>
            <a:endParaRPr lang="zh-CN" altLang="en-US"/>
          </a:p>
          <a:p>
            <a:r>
              <a:rPr lang="en-US" altLang="zh-CN"/>
              <a:t>2.  </a:t>
            </a:r>
            <a:r>
              <a:t>引入自适应空间编码器(Adaptive Space Encoder, ASE)，根据情绪先验重新排列潜在空间，获得更明确的情绪表征</a:t>
            </a:r>
            <a:r>
              <a:rPr lang="zh-CN"/>
              <a:t>。</a:t>
            </a:r>
            <a:endParaRPr lang="zh-CN" altLang="en-US"/>
          </a:p>
          <a:p>
            <a:endParaRPr lang="zh-CN" altLang="en-US"/>
          </a:p>
          <a:p>
            <a:endParaRPr lang="en-US" altLang="zh-CN"/>
          </a:p>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ELP</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en-US" altLang="zh-CN"/>
              <a:t>第一阶段</a:t>
            </a:r>
            <a:r>
              <a:rPr lang="zh-CN" altLang="en-US"/>
              <a:t>：</a:t>
            </a:r>
            <a:r>
              <a:rPr lang="en-US" altLang="zh-CN"/>
              <a:t>听众系数综合。在这个阶段，给定说话人的视频和相应的语音，从视频中跟踪面部和头部的姿势运动(βs(t)， ps(t))。目的是从语音和βs(t)， ps(t)中生成响应听者面部头部姿态运动和眨眼系数序列。通过高斯-牛顿优化从单目视频中捕获真实的面部和头部参数，它们得到β∈R100T(面部表情)，p∈R6T(头部旋转)</a:t>
            </a:r>
            <a:r>
              <a:rPr lang="zh-CN" altLang="en-US"/>
              <a:t>；</a:t>
            </a:r>
            <a:endParaRPr lang="zh-CN" altLang="en-US"/>
          </a:p>
          <a:p>
            <a:endParaRPr lang="zh-CN" altLang="en-US"/>
          </a:p>
          <a:p>
            <a:r>
              <a:rPr lang="en-US" altLang="zh-CN"/>
              <a:t>第二阶段</a:t>
            </a:r>
            <a:r>
              <a:rPr lang="zh-CN" altLang="en-US"/>
              <a:t>：</a:t>
            </a:r>
            <a:r>
              <a:rPr lang="en-US" altLang="zh-CN"/>
              <a:t>单镜头逼真渲染。在第二阶段，</a:t>
            </a:r>
            <a:r>
              <a:rPr lang="zh-CN" altLang="en-US"/>
              <a:t>目标</a:t>
            </a:r>
            <a:r>
              <a:rPr lang="en-US" altLang="zh-CN"/>
              <a:t>是利用第一阶段的预测结果和听众的单一静态肖像图像，生成听众的动态和逼真的视频。</a:t>
            </a:r>
            <a:endParaRPr lang="en-US" altLang="zh-CN"/>
          </a:p>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ELP</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en-US" altLang="zh-CN" b="1"/>
              <a:t>第一阶段</a:t>
            </a:r>
            <a:r>
              <a:rPr lang="zh-CN" altLang="en-US" b="1"/>
              <a:t>：</a:t>
            </a:r>
            <a:endParaRPr lang="zh-CN" altLang="en-US"/>
          </a:p>
          <a:p>
            <a:r>
              <a:rPr lang="zh-CN" altLang="en-US"/>
              <a:t>提取与说话人风格相关的特征：</a:t>
            </a:r>
            <a:r>
              <a:rPr lang="en-US" altLang="zh-CN"/>
              <a:t>                                                </a:t>
            </a:r>
            <a:r>
              <a:rPr lang="zh-CN" altLang="en-US"/>
              <a:t>，</a:t>
            </a:r>
            <a:endParaRPr lang="zh-CN" altLang="en-US"/>
          </a:p>
          <a:p>
            <a:r>
              <a:rPr lang="zh-CN" altLang="en-US"/>
              <a:t>其中，a(t)为经过Audio Encoder的MFCC的特征，⊕为拼接，σ(·)为标准差，β(t)、σ(∂β(t)∂t)、σ(∂p(t)∂t)表示说话人的运动相对于时间的波动，可以反映说话人的视觉运动风格；</a:t>
            </a:r>
            <a:endParaRPr lang="zh-CN" altLang="en-US"/>
          </a:p>
          <a:p>
            <a:r>
              <a:rPr lang="zh-CN" altLang="en-US"/>
              <a:t>听众头部</a:t>
            </a:r>
            <a:r>
              <a:rPr lang="zh-CN" altLang="en-US"/>
              <a:t>系数合成：</a:t>
            </a:r>
            <a:endParaRPr lang="zh-CN" altLang="en-US"/>
          </a:p>
          <a:p>
            <a:r>
              <a:rPr lang="zh-CN" altLang="en-US"/>
              <a:t>用自适应空间编码器(ASE)产生情感听者系数。</a:t>
            </a:r>
            <a:r>
              <a:rPr lang="en-US" altLang="zh-CN"/>
              <a:t>ASE由两个编码器和解码器组成</a:t>
            </a:r>
            <a:r>
              <a:rPr lang="zh-CN" altLang="en-US"/>
              <a:t>，对于情绪分类分支，TDNN</a:t>
            </a:r>
            <a:r>
              <a:rPr lang="en-US" altLang="zh-CN"/>
              <a:t> </a:t>
            </a:r>
            <a:r>
              <a:rPr lang="zh-CN" altLang="en-US"/>
              <a:t>Encoder以一系列s</a:t>
            </a:r>
            <a:r>
              <a:rPr lang="en-US" altLang="zh-CN"/>
              <a:t>_</a:t>
            </a:r>
            <a:r>
              <a:rPr lang="zh-CN" altLang="en-US"/>
              <a:t>style 1:T∈R25T ×Ds (T为25帧视频的长度，Ds为每个s style的维数(T))作为输入，将其编码成预测的情绪向量epred。</a:t>
            </a:r>
            <a:endParaRPr lang="zh-CN" altLang="en-US"/>
          </a:p>
        </p:txBody>
      </p:sp>
      <p:pic>
        <p:nvPicPr>
          <p:cNvPr id="5" name="图片 4"/>
          <p:cNvPicPr>
            <a:picLocks noChangeAspect="1"/>
          </p:cNvPicPr>
          <p:nvPr/>
        </p:nvPicPr>
        <p:blipFill>
          <a:blip r:embed="rId3"/>
          <a:stretch>
            <a:fillRect/>
          </a:stretch>
        </p:blipFill>
        <p:spPr>
          <a:xfrm>
            <a:off x="4139565" y="1203325"/>
            <a:ext cx="2458720" cy="3238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ELP</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en-US" altLang="zh-CN" b="1"/>
              <a:t>第一阶段</a:t>
            </a:r>
            <a:r>
              <a:rPr lang="zh-CN" altLang="en-US" b="1"/>
              <a:t>：</a:t>
            </a:r>
            <a:endParaRPr lang="zh-CN" altLang="en-US"/>
          </a:p>
          <a:p>
            <a:r>
              <a:rPr lang="zh-CN" altLang="en-US">
                <a:sym typeface="+mn-ea"/>
              </a:rPr>
              <a:t>对于运动预测分支，ASE模型利用多分类头机制将连续值的风格化特征编码到一个离散的潜在空间，该潜在空间是一个分类概率分布，然后从该分布中采样预测的运动。使用gumbel-softmax实现了这种分类表示的离散化：</a:t>
            </a:r>
            <a:endParaRPr lang="zh-CN" altLang="en-US">
              <a:sym typeface="+mn-ea"/>
            </a:endParaRPr>
          </a:p>
          <a:p>
            <a:endParaRPr lang="zh-CN" altLang="en-US">
              <a:sym typeface="+mn-ea"/>
            </a:endParaRPr>
          </a:p>
          <a:p>
            <a:r>
              <a:rPr lang="zh-CN" altLang="en-US">
                <a:sym typeface="+mn-ea"/>
              </a:rPr>
              <a:t>其中，enc(s) stt,h,1:V表示多模态特征sts编码为t × h × V维隐函数，仍在连续值空间中。然后，Gumbel-Softmax将enc(s</a:t>
            </a:r>
            <a:r>
              <a:rPr lang="en-US" altLang="zh-CN">
                <a:sym typeface="+mn-ea"/>
              </a:rPr>
              <a:t>_</a:t>
            </a:r>
            <a:r>
              <a:rPr lang="zh-CN" altLang="en-US">
                <a:sym typeface="+mn-ea"/>
              </a:rPr>
              <a:t>sty </a:t>
            </a:r>
            <a:r>
              <a:rPr lang="en-US" altLang="zh-CN">
                <a:sym typeface="+mn-ea"/>
              </a:rPr>
              <a:t>)</a:t>
            </a:r>
            <a:r>
              <a:rPr lang="zh-CN" altLang="en-US">
                <a:sym typeface="+mn-ea"/>
              </a:rPr>
              <a:t>t,h,1:V转化为V维上的最大概率。其中vt;h;1表示离散空间中每个码字的值，h为潜在分类头的个数，V为类别的个数。为了简单起见，本文将此空间称为基空间，基空间由单热向量组成。</a:t>
            </a:r>
            <a:endParaRPr lang="zh-CN" altLang="en-US"/>
          </a:p>
        </p:txBody>
      </p:sp>
      <p:pic>
        <p:nvPicPr>
          <p:cNvPr id="6" name="图片 5"/>
          <p:cNvPicPr>
            <a:picLocks noChangeAspect="1"/>
          </p:cNvPicPr>
          <p:nvPr/>
        </p:nvPicPr>
        <p:blipFill>
          <a:blip r:embed="rId3"/>
          <a:stretch>
            <a:fillRect/>
          </a:stretch>
        </p:blipFill>
        <p:spPr>
          <a:xfrm>
            <a:off x="2979420" y="2283460"/>
            <a:ext cx="2722245" cy="2628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ELP</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en-US" altLang="zh-CN" b="1"/>
              <a:t>Backbone</a:t>
            </a:r>
            <a:r>
              <a:rPr lang="zh-CN" altLang="en-US" b="1"/>
              <a:t>：</a:t>
            </a:r>
            <a:endParaRPr lang="zh-CN" altLang="en-US" b="1"/>
          </a:p>
          <a:p>
            <a:r>
              <a:rPr lang="zh-CN" altLang="en-US"/>
              <a:t>采用ResNet-50的前16层作为主干，将输入MFCC从29t维编码为128t维。TDNN编码器由5个隐藏层TDNN和3层MLP组成，用于从334t维(128T为a(t)， 100T为σ(β(t))和σ(∂β(t)∂t)， 6T为σ(∂p(t)∂t))演讲者风格特征中分类n维情感</a:t>
            </a:r>
            <a:r>
              <a:rPr lang="en-US" altLang="zh-CN"/>
              <a:t>one-hot</a:t>
            </a:r>
            <a:r>
              <a:rPr lang="zh-CN" altLang="en-US"/>
              <a:t>向量。分类头编码器由8层conv1d和3层带MLP的LSTM组成，以样式特征为输入，输出维数为T × H × 3C。解码器D1有两层conv2d，解码器D2有四层conv2d和三层LSTM，它们的作用是从潜在空间中恢复运动。单镜头逼真渲染器(Mesh-to-Video Render)的结构来源于一阶运动模型。</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ELP</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en-US" altLang="zh-CN" b="1"/>
              <a:t>Datasets</a:t>
            </a:r>
            <a:r>
              <a:rPr lang="zh-CN" altLang="en-US" b="1"/>
              <a:t>：</a:t>
            </a:r>
            <a:endParaRPr lang="zh-CN" altLang="en-US" b="1"/>
          </a:p>
          <a:p>
            <a:r>
              <a:rPr lang="zh-CN" altLang="en-US"/>
              <a:t>在ViCo数据集和Learning2Listen数据集上评估本文</a:t>
            </a:r>
            <a:r>
              <a:rPr lang="zh-CN" altLang="en-US"/>
              <a:t>的方法。</a:t>
            </a:r>
            <a:endParaRPr lang="zh-CN" altLang="en-US"/>
          </a:p>
          <a:p>
            <a:r>
              <a:rPr lang="en-US" altLang="zh-CN"/>
              <a:t>1. </a:t>
            </a:r>
            <a:r>
              <a:rPr lang="zh-CN" altLang="en-US"/>
              <a:t>ViCo数据集包含483个视频片段的丰富样本，具有50个不同的听众身份和3个情感注释(我们为该数据集的情感设置N = 3)。</a:t>
            </a:r>
            <a:endParaRPr lang="zh-CN" altLang="en-US"/>
          </a:p>
          <a:p>
            <a:r>
              <a:rPr lang="en-US" altLang="zh-CN"/>
              <a:t>2. </a:t>
            </a:r>
            <a:r>
              <a:rPr lang="zh-CN" altLang="en-US"/>
              <a:t>Learning2Listen是一个在野外收集的72小时和95分钟的数据集，它来自Youtube，有六个身份，但没有情感注释。采用预训练的语音情感分析模型来提取情感，将[“快乐”]设置为积极，[“平静”，“恐惧”，“悲伤”，“愤怒”]设置为不积极。为了保持该数据集中的平衡，为非积极情绪(积极视频比该数据集中的其他情绪)分配了更多的标签。单镜头逼真渲染器在TalkingHead-1KH数据集上进行训练，分辨率为256 × 256。</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ELP</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1115695" y="915670"/>
            <a:ext cx="6972935" cy="35763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ELP</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1979295" y="581025"/>
            <a:ext cx="4943475" cy="41795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EMOTALKER</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4763" y="395418"/>
                <a:ext cx="1256997"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arX</a:t>
                </a:r>
                <a:r>
                  <a:rPr lang="en-US" altLang="zh-CN" sz="900" dirty="0">
                    <a:solidFill>
                      <a:srgbClr val="961E19"/>
                    </a:solidFill>
                    <a:latin typeface="微软雅黑" panose="020B0503020204020204" pitchFamily="34" charset="-122"/>
                    <a:ea typeface="微软雅黑" panose="020B0503020204020204" pitchFamily="34" charset="-122"/>
                  </a:rPr>
                  <a:t>iv 2024</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1763395" y="3363595"/>
            <a:ext cx="5154295" cy="370205"/>
          </a:xfrm>
          <a:prstGeom prst="rect">
            <a:avLst/>
          </a:prstGeom>
          <a:noFill/>
        </p:spPr>
        <p:txBody>
          <a:bodyPr wrap="square" rtlCol="0">
            <a:noAutofit/>
          </a:bodyPr>
          <a:p>
            <a:r>
              <a:t>Emotalker:通过扩散模型生成情绪可编辑的谈话脸</a:t>
            </a:r>
          </a:p>
        </p:txBody>
      </p:sp>
      <p:pic>
        <p:nvPicPr>
          <p:cNvPr id="5" name="图片 4"/>
          <p:cNvPicPr>
            <a:picLocks noChangeAspect="1"/>
          </p:cNvPicPr>
          <p:nvPr/>
        </p:nvPicPr>
        <p:blipFill>
          <a:blip r:embed="rId3"/>
          <a:stretch>
            <a:fillRect/>
          </a:stretch>
        </p:blipFill>
        <p:spPr>
          <a:xfrm>
            <a:off x="539115" y="1360805"/>
            <a:ext cx="7835265" cy="193103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ELP</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4427855" y="843280"/>
            <a:ext cx="4145915" cy="3751580"/>
          </a:xfrm>
          <a:prstGeom prst="rect">
            <a:avLst/>
          </a:prstGeom>
        </p:spPr>
      </p:pic>
      <p:pic>
        <p:nvPicPr>
          <p:cNvPr id="7" name="图片 6"/>
          <p:cNvPicPr>
            <a:picLocks noChangeAspect="1"/>
          </p:cNvPicPr>
          <p:nvPr/>
        </p:nvPicPr>
        <p:blipFill>
          <a:blip r:embed="rId4"/>
          <a:stretch>
            <a:fillRect/>
          </a:stretch>
        </p:blipFill>
        <p:spPr>
          <a:xfrm>
            <a:off x="755650" y="771525"/>
            <a:ext cx="3393440" cy="38874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ELP</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2411730" y="1059180"/>
            <a:ext cx="4168140" cy="32473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3478"/>
            <a:ext cx="9144000" cy="410445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0538"/>
            <a:ext cx="9144000" cy="4104456"/>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39754" y="1544638"/>
            <a:ext cx="6048672" cy="746358"/>
          </a:xfrm>
          <a:prstGeom prst="rect">
            <a:avLst/>
          </a:prstGeom>
        </p:spPr>
        <p:txBody>
          <a:bodyPr wrap="square" lIns="68580" tIns="34290" rIns="68580" bIns="34290">
            <a:spAutoFit/>
          </a:bodyPr>
          <a:lstStyle/>
          <a:p>
            <a:r>
              <a:rPr lang="zh-CN" altLang="en-US" sz="4400" dirty="0">
                <a:solidFill>
                  <a:schemeClr val="bg1"/>
                </a:solidFill>
                <a:latin typeface="微软雅黑" panose="020B0503020204020204" pitchFamily="34" charset="-122"/>
                <a:ea typeface="微软雅黑" panose="020B0503020204020204" pitchFamily="34" charset="-122"/>
              </a:rPr>
              <a:t>非常感谢您的阅览</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532889" y="2400295"/>
            <a:ext cx="4623287" cy="315471"/>
          </a:xfrm>
          <a:prstGeom prst="rect">
            <a:avLst/>
          </a:prstGeom>
        </p:spPr>
        <p:txBody>
          <a:bodyPr wrap="square" lIns="68580" tIns="34290" rIns="68580" bIns="3429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Thank you very much for your reading.</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KSO_Shape"/>
          <p:cNvSpPr>
            <a:spLocks noChangeArrowheads="1"/>
          </p:cNvSpPr>
          <p:nvPr/>
        </p:nvSpPr>
        <p:spPr bwMode="auto">
          <a:xfrm>
            <a:off x="6026935" y="-197200"/>
            <a:ext cx="3375761" cy="2304532"/>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26000"/>
            </a:schemeClr>
          </a:solidFill>
          <a:ln>
            <a:noFill/>
          </a:ln>
        </p:spPr>
        <p:txBody>
          <a:bodyPr anchor="ctr" anchorCtr="1"/>
          <a:lstStyle/>
          <a:p>
            <a:endParaRPr lang="zh-CN" altLang="en-US"/>
          </a:p>
        </p:txBody>
      </p:sp>
      <p:cxnSp>
        <p:nvCxnSpPr>
          <p:cNvPr id="8" name="直接连接符 7"/>
          <p:cNvCxnSpPr/>
          <p:nvPr/>
        </p:nvCxnSpPr>
        <p:spPr>
          <a:xfrm>
            <a:off x="1331640" y="2283718"/>
            <a:ext cx="43924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EMOTALKER</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arXiv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贡献：</a:t>
            </a:r>
            <a:endParaRPr lang="zh-CN" altLang="en-US" b="1"/>
          </a:p>
          <a:p>
            <a:r>
              <a:rPr lang="en-US" altLang="zh-CN"/>
              <a:t>1. </a:t>
            </a:r>
            <a:r>
              <a:rPr lang="zh-CN" altLang="en-US"/>
              <a:t>提出了一个特制的条件扩散模型，旨在使用包含复杂情绪和力量的文本提示将去噪过程引向所需的面部表情</a:t>
            </a:r>
            <a:r>
              <a:rPr lang="zh-CN" altLang="en-US"/>
              <a:t>；</a:t>
            </a:r>
            <a:endParaRPr lang="zh-CN" altLang="en-US"/>
          </a:p>
          <a:p>
            <a:endParaRPr lang="zh-CN" altLang="en-US"/>
          </a:p>
          <a:p>
            <a:r>
              <a:rPr lang="en-US" altLang="zh-CN"/>
              <a:t>2.  </a:t>
            </a:r>
            <a:r>
              <a:t>为了解决具有挑战性的肖像的有限泛化能力所带来的挑战，修改了推理过程中的去噪过程，以生成与肖像固有身份紧密一致的帧</a:t>
            </a:r>
            <a:r>
              <a:rPr lang="zh-CN"/>
              <a:t>；</a:t>
            </a:r>
            <a:endParaRPr lang="zh-CN"/>
          </a:p>
          <a:p>
            <a:endParaRPr lang="zh-CN"/>
          </a:p>
          <a:p>
            <a:r>
              <a:rPr lang="en-US" altLang="zh-CN"/>
              <a:t>3. 提出了情绪强度块和一个新的数据集FED</a:t>
            </a:r>
            <a:r>
              <a:rPr lang="zh-CN" altLang="en-US"/>
              <a:t>。</a:t>
            </a:r>
            <a:endParaRPr lang="en-US" altLang="zh-CN"/>
          </a:p>
          <a:p>
            <a:endParaRPr lang="zh-CN" altLang="en-US"/>
          </a:p>
          <a:p>
            <a:endParaRPr lang="zh-CN" altLang="en-US"/>
          </a:p>
          <a:p>
            <a:endParaRPr lang="en-US" altLang="zh-CN"/>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EMOTALKER</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4763" y="395418"/>
                <a:ext cx="1256997"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arX</a:t>
                </a:r>
                <a:r>
                  <a:rPr lang="en-US" altLang="zh-CN" sz="900" dirty="0">
                    <a:solidFill>
                      <a:srgbClr val="961E19"/>
                    </a:solidFill>
                    <a:latin typeface="微软雅黑" panose="020B0503020204020204" pitchFamily="34" charset="-122"/>
                    <a:ea typeface="微软雅黑" panose="020B0503020204020204" pitchFamily="34" charset="-122"/>
                  </a:rPr>
                  <a:t>iv 2024</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899160" y="915670"/>
            <a:ext cx="7233285" cy="33597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EMOTALKER</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arX</a:t>
                </a:r>
                <a:r>
                  <a:rPr lang="en-US" altLang="zh-CN" sz="900" dirty="0">
                    <a:solidFill>
                      <a:srgbClr val="961E19"/>
                    </a:solidFill>
                    <a:latin typeface="微软雅黑" panose="020B0503020204020204" pitchFamily="34" charset="-122"/>
                    <a:ea typeface="微软雅黑" panose="020B0503020204020204" pitchFamily="34" charset="-122"/>
                    <a:sym typeface="+mn-ea"/>
                  </a:rPr>
                  <a:t>iv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787400"/>
            <a:ext cx="7195185" cy="3503295"/>
          </a:xfrm>
          <a:prstGeom prst="rect">
            <a:avLst/>
          </a:prstGeom>
          <a:noFill/>
        </p:spPr>
        <p:txBody>
          <a:bodyPr wrap="square" rtlCol="0">
            <a:noAutofit/>
          </a:bodyPr>
          <a:p>
            <a:r>
              <a:rPr lang="en-US" altLang="zh-CN" b="1"/>
              <a:t>Aligned Multi-modal Condition Generator</a:t>
            </a:r>
            <a:r>
              <a:rPr lang="zh-CN" b="1"/>
              <a:t>：</a:t>
            </a:r>
            <a:endParaRPr lang="zh-CN" b="1"/>
          </a:p>
          <a:p>
            <a:r>
              <a:t>在去噪过程中，我们利用音频特征faudio、地标特征flandmark和情感嵌入eemo作为条件来指导去噪过程</a:t>
            </a:r>
            <a:r>
              <a:rPr lang="zh-CN"/>
              <a:t>。</a:t>
            </a:r>
            <a:endParaRPr lang="zh-CN"/>
          </a:p>
          <a:p>
            <a:r>
              <a:rPr lang="zh-CN"/>
              <a:t>使用冻结的</a:t>
            </a:r>
            <a:r>
              <a:rPr lang="en-US" altLang="zh-CN"/>
              <a:t>CLIP text encoder</a:t>
            </a:r>
            <a:r>
              <a:rPr lang="zh-CN" altLang="en-US"/>
              <a:t>作为提示编码器，将提示输入情绪强度块后，利用预训练的情绪强度预测因子获得情绪强度α。提示嵌入同样被输入到情绪预测器中，以对情绪做出预测。结果输出提供了每种情绪类别的可能性。</a:t>
            </a:r>
            <a:endParaRPr lang="zh-CN" altLang="en-US"/>
          </a:p>
          <a:p>
            <a:r>
              <a:rPr lang="zh-CN" altLang="en-US"/>
              <a:t>在获得每种情绪的概率</a:t>
            </a:r>
            <a:r>
              <a:rPr lang="zh-CN" altLang="en-US"/>
              <a:t>后，将每种情绪的可能性乘以由提示编码器获得的相应情绪嵌入。随后，执行池化操作以获得潜在情绪状态的综合表示。</a:t>
            </a:r>
            <a:endParaRPr lang="zh-CN" altLang="en-US"/>
          </a:p>
        </p:txBody>
      </p:sp>
      <p:pic>
        <p:nvPicPr>
          <p:cNvPr id="5" name="图片 4"/>
          <p:cNvPicPr>
            <a:picLocks noChangeAspect="1"/>
          </p:cNvPicPr>
          <p:nvPr/>
        </p:nvPicPr>
        <p:blipFill>
          <a:blip r:embed="rId3"/>
          <a:stretch>
            <a:fillRect/>
          </a:stretch>
        </p:blipFill>
        <p:spPr>
          <a:xfrm>
            <a:off x="3635375" y="3507740"/>
            <a:ext cx="1596390" cy="4718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EMOTALKER</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arX</a:t>
                </a:r>
                <a:r>
                  <a:rPr lang="en-US" altLang="zh-CN" sz="900" dirty="0">
                    <a:solidFill>
                      <a:srgbClr val="961E19"/>
                    </a:solidFill>
                    <a:latin typeface="微软雅黑" panose="020B0503020204020204" pitchFamily="34" charset="-122"/>
                    <a:ea typeface="微软雅黑" panose="020B0503020204020204" pitchFamily="34" charset="-122"/>
                    <a:sym typeface="+mn-ea"/>
                  </a:rPr>
                  <a:t>iv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787400"/>
            <a:ext cx="7195185" cy="3503295"/>
          </a:xfrm>
          <a:prstGeom prst="rect">
            <a:avLst/>
          </a:prstGeom>
          <a:noFill/>
        </p:spPr>
        <p:txBody>
          <a:bodyPr wrap="square" rtlCol="0">
            <a:noAutofit/>
          </a:bodyPr>
          <a:p>
            <a:r>
              <a:rPr lang="en-US" altLang="zh-CN" b="1"/>
              <a:t>Aligned Multi-modal Condition Generator</a:t>
            </a:r>
            <a:r>
              <a:rPr lang="zh-CN" b="1"/>
              <a:t>：</a:t>
            </a:r>
            <a:endParaRPr lang="zh-CN" b="1"/>
          </a:p>
          <a:p>
            <a:r>
              <a:rPr lang="zh-CN" altLang="en-US" b="1"/>
              <a:t>Emotion Perception：</a:t>
            </a:r>
            <a:endParaRPr lang="zh-CN" altLang="en-US" b="1"/>
          </a:p>
          <a:p>
            <a:r>
              <a:rPr lang="zh-CN" altLang="en-US"/>
              <a:t>为了产生与给定提示一致的复杂情感面部表情，在模型中加入了情感感知块。这个区块是一个冷冻的高效网络，通过表情面部图像进行预训练。</a:t>
            </a:r>
            <a:endParaRPr lang="zh-CN" altLang="en-US"/>
          </a:p>
          <a:p>
            <a:endParaRPr lang="zh-CN" altLang="en-US"/>
          </a:p>
          <a:p>
            <a:endParaRPr lang="zh-CN" altLang="en-US"/>
          </a:p>
          <a:p>
            <a:r>
              <a:rPr lang="zh-CN" altLang="en-US"/>
              <a:t>其中，Pemo,i为来自情绪感知块的可能性，Pemo,i为情绪的标签，i为基本情绪的情绪指数。</a:t>
            </a:r>
            <a:endParaRPr lang="zh-CN" altLang="en-US"/>
          </a:p>
          <a:p>
            <a:endParaRPr lang="zh-CN" altLang="en-US"/>
          </a:p>
        </p:txBody>
      </p:sp>
      <p:pic>
        <p:nvPicPr>
          <p:cNvPr id="5" name="图片 4"/>
          <p:cNvPicPr>
            <a:picLocks noChangeAspect="1"/>
          </p:cNvPicPr>
          <p:nvPr/>
        </p:nvPicPr>
        <p:blipFill>
          <a:blip r:embed="rId3"/>
          <a:stretch>
            <a:fillRect/>
          </a:stretch>
        </p:blipFill>
        <p:spPr>
          <a:xfrm>
            <a:off x="3419475" y="2139315"/>
            <a:ext cx="1831340" cy="4419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EMOTALKER</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arX</a:t>
                </a:r>
                <a:r>
                  <a:rPr lang="en-US" altLang="zh-CN" sz="900" dirty="0">
                    <a:solidFill>
                      <a:srgbClr val="961E19"/>
                    </a:solidFill>
                    <a:latin typeface="微软雅黑" panose="020B0503020204020204" pitchFamily="34" charset="-122"/>
                    <a:ea typeface="微软雅黑" panose="020B0503020204020204" pitchFamily="34" charset="-122"/>
                    <a:sym typeface="+mn-ea"/>
                  </a:rPr>
                  <a:t>iv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787400"/>
            <a:ext cx="7195185" cy="3503295"/>
          </a:xfrm>
          <a:prstGeom prst="rect">
            <a:avLst/>
          </a:prstGeom>
          <a:noFill/>
        </p:spPr>
        <p:txBody>
          <a:bodyPr wrap="square" rtlCol="0">
            <a:noAutofit/>
          </a:bodyPr>
          <a:p>
            <a:r>
              <a:rPr lang="en-US" altLang="zh-CN" b="1"/>
              <a:t>Datasets</a:t>
            </a:r>
            <a:r>
              <a:rPr lang="zh-CN" b="1"/>
              <a:t>：</a:t>
            </a:r>
            <a:endParaRPr lang="zh-CN" b="1"/>
          </a:p>
          <a:p>
            <a:r>
              <a:rPr lang="zh-CN"/>
              <a:t>从MEAD</a:t>
            </a:r>
            <a:r>
              <a:rPr lang="zh-CN"/>
              <a:t>情感数据及中选择了24名不同种族的受试者，在level 3进行25次训练。对MEAD和CREMA-D进行了评估。</a:t>
            </a:r>
            <a:endParaRPr lang="zh-CN"/>
          </a:p>
          <a:p>
            <a:r>
              <a:rPr lang="zh-CN"/>
              <a:t>为了训练情绪强度块，使用了提出的面部情绪描述(FED)数据集。该数据集由描述情感的句子行以及相应的情感值组成。根据副词、形容词、名词和事件，通过人类判断和语言分析，手动确定句子的情感值。</a:t>
            </a:r>
            <a:endParaRPr lang="zh-CN"/>
          </a:p>
          <a:p>
            <a:endParaRPr lang="zh-CN"/>
          </a:p>
          <a:p>
            <a:r>
              <a:rPr lang="en-US" altLang="zh-CN" b="1"/>
              <a:t>Metrics</a:t>
            </a:r>
            <a:r>
              <a:rPr lang="zh-CN" altLang="en-US" b="1"/>
              <a:t>：</a:t>
            </a:r>
            <a:endParaRPr lang="zh-CN" altLang="en-US" b="1"/>
          </a:p>
          <a:p>
            <a:r>
              <a:rPr lang="zh-CN"/>
              <a:t>选择身份CSIMD(↓)和情感准确性(↑)作为指标。</a:t>
            </a:r>
            <a:endParaRPr lang="zh-CN"/>
          </a:p>
          <a:p>
            <a:r>
              <a:rPr lang="zh-CN"/>
              <a:t>计算预测帧的ArcFace特征与目标的输入身份脸之间的CSIMD(余弦相似距离)。</a:t>
            </a:r>
            <a:endParaRPr lang="zh-CN"/>
          </a:p>
          <a:p>
            <a:r>
              <a:rPr lang="zh-CN"/>
              <a:t>使用EVP中的情绪分类器网络来量化最终动画中产生的情绪的准确性。</a:t>
            </a:r>
            <a:endParaRPr lang="zh-CN"/>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EMOTALKER</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arX</a:t>
                </a:r>
                <a:r>
                  <a:rPr lang="en-US" altLang="zh-CN" sz="900" dirty="0">
                    <a:solidFill>
                      <a:srgbClr val="961E19"/>
                    </a:solidFill>
                    <a:latin typeface="微软雅黑" panose="020B0503020204020204" pitchFamily="34" charset="-122"/>
                    <a:ea typeface="微软雅黑" panose="020B0503020204020204" pitchFamily="34" charset="-122"/>
                    <a:sym typeface="+mn-ea"/>
                  </a:rPr>
                  <a:t>iv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755650" y="1563370"/>
            <a:ext cx="3116580" cy="1604645"/>
          </a:xfrm>
          <a:prstGeom prst="rect">
            <a:avLst/>
          </a:prstGeom>
        </p:spPr>
      </p:pic>
      <p:pic>
        <p:nvPicPr>
          <p:cNvPr id="6" name="图片 5"/>
          <p:cNvPicPr>
            <a:picLocks noChangeAspect="1"/>
          </p:cNvPicPr>
          <p:nvPr/>
        </p:nvPicPr>
        <p:blipFill>
          <a:blip r:embed="rId4"/>
          <a:stretch>
            <a:fillRect/>
          </a:stretch>
        </p:blipFill>
        <p:spPr>
          <a:xfrm>
            <a:off x="4211955" y="1059180"/>
            <a:ext cx="4383405" cy="27476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EMOTALKER</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arX</a:t>
                </a:r>
                <a:r>
                  <a:rPr lang="en-US" altLang="zh-CN" sz="900" dirty="0">
                    <a:solidFill>
                      <a:srgbClr val="961E19"/>
                    </a:solidFill>
                    <a:latin typeface="微软雅黑" panose="020B0503020204020204" pitchFamily="34" charset="-122"/>
                    <a:ea typeface="微软雅黑" panose="020B0503020204020204" pitchFamily="34" charset="-122"/>
                    <a:sym typeface="+mn-ea"/>
                  </a:rPr>
                  <a:t>iv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7" name="图片 6"/>
          <p:cNvPicPr>
            <a:picLocks noChangeAspect="1"/>
          </p:cNvPicPr>
          <p:nvPr/>
        </p:nvPicPr>
        <p:blipFill>
          <a:blip r:embed="rId3"/>
          <a:stretch>
            <a:fillRect/>
          </a:stretch>
        </p:blipFill>
        <p:spPr>
          <a:xfrm>
            <a:off x="593725" y="1311275"/>
            <a:ext cx="3618230" cy="2520950"/>
          </a:xfrm>
          <a:prstGeom prst="rect">
            <a:avLst/>
          </a:prstGeom>
        </p:spPr>
      </p:pic>
      <p:pic>
        <p:nvPicPr>
          <p:cNvPr id="5" name="图片 4"/>
          <p:cNvPicPr>
            <a:picLocks noChangeAspect="1"/>
          </p:cNvPicPr>
          <p:nvPr/>
        </p:nvPicPr>
        <p:blipFill>
          <a:blip r:embed="rId4"/>
          <a:stretch>
            <a:fillRect/>
          </a:stretch>
        </p:blipFill>
        <p:spPr>
          <a:xfrm>
            <a:off x="4355465" y="1518285"/>
            <a:ext cx="4358640" cy="2106930"/>
          </a:xfrm>
          <a:prstGeom prst="rect">
            <a:avLst/>
          </a:prstGeom>
        </p:spPr>
      </p:pic>
    </p:spTree>
  </p:cSld>
  <p:clrMapOvr>
    <a:masterClrMapping/>
  </p:clrMapOvr>
</p:sld>
</file>

<file path=ppt/tags/tag1.xml><?xml version="1.0" encoding="utf-8"?>
<p:tagLst xmlns:p="http://schemas.openxmlformats.org/presentationml/2006/main">
  <p:tag name="commondata" val="eyJoZGlkIjoiNjZiZjBjN2YyM2Q3YWZkOGVjZTIzYzdkYTU5OGViNm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2876</Words>
  <Application>WPS 演示</Application>
  <PresentationFormat>全屏显示(16:9)</PresentationFormat>
  <Paragraphs>160</Paragraphs>
  <Slides>22</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Arial</vt:lpstr>
      <vt:lpstr>宋体</vt:lpstr>
      <vt:lpstr>Wingdings</vt:lpstr>
      <vt:lpstr>微软雅黑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just like fire</cp:lastModifiedBy>
  <cp:revision>325</cp:revision>
  <dcterms:created xsi:type="dcterms:W3CDTF">2019-03-04T02:28:00Z</dcterms:created>
  <dcterms:modified xsi:type="dcterms:W3CDTF">2024-09-12T06:19:56Z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2052-12.1.0.17857</vt:lpwstr>
  </property>
  <property fmtid="{D5CDD505-2E9C-101B-9397-08002B2CF9AE}" pid="3" name="ICV">
    <vt:lpwstr>472652ABCA8243399631952E9ED76C51_13</vt:lpwstr>
  </property>
</Properties>
</file>