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2"/>
  </p:sldMasterIdLst>
  <p:notesMasterIdLst>
    <p:notesMasterId r:id="rId21"/>
  </p:notesMasterIdLst>
  <p:handoutMasterIdLst>
    <p:handoutMasterId r:id="rId22"/>
  </p:handoutMasterIdLst>
  <p:sldIdLst>
    <p:sldId id="4316" r:id="rId3"/>
    <p:sldId id="4347" r:id="rId4"/>
    <p:sldId id="4355" r:id="rId5"/>
    <p:sldId id="4356" r:id="rId6"/>
    <p:sldId id="4357" r:id="rId7"/>
    <p:sldId id="4358" r:id="rId8"/>
    <p:sldId id="4360" r:id="rId9"/>
    <p:sldId id="4359" r:id="rId10"/>
    <p:sldId id="4361" r:id="rId11"/>
    <p:sldId id="4346" r:id="rId12"/>
    <p:sldId id="4345" r:id="rId13"/>
    <p:sldId id="4335" r:id="rId14"/>
    <p:sldId id="4336" r:id="rId15"/>
    <p:sldId id="4339" r:id="rId16"/>
    <p:sldId id="4337" r:id="rId17"/>
    <p:sldId id="4338" r:id="rId18"/>
    <p:sldId id="4341" r:id="rId19"/>
    <p:sldId id="4343" r:id="rId20"/>
  </p:sldIdLst>
  <p:sldSz cx="12858750" cy="7232650"/>
  <p:notesSz cx="6858000" cy="9144000"/>
  <p:custDataLst>
    <p:tags r:id="rId23"/>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65" userDrawn="1">
          <p15:clr>
            <a:srgbClr val="A4A3A4"/>
          </p15:clr>
        </p15:guide>
        <p15:guide id="2" pos="3936" userDrawn="1">
          <p15:clr>
            <a:srgbClr val="A4A3A4"/>
          </p15:clr>
        </p15:guide>
        <p15:guide id="3" pos="512" userDrawn="1">
          <p15:clr>
            <a:srgbClr val="A4A3A4"/>
          </p15:clr>
        </p15:guide>
        <p15:guide id="4" orient="horz" pos="4279" userDrawn="1">
          <p15:clr>
            <a:srgbClr val="A4A3A4"/>
          </p15:clr>
        </p15:guide>
        <p15:guide id="5" pos="7364" userDrawn="1">
          <p15:clr>
            <a:srgbClr val="A4A3A4"/>
          </p15:clr>
        </p15:guide>
        <p15:guide id="6" pos="661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AB8C"/>
    <a:srgbClr val="4E617A"/>
    <a:srgbClr val="EFA584"/>
    <a:srgbClr val="C75D3A"/>
    <a:srgbClr val="FCBF67"/>
    <a:srgbClr val="0657A3"/>
    <a:srgbClr val="DD4355"/>
    <a:srgbClr val="CF3B4C"/>
    <a:srgbClr val="ECF1F9"/>
    <a:srgbClr val="2E75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47" autoAdjust="0"/>
    <p:restoredTop sz="94249" autoAdjust="0"/>
  </p:normalViewPr>
  <p:slideViewPr>
    <p:cSldViewPr showGuides="1">
      <p:cViewPr varScale="1">
        <p:scale>
          <a:sx n="109" d="100"/>
          <a:sy n="109" d="100"/>
        </p:scale>
        <p:origin x="917" y="101"/>
      </p:cViewPr>
      <p:guideLst>
        <p:guide orient="horz" pos="265"/>
        <p:guide pos="3936"/>
        <p:guide pos="512"/>
        <p:guide orient="horz" pos="4279"/>
        <p:guide pos="7364"/>
        <p:guide pos="6610"/>
      </p:guideLst>
    </p:cSldViewPr>
  </p:slideViewPr>
  <p:outlineViewPr>
    <p:cViewPr>
      <p:scale>
        <a:sx n="100" d="100"/>
        <a:sy n="100" d="100"/>
      </p:scale>
      <p:origin x="0" y="-20556"/>
    </p:cViewPr>
  </p:outlineViewPr>
  <p:notesTextViewPr>
    <p:cViewPr>
      <p:scale>
        <a:sx n="1" d="1"/>
        <a:sy n="1" d="1"/>
      </p:scale>
      <p:origin x="0" y="0"/>
    </p:cViewPr>
  </p:notesTextViewPr>
  <p:sorterViewPr>
    <p:cViewPr>
      <p:scale>
        <a:sx n="132" d="100"/>
        <a:sy n="132" d="100"/>
      </p:scale>
      <p:origin x="0" y="0"/>
    </p:cViewPr>
  </p:sorterViewPr>
  <p:notesViewPr>
    <p:cSldViewPr>
      <p:cViewPr varScale="1">
        <p:scale>
          <a:sx n="65" d="100"/>
          <a:sy n="65" d="100"/>
        </p:scale>
        <p:origin x="2796"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t>2024/10/17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t>2024/10/17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4400" rtl="0" eaLnBrk="1" latinLnBrk="0" hangingPunct="1">
      <a:defRPr sz="1300" kern="1200">
        <a:solidFill>
          <a:schemeClr val="tx1"/>
        </a:solidFill>
        <a:latin typeface="+mn-lt"/>
        <a:ea typeface="+mn-ea"/>
        <a:cs typeface="+mn-cs"/>
      </a:defRPr>
    </a:lvl6pPr>
    <a:lvl7pPr marL="2742565" algn="l" defTabSz="914400" rtl="0" eaLnBrk="1" latinLnBrk="0" hangingPunct="1">
      <a:defRPr sz="1300" kern="1200">
        <a:solidFill>
          <a:schemeClr val="tx1"/>
        </a:solidFill>
        <a:latin typeface="+mn-lt"/>
        <a:ea typeface="+mn-ea"/>
        <a:cs typeface="+mn-cs"/>
      </a:defRPr>
    </a:lvl7pPr>
    <a:lvl8pPr marL="3199765" algn="l" defTabSz="914400" rtl="0" eaLnBrk="1" latinLnBrk="0" hangingPunct="1">
      <a:defRPr sz="1300" kern="1200">
        <a:solidFill>
          <a:schemeClr val="tx1"/>
        </a:solidFill>
        <a:latin typeface="+mn-lt"/>
        <a:ea typeface="+mn-ea"/>
        <a:cs typeface="+mn-cs"/>
      </a:defRPr>
    </a:lvl8pPr>
    <a:lvl9pPr marL="3656965" algn="l" defTabSz="91440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a:t>
            </a:fld>
            <a:endParaRPr lang="zh-CN" altLang="en-US"/>
          </a:p>
        </p:txBody>
      </p:sp>
    </p:spTree>
    <p:extLst>
      <p:ext uri="{BB962C8B-B14F-4D97-AF65-F5344CB8AC3E}">
        <p14:creationId xmlns:p14="http://schemas.microsoft.com/office/powerpoint/2010/main" val="13106990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13</a:t>
            </a:fld>
            <a:endParaRPr lang="zh-CN" altLang="en-US"/>
          </a:p>
        </p:txBody>
      </p:sp>
    </p:spTree>
    <p:extLst>
      <p:ext uri="{BB962C8B-B14F-4D97-AF65-F5344CB8AC3E}">
        <p14:creationId xmlns:p14="http://schemas.microsoft.com/office/powerpoint/2010/main" val="34541356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14</a:t>
            </a:fld>
            <a:endParaRPr lang="zh-CN" altLang="en-US"/>
          </a:p>
        </p:txBody>
      </p:sp>
    </p:spTree>
    <p:extLst>
      <p:ext uri="{BB962C8B-B14F-4D97-AF65-F5344CB8AC3E}">
        <p14:creationId xmlns:p14="http://schemas.microsoft.com/office/powerpoint/2010/main" val="2968709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15</a:t>
            </a:fld>
            <a:endParaRPr lang="zh-CN" altLang="en-US"/>
          </a:p>
        </p:txBody>
      </p:sp>
    </p:spTree>
    <p:extLst>
      <p:ext uri="{BB962C8B-B14F-4D97-AF65-F5344CB8AC3E}">
        <p14:creationId xmlns:p14="http://schemas.microsoft.com/office/powerpoint/2010/main" val="40694638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16</a:t>
            </a:fld>
            <a:endParaRPr lang="zh-CN" altLang="en-US"/>
          </a:p>
        </p:txBody>
      </p:sp>
    </p:spTree>
    <p:extLst>
      <p:ext uri="{BB962C8B-B14F-4D97-AF65-F5344CB8AC3E}">
        <p14:creationId xmlns:p14="http://schemas.microsoft.com/office/powerpoint/2010/main" val="15393028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17</a:t>
            </a:fld>
            <a:endParaRPr lang="zh-CN" altLang="en-US"/>
          </a:p>
        </p:txBody>
      </p:sp>
    </p:spTree>
    <p:extLst>
      <p:ext uri="{BB962C8B-B14F-4D97-AF65-F5344CB8AC3E}">
        <p14:creationId xmlns:p14="http://schemas.microsoft.com/office/powerpoint/2010/main" val="25798734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18</a:t>
            </a:fld>
            <a:endParaRPr lang="zh-CN" altLang="en-US"/>
          </a:p>
        </p:txBody>
      </p:sp>
    </p:spTree>
    <p:extLst>
      <p:ext uri="{BB962C8B-B14F-4D97-AF65-F5344CB8AC3E}">
        <p14:creationId xmlns:p14="http://schemas.microsoft.com/office/powerpoint/2010/main" val="2657887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D6D2B3-8B7B-57E6-6EF3-3757B0D60A2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2FFF459-856D-ACAD-5CBC-C1D55C42D682}"/>
              </a:ext>
            </a:extLst>
          </p:cNvPr>
          <p:cNvSpPr>
            <a:spLocks noGrp="1" noRot="1" noChangeAspect="1"/>
          </p:cNvSpPr>
          <p:nvPr>
            <p:ph type="sldImg"/>
          </p:nvPr>
        </p:nvSpPr>
        <p:spPr>
          <a:xfrm>
            <a:off x="381000" y="685800"/>
            <a:ext cx="6096000" cy="3429000"/>
          </a:xfrm>
        </p:spPr>
      </p:sp>
      <p:sp>
        <p:nvSpPr>
          <p:cNvPr id="3" name="备注占位符 2">
            <a:extLst>
              <a:ext uri="{FF2B5EF4-FFF2-40B4-BE49-F238E27FC236}">
                <a16:creationId xmlns:a16="http://schemas.microsoft.com/office/drawing/2014/main" id="{503556BC-FD26-29FD-26EA-19AB1B73C347}"/>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47BAB98F-562A-37CB-DD17-AF4DD7B9C96C}"/>
              </a:ext>
            </a:extLst>
          </p:cNvPr>
          <p:cNvSpPr>
            <a:spLocks noGrp="1"/>
          </p:cNvSpPr>
          <p:nvPr>
            <p:ph type="sldNum" sz="quarter" idx="10"/>
          </p:nvPr>
        </p:nvSpPr>
        <p:spPr/>
        <p:txBody>
          <a:bodyPr/>
          <a:lstStyle/>
          <a:p>
            <a:fld id="{418F03C3-53C1-4F10-8DAF-D1F318E96C6E}" type="slidenum">
              <a:rPr lang="zh-CN" altLang="en-US" smtClean="0"/>
              <a:t>3</a:t>
            </a:fld>
            <a:endParaRPr lang="zh-CN" altLang="en-US"/>
          </a:p>
        </p:txBody>
      </p:sp>
    </p:spTree>
    <p:extLst>
      <p:ext uri="{BB962C8B-B14F-4D97-AF65-F5344CB8AC3E}">
        <p14:creationId xmlns:p14="http://schemas.microsoft.com/office/powerpoint/2010/main" val="3945975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1F21D4-4E9B-0376-3C6F-AF524D03B8E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0219F08-E448-ACB7-D3A8-B3769EFBA6D5}"/>
              </a:ext>
            </a:extLst>
          </p:cNvPr>
          <p:cNvSpPr>
            <a:spLocks noGrp="1" noRot="1" noChangeAspect="1"/>
          </p:cNvSpPr>
          <p:nvPr>
            <p:ph type="sldImg"/>
          </p:nvPr>
        </p:nvSpPr>
        <p:spPr>
          <a:xfrm>
            <a:off x="381000" y="685800"/>
            <a:ext cx="6096000" cy="3429000"/>
          </a:xfrm>
        </p:spPr>
      </p:sp>
      <p:sp>
        <p:nvSpPr>
          <p:cNvPr id="3" name="备注占位符 2">
            <a:extLst>
              <a:ext uri="{FF2B5EF4-FFF2-40B4-BE49-F238E27FC236}">
                <a16:creationId xmlns:a16="http://schemas.microsoft.com/office/drawing/2014/main" id="{DD700C75-289F-92CA-B25E-76BD79000A27}"/>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23F66849-90A0-3615-0512-8733ADA140C7}"/>
              </a:ext>
            </a:extLst>
          </p:cNvPr>
          <p:cNvSpPr>
            <a:spLocks noGrp="1"/>
          </p:cNvSpPr>
          <p:nvPr>
            <p:ph type="sldNum" sz="quarter" idx="10"/>
          </p:nvPr>
        </p:nvSpPr>
        <p:spPr/>
        <p:txBody>
          <a:bodyPr/>
          <a:lstStyle/>
          <a:p>
            <a:fld id="{418F03C3-53C1-4F10-8DAF-D1F318E96C6E}" type="slidenum">
              <a:rPr lang="zh-CN" altLang="en-US" smtClean="0"/>
              <a:t>4</a:t>
            </a:fld>
            <a:endParaRPr lang="zh-CN" altLang="en-US"/>
          </a:p>
        </p:txBody>
      </p:sp>
    </p:spTree>
    <p:extLst>
      <p:ext uri="{BB962C8B-B14F-4D97-AF65-F5344CB8AC3E}">
        <p14:creationId xmlns:p14="http://schemas.microsoft.com/office/powerpoint/2010/main" val="3773946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47D332-0B81-8A99-F863-DF6FED2E4C1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F648B5F-9FE9-CEE6-03A6-B1B506FA3C16}"/>
              </a:ext>
            </a:extLst>
          </p:cNvPr>
          <p:cNvSpPr>
            <a:spLocks noGrp="1" noRot="1" noChangeAspect="1"/>
          </p:cNvSpPr>
          <p:nvPr>
            <p:ph type="sldImg"/>
          </p:nvPr>
        </p:nvSpPr>
        <p:spPr>
          <a:xfrm>
            <a:off x="381000" y="685800"/>
            <a:ext cx="6096000" cy="3429000"/>
          </a:xfrm>
        </p:spPr>
      </p:sp>
      <p:sp>
        <p:nvSpPr>
          <p:cNvPr id="3" name="备注占位符 2">
            <a:extLst>
              <a:ext uri="{FF2B5EF4-FFF2-40B4-BE49-F238E27FC236}">
                <a16:creationId xmlns:a16="http://schemas.microsoft.com/office/drawing/2014/main" id="{889CDF1B-0217-DD6D-98BC-14CDED2F2AF2}"/>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D0F0B703-D58D-603A-B0E6-8A8EE7F61C85}"/>
              </a:ext>
            </a:extLst>
          </p:cNvPr>
          <p:cNvSpPr>
            <a:spLocks noGrp="1"/>
          </p:cNvSpPr>
          <p:nvPr>
            <p:ph type="sldNum" sz="quarter" idx="10"/>
          </p:nvPr>
        </p:nvSpPr>
        <p:spPr/>
        <p:txBody>
          <a:bodyPr/>
          <a:lstStyle/>
          <a:p>
            <a:fld id="{418F03C3-53C1-4F10-8DAF-D1F318E96C6E}" type="slidenum">
              <a:rPr lang="zh-CN" altLang="en-US" smtClean="0"/>
              <a:t>5</a:t>
            </a:fld>
            <a:endParaRPr lang="zh-CN" altLang="en-US"/>
          </a:p>
        </p:txBody>
      </p:sp>
    </p:spTree>
    <p:extLst>
      <p:ext uri="{BB962C8B-B14F-4D97-AF65-F5344CB8AC3E}">
        <p14:creationId xmlns:p14="http://schemas.microsoft.com/office/powerpoint/2010/main" val="2675413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74463F-648C-9FDC-3ADB-F3D443B92C6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B97E5BC-56D5-A873-EEED-1358C7C4CB2F}"/>
              </a:ext>
            </a:extLst>
          </p:cNvPr>
          <p:cNvSpPr>
            <a:spLocks noGrp="1" noRot="1" noChangeAspect="1"/>
          </p:cNvSpPr>
          <p:nvPr>
            <p:ph type="sldImg"/>
          </p:nvPr>
        </p:nvSpPr>
        <p:spPr>
          <a:xfrm>
            <a:off x="381000" y="685800"/>
            <a:ext cx="6096000" cy="3429000"/>
          </a:xfrm>
        </p:spPr>
      </p:sp>
      <p:sp>
        <p:nvSpPr>
          <p:cNvPr id="3" name="备注占位符 2">
            <a:extLst>
              <a:ext uri="{FF2B5EF4-FFF2-40B4-BE49-F238E27FC236}">
                <a16:creationId xmlns:a16="http://schemas.microsoft.com/office/drawing/2014/main" id="{D9BE7703-CD20-A523-8BA9-43B2F970F35E}"/>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E4FF10FB-2EB7-8AC4-C9DF-90FBF84B093F}"/>
              </a:ext>
            </a:extLst>
          </p:cNvPr>
          <p:cNvSpPr>
            <a:spLocks noGrp="1"/>
          </p:cNvSpPr>
          <p:nvPr>
            <p:ph type="sldNum" sz="quarter" idx="10"/>
          </p:nvPr>
        </p:nvSpPr>
        <p:spPr/>
        <p:txBody>
          <a:bodyPr/>
          <a:lstStyle/>
          <a:p>
            <a:fld id="{418F03C3-53C1-4F10-8DAF-D1F318E96C6E}" type="slidenum">
              <a:rPr lang="zh-CN" altLang="en-US" smtClean="0"/>
              <a:t>6</a:t>
            </a:fld>
            <a:endParaRPr lang="zh-CN" altLang="en-US"/>
          </a:p>
        </p:txBody>
      </p:sp>
    </p:spTree>
    <p:extLst>
      <p:ext uri="{BB962C8B-B14F-4D97-AF65-F5344CB8AC3E}">
        <p14:creationId xmlns:p14="http://schemas.microsoft.com/office/powerpoint/2010/main" val="1318782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6FE1D1-0EFC-870B-C8A0-D4776A6D9AA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3640B08-4CAE-B5E7-6BD5-671B478D5B67}"/>
              </a:ext>
            </a:extLst>
          </p:cNvPr>
          <p:cNvSpPr>
            <a:spLocks noGrp="1" noRot="1" noChangeAspect="1"/>
          </p:cNvSpPr>
          <p:nvPr>
            <p:ph type="sldImg"/>
          </p:nvPr>
        </p:nvSpPr>
        <p:spPr>
          <a:xfrm>
            <a:off x="381000" y="685800"/>
            <a:ext cx="6096000" cy="3429000"/>
          </a:xfrm>
        </p:spPr>
      </p:sp>
      <p:sp>
        <p:nvSpPr>
          <p:cNvPr id="3" name="备注占位符 2">
            <a:extLst>
              <a:ext uri="{FF2B5EF4-FFF2-40B4-BE49-F238E27FC236}">
                <a16:creationId xmlns:a16="http://schemas.microsoft.com/office/drawing/2014/main" id="{CA27904A-CEB4-F4C8-4E43-D18F3661AA3A}"/>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84554572-53FC-9678-5829-688F1EF07A06}"/>
              </a:ext>
            </a:extLst>
          </p:cNvPr>
          <p:cNvSpPr>
            <a:spLocks noGrp="1"/>
          </p:cNvSpPr>
          <p:nvPr>
            <p:ph type="sldNum" sz="quarter" idx="10"/>
          </p:nvPr>
        </p:nvSpPr>
        <p:spPr/>
        <p:txBody>
          <a:bodyPr/>
          <a:lstStyle/>
          <a:p>
            <a:fld id="{418F03C3-53C1-4F10-8DAF-D1F318E96C6E}" type="slidenum">
              <a:rPr lang="zh-CN" altLang="en-US" smtClean="0"/>
              <a:t>7</a:t>
            </a:fld>
            <a:endParaRPr lang="zh-CN" altLang="en-US"/>
          </a:p>
        </p:txBody>
      </p:sp>
    </p:spTree>
    <p:extLst>
      <p:ext uri="{BB962C8B-B14F-4D97-AF65-F5344CB8AC3E}">
        <p14:creationId xmlns:p14="http://schemas.microsoft.com/office/powerpoint/2010/main" val="6540817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A7887A-A6C5-EB6B-1515-CD678F3BE18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0392726-7BA2-9D0A-6FF5-77D194702D56}"/>
              </a:ext>
            </a:extLst>
          </p:cNvPr>
          <p:cNvSpPr>
            <a:spLocks noGrp="1" noRot="1" noChangeAspect="1"/>
          </p:cNvSpPr>
          <p:nvPr>
            <p:ph type="sldImg"/>
          </p:nvPr>
        </p:nvSpPr>
        <p:spPr>
          <a:xfrm>
            <a:off x="381000" y="685800"/>
            <a:ext cx="6096000" cy="3429000"/>
          </a:xfrm>
        </p:spPr>
      </p:sp>
      <p:sp>
        <p:nvSpPr>
          <p:cNvPr id="3" name="备注占位符 2">
            <a:extLst>
              <a:ext uri="{FF2B5EF4-FFF2-40B4-BE49-F238E27FC236}">
                <a16:creationId xmlns:a16="http://schemas.microsoft.com/office/drawing/2014/main" id="{DBEE76D5-FAEC-0425-0244-CBFC33BE0203}"/>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141D514D-8FA1-6C68-EE85-D3946EAED76E}"/>
              </a:ext>
            </a:extLst>
          </p:cNvPr>
          <p:cNvSpPr>
            <a:spLocks noGrp="1"/>
          </p:cNvSpPr>
          <p:nvPr>
            <p:ph type="sldNum" sz="quarter" idx="10"/>
          </p:nvPr>
        </p:nvSpPr>
        <p:spPr/>
        <p:txBody>
          <a:bodyPr/>
          <a:lstStyle/>
          <a:p>
            <a:fld id="{418F03C3-53C1-4F10-8DAF-D1F318E96C6E}" type="slidenum">
              <a:rPr lang="zh-CN" altLang="en-US" smtClean="0"/>
              <a:t>8</a:t>
            </a:fld>
            <a:endParaRPr lang="zh-CN" altLang="en-US"/>
          </a:p>
        </p:txBody>
      </p:sp>
    </p:spTree>
    <p:extLst>
      <p:ext uri="{BB962C8B-B14F-4D97-AF65-F5344CB8AC3E}">
        <p14:creationId xmlns:p14="http://schemas.microsoft.com/office/powerpoint/2010/main" val="20711557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43C444-23FD-03FB-7149-6022D0FBBD3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0D69AA1-80E5-9C59-9407-93EDA544CE6B}"/>
              </a:ext>
            </a:extLst>
          </p:cNvPr>
          <p:cNvSpPr>
            <a:spLocks noGrp="1" noRot="1" noChangeAspect="1"/>
          </p:cNvSpPr>
          <p:nvPr>
            <p:ph type="sldImg"/>
          </p:nvPr>
        </p:nvSpPr>
        <p:spPr>
          <a:xfrm>
            <a:off x="381000" y="685800"/>
            <a:ext cx="6096000" cy="3429000"/>
          </a:xfrm>
        </p:spPr>
      </p:sp>
      <p:sp>
        <p:nvSpPr>
          <p:cNvPr id="3" name="备注占位符 2">
            <a:extLst>
              <a:ext uri="{FF2B5EF4-FFF2-40B4-BE49-F238E27FC236}">
                <a16:creationId xmlns:a16="http://schemas.microsoft.com/office/drawing/2014/main" id="{B7303CAC-2D26-266B-4EA2-4E187F1CC6A4}"/>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0DED31E5-FEEF-1FF1-83AD-2E7309F8F60D}"/>
              </a:ext>
            </a:extLst>
          </p:cNvPr>
          <p:cNvSpPr>
            <a:spLocks noGrp="1"/>
          </p:cNvSpPr>
          <p:nvPr>
            <p:ph type="sldNum" sz="quarter" idx="10"/>
          </p:nvPr>
        </p:nvSpPr>
        <p:spPr/>
        <p:txBody>
          <a:bodyPr/>
          <a:lstStyle/>
          <a:p>
            <a:fld id="{418F03C3-53C1-4F10-8DAF-D1F318E96C6E}" type="slidenum">
              <a:rPr lang="zh-CN" altLang="en-US" smtClean="0"/>
              <a:t>9</a:t>
            </a:fld>
            <a:endParaRPr lang="zh-CN" altLang="en-US"/>
          </a:p>
        </p:txBody>
      </p:sp>
    </p:spTree>
    <p:extLst>
      <p:ext uri="{BB962C8B-B14F-4D97-AF65-F5344CB8AC3E}">
        <p14:creationId xmlns:p14="http://schemas.microsoft.com/office/powerpoint/2010/main" val="14236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BF82D2-7A68-459D-A996-9BDDA2518FA4}" type="datetimeFigureOut">
              <a:rPr lang="zh-CN" altLang="en-US" smtClean="0"/>
              <a:t>2024/10/17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01EE5D-26FB-46D5-A381-ECFB35BF1D34}" type="slidenum">
              <a:rPr lang="zh-CN" altLang="en-US" smtClean="0"/>
              <a:t>‹#›</a:t>
            </a:fld>
            <a:endParaRPr lang="zh-CN" altLang="en-US"/>
          </a:p>
        </p:txBody>
      </p:sp>
      <p:pic>
        <p:nvPicPr>
          <p:cNvPr id="17" name="图片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5813"/>
            <a:ext cx="4057650" cy="1297774"/>
          </a:xfrm>
          <a:prstGeom prst="rect">
            <a:avLst/>
          </a:prstGeom>
        </p:spPr>
      </p:pic>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5813"/>
            <a:ext cx="4057650" cy="129777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85715" y="482177"/>
            <a:ext cx="4147281" cy="1687618"/>
          </a:xfrm>
        </p:spPr>
        <p:txBody>
          <a:bodyPr anchor="b"/>
          <a:lstStyle>
            <a:lvl1pPr>
              <a:defRPr sz="3375"/>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466644" y="1041368"/>
            <a:ext cx="6509742" cy="5139869"/>
          </a:xfrm>
        </p:spPr>
        <p:txBody>
          <a:bodyPr/>
          <a:lstStyle>
            <a:lvl1pPr>
              <a:defRPr sz="3375"/>
            </a:lvl1pPr>
            <a:lvl2pPr>
              <a:defRPr sz="2955"/>
            </a:lvl2pPr>
            <a:lvl3pPr>
              <a:defRPr sz="2530"/>
            </a:lvl3pPr>
            <a:lvl4pPr>
              <a:defRPr sz="2110"/>
            </a:lvl4pPr>
            <a:lvl5pPr>
              <a:defRPr sz="2110"/>
            </a:lvl5pPr>
            <a:lvl6pPr>
              <a:defRPr sz="2110"/>
            </a:lvl6pPr>
            <a:lvl7pPr>
              <a:defRPr sz="2110"/>
            </a:lvl7pPr>
            <a:lvl8pPr>
              <a:defRPr sz="2110"/>
            </a:lvl8pPr>
            <a:lvl9pPr>
              <a:defRPr sz="211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885715" y="2169795"/>
            <a:ext cx="4147281" cy="4019814"/>
          </a:xfrm>
        </p:spPr>
        <p:txBody>
          <a:bodyPr/>
          <a:lstStyle>
            <a:lvl1pPr marL="0" indent="0">
              <a:buNone/>
              <a:defRPr sz="1685"/>
            </a:lvl1pPr>
            <a:lvl2pPr marL="481965" indent="0">
              <a:buNone/>
              <a:defRPr sz="1475"/>
            </a:lvl2pPr>
            <a:lvl3pPr marL="964565" indent="0">
              <a:buNone/>
              <a:defRPr sz="1265"/>
            </a:lvl3pPr>
            <a:lvl4pPr marL="1446530" indent="0">
              <a:buNone/>
              <a:defRPr sz="1055"/>
            </a:lvl4pPr>
            <a:lvl5pPr marL="1928495" indent="0">
              <a:buNone/>
              <a:defRPr sz="1055"/>
            </a:lvl5pPr>
            <a:lvl6pPr marL="2411095" indent="0">
              <a:buNone/>
              <a:defRPr sz="1055"/>
            </a:lvl6pPr>
            <a:lvl7pPr marL="2893060" indent="0">
              <a:buNone/>
              <a:defRPr sz="1055"/>
            </a:lvl7pPr>
            <a:lvl8pPr marL="3375025" indent="0">
              <a:buNone/>
              <a:defRPr sz="1055"/>
            </a:lvl8pPr>
            <a:lvl9pPr marL="3856990" indent="0">
              <a:buNone/>
              <a:defRPr sz="1055"/>
            </a:lvl9pPr>
          </a:lstStyle>
          <a:p>
            <a:pPr lvl="0"/>
            <a:r>
              <a:rPr lang="zh-CN" altLang="en-US"/>
              <a:t>编辑母版文本样式</a:t>
            </a:r>
          </a:p>
        </p:txBody>
      </p:sp>
      <p:sp>
        <p:nvSpPr>
          <p:cNvPr id="5" name="Date Placeholder 4"/>
          <p:cNvSpPr>
            <a:spLocks noGrp="1"/>
          </p:cNvSpPr>
          <p:nvPr>
            <p:ph type="dt" sz="half" idx="10"/>
          </p:nvPr>
        </p:nvSpPr>
        <p:spPr/>
        <p:txBody>
          <a:bodyPr/>
          <a:lstStyle/>
          <a:p>
            <a:fld id="{32BF82D2-7A68-459D-A996-9BDDA2518FA4}" type="datetimeFigureOut">
              <a:rPr lang="zh-CN" altLang="en-US" smtClean="0"/>
              <a:t>2024/10/17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E01EE5D-26FB-46D5-A381-ECFB35BF1D34}"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85715" y="482177"/>
            <a:ext cx="4147281" cy="1687618"/>
          </a:xfrm>
        </p:spPr>
        <p:txBody>
          <a:bodyPr anchor="b"/>
          <a:lstStyle>
            <a:lvl1pPr>
              <a:defRPr sz="3375"/>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466644" y="1041368"/>
            <a:ext cx="6509742" cy="5139869"/>
          </a:xfrm>
        </p:spPr>
        <p:txBody>
          <a:bodyPr anchor="t"/>
          <a:lstStyle>
            <a:lvl1pPr marL="0" indent="0">
              <a:buNone/>
              <a:defRPr sz="3375"/>
            </a:lvl1pPr>
            <a:lvl2pPr marL="481965" indent="0">
              <a:buNone/>
              <a:defRPr sz="2955"/>
            </a:lvl2pPr>
            <a:lvl3pPr marL="964565" indent="0">
              <a:buNone/>
              <a:defRPr sz="2530"/>
            </a:lvl3pPr>
            <a:lvl4pPr marL="1446530" indent="0">
              <a:buNone/>
              <a:defRPr sz="2110"/>
            </a:lvl4pPr>
            <a:lvl5pPr marL="1928495" indent="0">
              <a:buNone/>
              <a:defRPr sz="2110"/>
            </a:lvl5pPr>
            <a:lvl6pPr marL="2411095" indent="0">
              <a:buNone/>
              <a:defRPr sz="2110"/>
            </a:lvl6pPr>
            <a:lvl7pPr marL="2893060" indent="0">
              <a:buNone/>
              <a:defRPr sz="2110"/>
            </a:lvl7pPr>
            <a:lvl8pPr marL="3375025" indent="0">
              <a:buNone/>
              <a:defRPr sz="2110"/>
            </a:lvl8pPr>
            <a:lvl9pPr marL="3856990" indent="0">
              <a:buNone/>
              <a:defRPr sz="211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85715" y="2169795"/>
            <a:ext cx="4147281" cy="4019814"/>
          </a:xfrm>
        </p:spPr>
        <p:txBody>
          <a:bodyPr/>
          <a:lstStyle>
            <a:lvl1pPr marL="0" indent="0">
              <a:buNone/>
              <a:defRPr sz="1685"/>
            </a:lvl1pPr>
            <a:lvl2pPr marL="481965" indent="0">
              <a:buNone/>
              <a:defRPr sz="1475"/>
            </a:lvl2pPr>
            <a:lvl3pPr marL="964565" indent="0">
              <a:buNone/>
              <a:defRPr sz="1265"/>
            </a:lvl3pPr>
            <a:lvl4pPr marL="1446530" indent="0">
              <a:buNone/>
              <a:defRPr sz="1055"/>
            </a:lvl4pPr>
            <a:lvl5pPr marL="1928495" indent="0">
              <a:buNone/>
              <a:defRPr sz="1055"/>
            </a:lvl5pPr>
            <a:lvl6pPr marL="2411095" indent="0">
              <a:buNone/>
              <a:defRPr sz="1055"/>
            </a:lvl6pPr>
            <a:lvl7pPr marL="2893060" indent="0">
              <a:buNone/>
              <a:defRPr sz="1055"/>
            </a:lvl7pPr>
            <a:lvl8pPr marL="3375025" indent="0">
              <a:buNone/>
              <a:defRPr sz="1055"/>
            </a:lvl8pPr>
            <a:lvl9pPr marL="3856990" indent="0">
              <a:buNone/>
              <a:defRPr sz="1055"/>
            </a:lvl9pPr>
          </a:lstStyle>
          <a:p>
            <a:pPr lvl="0"/>
            <a:r>
              <a:rPr lang="zh-CN" altLang="en-US"/>
              <a:t>编辑母版文本样式</a:t>
            </a:r>
          </a:p>
        </p:txBody>
      </p:sp>
      <p:sp>
        <p:nvSpPr>
          <p:cNvPr id="5" name="Date Placeholder 4"/>
          <p:cNvSpPr>
            <a:spLocks noGrp="1"/>
          </p:cNvSpPr>
          <p:nvPr>
            <p:ph type="dt" sz="half" idx="10"/>
          </p:nvPr>
        </p:nvSpPr>
        <p:spPr/>
        <p:txBody>
          <a:bodyPr/>
          <a:lstStyle/>
          <a:p>
            <a:fld id="{32BF82D2-7A68-459D-A996-9BDDA2518FA4}" type="datetimeFigureOut">
              <a:rPr lang="zh-CN" altLang="en-US" smtClean="0"/>
              <a:t>2024/10/17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E01EE5D-26FB-46D5-A381-ECFB35BF1D34}"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2BF82D2-7A68-459D-A996-9BDDA2518FA4}" type="datetimeFigureOut">
              <a:rPr lang="zh-CN" altLang="en-US" smtClean="0"/>
              <a:t>2024/10/17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E01EE5D-26FB-46D5-A381-ECFB35BF1D34}"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2043" y="385071"/>
            <a:ext cx="2772668" cy="6129337"/>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84039" y="385071"/>
            <a:ext cx="8157270" cy="612933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2BF82D2-7A68-459D-A996-9BDDA2518FA4}" type="datetimeFigureOut">
              <a:rPr lang="zh-CN" altLang="en-US" smtClean="0"/>
              <a:t>2024/10/17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E01EE5D-26FB-46D5-A381-ECFB35BF1D34}"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50" name="图片 49"/>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contrast="40000"/>
                    </a14:imgEffect>
                  </a14:imgLayer>
                </a14:imgProps>
              </a:ext>
            </a:extLst>
          </a:blip>
          <a:srcRect l="6659" t="6677" r="6720" b="6693"/>
          <a:stretch>
            <a:fillRect/>
          </a:stretch>
        </p:blipFill>
        <p:spPr>
          <a:xfrm>
            <a:off x="-1" y="0"/>
            <a:ext cx="12858751" cy="7232650"/>
          </a:xfrm>
          <a:prstGeom prst="rect">
            <a:avLst/>
          </a:prstGeom>
        </p:spPr>
      </p:pic>
      <p:grpSp>
        <p:nvGrpSpPr>
          <p:cNvPr id="51" name="组合 50"/>
          <p:cNvGrpSpPr/>
          <p:nvPr userDrawn="1"/>
        </p:nvGrpSpPr>
        <p:grpSpPr>
          <a:xfrm>
            <a:off x="-4378" y="7116928"/>
            <a:ext cx="3165149" cy="115722"/>
            <a:chOff x="0" y="0"/>
            <a:chExt cx="3001030" cy="109728"/>
          </a:xfrm>
        </p:grpSpPr>
        <p:sp>
          <p:nvSpPr>
            <p:cNvPr id="52" name="矩形 51"/>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53" name="矩形 52"/>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grpSp>
      <p:grpSp>
        <p:nvGrpSpPr>
          <p:cNvPr id="54" name="组合 53"/>
          <p:cNvGrpSpPr/>
          <p:nvPr userDrawn="1"/>
        </p:nvGrpSpPr>
        <p:grpSpPr>
          <a:xfrm>
            <a:off x="6321542" y="7116928"/>
            <a:ext cx="3165149" cy="115722"/>
            <a:chOff x="0" y="0"/>
            <a:chExt cx="3001030" cy="109728"/>
          </a:xfrm>
        </p:grpSpPr>
        <p:sp>
          <p:nvSpPr>
            <p:cNvPr id="55" name="矩形 54"/>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56" name="矩形 55"/>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grpSp>
      <p:grpSp>
        <p:nvGrpSpPr>
          <p:cNvPr id="57" name="组合 56"/>
          <p:cNvGrpSpPr/>
          <p:nvPr userDrawn="1"/>
        </p:nvGrpSpPr>
        <p:grpSpPr>
          <a:xfrm>
            <a:off x="3156393" y="7116928"/>
            <a:ext cx="3165149" cy="115722"/>
            <a:chOff x="0" y="0"/>
            <a:chExt cx="3001030" cy="109728"/>
          </a:xfrm>
        </p:grpSpPr>
        <p:sp>
          <p:nvSpPr>
            <p:cNvPr id="58" name="矩形 57"/>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59" name="矩形 58"/>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grpSp>
      <p:grpSp>
        <p:nvGrpSpPr>
          <p:cNvPr id="60" name="组合 59"/>
          <p:cNvGrpSpPr/>
          <p:nvPr userDrawn="1"/>
        </p:nvGrpSpPr>
        <p:grpSpPr>
          <a:xfrm>
            <a:off x="9486690" y="7116928"/>
            <a:ext cx="3372060" cy="115722"/>
            <a:chOff x="0" y="0"/>
            <a:chExt cx="3001030" cy="109728"/>
          </a:xfrm>
        </p:grpSpPr>
        <p:sp>
          <p:nvSpPr>
            <p:cNvPr id="61" name="矩形 60"/>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62" name="矩形 61"/>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grpSp>
      <p:pic>
        <p:nvPicPr>
          <p:cNvPr id="63" name="图片 6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38190" y="-222419"/>
            <a:ext cx="2837580" cy="1595862"/>
          </a:xfrm>
          <a:prstGeom prst="rect">
            <a:avLst/>
          </a:prstGeom>
        </p:spPr>
      </p:pic>
      <p:cxnSp>
        <p:nvCxnSpPr>
          <p:cNvPr id="19" name="直接连接符 18"/>
          <p:cNvCxnSpPr/>
          <p:nvPr userDrawn="1"/>
        </p:nvCxnSpPr>
        <p:spPr bwMode="auto">
          <a:xfrm>
            <a:off x="1207844" y="931900"/>
            <a:ext cx="10092368" cy="0"/>
          </a:xfrm>
          <a:prstGeom prst="line">
            <a:avLst/>
          </a:prstGeom>
          <a:solidFill>
            <a:schemeClr val="accent1"/>
          </a:solidFill>
          <a:ln w="9525" cap="flat" cmpd="sng" algn="ctr">
            <a:solidFill>
              <a:srgbClr val="444444"/>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607344" y="1183677"/>
            <a:ext cx="9644063" cy="2518034"/>
          </a:xfrm>
        </p:spPr>
        <p:txBody>
          <a:bodyPr anchor="b"/>
          <a:lstStyle>
            <a:lvl1pPr algn="ctr">
              <a:defRPr sz="633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607344" y="3798816"/>
            <a:ext cx="9644063" cy="1746216"/>
          </a:xfrm>
        </p:spPr>
        <p:txBody>
          <a:bodyPr/>
          <a:lstStyle>
            <a:lvl1pPr marL="0" indent="0" algn="ctr">
              <a:buNone/>
              <a:defRPr sz="2530"/>
            </a:lvl1pPr>
            <a:lvl2pPr marL="481965" indent="0" algn="ctr">
              <a:buNone/>
              <a:defRPr sz="2110"/>
            </a:lvl2pPr>
            <a:lvl3pPr marL="964565" indent="0" algn="ctr">
              <a:buNone/>
              <a:defRPr sz="1900"/>
            </a:lvl3pPr>
            <a:lvl4pPr marL="1446530" indent="0" algn="ctr">
              <a:buNone/>
              <a:defRPr sz="1685"/>
            </a:lvl4pPr>
            <a:lvl5pPr marL="1928495" indent="0" algn="ctr">
              <a:buNone/>
              <a:defRPr sz="1685"/>
            </a:lvl5pPr>
            <a:lvl6pPr marL="2411095" indent="0" algn="ctr">
              <a:buNone/>
              <a:defRPr sz="1685"/>
            </a:lvl6pPr>
            <a:lvl7pPr marL="2893060" indent="0" algn="ctr">
              <a:buNone/>
              <a:defRPr sz="1685"/>
            </a:lvl7pPr>
            <a:lvl8pPr marL="3375025" indent="0" algn="ctr">
              <a:buNone/>
              <a:defRPr sz="1685"/>
            </a:lvl8pPr>
            <a:lvl9pPr marL="3856990" indent="0" algn="ctr">
              <a:buNone/>
              <a:defRPr sz="1685"/>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32BF82D2-7A68-459D-A996-9BDDA2518FA4}" type="datetimeFigureOut">
              <a:rPr lang="zh-CN" altLang="en-US" smtClean="0"/>
              <a:t>2024/10/17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E01EE5D-26FB-46D5-A381-ECFB35BF1D3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2BF82D2-7A68-459D-A996-9BDDA2518FA4}" type="datetimeFigureOut">
              <a:rPr lang="zh-CN" altLang="en-US" smtClean="0"/>
              <a:t>2024/10/17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E01EE5D-26FB-46D5-A381-ECFB35BF1D3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77342" y="1803141"/>
            <a:ext cx="11090672" cy="3008581"/>
          </a:xfrm>
        </p:spPr>
        <p:txBody>
          <a:bodyPr anchor="b"/>
          <a:lstStyle>
            <a:lvl1pPr>
              <a:defRPr sz="633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77342" y="4840184"/>
            <a:ext cx="11090672" cy="1582142"/>
          </a:xfrm>
        </p:spPr>
        <p:txBody>
          <a:bodyPr/>
          <a:lstStyle>
            <a:lvl1pPr marL="0" indent="0">
              <a:buNone/>
              <a:defRPr sz="2530">
                <a:solidFill>
                  <a:schemeClr val="tx1">
                    <a:tint val="75000"/>
                  </a:schemeClr>
                </a:solidFill>
              </a:defRPr>
            </a:lvl1pPr>
            <a:lvl2pPr marL="481965" indent="0">
              <a:buNone/>
              <a:defRPr sz="2110">
                <a:solidFill>
                  <a:schemeClr val="tx1">
                    <a:tint val="75000"/>
                  </a:schemeClr>
                </a:solidFill>
              </a:defRPr>
            </a:lvl2pPr>
            <a:lvl3pPr marL="964565" indent="0">
              <a:buNone/>
              <a:defRPr sz="1900">
                <a:solidFill>
                  <a:schemeClr val="tx1">
                    <a:tint val="75000"/>
                  </a:schemeClr>
                </a:solidFill>
              </a:defRPr>
            </a:lvl3pPr>
            <a:lvl4pPr marL="1446530" indent="0">
              <a:buNone/>
              <a:defRPr sz="1685">
                <a:solidFill>
                  <a:schemeClr val="tx1">
                    <a:tint val="75000"/>
                  </a:schemeClr>
                </a:solidFill>
              </a:defRPr>
            </a:lvl4pPr>
            <a:lvl5pPr marL="1928495" indent="0">
              <a:buNone/>
              <a:defRPr sz="1685">
                <a:solidFill>
                  <a:schemeClr val="tx1">
                    <a:tint val="75000"/>
                  </a:schemeClr>
                </a:solidFill>
              </a:defRPr>
            </a:lvl5pPr>
            <a:lvl6pPr marL="2411095" indent="0">
              <a:buNone/>
              <a:defRPr sz="1685">
                <a:solidFill>
                  <a:schemeClr val="tx1">
                    <a:tint val="75000"/>
                  </a:schemeClr>
                </a:solidFill>
              </a:defRPr>
            </a:lvl6pPr>
            <a:lvl7pPr marL="2893060" indent="0">
              <a:buNone/>
              <a:defRPr sz="1685">
                <a:solidFill>
                  <a:schemeClr val="tx1">
                    <a:tint val="75000"/>
                  </a:schemeClr>
                </a:solidFill>
              </a:defRPr>
            </a:lvl7pPr>
            <a:lvl8pPr marL="3375025" indent="0">
              <a:buNone/>
              <a:defRPr sz="1685">
                <a:solidFill>
                  <a:schemeClr val="tx1">
                    <a:tint val="75000"/>
                  </a:schemeClr>
                </a:solidFill>
              </a:defRPr>
            </a:lvl8pPr>
            <a:lvl9pPr marL="3856990" indent="0">
              <a:buNone/>
              <a:defRPr sz="1685">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32BF82D2-7A68-459D-A996-9BDDA2518FA4}" type="datetimeFigureOut">
              <a:rPr lang="zh-CN" altLang="en-US" smtClean="0"/>
              <a:t>2024/10/17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E01EE5D-26FB-46D5-A381-ECFB35BF1D3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84039" y="1925358"/>
            <a:ext cx="5464969" cy="458905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6509742" y="1925358"/>
            <a:ext cx="5464969" cy="458905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32BF82D2-7A68-459D-A996-9BDDA2518FA4}" type="datetimeFigureOut">
              <a:rPr lang="zh-CN" altLang="en-US" smtClean="0"/>
              <a:t>2024/10/17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E01EE5D-26FB-46D5-A381-ECFB35BF1D3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85714" y="385072"/>
            <a:ext cx="11090672" cy="1397978"/>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85715" y="1773004"/>
            <a:ext cx="5439853" cy="868922"/>
          </a:xfrm>
        </p:spPr>
        <p:txBody>
          <a:bodyPr anchor="b"/>
          <a:lstStyle>
            <a:lvl1pPr marL="0" indent="0">
              <a:buNone/>
              <a:defRPr sz="2530" b="1"/>
            </a:lvl1pPr>
            <a:lvl2pPr marL="481965" indent="0">
              <a:buNone/>
              <a:defRPr sz="2110" b="1"/>
            </a:lvl2pPr>
            <a:lvl3pPr marL="964565" indent="0">
              <a:buNone/>
              <a:defRPr sz="1900" b="1"/>
            </a:lvl3pPr>
            <a:lvl4pPr marL="1446530" indent="0">
              <a:buNone/>
              <a:defRPr sz="1685" b="1"/>
            </a:lvl4pPr>
            <a:lvl5pPr marL="1928495" indent="0">
              <a:buNone/>
              <a:defRPr sz="1685" b="1"/>
            </a:lvl5pPr>
            <a:lvl6pPr marL="2411095" indent="0">
              <a:buNone/>
              <a:defRPr sz="1685" b="1"/>
            </a:lvl6pPr>
            <a:lvl7pPr marL="2893060" indent="0">
              <a:buNone/>
              <a:defRPr sz="1685" b="1"/>
            </a:lvl7pPr>
            <a:lvl8pPr marL="3375025" indent="0">
              <a:buNone/>
              <a:defRPr sz="1685" b="1"/>
            </a:lvl8pPr>
            <a:lvl9pPr marL="3856990" indent="0">
              <a:buNone/>
              <a:defRPr sz="1685" b="1"/>
            </a:lvl9pPr>
          </a:lstStyle>
          <a:p>
            <a:pPr lvl="0"/>
            <a:r>
              <a:rPr lang="zh-CN" altLang="en-US"/>
              <a:t>编辑母版文本样式</a:t>
            </a:r>
          </a:p>
        </p:txBody>
      </p:sp>
      <p:sp>
        <p:nvSpPr>
          <p:cNvPr id="4" name="Content Placeholder 3"/>
          <p:cNvSpPr>
            <a:spLocks noGrp="1"/>
          </p:cNvSpPr>
          <p:nvPr>
            <p:ph sz="half" idx="2" hasCustomPrompt="1"/>
          </p:nvPr>
        </p:nvSpPr>
        <p:spPr>
          <a:xfrm>
            <a:off x="885715" y="2641926"/>
            <a:ext cx="5439853" cy="3885876"/>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509742" y="1773004"/>
            <a:ext cx="5466644" cy="868922"/>
          </a:xfrm>
        </p:spPr>
        <p:txBody>
          <a:bodyPr anchor="b"/>
          <a:lstStyle>
            <a:lvl1pPr marL="0" indent="0">
              <a:buNone/>
              <a:defRPr sz="2530" b="1"/>
            </a:lvl1pPr>
            <a:lvl2pPr marL="481965" indent="0">
              <a:buNone/>
              <a:defRPr sz="2110" b="1"/>
            </a:lvl2pPr>
            <a:lvl3pPr marL="964565" indent="0">
              <a:buNone/>
              <a:defRPr sz="1900" b="1"/>
            </a:lvl3pPr>
            <a:lvl4pPr marL="1446530" indent="0">
              <a:buNone/>
              <a:defRPr sz="1685" b="1"/>
            </a:lvl4pPr>
            <a:lvl5pPr marL="1928495" indent="0">
              <a:buNone/>
              <a:defRPr sz="1685" b="1"/>
            </a:lvl5pPr>
            <a:lvl6pPr marL="2411095" indent="0">
              <a:buNone/>
              <a:defRPr sz="1685" b="1"/>
            </a:lvl6pPr>
            <a:lvl7pPr marL="2893060" indent="0">
              <a:buNone/>
              <a:defRPr sz="1685" b="1"/>
            </a:lvl7pPr>
            <a:lvl8pPr marL="3375025" indent="0">
              <a:buNone/>
              <a:defRPr sz="1685" b="1"/>
            </a:lvl8pPr>
            <a:lvl9pPr marL="3856990" indent="0">
              <a:buNone/>
              <a:defRPr sz="1685" b="1"/>
            </a:lvl9pPr>
          </a:lstStyle>
          <a:p>
            <a:pPr lvl="0"/>
            <a:r>
              <a:rPr lang="zh-CN" altLang="en-US"/>
              <a:t>编辑母版文本样式</a:t>
            </a:r>
          </a:p>
        </p:txBody>
      </p:sp>
      <p:sp>
        <p:nvSpPr>
          <p:cNvPr id="6" name="Content Placeholder 5"/>
          <p:cNvSpPr>
            <a:spLocks noGrp="1"/>
          </p:cNvSpPr>
          <p:nvPr>
            <p:ph sz="quarter" idx="4" hasCustomPrompt="1"/>
          </p:nvPr>
        </p:nvSpPr>
        <p:spPr>
          <a:xfrm>
            <a:off x="6509742" y="2641926"/>
            <a:ext cx="5466644" cy="3885876"/>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32BF82D2-7A68-459D-A996-9BDDA2518FA4}" type="datetimeFigureOut">
              <a:rPr lang="zh-CN" altLang="en-US" smtClean="0"/>
              <a:t>2024/10/17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E01EE5D-26FB-46D5-A381-ECFB35BF1D3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32BF82D2-7A68-459D-A996-9BDDA2518FA4}" type="datetimeFigureOut">
              <a:rPr lang="zh-CN" altLang="en-US" smtClean="0"/>
              <a:t>2024/10/17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E01EE5D-26FB-46D5-A381-ECFB35BF1D34}"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BF82D2-7A68-459D-A996-9BDDA2518FA4}" type="datetimeFigureOut">
              <a:rPr lang="zh-CN" altLang="en-US" smtClean="0"/>
              <a:t>2024/10/17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E01EE5D-26FB-46D5-A381-ECFB35BF1D34}" type="slidenum">
              <a:rPr lang="zh-CN" altLang="en-US" smtClean="0"/>
              <a:t>‹#›</a:t>
            </a:fld>
            <a:endParaRPr lang="zh-CN" altLang="en-US"/>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5813"/>
            <a:ext cx="4057650" cy="1297774"/>
          </a:xfrm>
          <a:prstGeom prst="rect">
            <a:avLst/>
          </a:prstGeom>
        </p:spPr>
      </p:pic>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5813"/>
            <a:ext cx="4057650" cy="1297774"/>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41" y="385763"/>
            <a:ext cx="11090275" cy="1397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84241" y="1925638"/>
            <a:ext cx="11090275" cy="458946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84241" y="6704017"/>
            <a:ext cx="2892425" cy="384175"/>
          </a:xfrm>
          <a:prstGeom prst="rect">
            <a:avLst/>
          </a:prstGeom>
        </p:spPr>
        <p:txBody>
          <a:bodyPr vert="horz" lIns="91440" tIns="45720" rIns="91440" bIns="45720" rtlCol="0" anchor="ctr"/>
          <a:lstStyle>
            <a:lvl1pPr algn="l">
              <a:defRPr sz="900">
                <a:solidFill>
                  <a:schemeClr val="tx1">
                    <a:tint val="75000"/>
                  </a:schemeClr>
                </a:solidFill>
              </a:defRPr>
            </a:lvl1pPr>
          </a:lstStyle>
          <a:p>
            <a:fld id="{32BF82D2-7A68-459D-A996-9BDDA2518FA4}" type="datetimeFigureOut">
              <a:rPr lang="zh-CN" altLang="en-US" smtClean="0"/>
              <a:t>2024/10/17</a:t>
            </a:fld>
            <a:endParaRPr lang="zh-CN" altLang="en-US"/>
          </a:p>
        </p:txBody>
      </p:sp>
      <p:sp>
        <p:nvSpPr>
          <p:cNvPr id="5" name="页脚占位符 4"/>
          <p:cNvSpPr>
            <a:spLocks noGrp="1"/>
          </p:cNvSpPr>
          <p:nvPr>
            <p:ph type="ftr" sz="quarter" idx="3"/>
          </p:nvPr>
        </p:nvSpPr>
        <p:spPr>
          <a:xfrm>
            <a:off x="4259266" y="6704017"/>
            <a:ext cx="4340225" cy="38417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91" y="6704017"/>
            <a:ext cx="2892425" cy="384175"/>
          </a:xfrm>
          <a:prstGeom prst="rect">
            <a:avLst/>
          </a:prstGeom>
        </p:spPr>
        <p:txBody>
          <a:bodyPr vert="horz" lIns="91440" tIns="45720" rIns="91440" bIns="45720" rtlCol="0" anchor="ctr"/>
          <a:lstStyle>
            <a:lvl1pPr algn="r">
              <a:defRPr sz="900">
                <a:solidFill>
                  <a:schemeClr val="tx1">
                    <a:tint val="75000"/>
                  </a:schemeClr>
                </a:solidFill>
              </a:defRPr>
            </a:lvl1pPr>
          </a:lstStyle>
          <a:p>
            <a:fld id="{3E01EE5D-26FB-46D5-A381-ECFB35BF1D3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xmlns:p14="http://schemas.microsoft.com/office/powerpoint/2010/main">
    <mc:Choice Requires="p14">
      <p:transition spd="slow" p14:dur="1250"/>
    </mc:Choice>
    <mc:Fallback xmlns="">
      <p:transition spd="slow"/>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4039" y="385072"/>
            <a:ext cx="11090672" cy="139797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84039" y="1925358"/>
            <a:ext cx="11090672" cy="458905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84039" y="6703595"/>
            <a:ext cx="2893219" cy="385072"/>
          </a:xfrm>
          <a:prstGeom prst="rect">
            <a:avLst/>
          </a:prstGeom>
        </p:spPr>
        <p:txBody>
          <a:bodyPr vert="horz" lIns="91440" tIns="45720" rIns="91440" bIns="45720" rtlCol="0" anchor="ctr"/>
          <a:lstStyle>
            <a:lvl1pPr algn="l">
              <a:defRPr sz="1265">
                <a:solidFill>
                  <a:schemeClr val="tx1">
                    <a:tint val="75000"/>
                  </a:schemeClr>
                </a:solidFill>
              </a:defRPr>
            </a:lvl1pPr>
          </a:lstStyle>
          <a:p>
            <a:fld id="{32BF82D2-7A68-459D-A996-9BDDA2518FA4}" type="datetimeFigureOut">
              <a:rPr lang="zh-CN" altLang="en-US" smtClean="0"/>
              <a:t>2024/10/17</a:t>
            </a:fld>
            <a:endParaRPr lang="zh-CN" altLang="en-US"/>
          </a:p>
        </p:txBody>
      </p:sp>
      <p:sp>
        <p:nvSpPr>
          <p:cNvPr id="5" name="Footer Placeholder 4"/>
          <p:cNvSpPr>
            <a:spLocks noGrp="1"/>
          </p:cNvSpPr>
          <p:nvPr>
            <p:ph type="ftr" sz="quarter" idx="3"/>
          </p:nvPr>
        </p:nvSpPr>
        <p:spPr>
          <a:xfrm>
            <a:off x="4259461" y="6703595"/>
            <a:ext cx="4339828" cy="385072"/>
          </a:xfrm>
          <a:prstGeom prst="rect">
            <a:avLst/>
          </a:prstGeom>
        </p:spPr>
        <p:txBody>
          <a:bodyPr vert="horz" lIns="91440" tIns="45720" rIns="91440" bIns="45720" rtlCol="0" anchor="ctr"/>
          <a:lstStyle>
            <a:lvl1pPr algn="ctr">
              <a:defRPr sz="1265">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9081492" y="6703595"/>
            <a:ext cx="2893219" cy="385072"/>
          </a:xfrm>
          <a:prstGeom prst="rect">
            <a:avLst/>
          </a:prstGeom>
        </p:spPr>
        <p:txBody>
          <a:bodyPr vert="horz" lIns="91440" tIns="45720" rIns="91440" bIns="45720" rtlCol="0" anchor="ctr"/>
          <a:lstStyle>
            <a:lvl1pPr algn="r">
              <a:defRPr sz="1265">
                <a:solidFill>
                  <a:schemeClr val="tx1">
                    <a:tint val="75000"/>
                  </a:schemeClr>
                </a:solidFill>
              </a:defRPr>
            </a:lvl1pPr>
          </a:lstStyle>
          <a:p>
            <a:fld id="{3E01EE5D-26FB-46D5-A381-ECFB35BF1D3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Lst>
  <p:txStyles>
    <p:titleStyle>
      <a:lvl1pPr algn="l" defTabSz="964565" rtl="0" eaLnBrk="1" latinLnBrk="0" hangingPunct="1">
        <a:lnSpc>
          <a:spcPct val="90000"/>
        </a:lnSpc>
        <a:spcBef>
          <a:spcPct val="0"/>
        </a:spcBef>
        <a:buNone/>
        <a:defRPr sz="4640" kern="1200">
          <a:solidFill>
            <a:schemeClr val="tx1"/>
          </a:solidFill>
          <a:latin typeface="+mj-lt"/>
          <a:ea typeface="+mj-ea"/>
          <a:cs typeface="+mj-cs"/>
        </a:defRPr>
      </a:lvl1pPr>
    </p:titleStyle>
    <p:bodyStyle>
      <a:lvl1pPr marL="241300" indent="-241300" algn="l" defTabSz="964565" rtl="0" eaLnBrk="1" latinLnBrk="0" hangingPunct="1">
        <a:lnSpc>
          <a:spcPct val="90000"/>
        </a:lnSpc>
        <a:spcBef>
          <a:spcPts val="1055"/>
        </a:spcBef>
        <a:buFont typeface="Arial" panose="020B0604020202020204" pitchFamily="34" charset="0"/>
        <a:buChar char="•"/>
        <a:defRPr sz="2955" kern="1200">
          <a:solidFill>
            <a:schemeClr val="tx1"/>
          </a:solidFill>
          <a:latin typeface="+mn-lt"/>
          <a:ea typeface="+mn-ea"/>
          <a:cs typeface="+mn-cs"/>
        </a:defRPr>
      </a:lvl1pPr>
      <a:lvl2pPr marL="723265" indent="-241300" algn="l" defTabSz="964565"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4565"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p:bodyStyle>
    <p:otherStyle>
      <a:defPPr>
        <a:defRPr lang="en-US"/>
      </a:defPPr>
      <a:lvl1pPr marL="0" algn="l" defTabSz="964565" rtl="0" eaLnBrk="1" latinLnBrk="0" hangingPunct="1">
        <a:defRPr sz="1900" kern="1200">
          <a:solidFill>
            <a:schemeClr val="tx1"/>
          </a:solidFill>
          <a:latin typeface="+mn-lt"/>
          <a:ea typeface="+mn-ea"/>
          <a:cs typeface="+mn-cs"/>
        </a:defRPr>
      </a:lvl1pPr>
      <a:lvl2pPr marL="481965" algn="l" defTabSz="964565" rtl="0" eaLnBrk="1" latinLnBrk="0" hangingPunct="1">
        <a:defRPr sz="1900" kern="1200">
          <a:solidFill>
            <a:schemeClr val="tx1"/>
          </a:solidFill>
          <a:latin typeface="+mn-lt"/>
          <a:ea typeface="+mn-ea"/>
          <a:cs typeface="+mn-cs"/>
        </a:defRPr>
      </a:lvl2pPr>
      <a:lvl3pPr marL="964565" algn="l" defTabSz="964565" rtl="0" eaLnBrk="1" latinLnBrk="0" hangingPunct="1">
        <a:defRPr sz="1900" kern="1200">
          <a:solidFill>
            <a:schemeClr val="tx1"/>
          </a:solidFill>
          <a:latin typeface="+mn-lt"/>
          <a:ea typeface="+mn-ea"/>
          <a:cs typeface="+mn-cs"/>
        </a:defRPr>
      </a:lvl3pPr>
      <a:lvl4pPr marL="1446530" algn="l" defTabSz="964565" rtl="0" eaLnBrk="1" latinLnBrk="0" hangingPunct="1">
        <a:defRPr sz="1900" kern="1200">
          <a:solidFill>
            <a:schemeClr val="tx1"/>
          </a:solidFill>
          <a:latin typeface="+mn-lt"/>
          <a:ea typeface="+mn-ea"/>
          <a:cs typeface="+mn-cs"/>
        </a:defRPr>
      </a:lvl4pPr>
      <a:lvl5pPr marL="1928495" algn="l" defTabSz="964565" rtl="0" eaLnBrk="1" latinLnBrk="0" hangingPunct="1">
        <a:defRPr sz="1900" kern="1200">
          <a:solidFill>
            <a:schemeClr val="tx1"/>
          </a:solidFill>
          <a:latin typeface="+mn-lt"/>
          <a:ea typeface="+mn-ea"/>
          <a:cs typeface="+mn-cs"/>
        </a:defRPr>
      </a:lvl5pPr>
      <a:lvl6pPr marL="2411095" algn="l" defTabSz="964565" rtl="0" eaLnBrk="1" latinLnBrk="0" hangingPunct="1">
        <a:defRPr sz="1900" kern="1200">
          <a:solidFill>
            <a:schemeClr val="tx1"/>
          </a:solidFill>
          <a:latin typeface="+mn-lt"/>
          <a:ea typeface="+mn-ea"/>
          <a:cs typeface="+mn-cs"/>
        </a:defRPr>
      </a:lvl6pPr>
      <a:lvl7pPr marL="2893060" algn="l" defTabSz="964565" rtl="0" eaLnBrk="1" latinLnBrk="0" hangingPunct="1">
        <a:defRPr sz="1900" kern="1200">
          <a:solidFill>
            <a:schemeClr val="tx1"/>
          </a:solidFill>
          <a:latin typeface="+mn-lt"/>
          <a:ea typeface="+mn-ea"/>
          <a:cs typeface="+mn-cs"/>
        </a:defRPr>
      </a:lvl7pPr>
      <a:lvl8pPr marL="3375025" algn="l" defTabSz="964565" rtl="0" eaLnBrk="1" latinLnBrk="0" hangingPunct="1">
        <a:defRPr sz="1900" kern="1200">
          <a:solidFill>
            <a:schemeClr val="tx1"/>
          </a:solidFill>
          <a:latin typeface="+mn-lt"/>
          <a:ea typeface="+mn-ea"/>
          <a:cs typeface="+mn-cs"/>
        </a:defRPr>
      </a:lvl8pPr>
      <a:lvl9pPr marL="3856990" algn="l" defTabSz="964565"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9.xml"/><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9.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9.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9.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E389EBE-B599-B8B7-4F77-4F70A72B0B09}"/>
              </a:ext>
            </a:extLst>
          </p:cNvPr>
          <p:cNvSpPr txBox="1"/>
          <p:nvPr/>
        </p:nvSpPr>
        <p:spPr>
          <a:xfrm>
            <a:off x="2288915" y="3995661"/>
            <a:ext cx="8280920" cy="1728192"/>
          </a:xfrm>
          <a:prstGeom prst="rect">
            <a:avLst/>
          </a:prstGeom>
          <a:noFill/>
        </p:spPr>
        <p:txBody>
          <a:bodyPr wrap="square" rtlCol="0" anchor="t">
            <a:noAutofit/>
          </a:bodyPr>
          <a:lstStyle/>
          <a:p>
            <a:pPr marL="0" indent="0" algn="ctr">
              <a:lnSpc>
                <a:spcPct val="150000"/>
              </a:lnSpc>
              <a:buFont typeface="Wingdings" panose="05000000000000000000" charset="0"/>
              <a:buNone/>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用于跨语料语音情感识别的对抗域广义</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Transformer</a:t>
            </a:r>
          </a:p>
          <a:p>
            <a:pPr marL="0" indent="0" algn="ctr">
              <a:lnSpc>
                <a:spcPct val="150000"/>
              </a:lnSpc>
              <a:buFont typeface="Wingdings" panose="05000000000000000000" charset="0"/>
              <a:buNone/>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IEEE TRANSACTIONS ON AFFECTIVE COMPUTING</a:t>
            </a:r>
          </a:p>
          <a:p>
            <a:pPr marL="0" indent="0" algn="ctr">
              <a:lnSpc>
                <a:spcPct val="150000"/>
              </a:lnSpc>
              <a:buFont typeface="Wingdings" panose="05000000000000000000" charset="0"/>
              <a:buNone/>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2024</a:t>
            </a:r>
          </a:p>
        </p:txBody>
      </p:sp>
      <p:pic>
        <p:nvPicPr>
          <p:cNvPr id="3" name="图片 2">
            <a:extLst>
              <a:ext uri="{FF2B5EF4-FFF2-40B4-BE49-F238E27FC236}">
                <a16:creationId xmlns:a16="http://schemas.microsoft.com/office/drawing/2014/main" id="{79E417E7-402A-6829-2853-FEC7AE9DE600}"/>
              </a:ext>
            </a:extLst>
          </p:cNvPr>
          <p:cNvPicPr>
            <a:picLocks noChangeAspect="1"/>
          </p:cNvPicPr>
          <p:nvPr/>
        </p:nvPicPr>
        <p:blipFill>
          <a:blip r:embed="rId2"/>
          <a:stretch>
            <a:fillRect/>
          </a:stretch>
        </p:blipFill>
        <p:spPr>
          <a:xfrm>
            <a:off x="1041568" y="1888133"/>
            <a:ext cx="10775614" cy="134885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E270B67-EDB9-9EEC-1E1B-2A6A7700859A}"/>
              </a:ext>
            </a:extLst>
          </p:cNvPr>
          <p:cNvPicPr>
            <a:picLocks noChangeAspect="1"/>
          </p:cNvPicPr>
          <p:nvPr/>
        </p:nvPicPr>
        <p:blipFill>
          <a:blip r:embed="rId2"/>
          <a:stretch>
            <a:fillRect/>
          </a:stretch>
        </p:blipFill>
        <p:spPr>
          <a:xfrm>
            <a:off x="236687" y="1456085"/>
            <a:ext cx="5829805" cy="3025402"/>
          </a:xfrm>
          <a:prstGeom prst="rect">
            <a:avLst/>
          </a:prstGeom>
        </p:spPr>
      </p:pic>
      <p:pic>
        <p:nvPicPr>
          <p:cNvPr id="7" name="图片 6">
            <a:extLst>
              <a:ext uri="{FF2B5EF4-FFF2-40B4-BE49-F238E27FC236}">
                <a16:creationId xmlns:a16="http://schemas.microsoft.com/office/drawing/2014/main" id="{AB6023E5-3446-FE36-AB7A-DA7EBD582A8F}"/>
              </a:ext>
            </a:extLst>
          </p:cNvPr>
          <p:cNvPicPr>
            <a:picLocks noChangeAspect="1"/>
          </p:cNvPicPr>
          <p:nvPr/>
        </p:nvPicPr>
        <p:blipFill>
          <a:blip r:embed="rId3"/>
          <a:stretch>
            <a:fillRect/>
          </a:stretch>
        </p:blipFill>
        <p:spPr>
          <a:xfrm>
            <a:off x="6645399" y="952029"/>
            <a:ext cx="5342083" cy="4633362"/>
          </a:xfrm>
          <a:prstGeom prst="rect">
            <a:avLst/>
          </a:prstGeom>
        </p:spPr>
      </p:pic>
    </p:spTree>
    <p:extLst>
      <p:ext uri="{BB962C8B-B14F-4D97-AF65-F5344CB8AC3E}">
        <p14:creationId xmlns:p14="http://schemas.microsoft.com/office/powerpoint/2010/main" val="586074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CDC46BA-E8FD-A1C9-CC8F-32C6566A4534}"/>
              </a:ext>
            </a:extLst>
          </p:cNvPr>
          <p:cNvPicPr>
            <a:picLocks noChangeAspect="1"/>
          </p:cNvPicPr>
          <p:nvPr/>
        </p:nvPicPr>
        <p:blipFill>
          <a:blip r:embed="rId2"/>
          <a:stretch>
            <a:fillRect/>
          </a:stretch>
        </p:blipFill>
        <p:spPr>
          <a:xfrm>
            <a:off x="854862" y="591989"/>
            <a:ext cx="11149026" cy="4237087"/>
          </a:xfrm>
          <a:prstGeom prst="rect">
            <a:avLst/>
          </a:prstGeom>
        </p:spPr>
      </p:pic>
      <p:sp>
        <p:nvSpPr>
          <p:cNvPr id="4" name="文本框 3">
            <a:extLst>
              <a:ext uri="{FF2B5EF4-FFF2-40B4-BE49-F238E27FC236}">
                <a16:creationId xmlns:a16="http://schemas.microsoft.com/office/drawing/2014/main" id="{8A04D36F-6BA7-CAF5-1F40-BFF362A64C98}"/>
              </a:ext>
            </a:extLst>
          </p:cNvPr>
          <p:cNvSpPr txBox="1"/>
          <p:nvPr/>
        </p:nvSpPr>
        <p:spPr>
          <a:xfrm>
            <a:off x="2288915" y="4912469"/>
            <a:ext cx="8280920" cy="1728192"/>
          </a:xfrm>
          <a:prstGeom prst="rect">
            <a:avLst/>
          </a:prstGeom>
          <a:noFill/>
        </p:spPr>
        <p:txBody>
          <a:bodyPr wrap="square" rtlCol="0" anchor="t">
            <a:noAutofit/>
          </a:bodyPr>
          <a:lstStyle/>
          <a:p>
            <a:pPr marL="0" indent="0" algn="ctr">
              <a:lnSpc>
                <a:spcPct val="150000"/>
              </a:lnSpc>
              <a:buFont typeface="Wingdings" panose="05000000000000000000" charset="0"/>
              <a:buNone/>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面向情感感知的对比适应网络用于无源跨语料情感识别</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gn="ctr">
              <a:lnSpc>
                <a:spcPct val="150000"/>
              </a:lnSpc>
              <a:buFont typeface="Wingdings" panose="05000000000000000000" charset="0"/>
              <a:buNone/>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ICASSP2024</a:t>
            </a:r>
          </a:p>
        </p:txBody>
      </p:sp>
    </p:spTree>
    <p:extLst>
      <p:ext uri="{BB962C8B-B14F-4D97-AF65-F5344CB8AC3E}">
        <p14:creationId xmlns:p14="http://schemas.microsoft.com/office/powerpoint/2010/main" val="728688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29775" y="-4505"/>
            <a:ext cx="2664620" cy="852236"/>
          </a:xfrm>
          <a:prstGeom prst="rect">
            <a:avLst/>
          </a:prstGeom>
        </p:spPr>
      </p:pic>
      <p:sp>
        <p:nvSpPr>
          <p:cNvPr id="24" name="文本框 23"/>
          <p:cNvSpPr txBox="1"/>
          <p:nvPr/>
        </p:nvSpPr>
        <p:spPr>
          <a:xfrm>
            <a:off x="626745" y="210185"/>
            <a:ext cx="1646605" cy="461665"/>
          </a:xfrm>
          <a:prstGeom prst="rect">
            <a:avLst/>
          </a:prstGeom>
          <a:noFill/>
        </p:spPr>
        <p:txBody>
          <a:bodyPr wrap="none" rtlCol="0">
            <a:spAutoFit/>
          </a:bodyPr>
          <a:lstStyle/>
          <a:p>
            <a:r>
              <a:rPr lang="zh-CN" altLang="en-US" sz="2400" b="1" spc="450" dirty="0">
                <a:solidFill>
                  <a:srgbClr val="004E97"/>
                </a:solidFill>
                <a:latin typeface="微软雅黑" panose="020B0503020204020204" pitchFamily="34" charset="-122"/>
                <a:ea typeface="微软雅黑" panose="020B0503020204020204" pitchFamily="34" charset="-122"/>
                <a:cs typeface="+mn-ea"/>
                <a:sym typeface="+mn-lt"/>
              </a:rPr>
              <a:t>现存问题</a:t>
            </a:r>
          </a:p>
        </p:txBody>
      </p:sp>
      <p:sp>
        <p:nvSpPr>
          <p:cNvPr id="25" name="矩形: 圆角 5"/>
          <p:cNvSpPr/>
          <p:nvPr/>
        </p:nvSpPr>
        <p:spPr>
          <a:xfrm rot="10800000">
            <a:off x="213360" y="180340"/>
            <a:ext cx="122555" cy="374015"/>
          </a:xfrm>
          <a:prstGeom prst="roundRect">
            <a:avLst/>
          </a:prstGeom>
          <a:solidFill>
            <a:srgbClr val="004E97"/>
          </a:solidFill>
          <a:ln>
            <a:noFill/>
          </a:ln>
          <a:effectLst>
            <a:outerShdw blurRad="139700" dist="76200" dir="5400000" sx="98000" sy="98000" algn="t" rotWithShape="0">
              <a:srgbClr val="026AA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5"/>
              </a:solidFill>
              <a:cs typeface="+mn-ea"/>
              <a:sym typeface="+mn-lt"/>
            </a:endParaRPr>
          </a:p>
        </p:txBody>
      </p:sp>
      <p:sp>
        <p:nvSpPr>
          <p:cNvPr id="26" name="矩形: 圆角 5"/>
          <p:cNvSpPr/>
          <p:nvPr/>
        </p:nvSpPr>
        <p:spPr>
          <a:xfrm rot="10800000">
            <a:off x="429895" y="303530"/>
            <a:ext cx="122555" cy="250825"/>
          </a:xfrm>
          <a:prstGeom prst="roundRect">
            <a:avLst/>
          </a:prstGeom>
          <a:solidFill>
            <a:srgbClr val="004E97"/>
          </a:solidFill>
          <a:ln>
            <a:noFill/>
          </a:ln>
          <a:effectLst>
            <a:outerShdw blurRad="139700" dist="76200" dir="5400000" sx="98000" sy="98000" algn="t" rotWithShape="0">
              <a:srgbClr val="026AA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5"/>
              </a:solidFill>
              <a:cs typeface="+mn-ea"/>
              <a:sym typeface="+mn-lt"/>
            </a:endParaRPr>
          </a:p>
        </p:txBody>
      </p:sp>
      <p:sp>
        <p:nvSpPr>
          <p:cNvPr id="2" name="文本框 1"/>
          <p:cNvSpPr txBox="1"/>
          <p:nvPr/>
        </p:nvSpPr>
        <p:spPr>
          <a:xfrm>
            <a:off x="669979" y="1240061"/>
            <a:ext cx="10727948" cy="4166870"/>
          </a:xfrm>
          <a:prstGeom prst="rect">
            <a:avLst/>
          </a:prstGeom>
          <a:noFill/>
        </p:spPr>
        <p:txBody>
          <a:bodyPr wrap="square" rtlCol="0" anchor="t">
            <a:noAutofit/>
          </a:bodyPr>
          <a:lstStyle/>
          <a:p>
            <a:pPr marL="0" indent="0">
              <a:buFont typeface="Wingdings" panose="05000000000000000000" charset="0"/>
              <a:buNone/>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常见的跨语料库</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SER</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算法假设在自适应期间</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所有数据都可用</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。在现实生活中，由于数据隐私保护，这种假设几乎不可能。带有标签的情绪化声音可以被视为特定个体的一种身份识别形式。不当披露带有相应标签的数据可能会对数据提供者造成不当影响。</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Font typeface="Wingdings" panose="05000000000000000000" charset="0"/>
              <a:buNone/>
            </a:pP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Font typeface="Wingdings" panose="05000000000000000000" charset="0"/>
              <a:buNone/>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本文重点研究了一个更实用、更有趣的任务</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无源跨语料库</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SER</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，即在自适应过程中，源数据是不可访问的。其目标是使最初在源语料库上训练的预训练模型适应于在没有任何标记的源数据的目标语料库上良好地执行。</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Font typeface="Wingdings" panose="05000000000000000000" charset="0"/>
              <a:buNone/>
            </a:pP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Font typeface="Wingdings" panose="05000000000000000000" charset="0"/>
              <a:buNone/>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传统的跨语料库</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SER</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方法主要通过匹配目标特征分布和源特征分布来消除领域差异。然而，在这里，这不起作用，因为无源跨语料库</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SER</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面临着在不访问源数据的情况下进行源分布估计的挑战。在此背景下，如何有效地</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利用预训练的源模型在存在域偏移的情况下正确识别目标样本</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是该任务的主要难题。</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Font typeface="Wingdings" panose="05000000000000000000" charset="0"/>
              <a:buNone/>
            </a:pP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29775" y="-4505"/>
            <a:ext cx="2664620" cy="852236"/>
          </a:xfrm>
          <a:prstGeom prst="rect">
            <a:avLst/>
          </a:prstGeom>
        </p:spPr>
      </p:pic>
      <p:sp>
        <p:nvSpPr>
          <p:cNvPr id="24" name="文本框 23"/>
          <p:cNvSpPr txBox="1"/>
          <p:nvPr/>
        </p:nvSpPr>
        <p:spPr>
          <a:xfrm>
            <a:off x="626745" y="210185"/>
            <a:ext cx="1646605" cy="461665"/>
          </a:xfrm>
          <a:prstGeom prst="rect">
            <a:avLst/>
          </a:prstGeom>
          <a:noFill/>
        </p:spPr>
        <p:txBody>
          <a:bodyPr wrap="none" rtlCol="0">
            <a:spAutoFit/>
          </a:bodyPr>
          <a:lstStyle/>
          <a:p>
            <a:r>
              <a:rPr lang="zh-CN" altLang="en-US" sz="2400" b="1" spc="450" dirty="0">
                <a:solidFill>
                  <a:srgbClr val="004E97"/>
                </a:solidFill>
                <a:latin typeface="微软雅黑" panose="020B0503020204020204" pitchFamily="34" charset="-122"/>
                <a:ea typeface="微软雅黑" panose="020B0503020204020204" pitchFamily="34" charset="-122"/>
                <a:cs typeface="+mn-ea"/>
                <a:sym typeface="+mn-lt"/>
              </a:rPr>
              <a:t>解决方法</a:t>
            </a:r>
          </a:p>
        </p:txBody>
      </p:sp>
      <p:sp>
        <p:nvSpPr>
          <p:cNvPr id="25" name="矩形: 圆角 5"/>
          <p:cNvSpPr/>
          <p:nvPr/>
        </p:nvSpPr>
        <p:spPr>
          <a:xfrm rot="10800000">
            <a:off x="213360" y="180340"/>
            <a:ext cx="122555" cy="374015"/>
          </a:xfrm>
          <a:prstGeom prst="roundRect">
            <a:avLst/>
          </a:prstGeom>
          <a:solidFill>
            <a:srgbClr val="004E97"/>
          </a:solidFill>
          <a:ln>
            <a:noFill/>
          </a:ln>
          <a:effectLst>
            <a:outerShdw blurRad="139700" dist="76200" dir="5400000" sx="98000" sy="98000" algn="t" rotWithShape="0">
              <a:srgbClr val="026AA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5"/>
              </a:solidFill>
              <a:cs typeface="+mn-ea"/>
              <a:sym typeface="+mn-lt"/>
            </a:endParaRPr>
          </a:p>
        </p:txBody>
      </p:sp>
      <p:sp>
        <p:nvSpPr>
          <p:cNvPr id="26" name="矩形: 圆角 5"/>
          <p:cNvSpPr/>
          <p:nvPr/>
        </p:nvSpPr>
        <p:spPr>
          <a:xfrm rot="10800000">
            <a:off x="429895" y="303530"/>
            <a:ext cx="122555" cy="250825"/>
          </a:xfrm>
          <a:prstGeom prst="roundRect">
            <a:avLst/>
          </a:prstGeom>
          <a:solidFill>
            <a:srgbClr val="004E97"/>
          </a:solidFill>
          <a:ln>
            <a:noFill/>
          </a:ln>
          <a:effectLst>
            <a:outerShdw blurRad="139700" dist="76200" dir="5400000" sx="98000" sy="98000" algn="t" rotWithShape="0">
              <a:srgbClr val="026AA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5"/>
              </a:solidFill>
              <a:cs typeface="+mn-ea"/>
              <a:sym typeface="+mn-lt"/>
            </a:endParaRPr>
          </a:p>
        </p:txBody>
      </p:sp>
      <p:sp>
        <p:nvSpPr>
          <p:cNvPr id="2" name="文本框 1"/>
          <p:cNvSpPr txBox="1"/>
          <p:nvPr/>
        </p:nvSpPr>
        <p:spPr>
          <a:xfrm>
            <a:off x="669979" y="1240061"/>
            <a:ext cx="11376019" cy="4166870"/>
          </a:xfrm>
          <a:prstGeom prst="rect">
            <a:avLst/>
          </a:prstGeom>
          <a:noFill/>
        </p:spPr>
        <p:txBody>
          <a:bodyPr wrap="square" rtlCol="0" anchor="t">
            <a:noAutofit/>
          </a:bodyPr>
          <a:lstStyle/>
          <a:p>
            <a:pPr marL="0" indent="0">
              <a:buFont typeface="Wingdings" panose="05000000000000000000" charset="0"/>
              <a:buNone/>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情感感知对比适应网络（</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ECAN</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Font typeface="Wingdings" panose="05000000000000000000" charset="0"/>
              <a:buNone/>
            </a:pP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Font typeface="Wingdings" panose="05000000000000000000" charset="0"/>
              <a:buNone/>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局部适应</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：利用最近邻对比学习，通过分析相邻样本之间的关系，增强情感特征在局部的语义一致性。这样即使在源数据缺失的情况下，模型仍能在目标数据中找到情感的聚类结构。</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Font typeface="Wingdings" panose="05000000000000000000" charset="0"/>
              <a:buNone/>
            </a:pP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Font typeface="Wingdings" panose="05000000000000000000" charset="0"/>
              <a:buNone/>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全局适应</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：通过有监督对比学习，拉开不同情感聚类的距离，避免了仅依赖局部结构可能导致的模糊分类边界。这确保了情感识别在全局层面上的适应性。。</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Font typeface="Wingdings" panose="05000000000000000000" charset="0"/>
              <a:buNone/>
            </a:pP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Font typeface="Wingdings" panose="05000000000000000000" charset="0"/>
              <a:buNone/>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协同工作</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：最近邻对比学习和有监督对比学习相结合，既解决了局部特征的一致性问题，也实现了情感类别的全局区分，从而有效应对了无源跨语料情感识别中的领域差异问题。</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extLst>
      <p:ext uri="{BB962C8B-B14F-4D97-AF65-F5344CB8AC3E}">
        <p14:creationId xmlns:p14="http://schemas.microsoft.com/office/powerpoint/2010/main" val="1414532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29775" y="-4505"/>
            <a:ext cx="2664620" cy="852236"/>
          </a:xfrm>
          <a:prstGeom prst="rect">
            <a:avLst/>
          </a:prstGeom>
        </p:spPr>
      </p:pic>
      <p:sp>
        <p:nvSpPr>
          <p:cNvPr id="24" name="文本框 23"/>
          <p:cNvSpPr txBox="1"/>
          <p:nvPr/>
        </p:nvSpPr>
        <p:spPr>
          <a:xfrm>
            <a:off x="626745" y="210185"/>
            <a:ext cx="1646605" cy="461665"/>
          </a:xfrm>
          <a:prstGeom prst="rect">
            <a:avLst/>
          </a:prstGeom>
          <a:noFill/>
        </p:spPr>
        <p:txBody>
          <a:bodyPr wrap="none" rtlCol="0">
            <a:spAutoFit/>
          </a:bodyPr>
          <a:lstStyle/>
          <a:p>
            <a:r>
              <a:rPr lang="zh-CN" altLang="en-US" sz="2400" b="1" spc="450" dirty="0">
                <a:solidFill>
                  <a:srgbClr val="004E97"/>
                </a:solidFill>
                <a:latin typeface="微软雅黑" panose="020B0503020204020204" pitchFamily="34" charset="-122"/>
                <a:ea typeface="微软雅黑" panose="020B0503020204020204" pitchFamily="34" charset="-122"/>
                <a:cs typeface="+mn-ea"/>
                <a:sym typeface="+mn-lt"/>
              </a:rPr>
              <a:t>解决方法</a:t>
            </a:r>
          </a:p>
        </p:txBody>
      </p:sp>
      <p:sp>
        <p:nvSpPr>
          <p:cNvPr id="25" name="矩形: 圆角 5"/>
          <p:cNvSpPr/>
          <p:nvPr/>
        </p:nvSpPr>
        <p:spPr>
          <a:xfrm rot="10800000">
            <a:off x="213360" y="180340"/>
            <a:ext cx="122555" cy="374015"/>
          </a:xfrm>
          <a:prstGeom prst="roundRect">
            <a:avLst/>
          </a:prstGeom>
          <a:solidFill>
            <a:srgbClr val="004E97"/>
          </a:solidFill>
          <a:ln>
            <a:noFill/>
          </a:ln>
          <a:effectLst>
            <a:outerShdw blurRad="139700" dist="76200" dir="5400000" sx="98000" sy="98000" algn="t" rotWithShape="0">
              <a:srgbClr val="026AA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5"/>
              </a:solidFill>
              <a:cs typeface="+mn-ea"/>
              <a:sym typeface="+mn-lt"/>
            </a:endParaRPr>
          </a:p>
        </p:txBody>
      </p:sp>
      <p:sp>
        <p:nvSpPr>
          <p:cNvPr id="26" name="矩形: 圆角 5"/>
          <p:cNvSpPr/>
          <p:nvPr/>
        </p:nvSpPr>
        <p:spPr>
          <a:xfrm rot="10800000">
            <a:off x="429895" y="303530"/>
            <a:ext cx="122555" cy="250825"/>
          </a:xfrm>
          <a:prstGeom prst="roundRect">
            <a:avLst/>
          </a:prstGeom>
          <a:solidFill>
            <a:srgbClr val="004E97"/>
          </a:solidFill>
          <a:ln>
            <a:noFill/>
          </a:ln>
          <a:effectLst>
            <a:outerShdw blurRad="139700" dist="76200" dir="5400000" sx="98000" sy="98000" algn="t" rotWithShape="0">
              <a:srgbClr val="026AA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5"/>
              </a:solidFill>
              <a:cs typeface="+mn-ea"/>
              <a:sym typeface="+mn-lt"/>
            </a:endParaRPr>
          </a:p>
        </p:txBody>
      </p:sp>
      <p:pic>
        <p:nvPicPr>
          <p:cNvPr id="3" name="图片 2">
            <a:extLst>
              <a:ext uri="{FF2B5EF4-FFF2-40B4-BE49-F238E27FC236}">
                <a16:creationId xmlns:a16="http://schemas.microsoft.com/office/drawing/2014/main" id="{8446F67D-915D-1487-5262-58B89ABC7D3E}"/>
              </a:ext>
            </a:extLst>
          </p:cNvPr>
          <p:cNvPicPr>
            <a:picLocks noChangeAspect="1"/>
          </p:cNvPicPr>
          <p:nvPr/>
        </p:nvPicPr>
        <p:blipFill>
          <a:blip r:embed="rId4"/>
          <a:stretch>
            <a:fillRect/>
          </a:stretch>
        </p:blipFill>
        <p:spPr>
          <a:xfrm>
            <a:off x="1365446" y="1429195"/>
            <a:ext cx="10127858" cy="4374259"/>
          </a:xfrm>
          <a:prstGeom prst="rect">
            <a:avLst/>
          </a:prstGeom>
        </p:spPr>
      </p:pic>
    </p:spTree>
    <p:extLst>
      <p:ext uri="{BB962C8B-B14F-4D97-AF65-F5344CB8AC3E}">
        <p14:creationId xmlns:p14="http://schemas.microsoft.com/office/powerpoint/2010/main" val="2833418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29775" y="-4505"/>
            <a:ext cx="2664620" cy="852236"/>
          </a:xfrm>
          <a:prstGeom prst="rect">
            <a:avLst/>
          </a:prstGeom>
        </p:spPr>
      </p:pic>
      <p:sp>
        <p:nvSpPr>
          <p:cNvPr id="24" name="文本框 23"/>
          <p:cNvSpPr txBox="1"/>
          <p:nvPr/>
        </p:nvSpPr>
        <p:spPr>
          <a:xfrm>
            <a:off x="626745" y="210185"/>
            <a:ext cx="2743059" cy="461665"/>
          </a:xfrm>
          <a:prstGeom prst="rect">
            <a:avLst/>
          </a:prstGeom>
          <a:noFill/>
        </p:spPr>
        <p:txBody>
          <a:bodyPr wrap="none" rtlCol="0">
            <a:spAutoFit/>
          </a:bodyPr>
          <a:lstStyle/>
          <a:p>
            <a:r>
              <a:rPr lang="zh-CN" altLang="en-US" sz="2400" b="1" spc="450" dirty="0">
                <a:solidFill>
                  <a:srgbClr val="004E97"/>
                </a:solidFill>
                <a:latin typeface="微软雅黑" panose="020B0503020204020204" pitchFamily="34" charset="-122"/>
                <a:ea typeface="微软雅黑" panose="020B0503020204020204" pitchFamily="34" charset="-122"/>
                <a:cs typeface="+mn-ea"/>
                <a:sym typeface="+mn-lt"/>
              </a:rPr>
              <a:t>最近邻对比学习</a:t>
            </a:r>
          </a:p>
        </p:txBody>
      </p:sp>
      <p:sp>
        <p:nvSpPr>
          <p:cNvPr id="25" name="矩形: 圆角 5"/>
          <p:cNvSpPr/>
          <p:nvPr/>
        </p:nvSpPr>
        <p:spPr>
          <a:xfrm rot="10800000">
            <a:off x="213360" y="180340"/>
            <a:ext cx="122555" cy="374015"/>
          </a:xfrm>
          <a:prstGeom prst="roundRect">
            <a:avLst/>
          </a:prstGeom>
          <a:solidFill>
            <a:srgbClr val="004E97"/>
          </a:solidFill>
          <a:ln>
            <a:noFill/>
          </a:ln>
          <a:effectLst>
            <a:outerShdw blurRad="139700" dist="76200" dir="5400000" sx="98000" sy="98000" algn="t" rotWithShape="0">
              <a:srgbClr val="026AA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5"/>
              </a:solidFill>
              <a:cs typeface="+mn-ea"/>
              <a:sym typeface="+mn-lt"/>
            </a:endParaRPr>
          </a:p>
        </p:txBody>
      </p:sp>
      <p:sp>
        <p:nvSpPr>
          <p:cNvPr id="26" name="矩形: 圆角 5"/>
          <p:cNvSpPr/>
          <p:nvPr/>
        </p:nvSpPr>
        <p:spPr>
          <a:xfrm rot="10800000">
            <a:off x="429895" y="303530"/>
            <a:ext cx="122555" cy="250825"/>
          </a:xfrm>
          <a:prstGeom prst="roundRect">
            <a:avLst/>
          </a:prstGeom>
          <a:solidFill>
            <a:srgbClr val="004E97"/>
          </a:solidFill>
          <a:ln>
            <a:noFill/>
          </a:ln>
          <a:effectLst>
            <a:outerShdw blurRad="139700" dist="76200" dir="5400000" sx="98000" sy="98000" algn="t" rotWithShape="0">
              <a:srgbClr val="026AA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5"/>
              </a:solidFill>
              <a:cs typeface="+mn-ea"/>
              <a:sym typeface="+mn-lt"/>
            </a:endParaRPr>
          </a:p>
        </p:txBody>
      </p:sp>
      <p:sp>
        <p:nvSpPr>
          <p:cNvPr id="7" name="文本框 6">
            <a:extLst>
              <a:ext uri="{FF2B5EF4-FFF2-40B4-BE49-F238E27FC236}">
                <a16:creationId xmlns:a16="http://schemas.microsoft.com/office/drawing/2014/main" id="{1BC12EB2-3362-BFD6-23AF-5A3952F8A85C}"/>
              </a:ext>
            </a:extLst>
          </p:cNvPr>
          <p:cNvSpPr txBox="1"/>
          <p:nvPr/>
        </p:nvSpPr>
        <p:spPr>
          <a:xfrm>
            <a:off x="619548" y="1096045"/>
            <a:ext cx="11376019" cy="5184576"/>
          </a:xfrm>
          <a:prstGeom prst="rect">
            <a:avLst/>
          </a:prstGeom>
          <a:noFill/>
        </p:spPr>
        <p:txBody>
          <a:bodyPr wrap="square" rtlCol="0" anchor="t">
            <a:noAutofit/>
          </a:bodyPr>
          <a:lstStyle/>
          <a:p>
            <a:pPr marL="0" indent="0">
              <a:buFont typeface="Wingdings" panose="05000000000000000000" charset="0"/>
              <a:buNone/>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源分类器可能不适合目标领域，但目标语音样本往往在特征空间中形成明显的聚类。这表明相似的样本应彼此接近。因此，提出了一种</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最近邻对比学习模块</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，以利用目标数据中的局部信息并增强语义一致性。该模块专注于样本之间的适应，旨在强化最近邻之间的关系。</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Font typeface="Wingdings" panose="05000000000000000000" charset="0"/>
              <a:buNone/>
            </a:pP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Font typeface="Wingdings" panose="05000000000000000000" charset="0"/>
              <a:buNone/>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聚类特性</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：目标语音样本在特征空间中形成明显的聚类，即同类样本相互靠近。</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ECAN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利用这一特性，通过增强样本间的关系来提高识别性能。</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Font typeface="Wingdings" panose="05000000000000000000" charset="0"/>
              <a:buNone/>
            </a:pP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Font typeface="Wingdings" panose="05000000000000000000" charset="0"/>
              <a:buNone/>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最近邻对比学习模块</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：该模块通过构建特征记忆库来存储目标样本的特征，利用余弦相似度检索最近邻。将每个样本的最近邻视为正样本对，而其他样本视为负样本。</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Font typeface="Wingdings" panose="05000000000000000000" charset="0"/>
              <a:buNone/>
            </a:pP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Font typeface="Wingdings" panose="05000000000000000000" charset="0"/>
              <a:buNone/>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损失函数</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：使用 </a:t>
            </a:r>
            <a:r>
              <a:rPr lang="en-US" altLang="zh-CN" sz="2400" dirty="0" err="1">
                <a:latin typeface="微软雅黑" panose="020B0503020204020204" pitchFamily="34" charset="-122"/>
                <a:ea typeface="微软雅黑" panose="020B0503020204020204" pitchFamily="34" charset="-122"/>
                <a:cs typeface="微软雅黑" panose="020B0503020204020204" pitchFamily="34" charset="-122"/>
              </a:rPr>
              <a:t>InfoNCE</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损失函数，旨在最大化正样本对的相似度，同时最小化正样本和负样本之间的相似度。通过优化该损失函数，</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ECAN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能够有效地将特征向其最近邻聚集，并将其与不相似的样本分离，从而提高模型对目标数据的适应性和识别能力。</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extLst>
      <p:ext uri="{BB962C8B-B14F-4D97-AF65-F5344CB8AC3E}">
        <p14:creationId xmlns:p14="http://schemas.microsoft.com/office/powerpoint/2010/main" val="2853682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29775" y="-4505"/>
            <a:ext cx="2664620" cy="852236"/>
          </a:xfrm>
          <a:prstGeom prst="rect">
            <a:avLst/>
          </a:prstGeom>
        </p:spPr>
      </p:pic>
      <p:sp>
        <p:nvSpPr>
          <p:cNvPr id="24" name="文本框 23"/>
          <p:cNvSpPr txBox="1"/>
          <p:nvPr/>
        </p:nvSpPr>
        <p:spPr>
          <a:xfrm>
            <a:off x="626745" y="210185"/>
            <a:ext cx="2377574" cy="461665"/>
          </a:xfrm>
          <a:prstGeom prst="rect">
            <a:avLst/>
          </a:prstGeom>
          <a:noFill/>
        </p:spPr>
        <p:txBody>
          <a:bodyPr wrap="none" rtlCol="0">
            <a:spAutoFit/>
          </a:bodyPr>
          <a:lstStyle/>
          <a:p>
            <a:r>
              <a:rPr lang="zh-CN" altLang="en-US" sz="2400" b="1" spc="450" dirty="0">
                <a:solidFill>
                  <a:srgbClr val="004E97"/>
                </a:solidFill>
                <a:latin typeface="微软雅黑" panose="020B0503020204020204" pitchFamily="34" charset="-122"/>
                <a:ea typeface="微软雅黑" panose="020B0503020204020204" pitchFamily="34" charset="-122"/>
                <a:cs typeface="+mn-ea"/>
                <a:sym typeface="+mn-lt"/>
              </a:rPr>
              <a:t>监督对比学习</a:t>
            </a:r>
          </a:p>
        </p:txBody>
      </p:sp>
      <p:sp>
        <p:nvSpPr>
          <p:cNvPr id="25" name="矩形: 圆角 5"/>
          <p:cNvSpPr/>
          <p:nvPr/>
        </p:nvSpPr>
        <p:spPr>
          <a:xfrm rot="10800000">
            <a:off x="213360" y="180340"/>
            <a:ext cx="122555" cy="374015"/>
          </a:xfrm>
          <a:prstGeom prst="roundRect">
            <a:avLst/>
          </a:prstGeom>
          <a:solidFill>
            <a:srgbClr val="004E97"/>
          </a:solidFill>
          <a:ln>
            <a:noFill/>
          </a:ln>
          <a:effectLst>
            <a:outerShdw blurRad="139700" dist="76200" dir="5400000" sx="98000" sy="98000" algn="t" rotWithShape="0">
              <a:srgbClr val="026AA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5"/>
              </a:solidFill>
              <a:cs typeface="+mn-ea"/>
              <a:sym typeface="+mn-lt"/>
            </a:endParaRPr>
          </a:p>
        </p:txBody>
      </p:sp>
      <p:sp>
        <p:nvSpPr>
          <p:cNvPr id="26" name="矩形: 圆角 5"/>
          <p:cNvSpPr/>
          <p:nvPr/>
        </p:nvSpPr>
        <p:spPr>
          <a:xfrm rot="10800000">
            <a:off x="429895" y="303530"/>
            <a:ext cx="122555" cy="250825"/>
          </a:xfrm>
          <a:prstGeom prst="roundRect">
            <a:avLst/>
          </a:prstGeom>
          <a:solidFill>
            <a:srgbClr val="004E97"/>
          </a:solidFill>
          <a:ln>
            <a:noFill/>
          </a:ln>
          <a:effectLst>
            <a:outerShdw blurRad="139700" dist="76200" dir="5400000" sx="98000" sy="98000" algn="t" rotWithShape="0">
              <a:srgbClr val="026AA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5"/>
              </a:solidFill>
              <a:cs typeface="+mn-ea"/>
              <a:sym typeface="+mn-lt"/>
            </a:endParaRPr>
          </a:p>
        </p:txBody>
      </p:sp>
      <p:sp>
        <p:nvSpPr>
          <p:cNvPr id="7" name="文本框 6">
            <a:extLst>
              <a:ext uri="{FF2B5EF4-FFF2-40B4-BE49-F238E27FC236}">
                <a16:creationId xmlns:a16="http://schemas.microsoft.com/office/drawing/2014/main" id="{1BC12EB2-3362-BFD6-23AF-5A3952F8A85C}"/>
              </a:ext>
            </a:extLst>
          </p:cNvPr>
          <p:cNvSpPr txBox="1"/>
          <p:nvPr/>
        </p:nvSpPr>
        <p:spPr>
          <a:xfrm>
            <a:off x="626745" y="1096045"/>
            <a:ext cx="11376019" cy="720080"/>
          </a:xfrm>
          <a:prstGeom prst="rect">
            <a:avLst/>
          </a:prstGeom>
          <a:noFill/>
        </p:spPr>
        <p:txBody>
          <a:bodyPr wrap="square" rtlCol="0" anchor="t">
            <a:noAutofit/>
          </a:bodyPr>
          <a:lstStyle/>
          <a:p>
            <a:pPr marL="0" indent="0">
              <a:buFont typeface="Wingdings" panose="05000000000000000000" charset="0"/>
              <a:buNone/>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噪声邻居问题</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：最近邻对比学习中，可能会选择到属于不同情感类别的邻居样本，导致不准确的监督。因此，提出了有监督的对比学习模块来解决这一问题。</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Font typeface="Wingdings" panose="05000000000000000000" charset="0"/>
              <a:buNone/>
            </a:pP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Font typeface="Wingdings" panose="05000000000000000000" charset="0"/>
              <a:buNone/>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有监督对比学习</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：通过得分库存储所有目标数据点的预测得分，并在每次训练前更新。在对比学习过程中，利用得分库中的预测得分来找到同类别样本，并在特征库中提取它们的特征。</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Font typeface="Wingdings" panose="05000000000000000000" charset="0"/>
              <a:buNone/>
            </a:pP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Font typeface="Wingdings" panose="05000000000000000000" charset="0"/>
              <a:buNone/>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损失函数</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：损失函数通过优化，使同一类别的特征彼此靠近，不同类别的特征相互远离，增强类内一致性和类间区分性，从而减少噪声邻居的影响并提高模型的准确性。</a:t>
            </a:r>
          </a:p>
        </p:txBody>
      </p:sp>
      <p:pic>
        <p:nvPicPr>
          <p:cNvPr id="4" name="图片 3">
            <a:extLst>
              <a:ext uri="{FF2B5EF4-FFF2-40B4-BE49-F238E27FC236}">
                <a16:creationId xmlns:a16="http://schemas.microsoft.com/office/drawing/2014/main" id="{EF7865A6-9A00-3E54-77ED-6829BBA769C9}"/>
              </a:ext>
            </a:extLst>
          </p:cNvPr>
          <p:cNvPicPr>
            <a:picLocks noChangeAspect="1"/>
          </p:cNvPicPr>
          <p:nvPr/>
        </p:nvPicPr>
        <p:blipFill>
          <a:blip r:embed="rId4"/>
          <a:stretch>
            <a:fillRect/>
          </a:stretch>
        </p:blipFill>
        <p:spPr>
          <a:xfrm>
            <a:off x="2468935" y="5056485"/>
            <a:ext cx="8323347" cy="1728192"/>
          </a:xfrm>
          <a:prstGeom prst="rect">
            <a:avLst/>
          </a:prstGeom>
        </p:spPr>
      </p:pic>
    </p:spTree>
    <p:extLst>
      <p:ext uri="{BB962C8B-B14F-4D97-AF65-F5344CB8AC3E}">
        <p14:creationId xmlns:p14="http://schemas.microsoft.com/office/powerpoint/2010/main" val="754469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29775" y="-4505"/>
            <a:ext cx="2664620" cy="852236"/>
          </a:xfrm>
          <a:prstGeom prst="rect">
            <a:avLst/>
          </a:prstGeom>
        </p:spPr>
      </p:pic>
      <p:sp>
        <p:nvSpPr>
          <p:cNvPr id="24" name="文本框 23"/>
          <p:cNvSpPr txBox="1"/>
          <p:nvPr/>
        </p:nvSpPr>
        <p:spPr>
          <a:xfrm>
            <a:off x="626745" y="210185"/>
            <a:ext cx="915635" cy="461665"/>
          </a:xfrm>
          <a:prstGeom prst="rect">
            <a:avLst/>
          </a:prstGeom>
          <a:noFill/>
        </p:spPr>
        <p:txBody>
          <a:bodyPr wrap="none" rtlCol="0">
            <a:spAutoFit/>
          </a:bodyPr>
          <a:lstStyle/>
          <a:p>
            <a:r>
              <a:rPr lang="zh-CN" altLang="en-US" sz="2400" b="1" spc="450" dirty="0">
                <a:solidFill>
                  <a:srgbClr val="004E97"/>
                </a:solidFill>
                <a:latin typeface="微软雅黑" panose="020B0503020204020204" pitchFamily="34" charset="-122"/>
                <a:ea typeface="微软雅黑" panose="020B0503020204020204" pitchFamily="34" charset="-122"/>
                <a:cs typeface="+mn-ea"/>
                <a:sym typeface="+mn-lt"/>
              </a:rPr>
              <a:t>训练</a:t>
            </a:r>
          </a:p>
        </p:txBody>
      </p:sp>
      <p:sp>
        <p:nvSpPr>
          <p:cNvPr id="25" name="矩形: 圆角 5"/>
          <p:cNvSpPr/>
          <p:nvPr/>
        </p:nvSpPr>
        <p:spPr>
          <a:xfrm rot="10800000">
            <a:off x="213360" y="180340"/>
            <a:ext cx="122555" cy="374015"/>
          </a:xfrm>
          <a:prstGeom prst="roundRect">
            <a:avLst/>
          </a:prstGeom>
          <a:solidFill>
            <a:srgbClr val="004E97"/>
          </a:solidFill>
          <a:ln>
            <a:noFill/>
          </a:ln>
          <a:effectLst>
            <a:outerShdw blurRad="139700" dist="76200" dir="5400000" sx="98000" sy="98000" algn="t" rotWithShape="0">
              <a:srgbClr val="026AA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5"/>
              </a:solidFill>
              <a:cs typeface="+mn-ea"/>
              <a:sym typeface="+mn-lt"/>
            </a:endParaRPr>
          </a:p>
        </p:txBody>
      </p:sp>
      <p:sp>
        <p:nvSpPr>
          <p:cNvPr id="26" name="矩形: 圆角 5"/>
          <p:cNvSpPr/>
          <p:nvPr/>
        </p:nvSpPr>
        <p:spPr>
          <a:xfrm rot="10800000">
            <a:off x="429895" y="303530"/>
            <a:ext cx="122555" cy="250825"/>
          </a:xfrm>
          <a:prstGeom prst="roundRect">
            <a:avLst/>
          </a:prstGeom>
          <a:solidFill>
            <a:srgbClr val="004E97"/>
          </a:solidFill>
          <a:ln>
            <a:noFill/>
          </a:ln>
          <a:effectLst>
            <a:outerShdw blurRad="139700" dist="76200" dir="5400000" sx="98000" sy="98000" algn="t" rotWithShape="0">
              <a:srgbClr val="026AA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5"/>
              </a:solidFill>
              <a:cs typeface="+mn-ea"/>
              <a:sym typeface="+mn-lt"/>
            </a:endParaRPr>
          </a:p>
        </p:txBody>
      </p:sp>
      <p:pic>
        <p:nvPicPr>
          <p:cNvPr id="3" name="图片 2">
            <a:extLst>
              <a:ext uri="{FF2B5EF4-FFF2-40B4-BE49-F238E27FC236}">
                <a16:creationId xmlns:a16="http://schemas.microsoft.com/office/drawing/2014/main" id="{D1B18F10-80A4-70F0-70A5-2C572EF068A2}"/>
              </a:ext>
            </a:extLst>
          </p:cNvPr>
          <p:cNvPicPr>
            <a:picLocks noChangeAspect="1"/>
          </p:cNvPicPr>
          <p:nvPr/>
        </p:nvPicPr>
        <p:blipFill>
          <a:blip r:embed="rId4"/>
          <a:stretch>
            <a:fillRect/>
          </a:stretch>
        </p:blipFill>
        <p:spPr>
          <a:xfrm>
            <a:off x="310244" y="1456085"/>
            <a:ext cx="4928321" cy="3312368"/>
          </a:xfrm>
          <a:prstGeom prst="rect">
            <a:avLst/>
          </a:prstGeom>
        </p:spPr>
      </p:pic>
      <p:pic>
        <p:nvPicPr>
          <p:cNvPr id="6" name="图片 5">
            <a:extLst>
              <a:ext uri="{FF2B5EF4-FFF2-40B4-BE49-F238E27FC236}">
                <a16:creationId xmlns:a16="http://schemas.microsoft.com/office/drawing/2014/main" id="{73DBDB53-4DC4-2A60-E1FE-720F8B5FD05E}"/>
              </a:ext>
            </a:extLst>
          </p:cNvPr>
          <p:cNvPicPr>
            <a:picLocks noChangeAspect="1"/>
          </p:cNvPicPr>
          <p:nvPr/>
        </p:nvPicPr>
        <p:blipFill>
          <a:blip r:embed="rId5"/>
          <a:stretch>
            <a:fillRect/>
          </a:stretch>
        </p:blipFill>
        <p:spPr>
          <a:xfrm>
            <a:off x="5600718" y="441017"/>
            <a:ext cx="5761367" cy="6408712"/>
          </a:xfrm>
          <a:prstGeom prst="rect">
            <a:avLst/>
          </a:prstGeom>
        </p:spPr>
      </p:pic>
    </p:spTree>
    <p:extLst>
      <p:ext uri="{BB962C8B-B14F-4D97-AF65-F5344CB8AC3E}">
        <p14:creationId xmlns:p14="http://schemas.microsoft.com/office/powerpoint/2010/main" val="316679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29775" y="-4505"/>
            <a:ext cx="2664620" cy="852236"/>
          </a:xfrm>
          <a:prstGeom prst="rect">
            <a:avLst/>
          </a:prstGeom>
        </p:spPr>
      </p:pic>
      <p:sp>
        <p:nvSpPr>
          <p:cNvPr id="24" name="文本框 23"/>
          <p:cNvSpPr txBox="1"/>
          <p:nvPr/>
        </p:nvSpPr>
        <p:spPr>
          <a:xfrm>
            <a:off x="626745" y="210185"/>
            <a:ext cx="1646605" cy="461665"/>
          </a:xfrm>
          <a:prstGeom prst="rect">
            <a:avLst/>
          </a:prstGeom>
          <a:noFill/>
        </p:spPr>
        <p:txBody>
          <a:bodyPr wrap="none" rtlCol="0">
            <a:spAutoFit/>
          </a:bodyPr>
          <a:lstStyle/>
          <a:p>
            <a:r>
              <a:rPr lang="zh-CN" altLang="en-US" sz="2400" b="1" spc="450" dirty="0">
                <a:solidFill>
                  <a:srgbClr val="004E97"/>
                </a:solidFill>
                <a:latin typeface="微软雅黑" panose="020B0503020204020204" pitchFamily="34" charset="-122"/>
                <a:ea typeface="微软雅黑" panose="020B0503020204020204" pitchFamily="34" charset="-122"/>
                <a:cs typeface="+mn-ea"/>
                <a:sym typeface="+mn-lt"/>
              </a:rPr>
              <a:t>实验结果</a:t>
            </a:r>
          </a:p>
        </p:txBody>
      </p:sp>
      <p:sp>
        <p:nvSpPr>
          <p:cNvPr id="25" name="矩形: 圆角 5"/>
          <p:cNvSpPr/>
          <p:nvPr/>
        </p:nvSpPr>
        <p:spPr>
          <a:xfrm rot="10800000">
            <a:off x="213360" y="180340"/>
            <a:ext cx="122555" cy="374015"/>
          </a:xfrm>
          <a:prstGeom prst="roundRect">
            <a:avLst/>
          </a:prstGeom>
          <a:solidFill>
            <a:srgbClr val="004E97"/>
          </a:solidFill>
          <a:ln>
            <a:noFill/>
          </a:ln>
          <a:effectLst>
            <a:outerShdw blurRad="139700" dist="76200" dir="5400000" sx="98000" sy="98000" algn="t" rotWithShape="0">
              <a:srgbClr val="026AA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5"/>
              </a:solidFill>
              <a:cs typeface="+mn-ea"/>
              <a:sym typeface="+mn-lt"/>
            </a:endParaRPr>
          </a:p>
        </p:txBody>
      </p:sp>
      <p:sp>
        <p:nvSpPr>
          <p:cNvPr id="26" name="矩形: 圆角 5"/>
          <p:cNvSpPr/>
          <p:nvPr/>
        </p:nvSpPr>
        <p:spPr>
          <a:xfrm rot="10800000">
            <a:off x="429895" y="303530"/>
            <a:ext cx="122555" cy="250825"/>
          </a:xfrm>
          <a:prstGeom prst="roundRect">
            <a:avLst/>
          </a:prstGeom>
          <a:solidFill>
            <a:srgbClr val="004E97"/>
          </a:solidFill>
          <a:ln>
            <a:noFill/>
          </a:ln>
          <a:effectLst>
            <a:outerShdw blurRad="139700" dist="76200" dir="5400000" sx="98000" sy="98000" algn="t" rotWithShape="0">
              <a:srgbClr val="026AA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5"/>
              </a:solidFill>
              <a:cs typeface="+mn-ea"/>
              <a:sym typeface="+mn-lt"/>
            </a:endParaRPr>
          </a:p>
        </p:txBody>
      </p:sp>
      <p:pic>
        <p:nvPicPr>
          <p:cNvPr id="4" name="图片 3">
            <a:extLst>
              <a:ext uri="{FF2B5EF4-FFF2-40B4-BE49-F238E27FC236}">
                <a16:creationId xmlns:a16="http://schemas.microsoft.com/office/drawing/2014/main" id="{15B8C6E1-5046-23A5-6BB3-C475C53DB842}"/>
              </a:ext>
            </a:extLst>
          </p:cNvPr>
          <p:cNvPicPr>
            <a:picLocks noChangeAspect="1"/>
          </p:cNvPicPr>
          <p:nvPr/>
        </p:nvPicPr>
        <p:blipFill>
          <a:blip r:embed="rId4"/>
          <a:stretch>
            <a:fillRect/>
          </a:stretch>
        </p:blipFill>
        <p:spPr>
          <a:xfrm>
            <a:off x="835810" y="1168053"/>
            <a:ext cx="11187129" cy="2743438"/>
          </a:xfrm>
          <a:prstGeom prst="rect">
            <a:avLst/>
          </a:prstGeom>
        </p:spPr>
      </p:pic>
      <p:pic>
        <p:nvPicPr>
          <p:cNvPr id="6" name="图片 5">
            <a:extLst>
              <a:ext uri="{FF2B5EF4-FFF2-40B4-BE49-F238E27FC236}">
                <a16:creationId xmlns:a16="http://schemas.microsoft.com/office/drawing/2014/main" id="{7B9CF2DA-094D-6C58-D20D-B20CDC89E8D8}"/>
              </a:ext>
            </a:extLst>
          </p:cNvPr>
          <p:cNvPicPr>
            <a:picLocks noChangeAspect="1"/>
          </p:cNvPicPr>
          <p:nvPr/>
        </p:nvPicPr>
        <p:blipFill>
          <a:blip r:embed="rId5"/>
          <a:stretch>
            <a:fillRect/>
          </a:stretch>
        </p:blipFill>
        <p:spPr>
          <a:xfrm>
            <a:off x="2468935" y="4336405"/>
            <a:ext cx="8341700" cy="2088232"/>
          </a:xfrm>
          <a:prstGeom prst="rect">
            <a:avLst/>
          </a:prstGeom>
        </p:spPr>
      </p:pic>
    </p:spTree>
    <p:extLst>
      <p:ext uri="{BB962C8B-B14F-4D97-AF65-F5344CB8AC3E}">
        <p14:creationId xmlns:p14="http://schemas.microsoft.com/office/powerpoint/2010/main" val="367052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29775" y="-4505"/>
            <a:ext cx="2664620" cy="852236"/>
          </a:xfrm>
          <a:prstGeom prst="rect">
            <a:avLst/>
          </a:prstGeom>
        </p:spPr>
      </p:pic>
      <p:sp>
        <p:nvSpPr>
          <p:cNvPr id="24" name="文本框 23"/>
          <p:cNvSpPr txBox="1"/>
          <p:nvPr/>
        </p:nvSpPr>
        <p:spPr>
          <a:xfrm>
            <a:off x="626745" y="210185"/>
            <a:ext cx="1646605" cy="461665"/>
          </a:xfrm>
          <a:prstGeom prst="rect">
            <a:avLst/>
          </a:prstGeom>
          <a:noFill/>
        </p:spPr>
        <p:txBody>
          <a:bodyPr wrap="none" rtlCol="0">
            <a:spAutoFit/>
          </a:bodyPr>
          <a:lstStyle/>
          <a:p>
            <a:r>
              <a:rPr lang="zh-CN" altLang="en-US" sz="2400" b="1" spc="450" dirty="0">
                <a:solidFill>
                  <a:srgbClr val="004E97"/>
                </a:solidFill>
                <a:latin typeface="微软雅黑" panose="020B0503020204020204" pitchFamily="34" charset="-122"/>
                <a:ea typeface="微软雅黑" panose="020B0503020204020204" pitchFamily="34" charset="-122"/>
                <a:cs typeface="+mn-ea"/>
                <a:sym typeface="+mn-lt"/>
              </a:rPr>
              <a:t>现存问题</a:t>
            </a:r>
          </a:p>
        </p:txBody>
      </p:sp>
      <p:sp>
        <p:nvSpPr>
          <p:cNvPr id="25" name="矩形: 圆角 5"/>
          <p:cNvSpPr/>
          <p:nvPr/>
        </p:nvSpPr>
        <p:spPr>
          <a:xfrm rot="10800000">
            <a:off x="213360" y="180340"/>
            <a:ext cx="122555" cy="374015"/>
          </a:xfrm>
          <a:prstGeom prst="roundRect">
            <a:avLst/>
          </a:prstGeom>
          <a:solidFill>
            <a:srgbClr val="004E97"/>
          </a:solidFill>
          <a:ln>
            <a:noFill/>
          </a:ln>
          <a:effectLst>
            <a:outerShdw blurRad="139700" dist="76200" dir="5400000" sx="98000" sy="98000" algn="t" rotWithShape="0">
              <a:srgbClr val="026AA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5"/>
              </a:solidFill>
              <a:cs typeface="+mn-ea"/>
              <a:sym typeface="+mn-lt"/>
            </a:endParaRPr>
          </a:p>
        </p:txBody>
      </p:sp>
      <p:sp>
        <p:nvSpPr>
          <p:cNvPr id="26" name="矩形: 圆角 5"/>
          <p:cNvSpPr/>
          <p:nvPr/>
        </p:nvSpPr>
        <p:spPr>
          <a:xfrm rot="10800000">
            <a:off x="429895" y="303530"/>
            <a:ext cx="122555" cy="250825"/>
          </a:xfrm>
          <a:prstGeom prst="roundRect">
            <a:avLst/>
          </a:prstGeom>
          <a:solidFill>
            <a:srgbClr val="004E97"/>
          </a:solidFill>
          <a:ln>
            <a:noFill/>
          </a:ln>
          <a:effectLst>
            <a:outerShdw blurRad="139700" dist="76200" dir="5400000" sx="98000" sy="98000" algn="t" rotWithShape="0">
              <a:srgbClr val="026AA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5"/>
              </a:solidFill>
              <a:cs typeface="+mn-ea"/>
              <a:sym typeface="+mn-lt"/>
            </a:endParaRPr>
          </a:p>
        </p:txBody>
      </p:sp>
      <p:sp>
        <p:nvSpPr>
          <p:cNvPr id="2" name="文本框 1"/>
          <p:cNvSpPr txBox="1"/>
          <p:nvPr/>
        </p:nvSpPr>
        <p:spPr>
          <a:xfrm>
            <a:off x="463957" y="1312069"/>
            <a:ext cx="11366018" cy="4166870"/>
          </a:xfrm>
          <a:prstGeom prst="rect">
            <a:avLst/>
          </a:prstGeom>
          <a:noFill/>
        </p:spPr>
        <p:txBody>
          <a:bodyPr wrap="square" rtlCol="0" anchor="t">
            <a:noAutofit/>
          </a:bodyPr>
          <a:lstStyle/>
          <a:p>
            <a:pPr marL="342900" indent="-342900">
              <a:buFont typeface="Arial" panose="020B0604020202020204" pitchFamily="34" charset="0"/>
              <a:buChar char="•"/>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缺乏足够标记训练数据。</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与自动语音识别等其他语音信号处理任务相比，在自然环境中采集和标注带有情感标签的语音数据是非常耗时的。大多数情感数据集中的话语数量不足以训练稳健的深度学习模型。主流的方法利用从基于语音的自监督学习（</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SSL</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）预训练模型中提取的特征，从而显着提高性能。</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Arial" panose="020B0604020202020204" pitchFamily="34" charset="0"/>
              <a:buChar char="•"/>
            </a:pP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Arial" panose="020B0604020202020204" pitchFamily="34" charset="0"/>
              <a:buChar char="•"/>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如何从语音信号中提取出有区别的特征。</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由于人类情感有时是模糊的，因此从声学信号中提取最佳特征需要相当大的关注。</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Arial" panose="020B0604020202020204" pitchFamily="34" charset="0"/>
              <a:buChar char="•"/>
            </a:pP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Arial" panose="020B0604020202020204" pitchFamily="34" charset="0"/>
              <a:buChar char="•"/>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在跨语料库评估中，由于领域信息的变化，语音中的情感信息很难学习。</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大多数现有的方法都是在相同的数据集上训练和测试的，在不可见的数据集上性能会显著降低。</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extLst>
      <p:ext uri="{BB962C8B-B14F-4D97-AF65-F5344CB8AC3E}">
        <p14:creationId xmlns:p14="http://schemas.microsoft.com/office/powerpoint/2010/main" val="1187532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768893-E485-D6B5-CB9E-D7CC8DA839B5}"/>
            </a:ext>
          </a:extLst>
        </p:cNvPr>
        <p:cNvGrpSpPr/>
        <p:nvPr/>
      </p:nvGrpSpPr>
      <p:grpSpPr>
        <a:xfrm>
          <a:off x="0" y="0"/>
          <a:ext cx="0" cy="0"/>
          <a:chOff x="0" y="0"/>
          <a:chExt cx="0" cy="0"/>
        </a:xfrm>
      </p:grpSpPr>
      <p:pic>
        <p:nvPicPr>
          <p:cNvPr id="22" name="图片 21">
            <a:extLst>
              <a:ext uri="{FF2B5EF4-FFF2-40B4-BE49-F238E27FC236}">
                <a16:creationId xmlns:a16="http://schemas.microsoft.com/office/drawing/2014/main" id="{946C172F-39C0-87E4-B57C-E67E1EF59CE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29775" y="-4505"/>
            <a:ext cx="2664620" cy="852236"/>
          </a:xfrm>
          <a:prstGeom prst="rect">
            <a:avLst/>
          </a:prstGeom>
        </p:spPr>
      </p:pic>
      <p:sp>
        <p:nvSpPr>
          <p:cNvPr id="24" name="文本框 23">
            <a:extLst>
              <a:ext uri="{FF2B5EF4-FFF2-40B4-BE49-F238E27FC236}">
                <a16:creationId xmlns:a16="http://schemas.microsoft.com/office/drawing/2014/main" id="{81BBDC12-3DD9-EAFF-0D48-CE9884DFAD4C}"/>
              </a:ext>
            </a:extLst>
          </p:cNvPr>
          <p:cNvSpPr txBox="1"/>
          <p:nvPr/>
        </p:nvSpPr>
        <p:spPr>
          <a:xfrm>
            <a:off x="626745" y="210185"/>
            <a:ext cx="1646605" cy="461665"/>
          </a:xfrm>
          <a:prstGeom prst="rect">
            <a:avLst/>
          </a:prstGeom>
          <a:noFill/>
        </p:spPr>
        <p:txBody>
          <a:bodyPr wrap="none" rtlCol="0">
            <a:spAutoFit/>
          </a:bodyPr>
          <a:lstStyle/>
          <a:p>
            <a:r>
              <a:rPr lang="zh-CN" altLang="en-US" sz="2400" b="1" spc="450" dirty="0">
                <a:solidFill>
                  <a:srgbClr val="004E97"/>
                </a:solidFill>
                <a:latin typeface="微软雅黑" panose="020B0503020204020204" pitchFamily="34" charset="-122"/>
                <a:ea typeface="微软雅黑" panose="020B0503020204020204" pitchFamily="34" charset="-122"/>
                <a:cs typeface="+mn-ea"/>
                <a:sym typeface="+mn-lt"/>
              </a:rPr>
              <a:t>解决方法</a:t>
            </a:r>
          </a:p>
        </p:txBody>
      </p:sp>
      <p:sp>
        <p:nvSpPr>
          <p:cNvPr id="25" name="矩形: 圆角 5">
            <a:extLst>
              <a:ext uri="{FF2B5EF4-FFF2-40B4-BE49-F238E27FC236}">
                <a16:creationId xmlns:a16="http://schemas.microsoft.com/office/drawing/2014/main" id="{32993120-3DD5-33E9-9BD7-78124C634D94}"/>
              </a:ext>
            </a:extLst>
          </p:cNvPr>
          <p:cNvSpPr/>
          <p:nvPr/>
        </p:nvSpPr>
        <p:spPr>
          <a:xfrm rot="10800000">
            <a:off x="213360" y="180340"/>
            <a:ext cx="122555" cy="374015"/>
          </a:xfrm>
          <a:prstGeom prst="roundRect">
            <a:avLst/>
          </a:prstGeom>
          <a:solidFill>
            <a:srgbClr val="004E97"/>
          </a:solidFill>
          <a:ln>
            <a:noFill/>
          </a:ln>
          <a:effectLst>
            <a:outerShdw blurRad="139700" dist="76200" dir="5400000" sx="98000" sy="98000" algn="t" rotWithShape="0">
              <a:srgbClr val="026AA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5"/>
              </a:solidFill>
              <a:cs typeface="+mn-ea"/>
              <a:sym typeface="+mn-lt"/>
            </a:endParaRPr>
          </a:p>
        </p:txBody>
      </p:sp>
      <p:sp>
        <p:nvSpPr>
          <p:cNvPr id="26" name="矩形: 圆角 5">
            <a:extLst>
              <a:ext uri="{FF2B5EF4-FFF2-40B4-BE49-F238E27FC236}">
                <a16:creationId xmlns:a16="http://schemas.microsoft.com/office/drawing/2014/main" id="{11B0BF8D-F906-9B12-E1B4-703071402D98}"/>
              </a:ext>
            </a:extLst>
          </p:cNvPr>
          <p:cNvSpPr/>
          <p:nvPr/>
        </p:nvSpPr>
        <p:spPr>
          <a:xfrm rot="10800000">
            <a:off x="429895" y="303530"/>
            <a:ext cx="122555" cy="250825"/>
          </a:xfrm>
          <a:prstGeom prst="roundRect">
            <a:avLst/>
          </a:prstGeom>
          <a:solidFill>
            <a:srgbClr val="004E97"/>
          </a:solidFill>
          <a:ln>
            <a:noFill/>
          </a:ln>
          <a:effectLst>
            <a:outerShdw blurRad="139700" dist="76200" dir="5400000" sx="98000" sy="98000" algn="t" rotWithShape="0">
              <a:srgbClr val="026AA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5"/>
              </a:solidFill>
              <a:cs typeface="+mn-ea"/>
              <a:sym typeface="+mn-lt"/>
            </a:endParaRPr>
          </a:p>
        </p:txBody>
      </p:sp>
      <p:sp>
        <p:nvSpPr>
          <p:cNvPr id="2" name="文本框 1">
            <a:extLst>
              <a:ext uri="{FF2B5EF4-FFF2-40B4-BE49-F238E27FC236}">
                <a16:creationId xmlns:a16="http://schemas.microsoft.com/office/drawing/2014/main" id="{F321BE1C-43C9-FC8D-C5D3-3457478681EE}"/>
              </a:ext>
            </a:extLst>
          </p:cNvPr>
          <p:cNvSpPr txBox="1"/>
          <p:nvPr/>
        </p:nvSpPr>
        <p:spPr>
          <a:xfrm>
            <a:off x="463957" y="1312069"/>
            <a:ext cx="11366018" cy="4166870"/>
          </a:xfrm>
          <a:prstGeom prst="rect">
            <a:avLst/>
          </a:prstGeom>
          <a:noFill/>
        </p:spPr>
        <p:txBody>
          <a:bodyPr wrap="square" rtlCol="0" anchor="t">
            <a:noAutofit/>
          </a:bodyPr>
          <a:lstStyle/>
          <a:p>
            <a:pPr marL="342900" indent="-342900">
              <a:buFont typeface="Arial" panose="020B0604020202020204" pitchFamily="34" charset="0"/>
              <a:buChar char="•"/>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缺乏足够标记训练数据。</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使用深度</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CNN</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结构作为特征提取器来学习输入话语的空间信息</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对无监督卷积自动编码器进行预训练，以传递先验知识并提取瓶颈特征作为情感分类的附加输入。</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Arial" panose="020B0604020202020204" pitchFamily="34" charset="0"/>
              <a:buChar char="•"/>
            </a:pP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Arial" panose="020B0604020202020204" pitchFamily="34" charset="0"/>
              <a:buChar char="•"/>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为了提高</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SER</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系统的泛化能力。</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对抗域广义</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Transformer</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cs typeface="微软雅黑" panose="020B0503020204020204" pitchFamily="34" charset="-122"/>
              </a:rPr>
              <a:t>ADoGT</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），有效地减少了训练和测试数据之间的域分歧，并为每个输入话语获得更有效的特征表示。</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使用门控融合模型交互两个分支的特征提取器所提取的特征。</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p:txBody>
      </p:sp>
    </p:spTree>
    <p:extLst>
      <p:ext uri="{BB962C8B-B14F-4D97-AF65-F5344CB8AC3E}">
        <p14:creationId xmlns:p14="http://schemas.microsoft.com/office/powerpoint/2010/main" val="2648055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2A5E04-1A4F-6B66-3504-2B8CA70A8C99}"/>
            </a:ext>
          </a:extLst>
        </p:cNvPr>
        <p:cNvGrpSpPr/>
        <p:nvPr/>
      </p:nvGrpSpPr>
      <p:grpSpPr>
        <a:xfrm>
          <a:off x="0" y="0"/>
          <a:ext cx="0" cy="0"/>
          <a:chOff x="0" y="0"/>
          <a:chExt cx="0" cy="0"/>
        </a:xfrm>
      </p:grpSpPr>
      <p:pic>
        <p:nvPicPr>
          <p:cNvPr id="22" name="图片 21">
            <a:extLst>
              <a:ext uri="{FF2B5EF4-FFF2-40B4-BE49-F238E27FC236}">
                <a16:creationId xmlns:a16="http://schemas.microsoft.com/office/drawing/2014/main" id="{21260CE3-E431-6347-BABE-715E3BEBFD7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29775" y="-4505"/>
            <a:ext cx="2664620" cy="852236"/>
          </a:xfrm>
          <a:prstGeom prst="rect">
            <a:avLst/>
          </a:prstGeom>
        </p:spPr>
      </p:pic>
      <p:sp>
        <p:nvSpPr>
          <p:cNvPr id="24" name="文本框 23">
            <a:extLst>
              <a:ext uri="{FF2B5EF4-FFF2-40B4-BE49-F238E27FC236}">
                <a16:creationId xmlns:a16="http://schemas.microsoft.com/office/drawing/2014/main" id="{A21476C7-FABF-4725-FC25-123F21C0CED5}"/>
              </a:ext>
            </a:extLst>
          </p:cNvPr>
          <p:cNvSpPr txBox="1"/>
          <p:nvPr/>
        </p:nvSpPr>
        <p:spPr>
          <a:xfrm>
            <a:off x="626745" y="210185"/>
            <a:ext cx="1646605" cy="461665"/>
          </a:xfrm>
          <a:prstGeom prst="rect">
            <a:avLst/>
          </a:prstGeom>
          <a:noFill/>
        </p:spPr>
        <p:txBody>
          <a:bodyPr wrap="none" rtlCol="0">
            <a:spAutoFit/>
          </a:bodyPr>
          <a:lstStyle/>
          <a:p>
            <a:r>
              <a:rPr lang="zh-CN" altLang="en-US" sz="2400" b="1" spc="450" dirty="0">
                <a:solidFill>
                  <a:srgbClr val="004E97"/>
                </a:solidFill>
                <a:latin typeface="微软雅黑" panose="020B0503020204020204" pitchFamily="34" charset="-122"/>
                <a:ea typeface="微软雅黑" panose="020B0503020204020204" pitchFamily="34" charset="-122"/>
                <a:cs typeface="+mn-ea"/>
                <a:sym typeface="+mn-lt"/>
              </a:rPr>
              <a:t>解决方法</a:t>
            </a:r>
          </a:p>
        </p:txBody>
      </p:sp>
      <p:sp>
        <p:nvSpPr>
          <p:cNvPr id="25" name="矩形: 圆角 5">
            <a:extLst>
              <a:ext uri="{FF2B5EF4-FFF2-40B4-BE49-F238E27FC236}">
                <a16:creationId xmlns:a16="http://schemas.microsoft.com/office/drawing/2014/main" id="{56B3AFB9-3DB3-63A6-D58B-2450C446E0B8}"/>
              </a:ext>
            </a:extLst>
          </p:cNvPr>
          <p:cNvSpPr/>
          <p:nvPr/>
        </p:nvSpPr>
        <p:spPr>
          <a:xfrm rot="10800000">
            <a:off x="213360" y="180340"/>
            <a:ext cx="122555" cy="374015"/>
          </a:xfrm>
          <a:prstGeom prst="roundRect">
            <a:avLst/>
          </a:prstGeom>
          <a:solidFill>
            <a:srgbClr val="004E97"/>
          </a:solidFill>
          <a:ln>
            <a:noFill/>
          </a:ln>
          <a:effectLst>
            <a:outerShdw blurRad="139700" dist="76200" dir="5400000" sx="98000" sy="98000" algn="t" rotWithShape="0">
              <a:srgbClr val="026AA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5"/>
              </a:solidFill>
              <a:cs typeface="+mn-ea"/>
              <a:sym typeface="+mn-lt"/>
            </a:endParaRPr>
          </a:p>
        </p:txBody>
      </p:sp>
      <p:sp>
        <p:nvSpPr>
          <p:cNvPr id="26" name="矩形: 圆角 5">
            <a:extLst>
              <a:ext uri="{FF2B5EF4-FFF2-40B4-BE49-F238E27FC236}">
                <a16:creationId xmlns:a16="http://schemas.microsoft.com/office/drawing/2014/main" id="{75B3BAD8-3498-7B82-DEFC-DA0006FD6441}"/>
              </a:ext>
            </a:extLst>
          </p:cNvPr>
          <p:cNvSpPr/>
          <p:nvPr/>
        </p:nvSpPr>
        <p:spPr>
          <a:xfrm rot="10800000">
            <a:off x="429895" y="303530"/>
            <a:ext cx="122555" cy="250825"/>
          </a:xfrm>
          <a:prstGeom prst="roundRect">
            <a:avLst/>
          </a:prstGeom>
          <a:solidFill>
            <a:srgbClr val="004E97"/>
          </a:solidFill>
          <a:ln>
            <a:noFill/>
          </a:ln>
          <a:effectLst>
            <a:outerShdw blurRad="139700" dist="76200" dir="5400000" sx="98000" sy="98000" algn="t" rotWithShape="0">
              <a:srgbClr val="026AA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5"/>
              </a:solidFill>
              <a:cs typeface="+mn-ea"/>
              <a:sym typeface="+mn-lt"/>
            </a:endParaRPr>
          </a:p>
        </p:txBody>
      </p:sp>
      <p:pic>
        <p:nvPicPr>
          <p:cNvPr id="3" name="图片 2">
            <a:extLst>
              <a:ext uri="{FF2B5EF4-FFF2-40B4-BE49-F238E27FC236}">
                <a16:creationId xmlns:a16="http://schemas.microsoft.com/office/drawing/2014/main" id="{A868487A-2334-2A60-5240-E5027DA9053B}"/>
              </a:ext>
            </a:extLst>
          </p:cNvPr>
          <p:cNvPicPr>
            <a:picLocks noChangeAspect="1"/>
          </p:cNvPicPr>
          <p:nvPr/>
        </p:nvPicPr>
        <p:blipFill>
          <a:blip r:embed="rId4"/>
          <a:stretch>
            <a:fillRect/>
          </a:stretch>
        </p:blipFill>
        <p:spPr>
          <a:xfrm>
            <a:off x="429894" y="1456085"/>
            <a:ext cx="11804403" cy="2103302"/>
          </a:xfrm>
          <a:prstGeom prst="rect">
            <a:avLst/>
          </a:prstGeom>
        </p:spPr>
      </p:pic>
      <p:sp>
        <p:nvSpPr>
          <p:cNvPr id="4" name="文本框 3">
            <a:extLst>
              <a:ext uri="{FF2B5EF4-FFF2-40B4-BE49-F238E27FC236}">
                <a16:creationId xmlns:a16="http://schemas.microsoft.com/office/drawing/2014/main" id="{326D4C3E-35E2-E20F-5142-560D8A0EE18C}"/>
              </a:ext>
            </a:extLst>
          </p:cNvPr>
          <p:cNvSpPr txBox="1"/>
          <p:nvPr/>
        </p:nvSpPr>
        <p:spPr>
          <a:xfrm>
            <a:off x="429894" y="3760341"/>
            <a:ext cx="11349538" cy="2232065"/>
          </a:xfrm>
          <a:prstGeom prst="rect">
            <a:avLst/>
          </a:prstGeom>
          <a:noFill/>
        </p:spPr>
        <p:txBody>
          <a:bodyPr wrap="square" rtlCol="0" anchor="t">
            <a:noAutofit/>
          </a:bodyPr>
          <a:lstStyle/>
          <a:p>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）表征编码：有监督</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CNN</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和无监督</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CNN</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自动编码器。</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）门控融合：为了提高跨语料库</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SER</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的性能，提出了一种基于</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Transformer</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的门控融合模型来融合输出特征。</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）领域泛化：为了减少不同数据集之间的领域差异，使用领域对抗学习来消除领域信息。</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extLst>
      <p:ext uri="{BB962C8B-B14F-4D97-AF65-F5344CB8AC3E}">
        <p14:creationId xmlns:p14="http://schemas.microsoft.com/office/powerpoint/2010/main" val="468878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96DFF9-2410-57DA-F572-0E7F05EE911C}"/>
            </a:ext>
          </a:extLst>
        </p:cNvPr>
        <p:cNvGrpSpPr/>
        <p:nvPr/>
      </p:nvGrpSpPr>
      <p:grpSpPr>
        <a:xfrm>
          <a:off x="0" y="0"/>
          <a:ext cx="0" cy="0"/>
          <a:chOff x="0" y="0"/>
          <a:chExt cx="0" cy="0"/>
        </a:xfrm>
      </p:grpSpPr>
      <p:pic>
        <p:nvPicPr>
          <p:cNvPr id="22" name="图片 21">
            <a:extLst>
              <a:ext uri="{FF2B5EF4-FFF2-40B4-BE49-F238E27FC236}">
                <a16:creationId xmlns:a16="http://schemas.microsoft.com/office/drawing/2014/main" id="{F79C2911-8F2A-1A16-F7B3-4B28775D9C8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29775" y="-4505"/>
            <a:ext cx="2664620" cy="852236"/>
          </a:xfrm>
          <a:prstGeom prst="rect">
            <a:avLst/>
          </a:prstGeom>
        </p:spPr>
      </p:pic>
      <p:sp>
        <p:nvSpPr>
          <p:cNvPr id="24" name="文本框 23">
            <a:extLst>
              <a:ext uri="{FF2B5EF4-FFF2-40B4-BE49-F238E27FC236}">
                <a16:creationId xmlns:a16="http://schemas.microsoft.com/office/drawing/2014/main" id="{3C27BD02-6E55-BFEA-A126-AB619C6A6BBA}"/>
              </a:ext>
            </a:extLst>
          </p:cNvPr>
          <p:cNvSpPr txBox="1"/>
          <p:nvPr/>
        </p:nvSpPr>
        <p:spPr>
          <a:xfrm>
            <a:off x="626745" y="210185"/>
            <a:ext cx="1646605" cy="461665"/>
          </a:xfrm>
          <a:prstGeom prst="rect">
            <a:avLst/>
          </a:prstGeom>
          <a:noFill/>
        </p:spPr>
        <p:txBody>
          <a:bodyPr wrap="none" rtlCol="0">
            <a:spAutoFit/>
          </a:bodyPr>
          <a:lstStyle/>
          <a:p>
            <a:r>
              <a:rPr lang="zh-CN" altLang="en-US" sz="2400" b="1" spc="450" dirty="0">
                <a:solidFill>
                  <a:srgbClr val="004E97"/>
                </a:solidFill>
                <a:latin typeface="微软雅黑" panose="020B0503020204020204" pitchFamily="34" charset="-122"/>
                <a:ea typeface="微软雅黑" panose="020B0503020204020204" pitchFamily="34" charset="-122"/>
                <a:cs typeface="+mn-ea"/>
                <a:sym typeface="+mn-lt"/>
              </a:rPr>
              <a:t>解决方法</a:t>
            </a:r>
          </a:p>
        </p:txBody>
      </p:sp>
      <p:sp>
        <p:nvSpPr>
          <p:cNvPr id="25" name="矩形: 圆角 5">
            <a:extLst>
              <a:ext uri="{FF2B5EF4-FFF2-40B4-BE49-F238E27FC236}">
                <a16:creationId xmlns:a16="http://schemas.microsoft.com/office/drawing/2014/main" id="{6685248D-E085-3D7A-92C0-CBB4803E05F1}"/>
              </a:ext>
            </a:extLst>
          </p:cNvPr>
          <p:cNvSpPr/>
          <p:nvPr/>
        </p:nvSpPr>
        <p:spPr>
          <a:xfrm rot="10800000">
            <a:off x="213360" y="180340"/>
            <a:ext cx="122555" cy="374015"/>
          </a:xfrm>
          <a:prstGeom prst="roundRect">
            <a:avLst/>
          </a:prstGeom>
          <a:solidFill>
            <a:srgbClr val="004E97"/>
          </a:solidFill>
          <a:ln>
            <a:noFill/>
          </a:ln>
          <a:effectLst>
            <a:outerShdw blurRad="139700" dist="76200" dir="5400000" sx="98000" sy="98000" algn="t" rotWithShape="0">
              <a:srgbClr val="026AA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5"/>
              </a:solidFill>
              <a:cs typeface="+mn-ea"/>
              <a:sym typeface="+mn-lt"/>
            </a:endParaRPr>
          </a:p>
        </p:txBody>
      </p:sp>
      <p:sp>
        <p:nvSpPr>
          <p:cNvPr id="26" name="矩形: 圆角 5">
            <a:extLst>
              <a:ext uri="{FF2B5EF4-FFF2-40B4-BE49-F238E27FC236}">
                <a16:creationId xmlns:a16="http://schemas.microsoft.com/office/drawing/2014/main" id="{1C9E575E-14AF-4B21-E3D0-3989C2823EE7}"/>
              </a:ext>
            </a:extLst>
          </p:cNvPr>
          <p:cNvSpPr/>
          <p:nvPr/>
        </p:nvSpPr>
        <p:spPr>
          <a:xfrm rot="10800000">
            <a:off x="429895" y="303530"/>
            <a:ext cx="122555" cy="250825"/>
          </a:xfrm>
          <a:prstGeom prst="roundRect">
            <a:avLst/>
          </a:prstGeom>
          <a:solidFill>
            <a:srgbClr val="004E97"/>
          </a:solidFill>
          <a:ln>
            <a:noFill/>
          </a:ln>
          <a:effectLst>
            <a:outerShdw blurRad="139700" dist="76200" dir="5400000" sx="98000" sy="98000" algn="t" rotWithShape="0">
              <a:srgbClr val="026AA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5"/>
              </a:solidFill>
              <a:cs typeface="+mn-ea"/>
              <a:sym typeface="+mn-lt"/>
            </a:endParaRPr>
          </a:p>
        </p:txBody>
      </p:sp>
      <p:pic>
        <p:nvPicPr>
          <p:cNvPr id="5" name="图片 4">
            <a:extLst>
              <a:ext uri="{FF2B5EF4-FFF2-40B4-BE49-F238E27FC236}">
                <a16:creationId xmlns:a16="http://schemas.microsoft.com/office/drawing/2014/main" id="{ABACAE6B-1E73-0AB8-4360-32BF28E4681E}"/>
              </a:ext>
            </a:extLst>
          </p:cNvPr>
          <p:cNvPicPr>
            <a:picLocks noChangeAspect="1"/>
          </p:cNvPicPr>
          <p:nvPr/>
        </p:nvPicPr>
        <p:blipFill>
          <a:blip r:embed="rId4"/>
          <a:stretch>
            <a:fillRect/>
          </a:stretch>
        </p:blipFill>
        <p:spPr>
          <a:xfrm>
            <a:off x="1820863" y="847731"/>
            <a:ext cx="8387586" cy="5065653"/>
          </a:xfrm>
          <a:prstGeom prst="rect">
            <a:avLst/>
          </a:prstGeom>
        </p:spPr>
      </p:pic>
      <p:pic>
        <p:nvPicPr>
          <p:cNvPr id="7" name="图片 6">
            <a:extLst>
              <a:ext uri="{FF2B5EF4-FFF2-40B4-BE49-F238E27FC236}">
                <a16:creationId xmlns:a16="http://schemas.microsoft.com/office/drawing/2014/main" id="{655CE09D-14CD-CBCA-48F5-71A3B02B74F8}"/>
              </a:ext>
            </a:extLst>
          </p:cNvPr>
          <p:cNvPicPr>
            <a:picLocks noChangeAspect="1"/>
          </p:cNvPicPr>
          <p:nvPr/>
        </p:nvPicPr>
        <p:blipFill>
          <a:blip r:embed="rId5"/>
          <a:stretch>
            <a:fillRect/>
          </a:stretch>
        </p:blipFill>
        <p:spPr>
          <a:xfrm>
            <a:off x="1964879" y="5946731"/>
            <a:ext cx="4686706" cy="876376"/>
          </a:xfrm>
          <a:prstGeom prst="rect">
            <a:avLst/>
          </a:prstGeom>
        </p:spPr>
      </p:pic>
    </p:spTree>
    <p:extLst>
      <p:ext uri="{BB962C8B-B14F-4D97-AF65-F5344CB8AC3E}">
        <p14:creationId xmlns:p14="http://schemas.microsoft.com/office/powerpoint/2010/main" val="1083825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B4DD5D-396E-761C-F3EE-7B58E3DA6E02}"/>
            </a:ext>
          </a:extLst>
        </p:cNvPr>
        <p:cNvGrpSpPr/>
        <p:nvPr/>
      </p:nvGrpSpPr>
      <p:grpSpPr>
        <a:xfrm>
          <a:off x="0" y="0"/>
          <a:ext cx="0" cy="0"/>
          <a:chOff x="0" y="0"/>
          <a:chExt cx="0" cy="0"/>
        </a:xfrm>
      </p:grpSpPr>
      <p:pic>
        <p:nvPicPr>
          <p:cNvPr id="22" name="图片 21">
            <a:extLst>
              <a:ext uri="{FF2B5EF4-FFF2-40B4-BE49-F238E27FC236}">
                <a16:creationId xmlns:a16="http://schemas.microsoft.com/office/drawing/2014/main" id="{F0CB29F4-0A91-5BB6-B367-3862926039E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29775" y="-4505"/>
            <a:ext cx="2664620" cy="852236"/>
          </a:xfrm>
          <a:prstGeom prst="rect">
            <a:avLst/>
          </a:prstGeom>
        </p:spPr>
      </p:pic>
      <p:sp>
        <p:nvSpPr>
          <p:cNvPr id="24" name="文本框 23">
            <a:extLst>
              <a:ext uri="{FF2B5EF4-FFF2-40B4-BE49-F238E27FC236}">
                <a16:creationId xmlns:a16="http://schemas.microsoft.com/office/drawing/2014/main" id="{B228833B-0CA8-66BD-56F4-62052CE8F09D}"/>
              </a:ext>
            </a:extLst>
          </p:cNvPr>
          <p:cNvSpPr txBox="1"/>
          <p:nvPr/>
        </p:nvSpPr>
        <p:spPr>
          <a:xfrm>
            <a:off x="626745" y="210185"/>
            <a:ext cx="2012089" cy="461665"/>
          </a:xfrm>
          <a:prstGeom prst="rect">
            <a:avLst/>
          </a:prstGeom>
          <a:noFill/>
        </p:spPr>
        <p:txBody>
          <a:bodyPr wrap="none" rtlCol="0">
            <a:spAutoFit/>
          </a:bodyPr>
          <a:lstStyle/>
          <a:p>
            <a:r>
              <a:rPr lang="zh-CN" altLang="en-US" sz="2400" b="1" spc="450" dirty="0">
                <a:solidFill>
                  <a:srgbClr val="004E97"/>
                </a:solidFill>
                <a:latin typeface="微软雅黑" panose="020B0503020204020204" pitchFamily="34" charset="-122"/>
                <a:ea typeface="微软雅黑" panose="020B0503020204020204" pitchFamily="34" charset="-122"/>
                <a:cs typeface="+mn-ea"/>
                <a:sym typeface="+mn-lt"/>
              </a:rPr>
              <a:t>梯度反转层</a:t>
            </a:r>
          </a:p>
        </p:txBody>
      </p:sp>
      <p:sp>
        <p:nvSpPr>
          <p:cNvPr id="25" name="矩形: 圆角 5">
            <a:extLst>
              <a:ext uri="{FF2B5EF4-FFF2-40B4-BE49-F238E27FC236}">
                <a16:creationId xmlns:a16="http://schemas.microsoft.com/office/drawing/2014/main" id="{8D6EA56C-AB6B-8FF6-1442-EDC73D64610E}"/>
              </a:ext>
            </a:extLst>
          </p:cNvPr>
          <p:cNvSpPr/>
          <p:nvPr/>
        </p:nvSpPr>
        <p:spPr>
          <a:xfrm rot="10800000">
            <a:off x="213360" y="180340"/>
            <a:ext cx="122555" cy="374015"/>
          </a:xfrm>
          <a:prstGeom prst="roundRect">
            <a:avLst/>
          </a:prstGeom>
          <a:solidFill>
            <a:srgbClr val="004E97"/>
          </a:solidFill>
          <a:ln>
            <a:noFill/>
          </a:ln>
          <a:effectLst>
            <a:outerShdw blurRad="139700" dist="76200" dir="5400000" sx="98000" sy="98000" algn="t" rotWithShape="0">
              <a:srgbClr val="026AA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5"/>
              </a:solidFill>
              <a:cs typeface="+mn-ea"/>
              <a:sym typeface="+mn-lt"/>
            </a:endParaRPr>
          </a:p>
        </p:txBody>
      </p:sp>
      <p:sp>
        <p:nvSpPr>
          <p:cNvPr id="26" name="矩形: 圆角 5">
            <a:extLst>
              <a:ext uri="{FF2B5EF4-FFF2-40B4-BE49-F238E27FC236}">
                <a16:creationId xmlns:a16="http://schemas.microsoft.com/office/drawing/2014/main" id="{E4B17EF1-7879-928F-7303-100ECD2E137D}"/>
              </a:ext>
            </a:extLst>
          </p:cNvPr>
          <p:cNvSpPr/>
          <p:nvPr/>
        </p:nvSpPr>
        <p:spPr>
          <a:xfrm rot="10800000">
            <a:off x="429895" y="303530"/>
            <a:ext cx="122555" cy="250825"/>
          </a:xfrm>
          <a:prstGeom prst="roundRect">
            <a:avLst/>
          </a:prstGeom>
          <a:solidFill>
            <a:srgbClr val="004E97"/>
          </a:solidFill>
          <a:ln>
            <a:noFill/>
          </a:ln>
          <a:effectLst>
            <a:outerShdw blurRad="139700" dist="76200" dir="5400000" sx="98000" sy="98000" algn="t" rotWithShape="0">
              <a:srgbClr val="026AA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5"/>
              </a:solidFill>
              <a:cs typeface="+mn-ea"/>
              <a:sym typeface="+mn-lt"/>
            </a:endParaRPr>
          </a:p>
        </p:txBody>
      </p:sp>
      <p:pic>
        <p:nvPicPr>
          <p:cNvPr id="3" name="图片 2">
            <a:extLst>
              <a:ext uri="{FF2B5EF4-FFF2-40B4-BE49-F238E27FC236}">
                <a16:creationId xmlns:a16="http://schemas.microsoft.com/office/drawing/2014/main" id="{A95F6EE6-CAFD-A974-0912-AD392C33FF68}"/>
              </a:ext>
            </a:extLst>
          </p:cNvPr>
          <p:cNvPicPr>
            <a:picLocks noChangeAspect="1"/>
          </p:cNvPicPr>
          <p:nvPr/>
        </p:nvPicPr>
        <p:blipFill>
          <a:blip r:embed="rId4"/>
          <a:stretch>
            <a:fillRect/>
          </a:stretch>
        </p:blipFill>
        <p:spPr>
          <a:xfrm>
            <a:off x="935705" y="1168053"/>
            <a:ext cx="10987339" cy="4626519"/>
          </a:xfrm>
          <a:prstGeom prst="rect">
            <a:avLst/>
          </a:prstGeom>
        </p:spPr>
      </p:pic>
    </p:spTree>
    <p:extLst>
      <p:ext uri="{BB962C8B-B14F-4D97-AF65-F5344CB8AC3E}">
        <p14:creationId xmlns:p14="http://schemas.microsoft.com/office/powerpoint/2010/main" val="4193896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D368FF-8068-2B97-4D78-FD4F861998DE}"/>
            </a:ext>
          </a:extLst>
        </p:cNvPr>
        <p:cNvGrpSpPr/>
        <p:nvPr/>
      </p:nvGrpSpPr>
      <p:grpSpPr>
        <a:xfrm>
          <a:off x="0" y="0"/>
          <a:ext cx="0" cy="0"/>
          <a:chOff x="0" y="0"/>
          <a:chExt cx="0" cy="0"/>
        </a:xfrm>
      </p:grpSpPr>
      <p:pic>
        <p:nvPicPr>
          <p:cNvPr id="22" name="图片 21">
            <a:extLst>
              <a:ext uri="{FF2B5EF4-FFF2-40B4-BE49-F238E27FC236}">
                <a16:creationId xmlns:a16="http://schemas.microsoft.com/office/drawing/2014/main" id="{70A664AD-D3DE-9DAC-A77E-EA2F6A4710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29775" y="-4505"/>
            <a:ext cx="2664620" cy="852236"/>
          </a:xfrm>
          <a:prstGeom prst="rect">
            <a:avLst/>
          </a:prstGeom>
        </p:spPr>
      </p:pic>
      <p:sp>
        <p:nvSpPr>
          <p:cNvPr id="24" name="文本框 23">
            <a:extLst>
              <a:ext uri="{FF2B5EF4-FFF2-40B4-BE49-F238E27FC236}">
                <a16:creationId xmlns:a16="http://schemas.microsoft.com/office/drawing/2014/main" id="{E60FC202-6E95-9531-AC89-8A480D0E0ECA}"/>
              </a:ext>
            </a:extLst>
          </p:cNvPr>
          <p:cNvSpPr txBox="1"/>
          <p:nvPr/>
        </p:nvSpPr>
        <p:spPr>
          <a:xfrm>
            <a:off x="626745" y="210185"/>
            <a:ext cx="1646605" cy="461665"/>
          </a:xfrm>
          <a:prstGeom prst="rect">
            <a:avLst/>
          </a:prstGeom>
          <a:noFill/>
        </p:spPr>
        <p:txBody>
          <a:bodyPr wrap="none" rtlCol="0">
            <a:spAutoFit/>
          </a:bodyPr>
          <a:lstStyle/>
          <a:p>
            <a:r>
              <a:rPr lang="zh-CN" altLang="en-US" sz="2400" b="1" spc="450" dirty="0">
                <a:solidFill>
                  <a:srgbClr val="004E97"/>
                </a:solidFill>
                <a:latin typeface="微软雅黑" panose="020B0503020204020204" pitchFamily="34" charset="-122"/>
                <a:ea typeface="微软雅黑" panose="020B0503020204020204" pitchFamily="34" charset="-122"/>
                <a:cs typeface="+mn-ea"/>
                <a:sym typeface="+mn-lt"/>
              </a:rPr>
              <a:t>解决方法</a:t>
            </a:r>
          </a:p>
        </p:txBody>
      </p:sp>
      <p:sp>
        <p:nvSpPr>
          <p:cNvPr id="25" name="矩形: 圆角 5">
            <a:extLst>
              <a:ext uri="{FF2B5EF4-FFF2-40B4-BE49-F238E27FC236}">
                <a16:creationId xmlns:a16="http://schemas.microsoft.com/office/drawing/2014/main" id="{D8EC0CC8-05A9-63EE-AF0E-54830B19C15B}"/>
              </a:ext>
            </a:extLst>
          </p:cNvPr>
          <p:cNvSpPr/>
          <p:nvPr/>
        </p:nvSpPr>
        <p:spPr>
          <a:xfrm rot="10800000">
            <a:off x="213360" y="180340"/>
            <a:ext cx="122555" cy="374015"/>
          </a:xfrm>
          <a:prstGeom prst="roundRect">
            <a:avLst/>
          </a:prstGeom>
          <a:solidFill>
            <a:srgbClr val="004E97"/>
          </a:solidFill>
          <a:ln>
            <a:noFill/>
          </a:ln>
          <a:effectLst>
            <a:outerShdw blurRad="139700" dist="76200" dir="5400000" sx="98000" sy="98000" algn="t" rotWithShape="0">
              <a:srgbClr val="026AA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5"/>
              </a:solidFill>
              <a:cs typeface="+mn-ea"/>
              <a:sym typeface="+mn-lt"/>
            </a:endParaRPr>
          </a:p>
        </p:txBody>
      </p:sp>
      <p:sp>
        <p:nvSpPr>
          <p:cNvPr id="26" name="矩形: 圆角 5">
            <a:extLst>
              <a:ext uri="{FF2B5EF4-FFF2-40B4-BE49-F238E27FC236}">
                <a16:creationId xmlns:a16="http://schemas.microsoft.com/office/drawing/2014/main" id="{0B788815-0812-5C20-0FA1-11848BE93476}"/>
              </a:ext>
            </a:extLst>
          </p:cNvPr>
          <p:cNvSpPr/>
          <p:nvPr/>
        </p:nvSpPr>
        <p:spPr>
          <a:xfrm rot="10800000">
            <a:off x="429895" y="303530"/>
            <a:ext cx="122555" cy="250825"/>
          </a:xfrm>
          <a:prstGeom prst="roundRect">
            <a:avLst/>
          </a:prstGeom>
          <a:solidFill>
            <a:srgbClr val="004E97"/>
          </a:solidFill>
          <a:ln>
            <a:noFill/>
          </a:ln>
          <a:effectLst>
            <a:outerShdw blurRad="139700" dist="76200" dir="5400000" sx="98000" sy="98000" algn="t" rotWithShape="0">
              <a:srgbClr val="026AA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5"/>
              </a:solidFill>
              <a:cs typeface="+mn-ea"/>
              <a:sym typeface="+mn-lt"/>
            </a:endParaRPr>
          </a:p>
        </p:txBody>
      </p:sp>
      <p:pic>
        <p:nvPicPr>
          <p:cNvPr id="3" name="图片 2">
            <a:extLst>
              <a:ext uri="{FF2B5EF4-FFF2-40B4-BE49-F238E27FC236}">
                <a16:creationId xmlns:a16="http://schemas.microsoft.com/office/drawing/2014/main" id="{22982B2F-9796-D26D-58F6-13274DE600E4}"/>
              </a:ext>
            </a:extLst>
          </p:cNvPr>
          <p:cNvPicPr>
            <a:picLocks noChangeAspect="1"/>
          </p:cNvPicPr>
          <p:nvPr/>
        </p:nvPicPr>
        <p:blipFill>
          <a:blip r:embed="rId4"/>
          <a:stretch>
            <a:fillRect/>
          </a:stretch>
        </p:blipFill>
        <p:spPr>
          <a:xfrm>
            <a:off x="552450" y="1168053"/>
            <a:ext cx="4179255" cy="4480421"/>
          </a:xfrm>
          <a:prstGeom prst="rect">
            <a:avLst/>
          </a:prstGeom>
        </p:spPr>
      </p:pic>
      <p:sp>
        <p:nvSpPr>
          <p:cNvPr id="4" name="文本框 3">
            <a:extLst>
              <a:ext uri="{FF2B5EF4-FFF2-40B4-BE49-F238E27FC236}">
                <a16:creationId xmlns:a16="http://schemas.microsoft.com/office/drawing/2014/main" id="{A9B0B7C9-E67D-5597-AE83-995748F4B4CA}"/>
              </a:ext>
            </a:extLst>
          </p:cNvPr>
          <p:cNvSpPr txBox="1"/>
          <p:nvPr/>
        </p:nvSpPr>
        <p:spPr>
          <a:xfrm>
            <a:off x="5349254" y="1168053"/>
            <a:ext cx="6430177" cy="4824353"/>
          </a:xfrm>
          <a:prstGeom prst="rect">
            <a:avLst/>
          </a:prstGeom>
          <a:noFill/>
        </p:spPr>
        <p:txBody>
          <a:bodyPr wrap="square" rtlCol="0" anchor="t">
            <a:noAutofit/>
          </a:bodyPr>
          <a:lstStyle/>
          <a:p>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引入了领域对抗学习，以消除非情感信息，并将中心损失与情感分类器相结合，以减少来自同一情感的特征之间的类内距离。</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将有监督情感分类（</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Le</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）和无监督领域分类（</a:t>
            </a:r>
            <a:r>
              <a:rPr lang="en-US" altLang="zh-CN" sz="2400" dirty="0" err="1">
                <a:latin typeface="微软雅黑" panose="020B0503020204020204" pitchFamily="34" charset="-122"/>
                <a:ea typeface="微软雅黑" panose="020B0503020204020204" pitchFamily="34" charset="-122"/>
                <a:cs typeface="微软雅黑" panose="020B0503020204020204" pitchFamily="34" charset="-122"/>
              </a:rPr>
              <a:t>Ld</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）作为识别目标，同时利用目标语料中的未标记数据训练模型。在反向传播过程中，领域分类器 </a:t>
            </a:r>
            <a:r>
              <a:rPr lang="en-US" altLang="zh-CN" sz="2400" dirty="0" err="1">
                <a:latin typeface="微软雅黑" panose="020B0503020204020204" pitchFamily="34" charset="-122"/>
                <a:ea typeface="微软雅黑" panose="020B0503020204020204" pitchFamily="34" charset="-122"/>
                <a:cs typeface="微软雅黑" panose="020B0503020204020204" pitchFamily="34" charset="-122"/>
              </a:rPr>
              <a:t>Ld</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的目标是使从源领域和目标领域学习到的特征分布对模型不可区分。通过 </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GRL</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，我们可以提取领域不变的表示，从而提高模型在跨语料情感识别中的泛化能力。</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8" name="图片 7">
            <a:extLst>
              <a:ext uri="{FF2B5EF4-FFF2-40B4-BE49-F238E27FC236}">
                <a16:creationId xmlns:a16="http://schemas.microsoft.com/office/drawing/2014/main" id="{56FF7F67-4194-94CA-2230-C5B8F3A85672}"/>
              </a:ext>
            </a:extLst>
          </p:cNvPr>
          <p:cNvPicPr>
            <a:picLocks noChangeAspect="1"/>
          </p:cNvPicPr>
          <p:nvPr/>
        </p:nvPicPr>
        <p:blipFill>
          <a:blip r:embed="rId5"/>
          <a:stretch>
            <a:fillRect/>
          </a:stretch>
        </p:blipFill>
        <p:spPr>
          <a:xfrm>
            <a:off x="5781303" y="5741178"/>
            <a:ext cx="4785775" cy="1143099"/>
          </a:xfrm>
          <a:prstGeom prst="rect">
            <a:avLst/>
          </a:prstGeom>
        </p:spPr>
      </p:pic>
    </p:spTree>
    <p:extLst>
      <p:ext uri="{BB962C8B-B14F-4D97-AF65-F5344CB8AC3E}">
        <p14:creationId xmlns:p14="http://schemas.microsoft.com/office/powerpoint/2010/main" val="3714986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8BB22A-2EB8-0237-668C-4D93EB9C2A1B}"/>
            </a:ext>
          </a:extLst>
        </p:cNvPr>
        <p:cNvGrpSpPr/>
        <p:nvPr/>
      </p:nvGrpSpPr>
      <p:grpSpPr>
        <a:xfrm>
          <a:off x="0" y="0"/>
          <a:ext cx="0" cy="0"/>
          <a:chOff x="0" y="0"/>
          <a:chExt cx="0" cy="0"/>
        </a:xfrm>
      </p:grpSpPr>
      <p:pic>
        <p:nvPicPr>
          <p:cNvPr id="22" name="图片 21">
            <a:extLst>
              <a:ext uri="{FF2B5EF4-FFF2-40B4-BE49-F238E27FC236}">
                <a16:creationId xmlns:a16="http://schemas.microsoft.com/office/drawing/2014/main" id="{C10FCFEA-4757-A1F7-E204-556C086583D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29775" y="-4505"/>
            <a:ext cx="2664620" cy="852236"/>
          </a:xfrm>
          <a:prstGeom prst="rect">
            <a:avLst/>
          </a:prstGeom>
        </p:spPr>
      </p:pic>
      <p:sp>
        <p:nvSpPr>
          <p:cNvPr id="24" name="文本框 23">
            <a:extLst>
              <a:ext uri="{FF2B5EF4-FFF2-40B4-BE49-F238E27FC236}">
                <a16:creationId xmlns:a16="http://schemas.microsoft.com/office/drawing/2014/main" id="{58CEF051-A289-DD71-FF1D-84426B82C513}"/>
              </a:ext>
            </a:extLst>
          </p:cNvPr>
          <p:cNvSpPr txBox="1"/>
          <p:nvPr/>
        </p:nvSpPr>
        <p:spPr>
          <a:xfrm>
            <a:off x="626745" y="210185"/>
            <a:ext cx="1646605" cy="461665"/>
          </a:xfrm>
          <a:prstGeom prst="rect">
            <a:avLst/>
          </a:prstGeom>
          <a:noFill/>
        </p:spPr>
        <p:txBody>
          <a:bodyPr wrap="none" rtlCol="0">
            <a:spAutoFit/>
          </a:bodyPr>
          <a:lstStyle/>
          <a:p>
            <a:r>
              <a:rPr lang="zh-CN" altLang="en-US" sz="2400" b="1" spc="450" dirty="0">
                <a:solidFill>
                  <a:srgbClr val="004E97"/>
                </a:solidFill>
                <a:latin typeface="微软雅黑" panose="020B0503020204020204" pitchFamily="34" charset="-122"/>
                <a:ea typeface="微软雅黑" panose="020B0503020204020204" pitchFamily="34" charset="-122"/>
                <a:cs typeface="+mn-ea"/>
                <a:sym typeface="+mn-lt"/>
              </a:rPr>
              <a:t>解决方法</a:t>
            </a:r>
          </a:p>
        </p:txBody>
      </p:sp>
      <p:sp>
        <p:nvSpPr>
          <p:cNvPr id="25" name="矩形: 圆角 5">
            <a:extLst>
              <a:ext uri="{FF2B5EF4-FFF2-40B4-BE49-F238E27FC236}">
                <a16:creationId xmlns:a16="http://schemas.microsoft.com/office/drawing/2014/main" id="{060A73FB-559A-B0E3-2408-18DBAB66EB87}"/>
              </a:ext>
            </a:extLst>
          </p:cNvPr>
          <p:cNvSpPr/>
          <p:nvPr/>
        </p:nvSpPr>
        <p:spPr>
          <a:xfrm rot="10800000">
            <a:off x="213360" y="180340"/>
            <a:ext cx="122555" cy="374015"/>
          </a:xfrm>
          <a:prstGeom prst="roundRect">
            <a:avLst/>
          </a:prstGeom>
          <a:solidFill>
            <a:srgbClr val="004E97"/>
          </a:solidFill>
          <a:ln>
            <a:noFill/>
          </a:ln>
          <a:effectLst>
            <a:outerShdw blurRad="139700" dist="76200" dir="5400000" sx="98000" sy="98000" algn="t" rotWithShape="0">
              <a:srgbClr val="026AA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5"/>
              </a:solidFill>
              <a:cs typeface="+mn-ea"/>
              <a:sym typeface="+mn-lt"/>
            </a:endParaRPr>
          </a:p>
        </p:txBody>
      </p:sp>
      <p:sp>
        <p:nvSpPr>
          <p:cNvPr id="26" name="矩形: 圆角 5">
            <a:extLst>
              <a:ext uri="{FF2B5EF4-FFF2-40B4-BE49-F238E27FC236}">
                <a16:creationId xmlns:a16="http://schemas.microsoft.com/office/drawing/2014/main" id="{3BCE1C40-E218-8134-ABA4-640FB2B1D869}"/>
              </a:ext>
            </a:extLst>
          </p:cNvPr>
          <p:cNvSpPr/>
          <p:nvPr/>
        </p:nvSpPr>
        <p:spPr>
          <a:xfrm rot="10800000">
            <a:off x="429895" y="303530"/>
            <a:ext cx="122555" cy="250825"/>
          </a:xfrm>
          <a:prstGeom prst="roundRect">
            <a:avLst/>
          </a:prstGeom>
          <a:solidFill>
            <a:srgbClr val="004E97"/>
          </a:solidFill>
          <a:ln>
            <a:noFill/>
          </a:ln>
          <a:effectLst>
            <a:outerShdw blurRad="139700" dist="76200" dir="5400000" sx="98000" sy="98000" algn="t" rotWithShape="0">
              <a:srgbClr val="026AA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5"/>
              </a:solidFill>
              <a:cs typeface="+mn-ea"/>
              <a:sym typeface="+mn-lt"/>
            </a:endParaRPr>
          </a:p>
        </p:txBody>
      </p:sp>
      <p:pic>
        <p:nvPicPr>
          <p:cNvPr id="3" name="图片 2">
            <a:extLst>
              <a:ext uri="{FF2B5EF4-FFF2-40B4-BE49-F238E27FC236}">
                <a16:creationId xmlns:a16="http://schemas.microsoft.com/office/drawing/2014/main" id="{A7E37F26-89BF-25D7-B936-85F29EF84ED2}"/>
              </a:ext>
            </a:extLst>
          </p:cNvPr>
          <p:cNvPicPr>
            <a:picLocks noChangeAspect="1"/>
          </p:cNvPicPr>
          <p:nvPr/>
        </p:nvPicPr>
        <p:blipFill>
          <a:blip r:embed="rId4"/>
          <a:stretch>
            <a:fillRect/>
          </a:stretch>
        </p:blipFill>
        <p:spPr>
          <a:xfrm>
            <a:off x="555175" y="1016074"/>
            <a:ext cx="4179255" cy="4480421"/>
          </a:xfrm>
          <a:prstGeom prst="rect">
            <a:avLst/>
          </a:prstGeom>
        </p:spPr>
      </p:pic>
      <p:sp>
        <p:nvSpPr>
          <p:cNvPr id="4" name="文本框 3">
            <a:extLst>
              <a:ext uri="{FF2B5EF4-FFF2-40B4-BE49-F238E27FC236}">
                <a16:creationId xmlns:a16="http://schemas.microsoft.com/office/drawing/2014/main" id="{9CCCA982-517E-9BBF-0220-D3424E93A695}"/>
              </a:ext>
            </a:extLst>
          </p:cNvPr>
          <p:cNvSpPr txBox="1"/>
          <p:nvPr/>
        </p:nvSpPr>
        <p:spPr>
          <a:xfrm>
            <a:off x="4909233" y="1106573"/>
            <a:ext cx="6430177" cy="4176464"/>
          </a:xfrm>
          <a:prstGeom prst="rect">
            <a:avLst/>
          </a:prstGeom>
          <a:noFill/>
        </p:spPr>
        <p:txBody>
          <a:bodyPr wrap="square" rtlCol="0" anchor="t">
            <a:noAutofit/>
          </a:bodyPr>
          <a:lstStyle/>
          <a:p>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中心损失与情感分类器结合，以减少类内距离。</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在本研究中，尽管为训练和测试样本定义了相同的情感注释，但不同数据集的特征分布难以分离。这种情况使得跨语料情感识别比普通的封闭集识别任务更具挑战性。为了缓解这个问题，引入中心损失来学习每个情感类别的类中心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，从而减少特征分布中的类内距离。该损失函数计算输入特征与对应类中心之间的欧几里得距离：</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8" name="图片 7">
            <a:extLst>
              <a:ext uri="{FF2B5EF4-FFF2-40B4-BE49-F238E27FC236}">
                <a16:creationId xmlns:a16="http://schemas.microsoft.com/office/drawing/2014/main" id="{E5ED2B19-C0D0-5867-DE2D-C0FEC7AF1F5C}"/>
              </a:ext>
            </a:extLst>
          </p:cNvPr>
          <p:cNvPicPr>
            <a:picLocks noChangeAspect="1"/>
          </p:cNvPicPr>
          <p:nvPr/>
        </p:nvPicPr>
        <p:blipFill>
          <a:blip r:embed="rId5"/>
          <a:stretch>
            <a:fillRect/>
          </a:stretch>
        </p:blipFill>
        <p:spPr>
          <a:xfrm>
            <a:off x="429894" y="5755337"/>
            <a:ext cx="4785775" cy="1143099"/>
          </a:xfrm>
          <a:prstGeom prst="rect">
            <a:avLst/>
          </a:prstGeom>
        </p:spPr>
      </p:pic>
      <p:pic>
        <p:nvPicPr>
          <p:cNvPr id="10" name="图片 9">
            <a:extLst>
              <a:ext uri="{FF2B5EF4-FFF2-40B4-BE49-F238E27FC236}">
                <a16:creationId xmlns:a16="http://schemas.microsoft.com/office/drawing/2014/main" id="{40FB4048-AA03-63F2-D19C-3D07B5D03268}"/>
              </a:ext>
            </a:extLst>
          </p:cNvPr>
          <p:cNvPicPr>
            <a:picLocks noChangeAspect="1"/>
          </p:cNvPicPr>
          <p:nvPr/>
        </p:nvPicPr>
        <p:blipFill>
          <a:blip r:embed="rId6"/>
          <a:stretch>
            <a:fillRect/>
          </a:stretch>
        </p:blipFill>
        <p:spPr>
          <a:xfrm>
            <a:off x="5853311" y="4924685"/>
            <a:ext cx="4259949" cy="1661304"/>
          </a:xfrm>
          <a:prstGeom prst="rect">
            <a:avLst/>
          </a:prstGeom>
        </p:spPr>
      </p:pic>
    </p:spTree>
    <p:extLst>
      <p:ext uri="{BB962C8B-B14F-4D97-AF65-F5344CB8AC3E}">
        <p14:creationId xmlns:p14="http://schemas.microsoft.com/office/powerpoint/2010/main" val="2044887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174C7F-807A-D721-7B5B-01D7607DFA7E}"/>
            </a:ext>
          </a:extLst>
        </p:cNvPr>
        <p:cNvGrpSpPr/>
        <p:nvPr/>
      </p:nvGrpSpPr>
      <p:grpSpPr>
        <a:xfrm>
          <a:off x="0" y="0"/>
          <a:ext cx="0" cy="0"/>
          <a:chOff x="0" y="0"/>
          <a:chExt cx="0" cy="0"/>
        </a:xfrm>
      </p:grpSpPr>
      <p:pic>
        <p:nvPicPr>
          <p:cNvPr id="22" name="图片 21">
            <a:extLst>
              <a:ext uri="{FF2B5EF4-FFF2-40B4-BE49-F238E27FC236}">
                <a16:creationId xmlns:a16="http://schemas.microsoft.com/office/drawing/2014/main" id="{0EC7F7AF-C755-0B15-7180-22BA09B95B3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29775" y="-4505"/>
            <a:ext cx="2664620" cy="852236"/>
          </a:xfrm>
          <a:prstGeom prst="rect">
            <a:avLst/>
          </a:prstGeom>
        </p:spPr>
      </p:pic>
      <p:sp>
        <p:nvSpPr>
          <p:cNvPr id="24" name="文本框 23">
            <a:extLst>
              <a:ext uri="{FF2B5EF4-FFF2-40B4-BE49-F238E27FC236}">
                <a16:creationId xmlns:a16="http://schemas.microsoft.com/office/drawing/2014/main" id="{0D3F0306-6359-28FE-2A55-5C7A8A951F5F}"/>
              </a:ext>
            </a:extLst>
          </p:cNvPr>
          <p:cNvSpPr txBox="1"/>
          <p:nvPr/>
        </p:nvSpPr>
        <p:spPr>
          <a:xfrm>
            <a:off x="626745" y="210185"/>
            <a:ext cx="1646605" cy="461665"/>
          </a:xfrm>
          <a:prstGeom prst="rect">
            <a:avLst/>
          </a:prstGeom>
          <a:noFill/>
        </p:spPr>
        <p:txBody>
          <a:bodyPr wrap="none" rtlCol="0">
            <a:spAutoFit/>
          </a:bodyPr>
          <a:lstStyle/>
          <a:p>
            <a:r>
              <a:rPr lang="zh-CN" altLang="en-US" sz="2400" b="1" spc="450" dirty="0">
                <a:solidFill>
                  <a:srgbClr val="004E97"/>
                </a:solidFill>
                <a:latin typeface="微软雅黑" panose="020B0503020204020204" pitchFamily="34" charset="-122"/>
                <a:ea typeface="微软雅黑" panose="020B0503020204020204" pitchFamily="34" charset="-122"/>
                <a:cs typeface="+mn-ea"/>
                <a:sym typeface="+mn-lt"/>
              </a:rPr>
              <a:t>解决方法</a:t>
            </a:r>
          </a:p>
        </p:txBody>
      </p:sp>
      <p:sp>
        <p:nvSpPr>
          <p:cNvPr id="25" name="矩形: 圆角 5">
            <a:extLst>
              <a:ext uri="{FF2B5EF4-FFF2-40B4-BE49-F238E27FC236}">
                <a16:creationId xmlns:a16="http://schemas.microsoft.com/office/drawing/2014/main" id="{6E72C5C6-0183-E7B4-E11C-674E3A95A854}"/>
              </a:ext>
            </a:extLst>
          </p:cNvPr>
          <p:cNvSpPr/>
          <p:nvPr/>
        </p:nvSpPr>
        <p:spPr>
          <a:xfrm rot="10800000">
            <a:off x="213360" y="180340"/>
            <a:ext cx="122555" cy="374015"/>
          </a:xfrm>
          <a:prstGeom prst="roundRect">
            <a:avLst/>
          </a:prstGeom>
          <a:solidFill>
            <a:srgbClr val="004E97"/>
          </a:solidFill>
          <a:ln>
            <a:noFill/>
          </a:ln>
          <a:effectLst>
            <a:outerShdw blurRad="139700" dist="76200" dir="5400000" sx="98000" sy="98000" algn="t" rotWithShape="0">
              <a:srgbClr val="026AA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5"/>
              </a:solidFill>
              <a:cs typeface="+mn-ea"/>
              <a:sym typeface="+mn-lt"/>
            </a:endParaRPr>
          </a:p>
        </p:txBody>
      </p:sp>
      <p:sp>
        <p:nvSpPr>
          <p:cNvPr id="26" name="矩形: 圆角 5">
            <a:extLst>
              <a:ext uri="{FF2B5EF4-FFF2-40B4-BE49-F238E27FC236}">
                <a16:creationId xmlns:a16="http://schemas.microsoft.com/office/drawing/2014/main" id="{71C85535-599A-8CFE-97CD-B4EB2730D2CC}"/>
              </a:ext>
            </a:extLst>
          </p:cNvPr>
          <p:cNvSpPr/>
          <p:nvPr/>
        </p:nvSpPr>
        <p:spPr>
          <a:xfrm rot="10800000">
            <a:off x="429895" y="303530"/>
            <a:ext cx="122555" cy="250825"/>
          </a:xfrm>
          <a:prstGeom prst="roundRect">
            <a:avLst/>
          </a:prstGeom>
          <a:solidFill>
            <a:srgbClr val="004E97"/>
          </a:solidFill>
          <a:ln>
            <a:noFill/>
          </a:ln>
          <a:effectLst>
            <a:outerShdw blurRad="139700" dist="76200" dir="5400000" sx="98000" sy="98000" algn="t" rotWithShape="0">
              <a:srgbClr val="026AA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5"/>
              </a:solidFill>
              <a:cs typeface="+mn-ea"/>
              <a:sym typeface="+mn-lt"/>
            </a:endParaRPr>
          </a:p>
        </p:txBody>
      </p:sp>
      <p:sp>
        <p:nvSpPr>
          <p:cNvPr id="4" name="文本框 3">
            <a:extLst>
              <a:ext uri="{FF2B5EF4-FFF2-40B4-BE49-F238E27FC236}">
                <a16:creationId xmlns:a16="http://schemas.microsoft.com/office/drawing/2014/main" id="{1FEB97BF-D59E-D034-C798-11DEB470F8F7}"/>
              </a:ext>
            </a:extLst>
          </p:cNvPr>
          <p:cNvSpPr txBox="1"/>
          <p:nvPr/>
        </p:nvSpPr>
        <p:spPr>
          <a:xfrm>
            <a:off x="5565279" y="1365464"/>
            <a:ext cx="6430177" cy="4176464"/>
          </a:xfrm>
          <a:prstGeom prst="rect">
            <a:avLst/>
          </a:prstGeom>
          <a:noFill/>
        </p:spPr>
        <p:txBody>
          <a:bodyPr wrap="square" rtlCol="0" anchor="t">
            <a:noAutofit/>
          </a:bodyPr>
          <a:lstStyle/>
          <a:p>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其中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M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和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M_{</a:t>
            </a:r>
            <a:r>
              <a:rPr lang="en-US" altLang="zh-CN" sz="2400" dirty="0" err="1">
                <a:latin typeface="Times New Roman" panose="02020603050405020304" pitchFamily="18" charset="0"/>
                <a:ea typeface="微软雅黑" panose="020B0503020204020204" pitchFamily="34" charset="-122"/>
                <a:cs typeface="Times New Roman" panose="02020603050405020304" pitchFamily="18" charset="0"/>
              </a:rPr>
              <a:t>y_j</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分别是小批量的总数和批量中第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j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类情感的数量。</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N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是情感类别的数量。新的类中心通过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Δ</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𝑐𝑦𝑗</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更新，并为每个小批量进行训练。</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8" name="图片 7">
            <a:extLst>
              <a:ext uri="{FF2B5EF4-FFF2-40B4-BE49-F238E27FC236}">
                <a16:creationId xmlns:a16="http://schemas.microsoft.com/office/drawing/2014/main" id="{DBA435A9-9FB1-6D6A-BECB-A5A81FA688F6}"/>
              </a:ext>
            </a:extLst>
          </p:cNvPr>
          <p:cNvPicPr>
            <a:picLocks noChangeAspect="1"/>
          </p:cNvPicPr>
          <p:nvPr/>
        </p:nvPicPr>
        <p:blipFill>
          <a:blip r:embed="rId4"/>
          <a:stretch>
            <a:fillRect/>
          </a:stretch>
        </p:blipFill>
        <p:spPr>
          <a:xfrm>
            <a:off x="335915" y="1384077"/>
            <a:ext cx="4785775" cy="1143099"/>
          </a:xfrm>
          <a:prstGeom prst="rect">
            <a:avLst/>
          </a:prstGeom>
        </p:spPr>
      </p:pic>
      <p:pic>
        <p:nvPicPr>
          <p:cNvPr id="10" name="图片 9">
            <a:extLst>
              <a:ext uri="{FF2B5EF4-FFF2-40B4-BE49-F238E27FC236}">
                <a16:creationId xmlns:a16="http://schemas.microsoft.com/office/drawing/2014/main" id="{FC647300-0AA5-D188-5737-FF26ED2D2E37}"/>
              </a:ext>
            </a:extLst>
          </p:cNvPr>
          <p:cNvPicPr>
            <a:picLocks noChangeAspect="1"/>
          </p:cNvPicPr>
          <p:nvPr/>
        </p:nvPicPr>
        <p:blipFill>
          <a:blip r:embed="rId5"/>
          <a:stretch>
            <a:fillRect/>
          </a:stretch>
        </p:blipFill>
        <p:spPr>
          <a:xfrm>
            <a:off x="429894" y="2830295"/>
            <a:ext cx="4259949" cy="1661304"/>
          </a:xfrm>
          <a:prstGeom prst="rect">
            <a:avLst/>
          </a:prstGeom>
        </p:spPr>
      </p:pic>
      <p:pic>
        <p:nvPicPr>
          <p:cNvPr id="5" name="图片 4">
            <a:extLst>
              <a:ext uri="{FF2B5EF4-FFF2-40B4-BE49-F238E27FC236}">
                <a16:creationId xmlns:a16="http://schemas.microsoft.com/office/drawing/2014/main" id="{A8239763-B470-9B6F-26F8-C8E90D97402E}"/>
              </a:ext>
            </a:extLst>
          </p:cNvPr>
          <p:cNvPicPr>
            <a:picLocks noChangeAspect="1"/>
          </p:cNvPicPr>
          <p:nvPr/>
        </p:nvPicPr>
        <p:blipFill>
          <a:blip r:embed="rId6"/>
          <a:stretch>
            <a:fillRect/>
          </a:stretch>
        </p:blipFill>
        <p:spPr>
          <a:xfrm>
            <a:off x="317032" y="5280270"/>
            <a:ext cx="5372566" cy="602032"/>
          </a:xfrm>
          <a:prstGeom prst="rect">
            <a:avLst/>
          </a:prstGeom>
        </p:spPr>
      </p:pic>
    </p:spTree>
    <p:extLst>
      <p:ext uri="{BB962C8B-B14F-4D97-AF65-F5344CB8AC3E}">
        <p14:creationId xmlns:p14="http://schemas.microsoft.com/office/powerpoint/2010/main" val="27343473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9E7965BD-BA7C-4284-B303-3DF26FF20985"/>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SCORM_PASSING_SCORE" val="100.000000"/>
  <p:tag name="ISPRING_PRESENTATION_TITLE" val="bt097"/>
  <p:tag name="ISPRING_SCORM_ENDPOINT" val="&lt;endpoint&gt;&lt;enable&gt;0&lt;/enable&gt;&lt;lrs&gt;http://&lt;/lrs&gt;&lt;auth&gt;0&lt;/auth&gt;&lt;login&gt;&lt;/login&gt;&lt;password&gt;&lt;/password&gt;&lt;key&gt;&lt;/key&gt;&lt;name&gt;&lt;/name&gt;&lt;email&gt;&lt;/email&gt;&lt;/endpoint&gt;&#10;"/>
  <p:tag name="KSO_WPP_MARK_KEY" val="bd928519-86fc-42e7-b460-1a8dc5eb951a"/>
  <p:tag name="COMMONDATA" val="eyJoZGlkIjoiYzY4OGE1MzFiNTYzOTFmOTc3Yzg1ZjRhMDlmODczODMifQ=="/>
</p:tagLst>
</file>

<file path=ppt/theme/theme1.xml><?xml version="1.0" encoding="utf-8"?>
<a:theme xmlns:a="http://schemas.openxmlformats.org/drawingml/2006/main" name="第一PPT，www.1ppt.com">
  <a:themeElements>
    <a:clrScheme name="自定义 5">
      <a:dk1>
        <a:sysClr val="windowText" lastClr="000000"/>
      </a:dk1>
      <a:lt1>
        <a:sysClr val="window" lastClr="FFFFFF"/>
      </a:lt1>
      <a:dk2>
        <a:srgbClr val="44546A"/>
      </a:dk2>
      <a:lt2>
        <a:srgbClr val="E7E6E6"/>
      </a:lt2>
      <a:accent1>
        <a:srgbClr val="0070C0"/>
      </a:accent1>
      <a:accent2>
        <a:srgbClr val="00B0F0"/>
      </a:accent2>
      <a:accent3>
        <a:srgbClr val="0070C0"/>
      </a:accent3>
      <a:accent4>
        <a:srgbClr val="00B0F0"/>
      </a:accent4>
      <a:accent5>
        <a:srgbClr val="0070C0"/>
      </a:accent5>
      <a:accent6>
        <a:srgbClr val="00B0F0"/>
      </a:accent6>
      <a:hlink>
        <a:srgbClr val="0070C0"/>
      </a:hlink>
      <a:folHlink>
        <a:srgbClr val="00B0F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第一PPT，www.1ppt.com">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903</TotalTime>
  <Words>1407</Words>
  <Application>Microsoft Office PowerPoint</Application>
  <PresentationFormat>自定义</PresentationFormat>
  <Paragraphs>82</Paragraphs>
  <Slides>18</Slides>
  <Notes>15</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18</vt:i4>
      </vt:variant>
    </vt:vector>
  </HeadingPairs>
  <TitlesOfParts>
    <vt:vector size="26" baseType="lpstr">
      <vt:lpstr>微软雅黑</vt:lpstr>
      <vt:lpstr>Arial</vt:lpstr>
      <vt:lpstr>Calibri</vt:lpstr>
      <vt:lpstr>Calibri Light</vt:lpstr>
      <vt:lpstr>Times New Roman</vt:lpstr>
      <vt:lpstr>Wingdings</vt:lpstr>
      <vt:lpstr>第一PPT，www.1ppt.com</vt:lpstr>
      <vt:lpstr>1_第一PPT，www.1ppt.com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蓝色简洁</dc:title>
  <dc:creator>sunny</dc:creator>
  <cp:keywords>51PPT模板网</cp:keywords>
  <dc:description>www.51pptmoban.com</dc:description>
  <cp:lastModifiedBy>Xinxin Jiao</cp:lastModifiedBy>
  <cp:revision>909</cp:revision>
  <dcterms:created xsi:type="dcterms:W3CDTF">2016-11-12T16:40:00Z</dcterms:created>
  <dcterms:modified xsi:type="dcterms:W3CDTF">2024-10-17T07:32:34Z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008EE3DAAD56479BBDBC0DA7F15F5FC2_13</vt:lpwstr>
  </property>
  <property fmtid="{D5CDD505-2E9C-101B-9397-08002B2CF9AE}" pid="3" name="KSOProductBuildVer">
    <vt:lpwstr>2052-12.1.0.16729</vt:lpwstr>
  </property>
</Properties>
</file>