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8"/>
  </p:handoutMasterIdLst>
  <p:sldIdLst>
    <p:sldId id="11090172" r:id="rId3"/>
    <p:sldId id="274" r:id="rId4"/>
    <p:sldId id="11090208" r:id="rId5"/>
    <p:sldId id="11090209" r:id="rId6"/>
    <p:sldId id="11089795" r:id="rId7"/>
    <p:sldId id="11090000" r:id="rId8"/>
    <p:sldId id="11090046" r:id="rId10"/>
    <p:sldId id="11090210" r:id="rId11"/>
    <p:sldId id="11090211" r:id="rId12"/>
    <p:sldId id="11089803" r:id="rId13"/>
    <p:sldId id="11089811" r:id="rId14"/>
    <p:sldId id="11090212" r:id="rId15"/>
    <p:sldId id="11090213" r:id="rId16"/>
    <p:sldId id="267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5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1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png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11200" y="1316351"/>
            <a:ext cx="8737600" cy="2359348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88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algn="ctr" fontAlgn="auto">
              <a:lnSpc>
                <a:spcPct val="83000"/>
              </a:lnSpc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11200" y="3812222"/>
            <a:ext cx="8737600" cy="1162423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4400" b="0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342900" marR="0" lvl="0" indent="-571500" algn="ctr" fontAlgn="auto">
              <a:lnSpc>
                <a:spcPct val="83000"/>
              </a:lnSpc>
              <a:spcBef>
                <a:spcPct val="0"/>
              </a:spcBef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未标题-10"/>
          <p:cNvPicPr/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9"/>
            </p:custDataLst>
          </p:nvPr>
        </p:nvPicPr>
        <p:blipFill>
          <a:blip r:embed="rId10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11"/>
            </p:custDataLst>
          </p:nvPr>
        </p:nvPicPr>
        <p:blipFill>
          <a:blip r:embed="rId12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10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2926715" y="1316351"/>
            <a:ext cx="6731635" cy="23174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267268" y="3871913"/>
            <a:ext cx="4391082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日期时间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2926715" y="3871913"/>
            <a:ext cx="2125980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1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-3445" b="20177"/>
          <a:stretch>
            <a:fillRect/>
          </a:stretch>
        </p:blipFill>
        <p:spPr>
          <a:xfrm>
            <a:off x="0" y="5240655"/>
            <a:ext cx="1796345" cy="1617345"/>
          </a:xfrm>
          <a:prstGeom prst="rect">
            <a:avLst/>
          </a:prstGeom>
        </p:spPr>
      </p:pic>
      <p:pic>
        <p:nvPicPr>
          <p:cNvPr id="11" name="图片 10" descr="未标题-7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-11864" t="10672" r="37940" b="18379"/>
          <a:stretch>
            <a:fillRect/>
          </a:stretch>
        </p:blipFill>
        <p:spPr>
          <a:xfrm>
            <a:off x="10393046" y="0"/>
            <a:ext cx="1798955" cy="1136716"/>
          </a:xfrm>
          <a:prstGeom prst="rect">
            <a:avLst/>
          </a:prstGeom>
        </p:spPr>
      </p:pic>
      <p:pic>
        <p:nvPicPr>
          <p:cNvPr id="12" name="图片 11" descr="未标题-6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2766" t="76391" r="22938"/>
          <a:stretch>
            <a:fillRect/>
          </a:stretch>
        </p:blipFill>
        <p:spPr>
          <a:xfrm>
            <a:off x="0" y="0"/>
            <a:ext cx="1367281" cy="978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53143" y="1349275"/>
            <a:ext cx="2492965" cy="914400"/>
          </a:xfrm>
        </p:spPr>
        <p:txBody>
          <a:bodyPr vert="horz" wrap="square" lIns="0" rtlCol="0" anchor="b" anchorCtr="0">
            <a:normAutofit/>
          </a:bodyPr>
          <a:lstStyle>
            <a:lvl1pPr algn="r">
              <a:defRPr lang="zh-CN" altLang="en-US" spc="505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2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1888" r="-1416" b="57778"/>
          <a:stretch>
            <a:fillRect/>
          </a:stretch>
        </p:blipFill>
        <p:spPr>
          <a:xfrm>
            <a:off x="0" y="3811904"/>
            <a:ext cx="12192000" cy="303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66935" y="837386"/>
            <a:ext cx="5029235" cy="147193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4200" i="0" u="none" strike="noStrike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fontAlgn="auto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965917" y="2439945"/>
            <a:ext cx="4923210" cy="983343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000" b="0" i="0" u="none" strike="noStrike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1143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节编号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0628" y="607517"/>
            <a:ext cx="4792581" cy="3031198"/>
          </a:xfrm>
        </p:spPr>
        <p:txBody>
          <a:bodyPr wrap="square" anchor="ctr">
            <a:noAutofit/>
          </a:bodyPr>
          <a:lstStyle>
            <a:lvl1pPr marL="0" indent="0" algn="r">
              <a:buNone/>
              <a:defRPr sz="13200"/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image" Target="../media/image10.png"/><Relationship Id="rId15" Type="http://schemas.openxmlformats.org/officeDocument/2006/relationships/tags" Target="../tags/tag68.xml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9"/>
          <p:cNvPicPr/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28676" r="-50664" b="-47523"/>
          <a:stretch>
            <a:fillRect/>
          </a:stretch>
        </p:blipFill>
        <p:spPr>
          <a:xfrm>
            <a:off x="2540" y="0"/>
            <a:ext cx="2199918" cy="2010058"/>
          </a:xfrm>
          <a:prstGeom prst="rect">
            <a:avLst/>
          </a:prstGeom>
        </p:spPr>
      </p:pic>
      <p:pic>
        <p:nvPicPr>
          <p:cNvPr id="10" name="图片 9" descr="未标题-8"/>
          <p:cNvPicPr/>
          <p:nvPr>
            <p:custDataLst>
              <p:tags r:id="rId15"/>
            </p:custDataLst>
          </p:nvPr>
        </p:nvPicPr>
        <p:blipFill>
          <a:blip r:embed="rId1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6578" t="-39552" r="-43873" b="44974"/>
          <a:stretch>
            <a:fillRect/>
          </a:stretch>
        </p:blipFill>
        <p:spPr>
          <a:xfrm flipH="1">
            <a:off x="9951720" y="4859615"/>
            <a:ext cx="2214245" cy="199193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8.xml"/><Relationship Id="rId4" Type="http://schemas.openxmlformats.org/officeDocument/2006/relationships/image" Target="../media/image21.png"/><Relationship Id="rId3" Type="http://schemas.openxmlformats.org/officeDocument/2006/relationships/image" Target="../media/image11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1.xml"/><Relationship Id="rId4" Type="http://schemas.openxmlformats.org/officeDocument/2006/relationships/image" Target="../media/image22.png"/><Relationship Id="rId3" Type="http://schemas.openxmlformats.org/officeDocument/2006/relationships/image" Target="../media/image11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11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tags" Target="../tags/tag81.xml"/><Relationship Id="rId3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tags" Target="../tags/tag85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tags" Target="../tags/tag92.xml"/><Relationship Id="rId3" Type="http://schemas.openxmlformats.org/officeDocument/2006/relationships/image" Target="../media/image11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1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9.xml"/><Relationship Id="rId4" Type="http://schemas.openxmlformats.org/officeDocument/2006/relationships/image" Target="../media/image19.png"/><Relationship Id="rId3" Type="http://schemas.openxmlformats.org/officeDocument/2006/relationships/image" Target="../media/image11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2.xml"/><Relationship Id="rId4" Type="http://schemas.openxmlformats.org/officeDocument/2006/relationships/image" Target="../media/image20.png"/><Relationship Id="rId3" Type="http://schemas.openxmlformats.org/officeDocument/2006/relationships/image" Target="../media/image11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6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Effcient Emotional Adaptation for Audio-Driven Talking-Head Generation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86350" y="5253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2024.10.24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42875" y="6582410"/>
            <a:ext cx="117081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Li J, Zhang J, Bai X, et al. TalkingGaussian: Structure-Persistent 3D Talking Head Synthesis via Gaussian Splatting[J]. 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ECCV 2024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/>
              <a:t>实验结果分析</a:t>
            </a:r>
            <a:endParaRPr lang="zh-CN" altLang="en-US" sz="4200" dirty="0"/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质量评估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1985645"/>
            <a:ext cx="8872220" cy="33477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4497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质量评估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440" y="2156460"/>
            <a:ext cx="7061835" cy="2835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4815" y="1746885"/>
            <a:ext cx="5033645" cy="2590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2487295"/>
            <a:ext cx="4085590" cy="1882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3050" y="43700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对提出的三个模块的消融</a:t>
            </a:r>
            <a:endParaRPr lang="zh-CN" altLang="en-US"/>
          </a:p>
          <a:p>
            <a:pPr algn="l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035" y="2666365"/>
            <a:ext cx="5751195" cy="15246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77025" y="41910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对情感提示的消融</a:t>
            </a:r>
            <a:endParaRPr lang="zh-CN" altLang="en-US"/>
          </a:p>
          <a:p>
            <a:pPr algn="l"/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9865" y="1316351"/>
            <a:ext cx="6731635" cy="2317438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/>
              <a:t>       Thanks</a:t>
            </a:r>
            <a:endParaRPr lang="en-US" altLang="zh-CN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t>研究背景</a:t>
            </a:r>
          </a:p>
        </p:txBody>
      </p:sp>
      <p:sp>
        <p:nvSpPr>
          <p:cNvPr id="2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114550"/>
            <a:ext cx="931291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800">
                <a:sym typeface="+mn-ea"/>
              </a:rPr>
              <a:t>1. </a:t>
            </a:r>
            <a:r>
              <a:rPr lang="zh-CN" altLang="en-US" sz="2800">
                <a:sym typeface="+mn-ea"/>
              </a:rPr>
              <a:t>大部分的说话头视频合成是情绪不可知的；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    2. </a:t>
            </a:r>
            <a:r>
              <a:rPr lang="zh-CN" altLang="en-US" sz="2800">
                <a:sym typeface="+mn-ea"/>
              </a:rPr>
              <a:t>有多个子任务时，训练或微调一个 talking head</a:t>
            </a:r>
            <a:r>
              <a:rPr lang="en-US" altLang="zh-CN" sz="2800">
                <a:sym typeface="+mn-ea"/>
              </a:rPr>
              <a:t>    generation</a:t>
            </a:r>
            <a:r>
              <a:rPr lang="zh-CN" altLang="en-US" sz="2800">
                <a:sym typeface="+mn-ea"/>
              </a:rPr>
              <a:t>代价大，效率低；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   3. </a:t>
            </a:r>
            <a:r>
              <a:rPr lang="zh-CN" altLang="en-US" sz="2800">
                <a:sym typeface="+mn-ea"/>
              </a:rPr>
              <a:t>直接将情感从驱动视频转移到目标视频是昂贵的。</a:t>
            </a:r>
            <a:endParaRPr lang="zh-CN" altLang="en-US" sz="2800"/>
          </a:p>
          <a:p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存在的问题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353310"/>
            <a:ext cx="93129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提出情感适应说话头合成方法EAT，将无情感的说话头模型迁移到情感模型中；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提出深层情感提示、情感变形网络EDN和情感适应模块EAM，实现了从无情感表达的说话头到有情感表达的说话头的高效转换；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利用图像-文本模型（CLIP），实现了说话头视频的零镜头表情编辑。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本文采用的解决</a:t>
            </a: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ym typeface="+mn-ea"/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770" y="1351915"/>
            <a:ext cx="7562215" cy="43522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870" y="1807845"/>
            <a:ext cx="4356735" cy="4142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2650" y="165036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利用face-vid2vid得到无监督的3D关键点，本文会对关键点进行进一步增强，得到修正后的关键点，让A2ET来学习。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A2ET</a:t>
            </a:r>
            <a:r>
              <a:rPr lang="en-US" altLang="zh-CN">
                <a:sym typeface="+mn-ea"/>
              </a:rPr>
              <a:t>学习将音频信号映射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增强的3D潜在关键点</a:t>
            </a:r>
            <a:r>
              <a:rPr lang="zh-CN" altLang="en-US">
                <a:sym typeface="+mn-ea"/>
              </a:rPr>
              <a:t>。具体来说，</a:t>
            </a:r>
            <a:r>
              <a:rPr lang="en-US" altLang="zh-CN">
                <a:sym typeface="+mn-ea"/>
              </a:rPr>
              <a:t>训练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声音到表情的 transformer（表情指的是 3D latent 的表情形变，也就是当前表情相对标准无表情时候的关键点的形变）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150" y="4671060"/>
            <a:ext cx="1216660" cy="2895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6630" y="5312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∆Ei</a:t>
            </a:r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EDN</a:t>
            </a:r>
            <a:r>
              <a:rPr lang="zh-CN" altLang="en-US">
                <a:sym typeface="+mn-ea"/>
              </a:rPr>
              <a:t>网络预测。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5" y="1133475"/>
            <a:ext cx="10758805" cy="4983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0" y="148590"/>
            <a:ext cx="49466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8800" y="5472430"/>
            <a:ext cx="10775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44625" y="12026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sz="28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4625" y="2146300"/>
            <a:ext cx="848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53465" y="1891030"/>
            <a:ext cx="4064000" cy="4344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>
                <a:sym typeface="+mn-ea"/>
              </a:rPr>
              <a:t>增强潜在表示将面部表情进行转移。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RePos-Net基于3D潜在关键点，从源图像中提取3D外观特征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s</a:t>
            </a:r>
            <a:r>
              <a:rPr lang="zh-CN" altLang="en-US">
                <a:sym typeface="+mn-ea"/>
              </a:rPr>
              <a:t>，对给定的三维源关键点和驱动关键点，RePos-Net预测三维流动翘曲矩阵w来变换三维特征f</a:t>
            </a:r>
            <a:r>
              <a:rPr lang="zh-CN" altLang="en-US" baseline="-25000">
                <a:sym typeface="+mn-ea"/>
              </a:rPr>
              <a:t>s</a:t>
            </a:r>
            <a:r>
              <a:rPr lang="zh-CN" altLang="en-US">
                <a:sym typeface="+mn-ea"/>
              </a:rPr>
              <a:t>并生成输出帧，EAM使用学习到的γ和β将情感引导传递给情感条件下的特征。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80" y="2207895"/>
            <a:ext cx="5053330" cy="25901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04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3"/>
</p:tagLst>
</file>

<file path=ppt/tags/tag105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9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16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17.xml><?xml version="1.0" encoding="utf-8"?>
<p:tagLst xmlns:p="http://schemas.openxmlformats.org/presentationml/2006/main">
  <p:tag name="commondata" val="eyJoZGlkIjoiZWUwZTY0MzIyNjE0N2I2M2UxODJmZGVkZTg3OTllYTg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2f0bf03295c1bf6da6e0c3c"/>
  <p:tag name="KSO_WM_CHIP_XID" val="62f0bf0d295c1bf6da6e0c44"/>
  <p:tag name="KSO_WM_UNIT_DEC_AREA_ID" val="c15997b59b294e8382f136c9c1e422d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a8e20138b7242e3910356b87c3898e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i"/>
  <p:tag name="KSO_WM_UNIT_INDEX" val="2"/>
  <p:tag name="KSO_WM_UNIT_ID" val="_3*i*2"/>
  <p:tag name="KSO_WM_BEAUTIFY_FLAG" val="#wm#"/>
  <p:tag name="KSO_WM_TAG_VERSION" val="3.0"/>
  <p:tag name="KSO_WM_CHIP_GROUPID" val="62f0bf03295c1bf6da6e0c3c"/>
  <p:tag name="KSO_WM_CHIP_XID" val="62f0bf0d295c1bf6da6e0c43"/>
  <p:tag name="KSO_WM_UNIT_DEC_AREA_ID" val="2082c851ee3c4ca0937a22d08c379c80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0fe6b93acd6472d8142cf59b81ef7a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TYPE" val="i"/>
  <p:tag name="KSO_WM_UNIT_INDEX" val="3"/>
  <p:tag name="KSO_WM_UNIT_ID" val="_3*i*3"/>
  <p:tag name="KSO_WM_BEAUTIFY_FLAG" val="#wm#"/>
  <p:tag name="KSO_WM_TAG_VERSION" val="3.0"/>
  <p:tag name="KSO_WM_CHIP_GROUPID" val="62f0bf03295c1bf6da6e0c3c"/>
  <p:tag name="KSO_WM_CHIP_XID" val="62f0bf0d295c1bf6da6e0c42"/>
  <p:tag name="KSO_WM_UNIT_DEC_AREA_ID" val="f54cbffd23be4eecb12ef27632b5d16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872be25aa743c59628c029426cd1e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2f0bf03295c1bf6da6e0c3c"/>
  <p:tag name="KSO_WM_CHIP_XID" val="62f0bf0d295c1bf6da6e0c4a"/>
  <p:tag name="KSO_WM_UNIT_DEC_AREA_ID" val="61e5d7ef8bb94ed68b66aaedb1467120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11ee706345249309a1d0f529a30be9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b*1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UNIT_VALUE" val="6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2"/>
  <p:tag name="KSO_WM_UNIT_ID" val="_1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3"/>
  <p:tag name="KSO_WM_UNIT_ID" val="_1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2"/>
</p:tagLst>
</file>

<file path=ppt/tags/tag67.xml><?xml version="1.0" encoding="utf-8"?>
<p:tagLst xmlns:p="http://schemas.openxmlformats.org/presentationml/2006/main">
  <p:tag name="KSO_WM_UNIT_TYPE" val="i"/>
  <p:tag name="KSO_WM_UNIT_INDEX" val="1"/>
  <p:tag name="KSO_WM_UNIT_ID" val="_0*i*1"/>
  <p:tag name="KSO_WM_BEAUTIFY_FLAG" val="#wm#"/>
  <p:tag name="KSO_WM_TAG_VERSION" val="3.0"/>
  <p:tag name="KSO_WM_CHIP_GROUPID" val="62f0bf03295c1bf6da6e0c3c"/>
  <p:tag name="KSO_WM_CHIP_XID" val="62f0bf0d295c1bf6da6e0c4c"/>
  <p:tag name="KSO_WM_UNIT_DEC_AREA_ID" val="079e3ac774194832ac2f675c7903abda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8b92bdc213407a9b058d376c59b514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2"/>
  <p:tag name="KSO_WM_UNIT_ID" val="_0*i*2"/>
  <p:tag name="KSO_WM_BEAUTIFY_FLAG" val="#wm#"/>
  <p:tag name="KSO_WM_TAG_VERSION" val="3.0"/>
  <p:tag name="KSO_WM_CHIP_GROUPID" val="62f0bf03295c1bf6da6e0c3c"/>
  <p:tag name="KSO_WM_CHIP_XID" val="62f0bf0d295c1bf6da6e0c4d"/>
  <p:tag name="KSO_WM_UNIT_DEC_AREA_ID" val="1b423a62d65b410d883647c8885aee0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c16af196d6f4e21bfccd7c23d026d3e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  <p:tag name="KSO_WM_TEMPLATE_CATEGORY" val="custom"/>
  <p:tag name="KSO_WM_TEMPLATE_INDEX" val="20231539"/>
</p:tagLst>
</file>

<file path=ppt/tags/tag7.xml><?xml version="1.0" encoding="utf-8"?>
<p:tagLst xmlns:p="http://schemas.openxmlformats.org/presentationml/2006/main">
  <p:tag name="KSO_WM_UNIT_TYPE" val="i"/>
  <p:tag name="KSO_WM_UNIT_INDEX" val="2"/>
  <p:tag name="KSO_WM_UNIT_ID" val="_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153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39"/>
  <p:tag name="KSO_WM_TEMPLATE_THUMBS_INDEX" val="1、9"/>
</p:tagLst>
</file>

<file path=ppt/tags/tag7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1"/>
</p:tagLst>
</file>

<file path=ppt/tags/tag78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YPE" val="i"/>
  <p:tag name="KSO_WM_UNIT_INDEX" val="3"/>
  <p:tag name="KSO_WM_UNIT_ID" val="_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8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2"/>
</p:tagLst>
</file>

<file path=ppt/tags/tag89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heme/theme1.xml><?xml version="1.0" encoding="utf-8"?>
<a:theme xmlns:a="http://schemas.openxmlformats.org/drawingml/2006/main" name="1_Office 主题​​">
  <a:themeElements>
    <a:clrScheme name="自定义 36">
      <a:dk1>
        <a:srgbClr val="000000"/>
      </a:dk1>
      <a:lt1>
        <a:srgbClr val="FFFFFF"/>
      </a:lt1>
      <a:dk2>
        <a:srgbClr val="056AFF"/>
      </a:dk2>
      <a:lt2>
        <a:srgbClr val="FFFFFF"/>
      </a:lt2>
      <a:accent1>
        <a:srgbClr val="91A4B7"/>
      </a:accent1>
      <a:accent2>
        <a:srgbClr val="A2B2C2"/>
      </a:accent2>
      <a:accent3>
        <a:srgbClr val="B3C1CD"/>
      </a:accent3>
      <a:accent4>
        <a:srgbClr val="B7C5C6"/>
      </a:accent4>
      <a:accent5>
        <a:srgbClr val="AEBEAB"/>
      </a:accent5>
      <a:accent6>
        <a:srgbClr val="A4B791"/>
      </a:accent6>
      <a:hlink>
        <a:srgbClr val="304FFE"/>
      </a:hlink>
      <a:folHlink>
        <a:srgbClr val="492067"/>
      </a:folHlink>
    </a:clrScheme>
    <a:fontScheme name="自定义 10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>宽屏</PresentationFormat>
  <Paragraphs>104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Cambria Math</vt:lpstr>
      <vt:lpstr>Times New Roman</vt:lpstr>
      <vt:lpstr>Arial Unicode MS</vt:lpstr>
      <vt:lpstr>等线</vt:lpstr>
      <vt:lpstr>Calibri</vt:lpstr>
      <vt:lpstr>1_Office 主题​​</vt:lpstr>
      <vt:lpstr>PowerPoint 演示文稿</vt:lpstr>
      <vt:lpstr>研究背景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PowerPoint 演示文稿</vt:lpstr>
      <vt:lpstr>       Thanks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
51PPT模板网 唯一访问网址：www.51pptmoban.com</dc:description>
  <cp:lastModifiedBy>yhrbf</cp:lastModifiedBy>
  <cp:revision>143</cp:revision>
  <dcterms:created xsi:type="dcterms:W3CDTF">2023-08-17T12:45:00Z</dcterms:created>
  <dcterms:modified xsi:type="dcterms:W3CDTF">2024-11-27T06:47:59Z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D4197AD95C694E0D8D377A3819CEA337_13</vt:lpwstr>
  </property>
  <property fmtid="{D5CDD505-2E9C-101B-9397-08002B2CF9AE}" pid="3" name="KSOProductBuildVer">
    <vt:lpwstr>2052-12.1.0.18912</vt:lpwstr>
  </property>
</Properties>
</file>