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42" r:id="rId2"/>
    <p:sldId id="363" r:id="rId3"/>
    <p:sldId id="364" r:id="rId4"/>
    <p:sldId id="349" r:id="rId5"/>
    <p:sldId id="365" r:id="rId6"/>
    <p:sldId id="350" r:id="rId7"/>
    <p:sldId id="348" r:id="rId8"/>
    <p:sldId id="351" r:id="rId9"/>
    <p:sldId id="362" r:id="rId10"/>
    <p:sldId id="366" r:id="rId11"/>
    <p:sldId id="361" r:id="rId12"/>
    <p:sldId id="346" r:id="rId13"/>
    <p:sldId id="259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065" autoAdjust="0"/>
  </p:normalViewPr>
  <p:slideViewPr>
    <p:cSldViewPr snapToGrid="0">
      <p:cViewPr varScale="1">
        <p:scale>
          <a:sx n="51" d="100"/>
          <a:sy n="51" d="100"/>
        </p:scale>
        <p:origin x="11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B2B67-AC1D-42EC-B7A2-96A489F5BCA3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582B5-75CE-4C98-85C9-BF6A0EF4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2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58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5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98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6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8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2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3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8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04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1C3FA-1B3A-4130-A4E8-098AB30A9A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4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5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/>
        </p:nvSpPr>
        <p:spPr>
          <a:xfrm>
            <a:off x="1067911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972502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788988" y="549275"/>
            <a:ext cx="12493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500">
                <a:latin typeface="Calibri" panose="020F0502020204030204" pitchFamily="34" charset="0"/>
              </a:rPr>
              <a:t>PARK 01</a:t>
            </a:r>
            <a:endParaRPr lang="zh-CN" altLang="en-US" sz="2500">
              <a:latin typeface="Calibri" panose="020F0502020204030204" pitchFamily="34" charset="0"/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981233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10858500" y="636588"/>
            <a:ext cx="7096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40213" y="835025"/>
            <a:ext cx="5178425" cy="1270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26"/>
          <p:cNvGrpSpPr>
            <a:grpSpLocks/>
          </p:cNvGrpSpPr>
          <p:nvPr/>
        </p:nvGrpSpPr>
        <p:grpSpPr bwMode="auto">
          <a:xfrm flipH="1">
            <a:off x="-12700" y="549275"/>
            <a:ext cx="825500" cy="439738"/>
            <a:chOff x="0" y="0"/>
            <a:chExt cx="1787532" cy="1257300"/>
          </a:xfrm>
        </p:grpSpPr>
        <p:sp>
          <p:nvSpPr>
            <p:cNvPr id="10" name="矩形 127"/>
            <p:cNvSpPr>
              <a:spLocks noChangeArrowheads="1"/>
            </p:cNvSpPr>
            <p:nvPr/>
          </p:nvSpPr>
          <p:spPr bwMode="auto">
            <a:xfrm>
              <a:off x="0" y="0"/>
              <a:ext cx="364382" cy="1257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矩形 128"/>
            <p:cNvSpPr>
              <a:spLocks noChangeArrowheads="1"/>
            </p:cNvSpPr>
            <p:nvPr/>
          </p:nvSpPr>
          <p:spPr bwMode="auto">
            <a:xfrm>
              <a:off x="446883" y="0"/>
              <a:ext cx="577510" cy="1257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矩形 129"/>
            <p:cNvSpPr>
              <a:spLocks noChangeArrowheads="1"/>
            </p:cNvSpPr>
            <p:nvPr/>
          </p:nvSpPr>
          <p:spPr bwMode="auto">
            <a:xfrm>
              <a:off x="1106895" y="0"/>
              <a:ext cx="680637" cy="125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63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1067911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矩形 3"/>
          <p:cNvSpPr/>
          <p:nvPr/>
        </p:nvSpPr>
        <p:spPr>
          <a:xfrm flipH="1" flipV="1">
            <a:off x="972502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框 26"/>
          <p:cNvSpPr txBox="1">
            <a:spLocks noChangeArrowheads="1"/>
          </p:cNvSpPr>
          <p:nvPr/>
        </p:nvSpPr>
        <p:spPr bwMode="auto">
          <a:xfrm>
            <a:off x="788988" y="549275"/>
            <a:ext cx="12493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500">
                <a:latin typeface="Calibri" panose="020F0502020204030204" pitchFamily="34" charset="0"/>
              </a:rPr>
              <a:t>PARK 02</a:t>
            </a:r>
            <a:endParaRPr lang="zh-CN" altLang="en-US" sz="2500">
              <a:latin typeface="Calibri" panose="020F0502020204030204" pitchFamily="34" charset="0"/>
            </a:endParaRPr>
          </a:p>
        </p:txBody>
      </p:sp>
      <p:sp>
        <p:nvSpPr>
          <p:cNvPr id="5" name="文本框 27"/>
          <p:cNvSpPr txBox="1">
            <a:spLocks noChangeArrowheads="1"/>
          </p:cNvSpPr>
          <p:nvPr/>
        </p:nvSpPr>
        <p:spPr bwMode="auto">
          <a:xfrm>
            <a:off x="981233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6" name="文本框 28"/>
          <p:cNvSpPr txBox="1">
            <a:spLocks noChangeArrowheads="1"/>
          </p:cNvSpPr>
          <p:nvPr/>
        </p:nvSpPr>
        <p:spPr bwMode="auto">
          <a:xfrm>
            <a:off x="10858500" y="636588"/>
            <a:ext cx="7096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40213" y="835025"/>
            <a:ext cx="5178425" cy="1270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126"/>
          <p:cNvGrpSpPr>
            <a:grpSpLocks/>
          </p:cNvGrpSpPr>
          <p:nvPr/>
        </p:nvGrpSpPr>
        <p:grpSpPr bwMode="auto">
          <a:xfrm flipH="1">
            <a:off x="-12700" y="549275"/>
            <a:ext cx="825500" cy="439738"/>
            <a:chOff x="0" y="0"/>
            <a:chExt cx="1787532" cy="1257300"/>
          </a:xfrm>
        </p:grpSpPr>
        <p:sp>
          <p:nvSpPr>
            <p:cNvPr id="9" name="矩形 127"/>
            <p:cNvSpPr>
              <a:spLocks noChangeArrowheads="1"/>
            </p:cNvSpPr>
            <p:nvPr/>
          </p:nvSpPr>
          <p:spPr bwMode="auto">
            <a:xfrm>
              <a:off x="0" y="0"/>
              <a:ext cx="364382" cy="1257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0" name="矩形 128"/>
            <p:cNvSpPr>
              <a:spLocks noChangeArrowheads="1"/>
            </p:cNvSpPr>
            <p:nvPr/>
          </p:nvSpPr>
          <p:spPr bwMode="auto">
            <a:xfrm>
              <a:off x="446883" y="0"/>
              <a:ext cx="577510" cy="1257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矩形 129"/>
            <p:cNvSpPr>
              <a:spLocks noChangeArrowheads="1"/>
            </p:cNvSpPr>
            <p:nvPr/>
          </p:nvSpPr>
          <p:spPr bwMode="auto">
            <a:xfrm>
              <a:off x="1106895" y="0"/>
              <a:ext cx="680637" cy="125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58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/>
        </p:nvSpPr>
        <p:spPr>
          <a:xfrm>
            <a:off x="1067911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972502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788988" y="549275"/>
            <a:ext cx="12493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500">
                <a:latin typeface="Calibri" panose="020F0502020204030204" pitchFamily="34" charset="0"/>
              </a:rPr>
              <a:t>PARK 03</a:t>
            </a:r>
            <a:endParaRPr lang="zh-CN" altLang="en-US" sz="2500">
              <a:latin typeface="Calibri" panose="020F0502020204030204" pitchFamily="34" charset="0"/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981233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10858500" y="636588"/>
            <a:ext cx="7096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40213" y="835025"/>
            <a:ext cx="5178425" cy="1270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26"/>
          <p:cNvGrpSpPr>
            <a:grpSpLocks/>
          </p:cNvGrpSpPr>
          <p:nvPr/>
        </p:nvGrpSpPr>
        <p:grpSpPr bwMode="auto">
          <a:xfrm flipH="1">
            <a:off x="-12700" y="549275"/>
            <a:ext cx="825500" cy="439738"/>
            <a:chOff x="0" y="0"/>
            <a:chExt cx="1787532" cy="1257300"/>
          </a:xfrm>
        </p:grpSpPr>
        <p:sp>
          <p:nvSpPr>
            <p:cNvPr id="10" name="矩形 127"/>
            <p:cNvSpPr>
              <a:spLocks noChangeArrowheads="1"/>
            </p:cNvSpPr>
            <p:nvPr/>
          </p:nvSpPr>
          <p:spPr bwMode="auto">
            <a:xfrm>
              <a:off x="0" y="0"/>
              <a:ext cx="364382" cy="1257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矩形 128"/>
            <p:cNvSpPr>
              <a:spLocks noChangeArrowheads="1"/>
            </p:cNvSpPr>
            <p:nvPr/>
          </p:nvSpPr>
          <p:spPr bwMode="auto">
            <a:xfrm>
              <a:off x="446883" y="0"/>
              <a:ext cx="577510" cy="1257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矩形 129"/>
            <p:cNvSpPr>
              <a:spLocks noChangeArrowheads="1"/>
            </p:cNvSpPr>
            <p:nvPr/>
          </p:nvSpPr>
          <p:spPr bwMode="auto">
            <a:xfrm>
              <a:off x="1106895" y="0"/>
              <a:ext cx="680637" cy="125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27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/>
        </p:nvSpPr>
        <p:spPr>
          <a:xfrm>
            <a:off x="1067911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972502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26"/>
          <p:cNvSpPr txBox="1">
            <a:spLocks noChangeArrowheads="1"/>
          </p:cNvSpPr>
          <p:nvPr/>
        </p:nvSpPr>
        <p:spPr bwMode="auto">
          <a:xfrm>
            <a:off x="788988" y="549275"/>
            <a:ext cx="12493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500">
                <a:latin typeface="Calibri" panose="020F0502020204030204" pitchFamily="34" charset="0"/>
              </a:rPr>
              <a:t>PARK 04</a:t>
            </a:r>
            <a:endParaRPr lang="zh-CN" altLang="en-US" sz="2500">
              <a:latin typeface="Calibri" panose="020F0502020204030204" pitchFamily="34" charset="0"/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981233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7" name="文本框 28"/>
          <p:cNvSpPr txBox="1">
            <a:spLocks noChangeArrowheads="1"/>
          </p:cNvSpPr>
          <p:nvPr/>
        </p:nvSpPr>
        <p:spPr bwMode="auto">
          <a:xfrm>
            <a:off x="10858500" y="636588"/>
            <a:ext cx="7096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40213" y="835025"/>
            <a:ext cx="5178425" cy="1270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26"/>
          <p:cNvGrpSpPr>
            <a:grpSpLocks/>
          </p:cNvGrpSpPr>
          <p:nvPr/>
        </p:nvGrpSpPr>
        <p:grpSpPr bwMode="auto">
          <a:xfrm flipH="1">
            <a:off x="-12700" y="549275"/>
            <a:ext cx="825500" cy="439738"/>
            <a:chOff x="0" y="0"/>
            <a:chExt cx="1787532" cy="1257300"/>
          </a:xfrm>
        </p:grpSpPr>
        <p:sp>
          <p:nvSpPr>
            <p:cNvPr id="10" name="矩形 127"/>
            <p:cNvSpPr>
              <a:spLocks noChangeArrowheads="1"/>
            </p:cNvSpPr>
            <p:nvPr/>
          </p:nvSpPr>
          <p:spPr bwMode="auto">
            <a:xfrm>
              <a:off x="0" y="0"/>
              <a:ext cx="364382" cy="1257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矩形 128"/>
            <p:cNvSpPr>
              <a:spLocks noChangeArrowheads="1"/>
            </p:cNvSpPr>
            <p:nvPr/>
          </p:nvSpPr>
          <p:spPr bwMode="auto">
            <a:xfrm>
              <a:off x="446883" y="0"/>
              <a:ext cx="577510" cy="1257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矩形 129"/>
            <p:cNvSpPr>
              <a:spLocks noChangeArrowheads="1"/>
            </p:cNvSpPr>
            <p:nvPr/>
          </p:nvSpPr>
          <p:spPr bwMode="auto">
            <a:xfrm>
              <a:off x="1106895" y="0"/>
              <a:ext cx="680637" cy="125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14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10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38138" y="-26988"/>
            <a:ext cx="900112" cy="831851"/>
            <a:chOff x="2506532" y="465192"/>
            <a:chExt cx="675190" cy="623007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971" cy="62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799" dirty="0">
                  <a:solidFill>
                    <a:srgbClr val="005292"/>
                  </a:solidFill>
                  <a:latin typeface="Impact" pitchFamily="34" charset="0"/>
                  <a:ea typeface="宋体"/>
                </a:rPr>
                <a:t>1</a:t>
              </a:r>
              <a:endParaRPr lang="zh-CN" altLang="en-US" sz="4799" dirty="0">
                <a:solidFill>
                  <a:srgbClr val="005292"/>
                </a:solidFill>
                <a:latin typeface="Impact" pitchFamily="34" charset="0"/>
                <a:ea typeface="宋体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2722069" y="599543"/>
              <a:ext cx="459653" cy="458932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0" y="763588"/>
            <a:ext cx="12184063" cy="44450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0" tIns="60934" rIns="121870" bIns="6093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62426"/>
      </p:ext>
    </p:extLst>
  </p:cSld>
  <p:clrMapOvr>
    <a:masterClrMapping/>
  </p:clrMapOvr>
  <p:transition spd="slow" advClick="0"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48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34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063777"/>
      </p:ext>
    </p:extLst>
  </p:cSld>
  <p:clrMapOvr>
    <a:masterClrMapping/>
  </p:clrMapOvr>
  <p:transition spd="slow" advClick="0" advT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925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27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19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00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7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966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26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01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27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28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490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49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5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99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690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008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837231"/>
      </p:ext>
    </p:extLst>
  </p:cSld>
  <p:clrMapOvr>
    <a:masterClrMapping/>
  </p:clrMapOvr>
  <p:transition spd="slow" advClick="0" advTm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4125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9016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8354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602965"/>
      </p:ext>
    </p:extLst>
  </p:cSld>
  <p:clrMapOvr>
    <a:masterClrMapping/>
  </p:clrMapOvr>
  <p:transition spd="slow" advClick="0" advTm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18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562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2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912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89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04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4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5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312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4542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26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01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27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28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773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0" y="579438"/>
            <a:ext cx="1360488" cy="366712"/>
            <a:chOff x="0" y="981610"/>
            <a:chExt cx="1360170" cy="367794"/>
          </a:xfrm>
        </p:grpSpPr>
        <p:sp>
          <p:nvSpPr>
            <p:cNvPr id="4" name="矩形 3"/>
            <p:cNvSpPr/>
            <p:nvPr/>
          </p:nvSpPr>
          <p:spPr>
            <a:xfrm>
              <a:off x="531689" y="1038929"/>
              <a:ext cx="828481" cy="253157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3"/>
            <p:cNvSpPr/>
            <p:nvPr/>
          </p:nvSpPr>
          <p:spPr>
            <a:xfrm>
              <a:off x="0" y="981610"/>
              <a:ext cx="1204631" cy="367794"/>
            </a:xfrm>
            <a:custGeom>
              <a:avLst/>
              <a:gdLst>
                <a:gd name="connsiteX0" fmla="*/ 0 w 1116330"/>
                <a:gd name="connsiteY0" fmla="*/ 0 h 363984"/>
                <a:gd name="connsiteX1" fmla="*/ 1116330 w 1116330"/>
                <a:gd name="connsiteY1" fmla="*/ 0 h 363984"/>
                <a:gd name="connsiteX2" fmla="*/ 1116330 w 1116330"/>
                <a:gd name="connsiteY2" fmla="*/ 363984 h 363984"/>
                <a:gd name="connsiteX3" fmla="*/ 0 w 1116330"/>
                <a:gd name="connsiteY3" fmla="*/ 363984 h 363984"/>
                <a:gd name="connsiteX4" fmla="*/ 0 w 1116330"/>
                <a:gd name="connsiteY4" fmla="*/ 0 h 363984"/>
                <a:gd name="connsiteX0" fmla="*/ 0 w 1205865"/>
                <a:gd name="connsiteY0" fmla="*/ 7620 h 371604"/>
                <a:gd name="connsiteX1" fmla="*/ 1205865 w 1205865"/>
                <a:gd name="connsiteY1" fmla="*/ 0 h 371604"/>
                <a:gd name="connsiteX2" fmla="*/ 1116330 w 1205865"/>
                <a:gd name="connsiteY2" fmla="*/ 371604 h 371604"/>
                <a:gd name="connsiteX3" fmla="*/ 0 w 1205865"/>
                <a:gd name="connsiteY3" fmla="*/ 371604 h 371604"/>
                <a:gd name="connsiteX4" fmla="*/ 0 w 1205865"/>
                <a:gd name="connsiteY4" fmla="*/ 7620 h 371604"/>
                <a:gd name="connsiteX0" fmla="*/ 0 w 1203960"/>
                <a:gd name="connsiteY0" fmla="*/ 3810 h 367794"/>
                <a:gd name="connsiteX1" fmla="*/ 1203960 w 1203960"/>
                <a:gd name="connsiteY1" fmla="*/ 0 h 367794"/>
                <a:gd name="connsiteX2" fmla="*/ 1116330 w 1203960"/>
                <a:gd name="connsiteY2" fmla="*/ 367794 h 367794"/>
                <a:gd name="connsiteX3" fmla="*/ 0 w 1203960"/>
                <a:gd name="connsiteY3" fmla="*/ 367794 h 367794"/>
                <a:gd name="connsiteX4" fmla="*/ 0 w 1203960"/>
                <a:gd name="connsiteY4" fmla="*/ 3810 h 3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960" h="367794">
                  <a:moveTo>
                    <a:pt x="0" y="3810"/>
                  </a:moveTo>
                  <a:lnTo>
                    <a:pt x="1203960" y="0"/>
                  </a:lnTo>
                  <a:lnTo>
                    <a:pt x="1116330" y="367794"/>
                  </a:lnTo>
                  <a:lnTo>
                    <a:pt x="0" y="367794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矩形 3"/>
          <p:cNvSpPr/>
          <p:nvPr/>
        </p:nvSpPr>
        <p:spPr>
          <a:xfrm>
            <a:off x="10253663" y="661988"/>
            <a:ext cx="969962" cy="201612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矩形 3"/>
          <p:cNvSpPr/>
          <p:nvPr/>
        </p:nvSpPr>
        <p:spPr>
          <a:xfrm flipH="1" flipV="1">
            <a:off x="9299575" y="663575"/>
            <a:ext cx="1082675" cy="200025"/>
          </a:xfrm>
          <a:custGeom>
            <a:avLst/>
            <a:gdLst>
              <a:gd name="connsiteX0" fmla="*/ 0 w 1116330"/>
              <a:gd name="connsiteY0" fmla="*/ 0 h 363984"/>
              <a:gd name="connsiteX1" fmla="*/ 1116330 w 1116330"/>
              <a:gd name="connsiteY1" fmla="*/ 0 h 363984"/>
              <a:gd name="connsiteX2" fmla="*/ 1116330 w 1116330"/>
              <a:gd name="connsiteY2" fmla="*/ 363984 h 363984"/>
              <a:gd name="connsiteX3" fmla="*/ 0 w 1116330"/>
              <a:gd name="connsiteY3" fmla="*/ 363984 h 363984"/>
              <a:gd name="connsiteX4" fmla="*/ 0 w 1116330"/>
              <a:gd name="connsiteY4" fmla="*/ 0 h 363984"/>
              <a:gd name="connsiteX0" fmla="*/ 0 w 1205865"/>
              <a:gd name="connsiteY0" fmla="*/ 7620 h 371604"/>
              <a:gd name="connsiteX1" fmla="*/ 1205865 w 1205865"/>
              <a:gd name="connsiteY1" fmla="*/ 0 h 371604"/>
              <a:gd name="connsiteX2" fmla="*/ 1116330 w 1205865"/>
              <a:gd name="connsiteY2" fmla="*/ 371604 h 371604"/>
              <a:gd name="connsiteX3" fmla="*/ 0 w 1205865"/>
              <a:gd name="connsiteY3" fmla="*/ 371604 h 371604"/>
              <a:gd name="connsiteX4" fmla="*/ 0 w 1205865"/>
              <a:gd name="connsiteY4" fmla="*/ 7620 h 371604"/>
              <a:gd name="connsiteX0" fmla="*/ 0 w 1203960"/>
              <a:gd name="connsiteY0" fmla="*/ 3810 h 367794"/>
              <a:gd name="connsiteX1" fmla="*/ 1203960 w 1203960"/>
              <a:gd name="connsiteY1" fmla="*/ 0 h 367794"/>
              <a:gd name="connsiteX2" fmla="*/ 1116330 w 1203960"/>
              <a:gd name="connsiteY2" fmla="*/ 367794 h 367794"/>
              <a:gd name="connsiteX3" fmla="*/ 0 w 1203960"/>
              <a:gd name="connsiteY3" fmla="*/ 367794 h 367794"/>
              <a:gd name="connsiteX4" fmla="*/ 0 w 1203960"/>
              <a:gd name="connsiteY4" fmla="*/ 3810 h 367794"/>
              <a:gd name="connsiteX0" fmla="*/ 0 w 1203960"/>
              <a:gd name="connsiteY0" fmla="*/ 6423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  <a:gd name="connsiteX5" fmla="*/ 0 w 1203960"/>
              <a:gd name="connsiteY5" fmla="*/ 6423 h 370407"/>
              <a:gd name="connsiteX0" fmla="*/ 0 w 1203960"/>
              <a:gd name="connsiteY0" fmla="*/ 370407 h 370407"/>
              <a:gd name="connsiteX1" fmla="*/ 145383 w 1203960"/>
              <a:gd name="connsiteY1" fmla="*/ 0 h 370407"/>
              <a:gd name="connsiteX2" fmla="*/ 1203960 w 1203960"/>
              <a:gd name="connsiteY2" fmla="*/ 2613 h 370407"/>
              <a:gd name="connsiteX3" fmla="*/ 1116330 w 1203960"/>
              <a:gd name="connsiteY3" fmla="*/ 370407 h 370407"/>
              <a:gd name="connsiteX4" fmla="*/ 0 w 1203960"/>
              <a:gd name="connsiteY4" fmla="*/ 370407 h 37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370407">
                <a:moveTo>
                  <a:pt x="0" y="370407"/>
                </a:moveTo>
                <a:lnTo>
                  <a:pt x="145383" y="0"/>
                </a:lnTo>
                <a:lnTo>
                  <a:pt x="1203960" y="2613"/>
                </a:lnTo>
                <a:lnTo>
                  <a:pt x="1116330" y="370407"/>
                </a:lnTo>
                <a:lnTo>
                  <a:pt x="0" y="3704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11"/>
          <p:cNvSpPr txBox="1">
            <a:spLocks noChangeArrowheads="1"/>
          </p:cNvSpPr>
          <p:nvPr/>
        </p:nvSpPr>
        <p:spPr bwMode="auto">
          <a:xfrm>
            <a:off x="-34925" y="531813"/>
            <a:ext cx="120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Calibri" panose="020F0502020204030204" pitchFamily="34" charset="0"/>
              </a:rPr>
              <a:t>PARK 02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9386888" y="615950"/>
            <a:ext cx="85248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公司名字</a:t>
            </a:r>
          </a:p>
        </p:txBody>
      </p:sp>
      <p:sp>
        <p:nvSpPr>
          <p:cNvPr id="10" name="文本框 13"/>
          <p:cNvSpPr txBox="1">
            <a:spLocks noChangeArrowheads="1"/>
          </p:cNvSpPr>
          <p:nvPr/>
        </p:nvSpPr>
        <p:spPr bwMode="auto">
          <a:xfrm>
            <a:off x="10433050" y="636588"/>
            <a:ext cx="70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13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endParaRPr lang="zh-CN" altLang="en-US" sz="1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911600" y="863600"/>
            <a:ext cx="5475288" cy="0"/>
          </a:xfrm>
          <a:prstGeom prst="line">
            <a:avLst/>
          </a:prstGeom>
          <a:ln w="190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606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2594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38138" y="-26988"/>
            <a:ext cx="900112" cy="831851"/>
            <a:chOff x="2506532" y="465192"/>
            <a:chExt cx="675190" cy="623007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971" cy="62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799" dirty="0">
                  <a:solidFill>
                    <a:srgbClr val="005292"/>
                  </a:solidFill>
                  <a:latin typeface="Impact" pitchFamily="34" charset="0"/>
                  <a:ea typeface="宋体"/>
                </a:rPr>
                <a:t>1</a:t>
              </a:r>
              <a:endParaRPr lang="zh-CN" altLang="en-US" sz="4799" dirty="0">
                <a:solidFill>
                  <a:srgbClr val="005292"/>
                </a:solidFill>
                <a:latin typeface="Impact" pitchFamily="34" charset="0"/>
                <a:ea typeface="宋体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2722069" y="599543"/>
              <a:ext cx="459653" cy="458932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0" y="763588"/>
            <a:ext cx="12184063" cy="44450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0" tIns="60934" rIns="121870" bIns="6093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38512"/>
      </p:ext>
    </p:extLst>
  </p:cSld>
  <p:clrMapOvr>
    <a:masterClrMapping/>
  </p:clrMapOvr>
  <p:transition spd="slow" advClick="0" advTm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38138" y="-26988"/>
            <a:ext cx="900112" cy="831851"/>
            <a:chOff x="2506532" y="465192"/>
            <a:chExt cx="675190" cy="623007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971" cy="623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4799" dirty="0">
                  <a:solidFill>
                    <a:srgbClr val="005292"/>
                  </a:solidFill>
                  <a:latin typeface="Impact" pitchFamily="34" charset="0"/>
                  <a:ea typeface="宋体"/>
                </a:rPr>
                <a:t>1</a:t>
              </a:r>
              <a:endParaRPr lang="zh-CN" altLang="en-US" sz="4799" dirty="0">
                <a:solidFill>
                  <a:srgbClr val="005292"/>
                </a:solidFill>
                <a:latin typeface="Impact" pitchFamily="34" charset="0"/>
                <a:ea typeface="宋体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2722069" y="599543"/>
              <a:ext cx="459653" cy="458932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0" y="763588"/>
            <a:ext cx="12184063" cy="44450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0" tIns="60934" rIns="121870" bIns="6093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670075"/>
      </p:ext>
    </p:extLst>
  </p:cSld>
  <p:clrMapOvr>
    <a:masterClrMapping/>
  </p:clrMapOvr>
  <p:transition spd="slow" advClick="0" advTm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4041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1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975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701717"/>
      </p:ext>
    </p:extLst>
  </p:cSld>
  <p:clrMapOvr>
    <a:masterClrMapping/>
  </p:clrMapOvr>
  <p:transition spd="slow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2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5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A7431F59-85DC-477B-B38E-A7DE84EDB6D1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EB1DEA8-1617-44CB-B4AF-3BFE36710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5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</p:sldLayoutIdLst>
  <p:txStyles>
    <p:titleStyle>
      <a:lvl1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99" cy="68570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485086" y="3113279"/>
            <a:ext cx="398373" cy="738595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427" y="446124"/>
            <a:ext cx="3234085" cy="492374"/>
          </a:xfrm>
          <a:prstGeom prst="rect">
            <a:avLst/>
          </a:prstGeom>
          <a:noFill/>
        </p:spPr>
        <p:txBody>
          <a:bodyPr wrap="none" lIns="121854" tIns="60926" rIns="121854" bIns="60926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Xinjiang University</a:t>
            </a:r>
            <a:endParaRPr lang="zh-CN" altLang="en-US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D4967E-E7E5-D254-907B-AFD03110B27D}"/>
              </a:ext>
            </a:extLst>
          </p:cNvPr>
          <p:cNvSpPr txBox="1"/>
          <p:nvPr/>
        </p:nvSpPr>
        <p:spPr>
          <a:xfrm>
            <a:off x="5440183" y="2504915"/>
            <a:ext cx="6175828" cy="1418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6600" b="1" i="0" dirty="0">
                <a:solidFill>
                  <a:schemeClr val="accent1"/>
                </a:solidFill>
                <a:effectLst/>
                <a:latin typeface="HelveticaNeue Regular"/>
              </a:rPr>
              <a:t>组会汇报</a:t>
            </a:r>
            <a:endParaRPr lang="en-US" altLang="zh-CN" sz="6600" b="1" i="0" dirty="0">
              <a:solidFill>
                <a:schemeClr val="accent1"/>
              </a:solidFill>
              <a:effectLst/>
              <a:latin typeface="HelveticaNeue Regular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A3D103-DC8B-1078-80E4-3D4B99AFF7AE}"/>
              </a:ext>
            </a:extLst>
          </p:cNvPr>
          <p:cNvSpPr/>
          <p:nvPr/>
        </p:nvSpPr>
        <p:spPr>
          <a:xfrm>
            <a:off x="5978394" y="4804809"/>
            <a:ext cx="7239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62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汇报人：郑涛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2013552-28BA-3F18-6C28-99903E37DD21}"/>
              </a:ext>
            </a:extLst>
          </p:cNvPr>
          <p:cNvSpPr txBox="1"/>
          <p:nvPr/>
        </p:nvSpPr>
        <p:spPr>
          <a:xfrm>
            <a:off x="917531" y="16117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Generator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生成器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BDBC0A-1855-27E6-E2B6-6AC76478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1" y="1890420"/>
            <a:ext cx="10356937" cy="35418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680679-8D24-C256-659C-2F6C5C37942F}"/>
              </a:ext>
            </a:extLst>
          </p:cNvPr>
          <p:cNvSpPr txBox="1"/>
          <p:nvPr/>
        </p:nvSpPr>
        <p:spPr>
          <a:xfrm>
            <a:off x="917531" y="872109"/>
            <a:ext cx="10356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器是全卷积神经网络，使用梅尔频谱图作为输入，并且通过反卷积对其进行上采样，直到输出序列的长度和原始波形图的时间分辨率相匹配。每一个反卷积模块后面都有一个多感知区域融合模块。下图描述了生成器的架构，噪声并没有作为额外的输入放到生成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FF9E47-9EE8-2683-A1E8-0C0D0E5442F0}"/>
              </a:ext>
            </a:extLst>
          </p:cNvPr>
          <p:cNvSpPr txBox="1"/>
          <p:nvPr/>
        </p:nvSpPr>
        <p:spPr>
          <a:xfrm>
            <a:off x="1148218" y="5527278"/>
            <a:ext cx="10356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生成器对梅尔频谱图进行上采样</a:t>
            </a:r>
            <a:r>
              <a:rPr lang="en-US" altLang="zh-CN" dirty="0"/>
              <a:t>Ku</a:t>
            </a:r>
            <a:r>
              <a:rPr lang="zh-CN" altLang="en-US" dirty="0"/>
              <a:t>次，直到结果和原始波形图的时间频率相一致。一个</a:t>
            </a:r>
            <a:r>
              <a:rPr lang="en-US" altLang="zh-CN" dirty="0"/>
              <a:t>MRF</a:t>
            </a:r>
            <a:r>
              <a:rPr lang="zh-CN" altLang="en-US" dirty="0"/>
              <a:t>模块是由多个大小不同的卷积核和残差模块构成，最右边的图片是描述了</a:t>
            </a:r>
            <a:r>
              <a:rPr lang="en-US" altLang="zh-CN" dirty="0" err="1"/>
              <a:t>Kn</a:t>
            </a:r>
            <a:r>
              <a:rPr lang="zh-CN" altLang="en-US" dirty="0"/>
              <a:t>个残差卷积模块。</a:t>
            </a:r>
          </a:p>
        </p:txBody>
      </p:sp>
    </p:spTree>
    <p:extLst>
      <p:ext uri="{BB962C8B-B14F-4D97-AF65-F5344CB8AC3E}">
        <p14:creationId xmlns:p14="http://schemas.microsoft.com/office/powerpoint/2010/main" val="22253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2013552-28BA-3F18-6C28-99903E37DD21}"/>
              </a:ext>
            </a:extLst>
          </p:cNvPr>
          <p:cNvSpPr txBox="1"/>
          <p:nvPr/>
        </p:nvSpPr>
        <p:spPr>
          <a:xfrm>
            <a:off x="852861" y="297751"/>
            <a:ext cx="7802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Multi-Scale Discriminator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多尺度判别器（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MSD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5BED2E-A505-AD29-B74F-0C17BC86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233" y="1440523"/>
            <a:ext cx="5120917" cy="39769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D5299D-B997-93FD-4D37-A5666004FFE7}"/>
              </a:ext>
            </a:extLst>
          </p:cNvPr>
          <p:cNvSpPr txBox="1"/>
          <p:nvPr/>
        </p:nvSpPr>
        <p:spPr>
          <a:xfrm>
            <a:off x="717851" y="1505561"/>
            <a:ext cx="48061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MSD是三个子鉴别器的混合，每一个子鉴别器都是针对不同的输入尺度，分别是原始音频、2倍平均池化音频、4倍平均池化音频。MSD中每一个子鉴别器都是跨步成组卷积层的堆栈，激活函数是Leaky ReLU。鉴别器的尺寸会随着步长的减少和层数的增多而增多。除了第一个直接操作原始音频的子鉴别器，权重归一化被应用在每一个子鉴别器中。相反，为了稳定训练，我们还使用了频谱归一化借此稳定训练结果。</a:t>
            </a:r>
          </a:p>
        </p:txBody>
      </p:sp>
    </p:spTree>
    <p:extLst>
      <p:ext uri="{BB962C8B-B14F-4D97-AF65-F5344CB8AC3E}">
        <p14:creationId xmlns:p14="http://schemas.microsoft.com/office/powerpoint/2010/main" val="17754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9A17C5-8A94-827B-A563-7331DA83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32" y="1296253"/>
            <a:ext cx="4855937" cy="45702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4D5C76-C164-C0D1-C985-48C0353480F9}"/>
              </a:ext>
            </a:extLst>
          </p:cNvPr>
          <p:cNvSpPr txBox="1"/>
          <p:nvPr/>
        </p:nvSpPr>
        <p:spPr>
          <a:xfrm>
            <a:off x="846598" y="369210"/>
            <a:ext cx="9630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Multi-Period Discriminator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多周期鉴别器（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MPD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ACE6C0-DAA0-2C0C-4B7C-B89ABEA4D723}"/>
              </a:ext>
            </a:extLst>
          </p:cNvPr>
          <p:cNvSpPr txBox="1"/>
          <p:nvPr/>
        </p:nvSpPr>
        <p:spPr>
          <a:xfrm>
            <a:off x="653789" y="1233686"/>
            <a:ext cx="47762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MPD</a:t>
            </a:r>
            <a:r>
              <a:rPr lang="zh-CN" altLang="en-US" dirty="0"/>
              <a:t>是由若干子鉴别器构成的，每一个子鉴别器只接受音频的等间距样本，这个间隔是由周期给出的。子鉴别器主要是通过查看输入音频的不同部分，来获取彼此不同的隐式结构。将周期设置为</a:t>
            </a:r>
            <a:r>
              <a:rPr lang="en-US" altLang="zh-CN" dirty="0"/>
              <a:t>[2,3,5,7,11]</a:t>
            </a:r>
            <a:r>
              <a:rPr lang="zh-CN" altLang="en-US" dirty="0"/>
              <a:t>来尽量减少重叠。如图二</a:t>
            </a:r>
            <a:r>
              <a:rPr lang="en-US" altLang="zh-CN" dirty="0"/>
              <a:t>b</a:t>
            </a:r>
            <a:r>
              <a:rPr lang="zh-CN" altLang="en-US" dirty="0"/>
              <a:t>中展示的一样，将一维的长度为</a:t>
            </a:r>
            <a:r>
              <a:rPr lang="en-US" altLang="zh-CN" dirty="0"/>
              <a:t>T</a:t>
            </a:r>
            <a:r>
              <a:rPr lang="zh-CN" altLang="en-US" dirty="0"/>
              <a:t>的原始音频数据转换为</a:t>
            </a:r>
            <a:r>
              <a:rPr lang="en-US" altLang="zh-CN" dirty="0"/>
              <a:t>2</a:t>
            </a:r>
            <a:r>
              <a:rPr lang="zh-CN" altLang="en-US" dirty="0"/>
              <a:t>维的数据，然后对其使用二维卷积处理。</a:t>
            </a:r>
            <a:r>
              <a:rPr lang="en-US" altLang="zh-CN" dirty="0"/>
              <a:t>MPD</a:t>
            </a:r>
            <a:r>
              <a:rPr lang="zh-CN" altLang="en-US" dirty="0"/>
              <a:t>中每一个卷积层，将卷积核宽度设置为</a:t>
            </a:r>
            <a:r>
              <a:rPr lang="en-US" altLang="zh-CN" dirty="0"/>
              <a:t>1,</a:t>
            </a:r>
            <a:r>
              <a:rPr lang="zh-CN" altLang="en-US" dirty="0"/>
              <a:t>来单独处理某一個周期的样本。每一个子鉴别器是一个跨步卷积层，激活函数为 </a:t>
            </a:r>
            <a:r>
              <a:rPr lang="en-US" altLang="zh-CN" dirty="0" err="1"/>
              <a:t>ReLU</a:t>
            </a:r>
            <a:r>
              <a:rPr lang="zh-CN" altLang="en-US" dirty="0"/>
              <a:t>。然后，对</a:t>
            </a:r>
            <a:r>
              <a:rPr lang="en-US" altLang="zh-CN" dirty="0"/>
              <a:t>MPD</a:t>
            </a:r>
            <a:r>
              <a:rPr lang="zh-CN" altLang="en-US" dirty="0"/>
              <a:t>进行权重归一化，通过将输入数据转换成二维数据，而不是直接对周期信号进行采样，</a:t>
            </a:r>
            <a:r>
              <a:rPr lang="en-US" altLang="zh-CN" dirty="0"/>
              <a:t>MPD</a:t>
            </a:r>
            <a:r>
              <a:rPr lang="zh-CN" altLang="en-US" dirty="0"/>
              <a:t>的梯度可以传递到输入音频的所有时间步长。</a:t>
            </a:r>
          </a:p>
        </p:txBody>
      </p:sp>
    </p:spTree>
    <p:extLst>
      <p:ext uri="{BB962C8B-B14F-4D97-AF65-F5344CB8AC3E}">
        <p14:creationId xmlns:p14="http://schemas.microsoft.com/office/powerpoint/2010/main" val="39546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8550835" y="4957566"/>
            <a:ext cx="1538014" cy="1574996"/>
            <a:chOff x="5528177" y="3619500"/>
            <a:chExt cx="3565023" cy="365074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23" name="椭圆 22"/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28042" y="4589381"/>
            <a:ext cx="3160670" cy="3235354"/>
            <a:chOff x="2160003" y="2746644"/>
            <a:chExt cx="3526233" cy="360955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17" name="椭圆 16"/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79001" y="4065375"/>
            <a:ext cx="5453266" cy="5584392"/>
            <a:chOff x="5528177" y="3619500"/>
            <a:chExt cx="3565023" cy="365074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37581" y="4607020"/>
            <a:ext cx="3160670" cy="3235354"/>
            <a:chOff x="2160003" y="2746644"/>
            <a:chExt cx="3526233" cy="360955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3" y="3048017"/>
              <a:ext cx="3368174" cy="3308181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4073336" y="2746644"/>
              <a:ext cx="1612900" cy="161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85800" dist="571500" dir="8100000" sx="79000" sy="79000" algn="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706842" y="1267318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感谢大家批评指导</a:t>
            </a:r>
          </a:p>
        </p:txBody>
      </p:sp>
      <p:sp>
        <p:nvSpPr>
          <p:cNvPr id="31" name="矩形 30"/>
          <p:cNvSpPr/>
          <p:nvPr/>
        </p:nvSpPr>
        <p:spPr>
          <a:xfrm>
            <a:off x="4846279" y="2713550"/>
            <a:ext cx="7239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62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汇报人：郑涛</a:t>
            </a:r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 flipV="1">
            <a:off x="2372167" y="2418046"/>
            <a:ext cx="7503353" cy="4446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530549" y="794779"/>
            <a:ext cx="8994986" cy="302711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645622" y="4957566"/>
            <a:ext cx="1538014" cy="1574996"/>
            <a:chOff x="5528177" y="3619500"/>
            <a:chExt cx="3565023" cy="365074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177" y="3962064"/>
              <a:ext cx="3368174" cy="3308181"/>
            </a:xfrm>
            <a:prstGeom prst="rect">
              <a:avLst/>
            </a:prstGeom>
          </p:spPr>
        </p:pic>
        <p:sp>
          <p:nvSpPr>
            <p:cNvPr id="20" name="椭圆 19"/>
            <p:cNvSpPr/>
            <p:nvPr/>
          </p:nvSpPr>
          <p:spPr>
            <a:xfrm>
              <a:off x="7480300" y="3619500"/>
              <a:ext cx="1612900" cy="1612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BD9AE94-BF49-4F26-B0B6-06E4925816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27" y="-2014927"/>
            <a:ext cx="9148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2013552-28BA-3F18-6C28-99903E37DD21}"/>
              </a:ext>
            </a:extLst>
          </p:cNvPr>
          <p:cNvSpPr txBox="1"/>
          <p:nvPr/>
        </p:nvSpPr>
        <p:spPr>
          <a:xfrm>
            <a:off x="3934263" y="230191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380038" algn="l"/>
              </a:tabLst>
            </a:pPr>
            <a:r>
              <a:rPr lang="af-ZA" altLang="zh-CN" sz="8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SELM</a:t>
            </a:r>
            <a:endParaRPr lang="zh-CN" altLang="en-US" sz="8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6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69A04EC-E0B5-A487-6E31-A3A8891B9945}"/>
              </a:ext>
            </a:extLst>
          </p:cNvPr>
          <p:cNvSpPr txBox="1"/>
          <p:nvPr/>
        </p:nvSpPr>
        <p:spPr>
          <a:xfrm>
            <a:off x="831454" y="43951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解决的问题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26B3EB-9327-A6D1-C507-BF33160BCB49}"/>
              </a:ext>
            </a:extLst>
          </p:cNvPr>
          <p:cNvSpPr txBox="1"/>
          <p:nvPr/>
        </p:nvSpPr>
        <p:spPr>
          <a:xfrm>
            <a:off x="1013082" y="1195365"/>
            <a:ext cx="958358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解决的问题：</a:t>
            </a:r>
            <a:r>
              <a:rPr lang="zh-CN" altLang="en-US" dirty="0"/>
              <a:t>最近，利用带有离散标记的语音语言模型（</a:t>
            </a:r>
            <a:r>
              <a:rPr lang="en-US" altLang="zh-CN" dirty="0"/>
              <a:t>LM</a:t>
            </a:r>
            <a:r>
              <a:rPr lang="zh-CN" altLang="en-US" dirty="0"/>
              <a:t>）用于各种语音生成任务的进展，如语音合成，已经获得了显著的关注。相应地，语音增强和语音生成之间的内在相似性导致了将</a:t>
            </a:r>
            <a:r>
              <a:rPr lang="en-US" altLang="zh-CN" dirty="0"/>
              <a:t>LM</a:t>
            </a:r>
            <a:r>
              <a:rPr lang="zh-CN" altLang="en-US" dirty="0"/>
              <a:t>应用于语音前端处理的努力。这些系统通常依赖于转录文本来促进语音增强或分离，而在没有来自转录文本的语言辅助的情况下表现不佳。然而，在真实世界的场景中，一个重大的挑战是转录要么是有限的，要么是完全缺失的。这就需要对如何将</a:t>
            </a:r>
            <a:r>
              <a:rPr lang="en-US" altLang="zh-CN" dirty="0"/>
              <a:t>LM</a:t>
            </a:r>
            <a:r>
              <a:rPr lang="zh-CN" altLang="en-US" dirty="0"/>
              <a:t>有效地融入到语音增强中进行全面的探索。此外，考虑到</a:t>
            </a:r>
            <a:r>
              <a:rPr lang="en-US" altLang="zh-CN" dirty="0"/>
              <a:t>LM</a:t>
            </a:r>
            <a:r>
              <a:rPr lang="zh-CN" altLang="en-US" dirty="0"/>
              <a:t>通常依赖于离散的标记，如何在连续表示到离散标记的转换过程中保留语音属性、说话人特征和背景声音等复杂的细节信息也需要进一步研究。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31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69A04EC-E0B5-A487-6E31-A3A8891B9945}"/>
              </a:ext>
            </a:extLst>
          </p:cNvPr>
          <p:cNvSpPr txBox="1"/>
          <p:nvPr/>
        </p:nvSpPr>
        <p:spPr>
          <a:xfrm>
            <a:off x="1013082" y="364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SELM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26B3EB-9327-A6D1-C507-BF33160BCB49}"/>
              </a:ext>
            </a:extLst>
          </p:cNvPr>
          <p:cNvSpPr txBox="1"/>
          <p:nvPr/>
        </p:nvSpPr>
        <p:spPr>
          <a:xfrm>
            <a:off x="1169657" y="1123418"/>
            <a:ext cx="9583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SELM</a:t>
            </a:r>
            <a:r>
              <a:rPr lang="zh-CN" altLang="en-US" dirty="0"/>
              <a:t>包括三个关键部分：语音编码器、语音语言模型</a:t>
            </a:r>
            <a:r>
              <a:rPr lang="en-US" altLang="zh-CN" dirty="0"/>
              <a:t>( LM )</a:t>
            </a:r>
            <a:r>
              <a:rPr lang="zh-CN" altLang="en-US" dirty="0"/>
              <a:t>和语音解码器。在编码阶段，使用预训练的</a:t>
            </a:r>
            <a:r>
              <a:rPr lang="en-US" altLang="zh-CN" dirty="0" err="1"/>
              <a:t>WavLM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k - means</a:t>
            </a:r>
            <a:r>
              <a:rPr lang="zh-CN" altLang="en-US" dirty="0"/>
              <a:t>聚类将原始音频波形转化为离散的</a:t>
            </a:r>
            <a:r>
              <a:rPr lang="en-US" altLang="zh-CN" dirty="0"/>
              <a:t>token</a:t>
            </a:r>
            <a:r>
              <a:rPr lang="zh-CN" altLang="en-US" dirty="0"/>
              <a:t>，能够很好地捕获和保留连续语音信号中错综复杂的信息，从而实现高效的信号重构。随后，在建模阶段，利用语言模型在这些离散的</a:t>
            </a:r>
            <a:r>
              <a:rPr lang="en-US" altLang="zh-CN" dirty="0"/>
              <a:t>token</a:t>
            </a:r>
            <a:r>
              <a:rPr lang="zh-CN" altLang="en-US" dirty="0"/>
              <a:t>中捕获全面的上下文信息，从而对复杂的关系和依赖关系进行有效建模。最后，在解码阶段，集成了一个去标记器和</a:t>
            </a:r>
            <a:r>
              <a:rPr lang="en-US" altLang="zh-CN" dirty="0"/>
              <a:t>HiFi - GAN </a:t>
            </a:r>
            <a:r>
              <a:rPr lang="zh-CN" altLang="en-US" dirty="0"/>
              <a:t>，将这些</a:t>
            </a:r>
            <a:r>
              <a:rPr lang="en-US" altLang="zh-CN" dirty="0"/>
              <a:t>token</a:t>
            </a:r>
            <a:r>
              <a:rPr lang="zh-CN" altLang="en-US" dirty="0"/>
              <a:t>恢复成连续语音，确保增强后的语音保留自然和连贯的特征。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2EEAF3-713F-5EAD-236C-3CAACBB56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88" y="3240271"/>
            <a:ext cx="8566826" cy="30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0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69A04EC-E0B5-A487-6E31-A3A8891B9945}"/>
              </a:ext>
            </a:extLst>
          </p:cNvPr>
          <p:cNvSpPr txBox="1"/>
          <p:nvPr/>
        </p:nvSpPr>
        <p:spPr>
          <a:xfrm>
            <a:off x="1013082" y="364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SELM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框架公式化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B49D55-E848-1BD7-40E2-6A8CDC3C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13" y="1850720"/>
            <a:ext cx="8776774" cy="31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69A04EC-E0B5-A487-6E31-A3A8891B9945}"/>
              </a:ext>
            </a:extLst>
          </p:cNvPr>
          <p:cNvSpPr txBox="1"/>
          <p:nvPr/>
        </p:nvSpPr>
        <p:spPr>
          <a:xfrm>
            <a:off x="810413" y="2838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WavLM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A154A4-C58F-BF76-7D56-16C9E367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76" y="1001197"/>
            <a:ext cx="5496860" cy="51240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CC0F95-ADA2-56FE-19C0-C914C366FA06}"/>
              </a:ext>
            </a:extLst>
          </p:cNvPr>
          <p:cNvSpPr txBox="1"/>
          <p:nvPr/>
        </p:nvSpPr>
        <p:spPr>
          <a:xfrm>
            <a:off x="810413" y="1173819"/>
            <a:ext cx="31728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WavLM 模型包含了一个卷积编码器（CNN Encoder）和一个 Transformer 编码器。其中，卷积编码器共有7层，每层包含一个时域卷积层、一个层规范化层和一个 GELU 激活函数层。在 Transformer 编码器中，研究员们使用了门控相对位置编码（gated relative position bias），从而将相对位置引入到了注意力网络的计算中，以便更好地对局部信息进行建模。</a:t>
            </a:r>
          </a:p>
        </p:txBody>
      </p:sp>
    </p:spTree>
    <p:extLst>
      <p:ext uri="{BB962C8B-B14F-4D97-AF65-F5344CB8AC3E}">
        <p14:creationId xmlns:p14="http://schemas.microsoft.com/office/powerpoint/2010/main" val="28804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36F0B08-A59D-B7D4-F154-4B03BC7004FF}"/>
              </a:ext>
            </a:extLst>
          </p:cNvPr>
          <p:cNvSpPr txBox="1"/>
          <p:nvPr/>
        </p:nvSpPr>
        <p:spPr>
          <a:xfrm>
            <a:off x="826517" y="2531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Speech LM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B524F1-FF93-CB19-9970-90E7A227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23" y="253126"/>
            <a:ext cx="2815156" cy="60662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685B4E-7378-CABA-CF71-8B50FC888B14}"/>
              </a:ext>
            </a:extLst>
          </p:cNvPr>
          <p:cNvSpPr txBox="1"/>
          <p:nvPr/>
        </p:nvSpPr>
        <p:spPr>
          <a:xfrm>
            <a:off x="1200933" y="1203150"/>
            <a:ext cx="3483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Speech LM</a:t>
            </a:r>
            <a:r>
              <a:rPr lang="zh-CN" altLang="en-US" dirty="0"/>
              <a:t>使用</a:t>
            </a:r>
            <a:r>
              <a:rPr lang="en-US" altLang="zh-CN" dirty="0"/>
              <a:t>Transformer</a:t>
            </a:r>
            <a:r>
              <a:rPr lang="zh-CN" altLang="en-US" dirty="0"/>
              <a:t>架构作为语音语言模型</a:t>
            </a:r>
            <a:r>
              <a:rPr lang="en-US" altLang="zh-CN" dirty="0"/>
              <a:t>LM</a:t>
            </a:r>
            <a:r>
              <a:rPr lang="zh-CN" altLang="en-US" dirty="0"/>
              <a:t>的主干，因为它具有出色的可并行性和容量。</a:t>
            </a:r>
            <a:r>
              <a:rPr lang="en-US" altLang="zh-CN" dirty="0"/>
              <a:t>SELM</a:t>
            </a:r>
            <a:r>
              <a:rPr lang="zh-CN" altLang="en-US" dirty="0"/>
              <a:t>中的</a:t>
            </a:r>
            <a:r>
              <a:rPr lang="en-US" altLang="zh-CN" dirty="0"/>
              <a:t>Speech LM</a:t>
            </a:r>
            <a:r>
              <a:rPr lang="zh-CN" altLang="en-US" dirty="0"/>
              <a:t>预测合成增强语音所需的离散</a:t>
            </a:r>
            <a:r>
              <a:rPr lang="en-US" altLang="zh-CN" dirty="0"/>
              <a:t>token</a:t>
            </a:r>
            <a:r>
              <a:rPr lang="zh-CN" altLang="en-US" dirty="0"/>
              <a:t>。将注意力机制应用于输入的</a:t>
            </a:r>
            <a:r>
              <a:rPr lang="en-US" altLang="zh-CN" dirty="0"/>
              <a:t>token </a:t>
            </a:r>
            <a:r>
              <a:rPr lang="zh-CN" altLang="en-US" dirty="0"/>
              <a:t>，考虑整个</a:t>
            </a:r>
            <a:r>
              <a:rPr lang="en-US" altLang="zh-CN" dirty="0"/>
              <a:t>token</a:t>
            </a:r>
            <a:r>
              <a:rPr lang="zh-CN" altLang="en-US" dirty="0"/>
              <a:t>集合来计算注意力分数，并进行双向建模，以捕获全面的上下文信息。这使得模型能够学习声学和语言学的细节，包括说话人特征和理解</a:t>
            </a:r>
            <a:r>
              <a:rPr lang="en-US" altLang="zh-CN" dirty="0"/>
              <a:t>token</a:t>
            </a:r>
            <a:r>
              <a:rPr lang="zh-CN" altLang="en-US" dirty="0"/>
              <a:t>中的上下文。在语言建模中，语音语言模型</a:t>
            </a:r>
            <a:r>
              <a:rPr lang="en-US" altLang="zh-CN" dirty="0"/>
              <a:t>LM</a:t>
            </a:r>
            <a:r>
              <a:rPr lang="zh-CN" altLang="en-US" dirty="0"/>
              <a:t>旨在根据输入概率分布预测目标概率分布。</a:t>
            </a:r>
          </a:p>
        </p:txBody>
      </p:sp>
    </p:spTree>
    <p:extLst>
      <p:ext uri="{BB962C8B-B14F-4D97-AF65-F5344CB8AC3E}">
        <p14:creationId xmlns:p14="http://schemas.microsoft.com/office/powerpoint/2010/main" val="31919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2013552-28BA-3F18-6C28-99903E37DD21}"/>
              </a:ext>
            </a:extLst>
          </p:cNvPr>
          <p:cNvSpPr txBox="1"/>
          <p:nvPr/>
        </p:nvSpPr>
        <p:spPr>
          <a:xfrm>
            <a:off x="3220280" y="2395860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380038" algn="l"/>
              </a:tabLst>
            </a:pPr>
            <a:r>
              <a:rPr lang="af-ZA" altLang="zh-CN" sz="8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HiFi-GAN</a:t>
            </a:r>
            <a:endParaRPr lang="zh-CN" altLang="en-US" sz="8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4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B2013552-28BA-3F18-6C28-99903E37DD21}"/>
              </a:ext>
            </a:extLst>
          </p:cNvPr>
          <p:cNvSpPr txBox="1"/>
          <p:nvPr/>
        </p:nvSpPr>
        <p:spPr>
          <a:xfrm>
            <a:off x="917531" y="4793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HiFi-GAN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680679-8D24-C256-659C-2F6C5C37942F}"/>
              </a:ext>
            </a:extLst>
          </p:cNvPr>
          <p:cNvSpPr txBox="1"/>
          <p:nvPr/>
        </p:nvSpPr>
        <p:spPr>
          <a:xfrm>
            <a:off x="917531" y="1297994"/>
            <a:ext cx="10356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HiFi-GAN</a:t>
            </a:r>
            <a:r>
              <a:rPr lang="zh-CN" altLang="en-US" dirty="0"/>
              <a:t>是由一个生成器和两个鉴别器构成，两个鉴别器分别是多尺度鉴别器和多周期鉴别器。生成器和鉴别器都是通过对抗学习进行训练的。</a:t>
            </a:r>
          </a:p>
        </p:txBody>
      </p:sp>
    </p:spTree>
    <p:extLst>
      <p:ext uri="{BB962C8B-B14F-4D97-AF65-F5344CB8AC3E}">
        <p14:creationId xmlns:p14="http://schemas.microsoft.com/office/powerpoint/2010/main" val="4800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瓦蓝白">
  <a:themeElements>
    <a:clrScheme name="我的主题色">
      <a:dk1>
        <a:srgbClr val="393939"/>
      </a:dk1>
      <a:lt1>
        <a:srgbClr val="FFFFFF"/>
      </a:lt1>
      <a:dk2>
        <a:srgbClr val="2A2A2A"/>
      </a:dk2>
      <a:lt2>
        <a:srgbClr val="242424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47BCA1"/>
      </a:hlink>
      <a:folHlink>
        <a:srgbClr val="FA8D78"/>
      </a:folHlink>
    </a:clrScheme>
    <a:fontScheme name="font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瓦蓝白" id="{B0A95F92-9934-42DD-986B-E1C71F7C9E12}" vid="{9449C011-93B4-4B5C-A6DA-76C8756CD6C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瓦蓝白</Template>
  <TotalTime>19218</TotalTime>
  <Words>1034</Words>
  <Application>Microsoft Office PowerPoint</Application>
  <PresentationFormat>宽屏</PresentationFormat>
  <Paragraphs>40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HelveticaNeue Regular</vt:lpstr>
      <vt:lpstr>等线</vt:lpstr>
      <vt:lpstr>黑体</vt:lpstr>
      <vt:lpstr>宋体</vt:lpstr>
      <vt:lpstr>微软雅黑</vt:lpstr>
      <vt:lpstr>Arial</vt:lpstr>
      <vt:lpstr>Calibri</vt:lpstr>
      <vt:lpstr>Calibri Light</vt:lpstr>
      <vt:lpstr>Eras Bold ITC</vt:lpstr>
      <vt:lpstr>Impact</vt:lpstr>
      <vt:lpstr>瓦蓝白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方正 刘</dc:creator>
  <cp:lastModifiedBy>zhengtao</cp:lastModifiedBy>
  <cp:revision>570</cp:revision>
  <dcterms:created xsi:type="dcterms:W3CDTF">2021-01-16T05:12:20Z</dcterms:created>
  <dcterms:modified xsi:type="dcterms:W3CDTF">2024-08-15T10:34:01Z</dcterms:modified>
</cp:coreProperties>
</file>