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3"/>
    <p:sldId id="274" r:id="rId4"/>
    <p:sldId id="258" r:id="rId5"/>
    <p:sldId id="11089795" r:id="rId6"/>
    <p:sldId id="11089796" r:id="rId7"/>
    <p:sldId id="11089803" r:id="rId8"/>
    <p:sldId id="11089811" r:id="rId9"/>
    <p:sldId id="11089812" r:id="rId10"/>
    <p:sldId id="11089989" r:id="rId11"/>
    <p:sldId id="11089814" r:id="rId12"/>
    <p:sldId id="1108981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4"/>
        <p:guide pos="38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4.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image" Target="../media/image6.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9.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Listen and Look: </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Audio–Visual Matching</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Assisted Speech Source Separation</a:t>
            </a:r>
            <a:endParaRPr lang="zh-CN" altLang="en-US" sz="4400" dirty="0">
              <a:solidFill>
                <a:schemeClr val="bg1"/>
              </a:solidFill>
              <a:latin typeface="+mj-ea"/>
              <a:ea typeface="+mj-ea"/>
              <a:sym typeface="+mn-ea"/>
            </a:endParaRPr>
          </a:p>
        </p:txBody>
      </p:sp>
      <p:sp>
        <p:nvSpPr>
          <p:cNvPr id="4" name="文本框 3"/>
          <p:cNvSpPr txBox="1"/>
          <p:nvPr/>
        </p:nvSpPr>
        <p:spPr>
          <a:xfrm>
            <a:off x="4038599" y="3536649"/>
            <a:ext cx="4114800" cy="276860"/>
          </a:xfrm>
          <a:prstGeom prst="rect">
            <a:avLst/>
          </a:prstGeom>
          <a:noFill/>
        </p:spPr>
        <p:txBody>
          <a:bodyPr wrap="none" lIns="0" tIns="0" rIns="0" bIns="0" rtlCol="0" anchor="t">
            <a:spAutoFit/>
          </a:bodyPr>
          <a:lstStyle/>
          <a:p>
            <a:pPr algn="l"/>
            <a:r>
              <a:rPr dirty="0">
                <a:solidFill>
                  <a:schemeClr val="bg1"/>
                </a:solidFill>
                <a:latin typeface="+mn-ea"/>
                <a:sym typeface="+mn-ea"/>
              </a:rPr>
              <a:t>Rui Lu,</a:t>
            </a:r>
            <a:r>
              <a:rPr lang="en-US" dirty="0">
                <a:solidFill>
                  <a:schemeClr val="bg1"/>
                </a:solidFill>
                <a:latin typeface="+mn-ea"/>
                <a:sym typeface="+mn-ea"/>
              </a:rPr>
              <a:t> </a:t>
            </a:r>
            <a:r>
              <a:rPr dirty="0">
                <a:solidFill>
                  <a:schemeClr val="bg1"/>
                </a:solidFill>
                <a:latin typeface="+mn-ea"/>
                <a:sym typeface="+mn-ea"/>
              </a:rPr>
              <a:t>Zhiyao Duan, Changshui Zhang</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2024-08-29</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a:t>
            </a:r>
            <a:r>
              <a:rPr lang="zh-CN" sz="2000">
                <a:latin typeface="宋体" panose="02010600030101010101" pitchFamily="2" charset="-122"/>
                <a:ea typeface="宋体" panose="02010600030101010101" pitchFamily="2" charset="-122"/>
                <a:cs typeface="宋体" panose="02010600030101010101" pitchFamily="2" charset="-122"/>
                <a:sym typeface="+mn-ea"/>
              </a:rPr>
              <a:t>本文中</a:t>
            </a:r>
            <a:r>
              <a:rPr sz="2000">
                <a:latin typeface="宋体" panose="02010600030101010101" pitchFamily="2" charset="-122"/>
                <a:ea typeface="宋体" panose="02010600030101010101" pitchFamily="2" charset="-122"/>
                <a:cs typeface="宋体" panose="02010600030101010101" pitchFamily="2" charset="-122"/>
                <a:sym typeface="+mn-ea"/>
              </a:rPr>
              <a:t>，</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一种与说话人无关的语音源分离的视听方法。该算法利用一个视听匹配网络来学习人类语音波动与唇部运动之间的对应关系，然后将这种匹配应用于纠正纯音频分离中遇到的源排列问题。这种方法的模块化设计允许匹配网络与任何音频分离方法一起工作。实验表明，与目前的纯音频语音源分离技术相比，分离质量有了显著提高。</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pPr algn="l"/>
            <a:r>
              <a:rPr lang="zh-CN" altLang="en-US" sz="1600" dirty="0">
                <a:solidFill>
                  <a:schemeClr val="bg1"/>
                </a:solidFill>
                <a:latin typeface="+mn-ea"/>
              </a:rPr>
              <a:t>汇报时间：</a:t>
            </a:r>
            <a:r>
              <a:rPr lang="en-US" altLang="zh-CN" sz="1600" dirty="0">
                <a:solidFill>
                  <a:schemeClr val="bg1"/>
                </a:solidFill>
                <a:latin typeface="+mn-ea"/>
                <a:sym typeface="+mn-ea"/>
              </a:rPr>
              <a:t>2024-08-29</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67740"/>
            <a:ext cx="11667490" cy="147637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的贡献有三个方面:</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首先，</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明确地用深度视听匹配网络解决了排列问题。</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其次，该方法在纯音频分离性能较差的情况下特别有效。</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第三，视听匹配模型的训练过程独立于纯音频分离模型，可以在本文提出的框架下与任何基于掩码估计的纯音频分离方法相结合。</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89865" y="6191250"/>
            <a:ext cx="11381105" cy="386080"/>
          </a:xfrm>
          <a:prstGeom prst="rect">
            <a:avLst/>
          </a:prstGeom>
          <a:noFill/>
        </p:spPr>
        <p:txBody>
          <a:bodyPr wrap="square" rtlCol="0">
            <a:noAutofit/>
          </a:bodyPr>
          <a:p>
            <a:r>
              <a:rPr sz="1200"/>
              <a:t>[1] LU R, DUAN Z, ZHANG C. Listen and Look: Audio–Visual Matching Assisted Speech Source Separation[J/OL]. IEEE Signal Processing Letters, 2018: 1315-1319. http://dx.doi.org/10.1109/lsp.2018.2853566. DOI:10.1109/lsp.2018.2853566.</a:t>
            </a:r>
            <a:endParaRPr sz="1200"/>
          </a:p>
        </p:txBody>
      </p:sp>
      <p:sp>
        <p:nvSpPr>
          <p:cNvPr id="8" name="文本框 7"/>
          <p:cNvSpPr txBox="1"/>
          <p:nvPr/>
        </p:nvSpPr>
        <p:spPr>
          <a:xfrm>
            <a:off x="10904220" y="586359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89865" y="920115"/>
            <a:ext cx="11687810" cy="1753235"/>
          </a:xfrm>
          <a:prstGeom prst="rect">
            <a:avLst/>
          </a:prstGeom>
          <a:noFill/>
        </p:spPr>
        <p:txBody>
          <a:bodyPr wrap="square" rtlCol="0" anchor="t">
            <a:spAutoFit/>
          </a:bodyPr>
          <a:p>
            <a:r>
              <a:rPr lang="zh-CN" altLang="en-US"/>
              <a:t>该研究提出了一种基于音频-视觉匹配的分离模型，用于将混合语音信号中的两个说话人声音分离开来。该模型使用深度卷积神经网络（DC）作为音频分离模型，并将其与视觉几何组（VGG）风格的卷积神经网络相结合，以学习共享嵌入空间，使得属于同一说话人的音频和视频帧具有更高的相似度。在测试阶段，该模型首先预测出混合语音信号中每个时间步长上的掩模，然后通过计算音频和视觉流之间的相似度来纠正预测的掩模，从而实现更准确的分离结果。</a:t>
            </a:r>
            <a:endParaRPr lang="zh-CN" altLang="en-US"/>
          </a:p>
          <a:p>
            <a:endParaRPr lang="zh-CN" altLang="en-US"/>
          </a:p>
        </p:txBody>
      </p:sp>
      <p:pic>
        <p:nvPicPr>
          <p:cNvPr id="3" name="图片 2"/>
          <p:cNvPicPr>
            <a:picLocks noChangeAspect="1"/>
          </p:cNvPicPr>
          <p:nvPr/>
        </p:nvPicPr>
        <p:blipFill>
          <a:blip r:embed="rId5"/>
          <a:stretch>
            <a:fillRect/>
          </a:stretch>
        </p:blipFill>
        <p:spPr>
          <a:xfrm>
            <a:off x="1463675" y="3390900"/>
            <a:ext cx="9398000" cy="2616200"/>
          </a:xfrm>
          <a:prstGeom prst="rect">
            <a:avLst/>
          </a:prstGeom>
        </p:spPr>
      </p:pic>
      <p:sp>
        <p:nvSpPr>
          <p:cNvPr id="2" name="文本框 1"/>
          <p:cNvSpPr txBox="1"/>
          <p:nvPr/>
        </p:nvSpPr>
        <p:spPr>
          <a:xfrm>
            <a:off x="2512695" y="616458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对于STFT，所有音频记录都被下采样到8 kHz，窗口大小为32，跳大小为8 ms。线性振幅谱图(X)和对数振幅谱图(Xlog)分别被送入“视听”和“纯音频”网络。唇区用Dlib库检测为80 × 120个patch (H = 80, W = 120)。三幅连续灰度图像(N = 3)的叠加效果最好。我们设置d = 128作为视听嵌入空间的维数，以降低两种模式输出的维数。开发了DC的最佳结构:4个BLSTM层，每层有300个隐藏单元。所有模型均由Adam训练，学习率λ = 0.001;如果验证损失连续5次没有减少，停止训练。</a:t>
            </a:r>
          </a:p>
          <a:p>
            <a:pPr algn="l"/>
          </a:p>
          <a:p>
            <a:pPr algn="l"/>
            <a:r>
              <a:rPr lang="zh-CN"/>
              <a:t>数据集：</a:t>
            </a:r>
            <a:r>
              <a:rPr lang="en-US" altLang="zh-CN"/>
              <a:t>GRID</a:t>
            </a:r>
            <a:endParaRPr lang="en-US" altLang="zh-CN"/>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a:t>
            </a:r>
            <a:r>
              <a:rPr lang="en-US" altLang="zh-CN">
                <a:latin typeface="宋体" panose="02010600030101010101" pitchFamily="2" charset="-122"/>
                <a:ea typeface="宋体" panose="02010600030101010101" pitchFamily="2" charset="-122"/>
                <a:cs typeface="宋体" panose="02010600030101010101" pitchFamily="2" charset="-122"/>
              </a:rPr>
              <a:t>SIR,SAR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10829925" y="4556760"/>
            <a:ext cx="4019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362075" y="2025650"/>
            <a:ext cx="9467850" cy="2806700"/>
          </a:xfrm>
          <a:prstGeom prst="rect">
            <a:avLst/>
          </a:prstGeom>
        </p:spPr>
      </p:pic>
      <p:sp>
        <p:nvSpPr>
          <p:cNvPr id="3" name="文本框 2"/>
          <p:cNvSpPr txBox="1"/>
          <p:nvPr>
            <p:custDataLst>
              <p:tags r:id="rId6"/>
            </p:custDataLst>
          </p:nvPr>
        </p:nvSpPr>
        <p:spPr>
          <a:xfrm>
            <a:off x="189865" y="6191250"/>
            <a:ext cx="11381105" cy="386080"/>
          </a:xfrm>
          <a:prstGeom prst="rect">
            <a:avLst/>
          </a:prstGeom>
          <a:noFill/>
        </p:spPr>
        <p:txBody>
          <a:bodyPr wrap="square" rtlCol="0">
            <a:noAutofit/>
          </a:bodyPr>
          <a:p>
            <a:r>
              <a:rPr sz="1200"/>
              <a:t>[1] LU R, DUAN Z, ZHANG C. Listen and Look: Audio–Visual Matching Assisted Speech Source Separation[J/OL]. IEEE Signal Processing Letters, 2018: 1315-1319. http://dx.doi.org/10.1109/lsp.2018.2853566. DOI:10.1109/lsp.2018.2853566.</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5250180" y="3777615"/>
            <a:ext cx="4019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189865" y="6191250"/>
            <a:ext cx="11381105" cy="386080"/>
          </a:xfrm>
          <a:prstGeom prst="rect">
            <a:avLst/>
          </a:prstGeom>
          <a:noFill/>
        </p:spPr>
        <p:txBody>
          <a:bodyPr wrap="square" rtlCol="0">
            <a:noAutofit/>
          </a:bodyPr>
          <a:p>
            <a:r>
              <a:rPr sz="1200"/>
              <a:t>[1] LU R, DUAN Z, ZHANG C. Listen and Look: Audio–Visual Matching Assisted Speech Source Separation[J/OL]. IEEE Signal Processing Letters, 2018: 1315-1319. http://dx.doi.org/10.1109/lsp.2018.2853566. DOI:10.1109/lsp.2018.2853566.</a:t>
            </a:r>
            <a:endParaRPr sz="1200"/>
          </a:p>
        </p:txBody>
      </p:sp>
      <p:pic>
        <p:nvPicPr>
          <p:cNvPr id="4" name="图片 3"/>
          <p:cNvPicPr>
            <a:picLocks noChangeAspect="1"/>
          </p:cNvPicPr>
          <p:nvPr/>
        </p:nvPicPr>
        <p:blipFill>
          <a:blip r:embed="rId6"/>
          <a:stretch>
            <a:fillRect/>
          </a:stretch>
        </p:blipFill>
        <p:spPr>
          <a:xfrm>
            <a:off x="1165860" y="1246505"/>
            <a:ext cx="3987800" cy="2806700"/>
          </a:xfrm>
          <a:prstGeom prst="rect">
            <a:avLst/>
          </a:prstGeom>
        </p:spPr>
      </p:pic>
      <p:pic>
        <p:nvPicPr>
          <p:cNvPr id="5" name="图片 4"/>
          <p:cNvPicPr>
            <a:picLocks noChangeAspect="1"/>
          </p:cNvPicPr>
          <p:nvPr/>
        </p:nvPicPr>
        <p:blipFill>
          <a:blip r:embed="rId7"/>
          <a:stretch>
            <a:fillRect/>
          </a:stretch>
        </p:blipFill>
        <p:spPr>
          <a:xfrm>
            <a:off x="6380480" y="1386205"/>
            <a:ext cx="4318000" cy="2247900"/>
          </a:xfrm>
          <a:prstGeom prst="rect">
            <a:avLst/>
          </a:prstGeom>
        </p:spPr>
      </p:pic>
      <p:sp>
        <p:nvSpPr>
          <p:cNvPr id="8" name="文本框 7"/>
          <p:cNvSpPr txBox="1"/>
          <p:nvPr>
            <p:custDataLst>
              <p:tags r:id="rId8"/>
            </p:custDataLst>
          </p:nvPr>
        </p:nvSpPr>
        <p:spPr>
          <a:xfrm>
            <a:off x="10698480" y="3382645"/>
            <a:ext cx="4019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1716</Words>
  <Application>WPS 演示</Application>
  <PresentationFormat>宽屏</PresentationFormat>
  <Paragraphs>84</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86</cp:revision>
  <dcterms:created xsi:type="dcterms:W3CDTF">2023-08-17T12:45:00Z</dcterms:created>
  <dcterms:modified xsi:type="dcterms:W3CDTF">2024-08-28T05:15:12Z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