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8" r:id="rId5"/>
    <p:sldId id="289" r:id="rId6"/>
    <p:sldId id="257" r:id="rId7"/>
    <p:sldId id="284" r:id="rId8"/>
    <p:sldId id="274" r:id="rId9"/>
    <p:sldId id="285" r:id="rId10"/>
    <p:sldId id="290" r:id="rId11"/>
    <p:sldId id="270" r:id="rId12"/>
    <p:sldId id="272" r:id="rId13"/>
    <p:sldId id="286" r:id="rId14"/>
    <p:sldId id="287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83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83387"/>
            <a:ext cx="9144000" cy="1655762"/>
          </a:xfrm>
        </p:spPr>
        <p:txBody>
          <a:bodyPr/>
          <a:lstStyle/>
          <a:p>
            <a:r>
              <a:rPr lang="zh-CN" altLang="en-US" dirty="0"/>
              <a:t>阿力木江</a:t>
            </a:r>
            <a:r>
              <a:rPr lang="en-US" altLang="zh-CN" dirty="0"/>
              <a:t>·</a:t>
            </a:r>
            <a:r>
              <a:rPr lang="zh-CN" altLang="en-US" dirty="0"/>
              <a:t>买吐送</a:t>
            </a:r>
            <a:endParaRPr lang="zh-CN" altLang="en-US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166079" y="2056767"/>
            <a:ext cx="78598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latin typeface="+mn-ea"/>
              </a:rPr>
              <a:t>xLSTM,Jamba,Mamba2</a:t>
            </a:r>
            <a:endParaRPr lang="en-US" altLang="zh-CN" sz="6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6364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arXiv.org 2024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260" y="438150"/>
            <a:ext cx="7995480" cy="4641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1430051"/>
            <a:ext cx="11972925" cy="3552825"/>
          </a:xfrm>
          <a:prstGeom prst="rect">
            <a:avLst/>
          </a:prstGeom>
        </p:spPr>
      </p:pic>
      <p:sp>
        <p:nvSpPr>
          <p:cNvPr id="4" name="副标题 2"/>
          <p:cNvSpPr txBox="1"/>
          <p:nvPr/>
        </p:nvSpPr>
        <p:spPr>
          <a:xfrm>
            <a:off x="1394691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/>
              <a:t>arXiv.org</a:t>
            </a:r>
            <a:r>
              <a:rPr lang="en-US" altLang="zh-CN" dirty="0"/>
              <a:t> 2024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323" y="1271298"/>
            <a:ext cx="8953500" cy="3114675"/>
          </a:xfrm>
          <a:prstGeom prst="rect">
            <a:avLst/>
          </a:prstGeom>
        </p:spPr>
      </p:pic>
      <p:sp>
        <p:nvSpPr>
          <p:cNvPr id="8" name="副标题 2"/>
          <p:cNvSpPr txBox="1"/>
          <p:nvPr/>
        </p:nvSpPr>
        <p:spPr>
          <a:xfrm>
            <a:off x="1394691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ICML 2024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1413"/>
          <a:stretch>
            <a:fillRect/>
          </a:stretch>
        </p:blipFill>
        <p:spPr>
          <a:xfrm>
            <a:off x="3689927" y="1158240"/>
            <a:ext cx="4460442" cy="5334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54369" y="2867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半可分离矩阵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24801" y="2949468"/>
            <a:ext cx="307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结构化掩码注意力 （SMA）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59946" y="4392280"/>
            <a:ext cx="435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状态空间对偶性 （SSD）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459347" y="4044582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状态空间模型 （SSM）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45382" y="2463193"/>
            <a:ext cx="145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结构化矩阵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59946" y="1308197"/>
            <a:ext cx="137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高效的算法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新发现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我们发现，这些模型家族实际上非常密切相关，并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SSM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注意力变体</a:t>
            </a:r>
            <a:r>
              <a:rPr lang="zh-CN" altLang="en-US" dirty="0"/>
              <a:t>之间发展了一个丰富的理论联系框架，这些理论联系通过对一类经过充分研究的</a:t>
            </a:r>
            <a:r>
              <a:rPr lang="zh-CN" altLang="en-US" dirty="0">
                <a:solidFill>
                  <a:srgbClr val="FF0000"/>
                </a:solidFill>
              </a:rPr>
              <a:t>结构化半可分离矩阵的各种分解而连接起来。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2750" y="2118519"/>
            <a:ext cx="8839200" cy="37719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9859" y="1828800"/>
            <a:ext cx="8124982" cy="4351338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1993" y="2171339"/>
            <a:ext cx="8896350" cy="3943350"/>
          </a:xfrm>
        </p:spPr>
      </p:pic>
      <p:sp>
        <p:nvSpPr>
          <p:cNvPr id="8" name="文本框 7"/>
          <p:cNvSpPr txBox="1"/>
          <p:nvPr/>
        </p:nvSpPr>
        <p:spPr>
          <a:xfrm>
            <a:off x="845127" y="2683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收缩矩阵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45127" y="30377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扩展矩阵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45127" y="34372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状态矩阵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45127" y="3859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状态扩展维度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900" y="2142331"/>
            <a:ext cx="8724900" cy="37242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0865" y="1394690"/>
            <a:ext cx="6510270" cy="531552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600" y="52022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arXiv.org 2024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728" y="509010"/>
            <a:ext cx="9502543" cy="40033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Mamba2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8351" y="1514764"/>
            <a:ext cx="7755298" cy="5181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9415"/>
            <a:ext cx="10515600" cy="1325562"/>
          </a:xfrm>
        </p:spPr>
        <p:txBody>
          <a:bodyPr/>
          <a:lstStyle/>
          <a:p>
            <a:r>
              <a:rPr lang="en-US" altLang="zh-CN" dirty="0"/>
              <a:t>Jamba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346" y="730088"/>
            <a:ext cx="5434414" cy="5980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0" y="2348057"/>
            <a:ext cx="6470070" cy="1605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提出问题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1717964"/>
          </a:xfrm>
        </p:spPr>
        <p:txBody>
          <a:bodyPr/>
          <a:lstStyle/>
          <a:p>
            <a:r>
              <a:rPr lang="en-US" altLang="zh-CN" dirty="0">
                <a:latin typeface="+mj-lt"/>
                <a:ea typeface="+mj-ea"/>
              </a:rPr>
              <a:t>How far do we get in language modeling when scaling LSTMs to billions of parameters, leveraging the latest techniques from modern LLMs, but mitigating known limitations of LSTMs?</a:t>
            </a:r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3870036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首先，我们引入了指数门控以及适当的归一化和稳定技术。其次，对</a:t>
            </a:r>
            <a:r>
              <a:rPr lang="en-US" altLang="zh-CN" dirty="0">
                <a:latin typeface="+mj-lt"/>
                <a:ea typeface="+mj-ea"/>
              </a:rPr>
              <a:t>LSTM</a:t>
            </a:r>
            <a:r>
              <a:rPr lang="zh-CN" altLang="en-US" dirty="0">
                <a:latin typeface="+mj-lt"/>
                <a:ea typeface="+mj-ea"/>
              </a:rPr>
              <a:t>内存结构进行修改，得到：</a:t>
            </a:r>
            <a:endParaRPr lang="en-US" altLang="zh-CN" dirty="0">
              <a:latin typeface="+mj-lt"/>
              <a:ea typeface="+mj-ea"/>
            </a:endParaRPr>
          </a:p>
          <a:p>
            <a:endParaRPr lang="en-US" altLang="zh-CN" dirty="0">
              <a:latin typeface="+mj-lt"/>
              <a:ea typeface="+mj-ea"/>
            </a:endParaRPr>
          </a:p>
          <a:p>
            <a:pPr lvl="1"/>
            <a:r>
              <a:rPr lang="zh-CN" altLang="en-US" dirty="0">
                <a:latin typeface="+mj-lt"/>
                <a:ea typeface="+mj-ea"/>
              </a:rPr>
              <a:t>（</a:t>
            </a:r>
            <a:r>
              <a:rPr lang="en-US" altLang="zh-CN" dirty="0" err="1">
                <a:latin typeface="+mj-lt"/>
                <a:ea typeface="+mj-ea"/>
              </a:rPr>
              <a:t>i</a:t>
            </a:r>
            <a:r>
              <a:rPr lang="zh-CN" altLang="en-US" dirty="0">
                <a:latin typeface="+mj-lt"/>
                <a:ea typeface="+mj-ea"/>
              </a:rPr>
              <a:t>）具有标量内存、标量更新和新内存混合的</a:t>
            </a:r>
            <a:r>
              <a:rPr lang="en-US" altLang="zh-CN" dirty="0" err="1">
                <a:latin typeface="+mj-lt"/>
                <a:ea typeface="+mj-ea"/>
              </a:rPr>
              <a:t>sLSTM</a:t>
            </a:r>
            <a:r>
              <a:rPr lang="zh-CN" altLang="en-US" dirty="0">
                <a:latin typeface="+mj-lt"/>
                <a:ea typeface="+mj-ea"/>
              </a:rPr>
              <a:t>，</a:t>
            </a:r>
            <a:endParaRPr lang="en-US" altLang="zh-CN" dirty="0">
              <a:latin typeface="+mj-lt"/>
              <a:ea typeface="+mj-ea"/>
            </a:endParaRPr>
          </a:p>
          <a:p>
            <a:pPr lvl="1"/>
            <a:r>
              <a:rPr lang="zh-CN" altLang="en-US" dirty="0">
                <a:latin typeface="+mj-lt"/>
                <a:ea typeface="+mj-ea"/>
              </a:rPr>
              <a:t>（</a:t>
            </a:r>
            <a:r>
              <a:rPr lang="en-US" altLang="zh-CN" dirty="0">
                <a:latin typeface="+mj-lt"/>
                <a:ea typeface="+mj-ea"/>
              </a:rPr>
              <a:t>ii</a:t>
            </a:r>
            <a:r>
              <a:rPr lang="zh-CN" altLang="en-US" dirty="0">
                <a:latin typeface="+mj-lt"/>
                <a:ea typeface="+mj-ea"/>
              </a:rPr>
              <a:t>）具有矩阵内存和协方差更新规则完全可并行化的</a:t>
            </a:r>
            <a:r>
              <a:rPr lang="en-US" altLang="zh-CN" dirty="0" err="1">
                <a:latin typeface="+mj-lt"/>
                <a:ea typeface="+mj-ea"/>
              </a:rPr>
              <a:t>mLSTM</a:t>
            </a:r>
            <a:r>
              <a:rPr lang="zh-CN" altLang="en-US" dirty="0">
                <a:latin typeface="+mj-lt"/>
                <a:ea typeface="+mj-ea"/>
              </a:rPr>
              <a:t>。</a:t>
            </a:r>
            <a:endParaRPr lang="en-US" altLang="zh-CN" dirty="0">
              <a:latin typeface="+mj-lt"/>
              <a:ea typeface="+mj-ea"/>
            </a:endParaRPr>
          </a:p>
          <a:p>
            <a:pPr lvl="1"/>
            <a:endParaRPr lang="en-US" altLang="zh-CN" dirty="0">
              <a:latin typeface="+mj-lt"/>
              <a:ea typeface="+mj-ea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latin typeface="+mj-lt"/>
                <a:ea typeface="+mj-ea"/>
              </a:rPr>
              <a:t>将这些 </a:t>
            </a:r>
            <a:r>
              <a:rPr lang="en-US" altLang="zh-CN" sz="2800" dirty="0">
                <a:latin typeface="+mj-lt"/>
                <a:ea typeface="+mj-ea"/>
              </a:rPr>
              <a:t>LSTM </a:t>
            </a:r>
            <a:r>
              <a:rPr lang="zh-CN" altLang="en-US" sz="2800" dirty="0">
                <a:latin typeface="+mj-lt"/>
                <a:ea typeface="+mj-ea"/>
              </a:rPr>
              <a:t>扩展集成到残余块主干中会产生 </a:t>
            </a:r>
            <a:r>
              <a:rPr lang="en-US" altLang="zh-CN" sz="2800" dirty="0" err="1">
                <a:latin typeface="+mj-lt"/>
                <a:ea typeface="+mj-ea"/>
              </a:rPr>
              <a:t>xLSTM</a:t>
            </a:r>
            <a:r>
              <a:rPr lang="en-US" altLang="zh-CN" sz="2800" dirty="0">
                <a:latin typeface="+mj-lt"/>
                <a:ea typeface="+mj-ea"/>
              </a:rPr>
              <a:t> </a:t>
            </a:r>
            <a:r>
              <a:rPr lang="zh-CN" altLang="en-US" sz="2800" dirty="0">
                <a:latin typeface="+mj-lt"/>
                <a:ea typeface="+mj-ea"/>
              </a:rPr>
              <a:t>块，然后这些块被残余堆叠到 </a:t>
            </a:r>
            <a:r>
              <a:rPr lang="en-US" altLang="zh-CN" sz="2800" dirty="0" err="1">
                <a:latin typeface="+mj-lt"/>
                <a:ea typeface="+mj-ea"/>
              </a:rPr>
              <a:t>xLSTM</a:t>
            </a:r>
            <a:r>
              <a:rPr lang="en-US" altLang="zh-CN" sz="2800" dirty="0">
                <a:latin typeface="+mj-lt"/>
                <a:ea typeface="+mj-ea"/>
              </a:rPr>
              <a:t> </a:t>
            </a:r>
            <a:r>
              <a:rPr lang="zh-CN" altLang="en-US" sz="2800" dirty="0">
                <a:latin typeface="+mj-lt"/>
                <a:ea typeface="+mj-ea"/>
              </a:rPr>
              <a:t>架构中。</a:t>
            </a:r>
            <a:endParaRPr lang="zh-CN" altLang="en-US" sz="2800" dirty="0"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73" y="1614487"/>
            <a:ext cx="2305050" cy="3629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971" y="1516639"/>
            <a:ext cx="7839075" cy="2771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4353674"/>
            <a:ext cx="4319155" cy="23725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481" y="4395787"/>
            <a:ext cx="30765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sLSTM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06" y="2135332"/>
            <a:ext cx="4449128" cy="3695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334" y="1691322"/>
            <a:ext cx="6924499" cy="5053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40072" y="1044991"/>
            <a:ext cx="20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归一化器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指数门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mLSTM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27" y="2273878"/>
            <a:ext cx="4521200" cy="3695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13" y="2927928"/>
            <a:ext cx="7024060" cy="3207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813" y="1471103"/>
            <a:ext cx="6206836" cy="1273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xLSTM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27" y="2060275"/>
            <a:ext cx="7981950" cy="375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219" y="73261"/>
            <a:ext cx="2580120" cy="33557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219" y="3721499"/>
            <a:ext cx="2693771" cy="30562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3702" y="1828800"/>
            <a:ext cx="8757295" cy="4351338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UxYzRkMGYyNWYxMDgzNDAyM2IyZDllODUxMTQ3ZmM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0</TotalTime>
  <Words>681</Words>
  <Application>WPS 演示</Application>
  <PresentationFormat>宽屏</PresentationFormat>
  <Paragraphs>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宋体</vt:lpstr>
      <vt:lpstr>Wingdings</vt:lpstr>
      <vt:lpstr>Wingdings 2</vt:lpstr>
      <vt:lpstr>Calibri</vt:lpstr>
      <vt:lpstr>微软雅黑</vt:lpstr>
      <vt:lpstr>Arial Unicode MS</vt:lpstr>
      <vt:lpstr>Calibri Light</vt:lpstr>
      <vt:lpstr>HDOfficeLightV0</vt:lpstr>
      <vt:lpstr>PowerPoint 演示文稿</vt:lpstr>
      <vt:lpstr>PowerPoint 演示文稿</vt:lpstr>
      <vt:lpstr>提出问题</vt:lpstr>
      <vt:lpstr>解决方法</vt:lpstr>
      <vt:lpstr>LSTM</vt:lpstr>
      <vt:lpstr>sLSTM</vt:lpstr>
      <vt:lpstr>mLSTM</vt:lpstr>
      <vt:lpstr>xLSTM</vt:lpstr>
      <vt:lpstr>实验结果</vt:lpstr>
      <vt:lpstr>PowerPoint 演示文稿</vt:lpstr>
      <vt:lpstr>Mamba</vt:lpstr>
      <vt:lpstr>Mamba2</vt:lpstr>
      <vt:lpstr>Mamba2</vt:lpstr>
      <vt:lpstr>新发现</vt:lpstr>
      <vt:lpstr>Mamba2</vt:lpstr>
      <vt:lpstr>Mamba2</vt:lpstr>
      <vt:lpstr>Mamba2</vt:lpstr>
      <vt:lpstr>Mamba2</vt:lpstr>
      <vt:lpstr>Mamba2</vt:lpstr>
      <vt:lpstr>Mamba2</vt:lpstr>
      <vt:lpstr>Jamba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ALIM</dc:creator>
  <cp:lastModifiedBy>alim</cp:lastModifiedBy>
  <cp:revision>220</cp:revision>
  <dcterms:created xsi:type="dcterms:W3CDTF">2023-08-09T12:44:00Z</dcterms:created>
  <dcterms:modified xsi:type="dcterms:W3CDTF">2024-08-22T10:06:04Z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