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56" r:id="rId3"/>
    <p:sldId id="454" r:id="rId4"/>
    <p:sldId id="470" r:id="rId5"/>
    <p:sldId id="455" r:id="rId6"/>
    <p:sldId id="472" r:id="rId7"/>
    <p:sldId id="483" r:id="rId9"/>
    <p:sldId id="485" r:id="rId10"/>
    <p:sldId id="471" r:id="rId11"/>
    <p:sldId id="484" r:id="rId12"/>
    <p:sldId id="422" r:id="rId13"/>
    <p:sldId id="496" r:id="rId14"/>
    <p:sldId id="501" r:id="rId15"/>
    <p:sldId id="498" r:id="rId16"/>
    <p:sldId id="499" r:id="rId17"/>
    <p:sldId id="500" r:id="rId18"/>
    <p:sldId id="503" r:id="rId19"/>
    <p:sldId id="504" r:id="rId20"/>
    <p:sldId id="281" r:id="rId21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8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660"/>
    <a:srgbClr val="961E19"/>
    <a:srgbClr val="E8E8E8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49" autoAdjust="0"/>
  </p:normalViewPr>
  <p:slideViewPr>
    <p:cSldViewPr showGuides="1">
      <p:cViewPr varScale="1">
        <p:scale>
          <a:sx n="104" d="100"/>
          <a:sy n="104" d="100"/>
        </p:scale>
        <p:origin x="850" y="58"/>
      </p:cViewPr>
      <p:guideLst>
        <p:guide orient="horz" pos="1798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38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A9A1-B305-43A3-954F-7409640B2C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53A-EBD1-4578-9F09-8A6CB50B9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9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5.png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image" Target="../media/image14.pn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tags" Target="../tags/tag27.xml"/><Relationship Id="rId7" Type="http://schemas.openxmlformats.org/officeDocument/2006/relationships/image" Target="../media/image17.png"/><Relationship Id="rId6" Type="http://schemas.openxmlformats.org/officeDocument/2006/relationships/tags" Target="../tags/tag26.xml"/><Relationship Id="rId5" Type="http://schemas.openxmlformats.org/officeDocument/2006/relationships/image" Target="../media/image16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9.png"/><Relationship Id="rId10" Type="http://schemas.openxmlformats.org/officeDocument/2006/relationships/tags" Target="../tags/tag28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9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33.xml"/><Relationship Id="rId7" Type="http://schemas.openxmlformats.org/officeDocument/2006/relationships/image" Target="../media/image21.png"/><Relationship Id="rId6" Type="http://schemas.openxmlformats.org/officeDocument/2006/relationships/tags" Target="../tags/tag32.xml"/><Relationship Id="rId5" Type="http://schemas.openxmlformats.org/officeDocument/2006/relationships/image" Target="../media/image20.png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36.xml"/><Relationship Id="rId5" Type="http://schemas.openxmlformats.org/officeDocument/2006/relationships/image" Target="../media/image22.png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7.png"/><Relationship Id="rId3" Type="http://schemas.openxmlformats.org/officeDocument/2006/relationships/tags" Target="../tags/tag5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5.xml"/><Relationship Id="rId7" Type="http://schemas.openxmlformats.org/officeDocument/2006/relationships/image" Target="../media/image11.png"/><Relationship Id="rId6" Type="http://schemas.openxmlformats.org/officeDocument/2006/relationships/tags" Target="../tags/tag14.xml"/><Relationship Id="rId5" Type="http://schemas.openxmlformats.org/officeDocument/2006/relationships/image" Target="../media/image10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23478"/>
            <a:ext cx="9144000" cy="3600400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-2128"/>
            <a:ext cx="9144000" cy="3600400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5929" y="1667597"/>
            <a:ext cx="8280920" cy="105346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工作汇报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方向：智慧农场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遥感语义分割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137461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860147" y="1995686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779912" y="4169717"/>
            <a:ext cx="4968553" cy="345440"/>
            <a:chOff x="3779912" y="4169717"/>
            <a:chExt cx="4968553" cy="345440"/>
          </a:xfrm>
        </p:grpSpPr>
        <p:sp>
          <p:nvSpPr>
            <p:cNvPr id="9" name="矩形 8"/>
            <p:cNvSpPr/>
            <p:nvPr/>
          </p:nvSpPr>
          <p:spPr>
            <a:xfrm>
              <a:off x="4040307" y="4169717"/>
              <a:ext cx="4708158" cy="345440"/>
            </a:xfrm>
            <a:prstGeom prst="rect">
              <a:avLst/>
            </a:prstGeom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：付嘉豪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b="1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：余</a:t>
              </a:r>
              <a:r>
                <a:rPr lang="zh-CN" altLang="en-US" dirty="0">
                  <a:solidFill>
                    <a:srgbClr val="3A46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银峰</a:t>
              </a:r>
              <a:endParaRPr lang="zh-CN" altLang="en-US" dirty="0">
                <a:solidFill>
                  <a:srgbClr val="3A46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779912" y="4210339"/>
              <a:ext cx="198097" cy="265004"/>
              <a:chOff x="5823704" y="503688"/>
              <a:chExt cx="198097" cy="265004"/>
            </a:xfrm>
            <a:solidFill>
              <a:srgbClr val="3A4660"/>
            </a:solidFill>
          </p:grpSpPr>
          <p:sp>
            <p:nvSpPr>
              <p:cNvPr id="13" name="Oval 33"/>
              <p:cNvSpPr>
                <a:spLocks noChangeArrowheads="1"/>
              </p:cNvSpPr>
              <p:nvPr/>
            </p:nvSpPr>
            <p:spPr bwMode="auto">
              <a:xfrm>
                <a:off x="5872244" y="503688"/>
                <a:ext cx="101016" cy="107576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/>
              <p:nvPr/>
            </p:nvSpPr>
            <p:spPr bwMode="auto">
              <a:xfrm>
                <a:off x="5823704" y="616511"/>
                <a:ext cx="198097" cy="152181"/>
              </a:xfrm>
              <a:custGeom>
                <a:avLst/>
                <a:gdLst>
                  <a:gd name="T0" fmla="*/ 28 w 37"/>
                  <a:gd name="T1" fmla="*/ 0 h 28"/>
                  <a:gd name="T2" fmla="*/ 19 w 37"/>
                  <a:gd name="T3" fmla="*/ 11 h 28"/>
                  <a:gd name="T4" fmla="*/ 9 w 37"/>
                  <a:gd name="T5" fmla="*/ 0 h 28"/>
                  <a:gd name="T6" fmla="*/ 0 w 37"/>
                  <a:gd name="T7" fmla="*/ 18 h 28"/>
                  <a:gd name="T8" fmla="*/ 1 w 37"/>
                  <a:gd name="T9" fmla="*/ 26 h 28"/>
                  <a:gd name="T10" fmla="*/ 19 w 37"/>
                  <a:gd name="T11" fmla="*/ 28 h 28"/>
                  <a:gd name="T12" fmla="*/ 36 w 37"/>
                  <a:gd name="T13" fmla="*/ 26 h 28"/>
                  <a:gd name="T14" fmla="*/ 37 w 37"/>
                  <a:gd name="T15" fmla="*/ 18 h 28"/>
                  <a:gd name="T16" fmla="*/ 28 w 37"/>
                  <a:gd name="T1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28">
                    <a:moveTo>
                      <a:pt x="28" y="0"/>
                    </a:moveTo>
                    <a:cubicBezTo>
                      <a:pt x="19" y="11"/>
                      <a:pt x="19" y="11"/>
                      <a:pt x="19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" y="4"/>
                      <a:pt x="0" y="11"/>
                      <a:pt x="0" y="18"/>
                    </a:cubicBezTo>
                    <a:cubicBezTo>
                      <a:pt x="0" y="21"/>
                      <a:pt x="1" y="23"/>
                      <a:pt x="1" y="26"/>
                    </a:cubicBezTo>
                    <a:cubicBezTo>
                      <a:pt x="7" y="27"/>
                      <a:pt x="12" y="28"/>
                      <a:pt x="19" y="28"/>
                    </a:cubicBezTo>
                    <a:cubicBezTo>
                      <a:pt x="25" y="28"/>
                      <a:pt x="31" y="27"/>
                      <a:pt x="36" y="26"/>
                    </a:cubicBezTo>
                    <a:cubicBezTo>
                      <a:pt x="37" y="23"/>
                      <a:pt x="37" y="21"/>
                      <a:pt x="37" y="18"/>
                    </a:cubicBezTo>
                    <a:cubicBezTo>
                      <a:pt x="37" y="11"/>
                      <a:pt x="33" y="4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5" name="Freeform 504"/>
            <p:cNvSpPr>
              <a:spLocks noEditPoints="1"/>
            </p:cNvSpPr>
            <p:nvPr/>
          </p:nvSpPr>
          <p:spPr bwMode="auto">
            <a:xfrm>
              <a:off x="6076507" y="4210339"/>
              <a:ext cx="233967" cy="265004"/>
            </a:xfrm>
            <a:custGeom>
              <a:avLst/>
              <a:gdLst>
                <a:gd name="T0" fmla="*/ 25 w 255"/>
                <a:gd name="T1" fmla="*/ 19 h 288"/>
                <a:gd name="T2" fmla="*/ 0 w 255"/>
                <a:gd name="T3" fmla="*/ 35 h 288"/>
                <a:gd name="T4" fmla="*/ 25 w 255"/>
                <a:gd name="T5" fmla="*/ 51 h 288"/>
                <a:gd name="T6" fmla="*/ 15 w 255"/>
                <a:gd name="T7" fmla="*/ 62 h 288"/>
                <a:gd name="T8" fmla="*/ 15 w 255"/>
                <a:gd name="T9" fmla="*/ 95 h 288"/>
                <a:gd name="T10" fmla="*/ 25 w 255"/>
                <a:gd name="T11" fmla="*/ 106 h 288"/>
                <a:gd name="T12" fmla="*/ 0 w 255"/>
                <a:gd name="T13" fmla="*/ 122 h 288"/>
                <a:gd name="T14" fmla="*/ 25 w 255"/>
                <a:gd name="T15" fmla="*/ 139 h 288"/>
                <a:gd name="T16" fmla="*/ 25 w 255"/>
                <a:gd name="T17" fmla="*/ 146 h 288"/>
                <a:gd name="T18" fmla="*/ 15 w 255"/>
                <a:gd name="T19" fmla="*/ 150 h 288"/>
                <a:gd name="T20" fmla="*/ 15 w 255"/>
                <a:gd name="T21" fmla="*/ 182 h 288"/>
                <a:gd name="T22" fmla="*/ 25 w 255"/>
                <a:gd name="T23" fmla="*/ 193 h 288"/>
                <a:gd name="T24" fmla="*/ 0 w 255"/>
                <a:gd name="T25" fmla="*/ 210 h 288"/>
                <a:gd name="T26" fmla="*/ 25 w 255"/>
                <a:gd name="T27" fmla="*/ 226 h 288"/>
                <a:gd name="T28" fmla="*/ 15 w 255"/>
                <a:gd name="T29" fmla="*/ 237 h 288"/>
                <a:gd name="T30" fmla="*/ 15 w 255"/>
                <a:gd name="T31" fmla="*/ 270 h 288"/>
                <a:gd name="T32" fmla="*/ 25 w 255"/>
                <a:gd name="T33" fmla="*/ 288 h 288"/>
                <a:gd name="T34" fmla="*/ 255 w 255"/>
                <a:gd name="T35" fmla="*/ 146 h 288"/>
                <a:gd name="T36" fmla="*/ 255 w 255"/>
                <a:gd name="T37" fmla="*/ 0 h 288"/>
                <a:gd name="T38" fmla="*/ 41 w 255"/>
                <a:gd name="T39" fmla="*/ 261 h 288"/>
                <a:gd name="T40" fmla="*/ 9 w 255"/>
                <a:gd name="T41" fmla="*/ 253 h 288"/>
                <a:gd name="T42" fmla="*/ 41 w 255"/>
                <a:gd name="T43" fmla="*/ 246 h 288"/>
                <a:gd name="T44" fmla="*/ 41 w 255"/>
                <a:gd name="T45" fmla="*/ 261 h 288"/>
                <a:gd name="T46" fmla="*/ 15 w 255"/>
                <a:gd name="T47" fmla="*/ 217 h 288"/>
                <a:gd name="T48" fmla="*/ 15 w 255"/>
                <a:gd name="T49" fmla="*/ 202 h 288"/>
                <a:gd name="T50" fmla="*/ 48 w 255"/>
                <a:gd name="T51" fmla="*/ 210 h 288"/>
                <a:gd name="T52" fmla="*/ 41 w 255"/>
                <a:gd name="T53" fmla="*/ 174 h 288"/>
                <a:gd name="T54" fmla="*/ 9 w 255"/>
                <a:gd name="T55" fmla="*/ 166 h 288"/>
                <a:gd name="T56" fmla="*/ 41 w 255"/>
                <a:gd name="T57" fmla="*/ 159 h 288"/>
                <a:gd name="T58" fmla="*/ 41 w 255"/>
                <a:gd name="T59" fmla="*/ 174 h 288"/>
                <a:gd name="T60" fmla="*/ 15 w 255"/>
                <a:gd name="T61" fmla="*/ 130 h 288"/>
                <a:gd name="T62" fmla="*/ 15 w 255"/>
                <a:gd name="T63" fmla="*/ 115 h 288"/>
                <a:gd name="T64" fmla="*/ 48 w 255"/>
                <a:gd name="T65" fmla="*/ 122 h 288"/>
                <a:gd name="T66" fmla="*/ 41 w 255"/>
                <a:gd name="T67" fmla="*/ 86 h 288"/>
                <a:gd name="T68" fmla="*/ 9 w 255"/>
                <a:gd name="T69" fmla="*/ 79 h 288"/>
                <a:gd name="T70" fmla="*/ 41 w 255"/>
                <a:gd name="T71" fmla="*/ 71 h 288"/>
                <a:gd name="T72" fmla="*/ 41 w 255"/>
                <a:gd name="T73" fmla="*/ 86 h 288"/>
                <a:gd name="T74" fmla="*/ 15 w 255"/>
                <a:gd name="T75" fmla="*/ 43 h 288"/>
                <a:gd name="T76" fmla="*/ 15 w 255"/>
                <a:gd name="T77" fmla="*/ 28 h 288"/>
                <a:gd name="T78" fmla="*/ 48 w 255"/>
                <a:gd name="T79" fmla="*/ 35 h 288"/>
                <a:gd name="T80" fmla="*/ 214 w 255"/>
                <a:gd name="T81" fmla="*/ 205 h 288"/>
                <a:gd name="T82" fmla="*/ 76 w 255"/>
                <a:gd name="T83" fmla="*/ 191 h 288"/>
                <a:gd name="T84" fmla="*/ 132 w 255"/>
                <a:gd name="T85" fmla="*/ 159 h 288"/>
                <a:gd name="T86" fmla="*/ 118 w 255"/>
                <a:gd name="T87" fmla="*/ 120 h 288"/>
                <a:gd name="T88" fmla="*/ 145 w 255"/>
                <a:gd name="T89" fmla="*/ 85 h 288"/>
                <a:gd name="T90" fmla="*/ 171 w 255"/>
                <a:gd name="T91" fmla="*/ 120 h 288"/>
                <a:gd name="T92" fmla="*/ 157 w 255"/>
                <a:gd name="T93" fmla="*/ 159 h 288"/>
                <a:gd name="T94" fmla="*/ 214 w 255"/>
                <a:gd name="T95" fmla="*/ 191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288">
                  <a:moveTo>
                    <a:pt x="25" y="0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6" y="19"/>
                    <a:pt x="0" y="25"/>
                    <a:pt x="0" y="35"/>
                  </a:cubicBezTo>
                  <a:cubicBezTo>
                    <a:pt x="0" y="45"/>
                    <a:pt x="6" y="51"/>
                    <a:pt x="15" y="51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6" y="62"/>
                    <a:pt x="0" y="68"/>
                    <a:pt x="0" y="79"/>
                  </a:cubicBezTo>
                  <a:cubicBezTo>
                    <a:pt x="0" y="89"/>
                    <a:pt x="6" y="95"/>
                    <a:pt x="15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5" y="106"/>
                    <a:pt x="25" y="106"/>
                    <a:pt x="25" y="106"/>
                  </a:cubicBezTo>
                  <a:cubicBezTo>
                    <a:pt x="15" y="106"/>
                    <a:pt x="15" y="106"/>
                    <a:pt x="15" y="106"/>
                  </a:cubicBezTo>
                  <a:cubicBezTo>
                    <a:pt x="6" y="106"/>
                    <a:pt x="0" y="112"/>
                    <a:pt x="0" y="122"/>
                  </a:cubicBezTo>
                  <a:cubicBezTo>
                    <a:pt x="0" y="132"/>
                    <a:pt x="6" y="139"/>
                    <a:pt x="15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25" y="146"/>
                    <a:pt x="25" y="146"/>
                    <a:pt x="25" y="146"/>
                  </a:cubicBezTo>
                  <a:cubicBezTo>
                    <a:pt x="25" y="150"/>
                    <a:pt x="25" y="150"/>
                    <a:pt x="25" y="150"/>
                  </a:cubicBezTo>
                  <a:cubicBezTo>
                    <a:pt x="15" y="150"/>
                    <a:pt x="15" y="150"/>
                    <a:pt x="15" y="150"/>
                  </a:cubicBezTo>
                  <a:cubicBezTo>
                    <a:pt x="6" y="150"/>
                    <a:pt x="0" y="156"/>
                    <a:pt x="0" y="166"/>
                  </a:cubicBezTo>
                  <a:cubicBezTo>
                    <a:pt x="0" y="176"/>
                    <a:pt x="6" y="182"/>
                    <a:pt x="15" y="182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15" y="193"/>
                    <a:pt x="15" y="193"/>
                    <a:pt x="15" y="193"/>
                  </a:cubicBezTo>
                  <a:cubicBezTo>
                    <a:pt x="6" y="193"/>
                    <a:pt x="0" y="199"/>
                    <a:pt x="0" y="210"/>
                  </a:cubicBezTo>
                  <a:cubicBezTo>
                    <a:pt x="0" y="220"/>
                    <a:pt x="6" y="226"/>
                    <a:pt x="15" y="22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25" y="237"/>
                    <a:pt x="25" y="237"/>
                    <a:pt x="25" y="237"/>
                  </a:cubicBezTo>
                  <a:cubicBezTo>
                    <a:pt x="15" y="237"/>
                    <a:pt x="15" y="237"/>
                    <a:pt x="15" y="237"/>
                  </a:cubicBezTo>
                  <a:cubicBezTo>
                    <a:pt x="6" y="237"/>
                    <a:pt x="0" y="243"/>
                    <a:pt x="0" y="253"/>
                  </a:cubicBezTo>
                  <a:cubicBezTo>
                    <a:pt x="0" y="263"/>
                    <a:pt x="6" y="270"/>
                    <a:pt x="15" y="270"/>
                  </a:cubicBezTo>
                  <a:cubicBezTo>
                    <a:pt x="25" y="270"/>
                    <a:pt x="25" y="270"/>
                    <a:pt x="25" y="270"/>
                  </a:cubicBezTo>
                  <a:cubicBezTo>
                    <a:pt x="25" y="288"/>
                    <a:pt x="25" y="288"/>
                    <a:pt x="25" y="288"/>
                  </a:cubicBezTo>
                  <a:cubicBezTo>
                    <a:pt x="255" y="288"/>
                    <a:pt x="255" y="288"/>
                    <a:pt x="255" y="288"/>
                  </a:cubicBezTo>
                  <a:cubicBezTo>
                    <a:pt x="255" y="146"/>
                    <a:pt x="255" y="146"/>
                    <a:pt x="255" y="146"/>
                  </a:cubicBezTo>
                  <a:cubicBezTo>
                    <a:pt x="255" y="142"/>
                    <a:pt x="255" y="142"/>
                    <a:pt x="255" y="142"/>
                  </a:cubicBezTo>
                  <a:cubicBezTo>
                    <a:pt x="255" y="0"/>
                    <a:pt x="255" y="0"/>
                    <a:pt x="255" y="0"/>
                  </a:cubicBezTo>
                  <a:lnTo>
                    <a:pt x="25" y="0"/>
                  </a:lnTo>
                  <a:close/>
                  <a:moveTo>
                    <a:pt x="41" y="261"/>
                  </a:moveTo>
                  <a:cubicBezTo>
                    <a:pt x="15" y="261"/>
                    <a:pt x="15" y="261"/>
                    <a:pt x="15" y="261"/>
                  </a:cubicBezTo>
                  <a:cubicBezTo>
                    <a:pt x="11" y="261"/>
                    <a:pt x="9" y="259"/>
                    <a:pt x="9" y="253"/>
                  </a:cubicBezTo>
                  <a:cubicBezTo>
                    <a:pt x="9" y="248"/>
                    <a:pt x="11" y="246"/>
                    <a:pt x="15" y="246"/>
                  </a:cubicBezTo>
                  <a:cubicBezTo>
                    <a:pt x="41" y="246"/>
                    <a:pt x="41" y="246"/>
                    <a:pt x="41" y="246"/>
                  </a:cubicBezTo>
                  <a:cubicBezTo>
                    <a:pt x="46" y="246"/>
                    <a:pt x="48" y="248"/>
                    <a:pt x="48" y="253"/>
                  </a:cubicBezTo>
                  <a:cubicBezTo>
                    <a:pt x="48" y="259"/>
                    <a:pt x="46" y="261"/>
                    <a:pt x="41" y="261"/>
                  </a:cubicBezTo>
                  <a:close/>
                  <a:moveTo>
                    <a:pt x="41" y="217"/>
                  </a:moveTo>
                  <a:cubicBezTo>
                    <a:pt x="15" y="217"/>
                    <a:pt x="15" y="217"/>
                    <a:pt x="15" y="217"/>
                  </a:cubicBezTo>
                  <a:cubicBezTo>
                    <a:pt x="11" y="217"/>
                    <a:pt x="9" y="215"/>
                    <a:pt x="9" y="210"/>
                  </a:cubicBezTo>
                  <a:cubicBezTo>
                    <a:pt x="9" y="204"/>
                    <a:pt x="11" y="202"/>
                    <a:pt x="15" y="202"/>
                  </a:cubicBezTo>
                  <a:cubicBezTo>
                    <a:pt x="41" y="202"/>
                    <a:pt x="41" y="202"/>
                    <a:pt x="41" y="202"/>
                  </a:cubicBezTo>
                  <a:cubicBezTo>
                    <a:pt x="46" y="202"/>
                    <a:pt x="48" y="204"/>
                    <a:pt x="48" y="210"/>
                  </a:cubicBezTo>
                  <a:cubicBezTo>
                    <a:pt x="48" y="215"/>
                    <a:pt x="46" y="217"/>
                    <a:pt x="41" y="217"/>
                  </a:cubicBezTo>
                  <a:close/>
                  <a:moveTo>
                    <a:pt x="41" y="174"/>
                  </a:moveTo>
                  <a:cubicBezTo>
                    <a:pt x="15" y="174"/>
                    <a:pt x="15" y="174"/>
                    <a:pt x="15" y="174"/>
                  </a:cubicBezTo>
                  <a:cubicBezTo>
                    <a:pt x="11" y="174"/>
                    <a:pt x="9" y="171"/>
                    <a:pt x="9" y="166"/>
                  </a:cubicBezTo>
                  <a:cubicBezTo>
                    <a:pt x="9" y="161"/>
                    <a:pt x="11" y="159"/>
                    <a:pt x="15" y="159"/>
                  </a:cubicBezTo>
                  <a:cubicBezTo>
                    <a:pt x="41" y="159"/>
                    <a:pt x="41" y="159"/>
                    <a:pt x="41" y="159"/>
                  </a:cubicBezTo>
                  <a:cubicBezTo>
                    <a:pt x="46" y="159"/>
                    <a:pt x="48" y="161"/>
                    <a:pt x="48" y="166"/>
                  </a:cubicBezTo>
                  <a:cubicBezTo>
                    <a:pt x="48" y="171"/>
                    <a:pt x="46" y="174"/>
                    <a:pt x="41" y="174"/>
                  </a:cubicBezTo>
                  <a:close/>
                  <a:moveTo>
                    <a:pt x="41" y="130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11" y="130"/>
                    <a:pt x="9" y="128"/>
                    <a:pt x="9" y="122"/>
                  </a:cubicBezTo>
                  <a:cubicBezTo>
                    <a:pt x="9" y="117"/>
                    <a:pt x="11" y="115"/>
                    <a:pt x="15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6" y="115"/>
                    <a:pt x="48" y="117"/>
                    <a:pt x="48" y="122"/>
                  </a:cubicBezTo>
                  <a:cubicBezTo>
                    <a:pt x="48" y="128"/>
                    <a:pt x="46" y="130"/>
                    <a:pt x="41" y="130"/>
                  </a:cubicBezTo>
                  <a:close/>
                  <a:moveTo>
                    <a:pt x="41" y="86"/>
                  </a:moveTo>
                  <a:cubicBezTo>
                    <a:pt x="15" y="86"/>
                    <a:pt x="15" y="86"/>
                    <a:pt x="15" y="86"/>
                  </a:cubicBezTo>
                  <a:cubicBezTo>
                    <a:pt x="11" y="86"/>
                    <a:pt x="9" y="84"/>
                    <a:pt x="9" y="79"/>
                  </a:cubicBezTo>
                  <a:cubicBezTo>
                    <a:pt x="9" y="73"/>
                    <a:pt x="11" y="71"/>
                    <a:pt x="15" y="71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6" y="71"/>
                    <a:pt x="48" y="73"/>
                    <a:pt x="48" y="79"/>
                  </a:cubicBezTo>
                  <a:cubicBezTo>
                    <a:pt x="48" y="84"/>
                    <a:pt x="46" y="86"/>
                    <a:pt x="41" y="86"/>
                  </a:cubicBezTo>
                  <a:close/>
                  <a:moveTo>
                    <a:pt x="41" y="43"/>
                  </a:moveTo>
                  <a:cubicBezTo>
                    <a:pt x="15" y="43"/>
                    <a:pt x="15" y="43"/>
                    <a:pt x="15" y="43"/>
                  </a:cubicBezTo>
                  <a:cubicBezTo>
                    <a:pt x="11" y="43"/>
                    <a:pt x="9" y="40"/>
                    <a:pt x="9" y="35"/>
                  </a:cubicBezTo>
                  <a:cubicBezTo>
                    <a:pt x="9" y="30"/>
                    <a:pt x="11" y="28"/>
                    <a:pt x="15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6" y="28"/>
                    <a:pt x="48" y="30"/>
                    <a:pt x="48" y="35"/>
                  </a:cubicBezTo>
                  <a:cubicBezTo>
                    <a:pt x="48" y="40"/>
                    <a:pt x="46" y="43"/>
                    <a:pt x="41" y="43"/>
                  </a:cubicBezTo>
                  <a:close/>
                  <a:moveTo>
                    <a:pt x="214" y="205"/>
                  </a:moveTo>
                  <a:cubicBezTo>
                    <a:pt x="76" y="205"/>
                    <a:pt x="76" y="205"/>
                    <a:pt x="76" y="205"/>
                  </a:cubicBezTo>
                  <a:cubicBezTo>
                    <a:pt x="76" y="191"/>
                    <a:pt x="76" y="191"/>
                    <a:pt x="76" y="191"/>
                  </a:cubicBezTo>
                  <a:cubicBezTo>
                    <a:pt x="76" y="191"/>
                    <a:pt x="76" y="183"/>
                    <a:pt x="93" y="175"/>
                  </a:cubicBezTo>
                  <a:cubicBezTo>
                    <a:pt x="101" y="172"/>
                    <a:pt x="114" y="162"/>
                    <a:pt x="132" y="159"/>
                  </a:cubicBezTo>
                  <a:cubicBezTo>
                    <a:pt x="127" y="154"/>
                    <a:pt x="124" y="146"/>
                    <a:pt x="120" y="137"/>
                  </a:cubicBezTo>
                  <a:cubicBezTo>
                    <a:pt x="118" y="131"/>
                    <a:pt x="118" y="127"/>
                    <a:pt x="118" y="120"/>
                  </a:cubicBezTo>
                  <a:cubicBezTo>
                    <a:pt x="118" y="115"/>
                    <a:pt x="117" y="108"/>
                    <a:pt x="118" y="103"/>
                  </a:cubicBezTo>
                  <a:cubicBezTo>
                    <a:pt x="122" y="89"/>
                    <a:pt x="133" y="85"/>
                    <a:pt x="145" y="85"/>
                  </a:cubicBezTo>
                  <a:cubicBezTo>
                    <a:pt x="157" y="85"/>
                    <a:pt x="167" y="89"/>
                    <a:pt x="171" y="103"/>
                  </a:cubicBezTo>
                  <a:cubicBezTo>
                    <a:pt x="172" y="108"/>
                    <a:pt x="171" y="115"/>
                    <a:pt x="171" y="120"/>
                  </a:cubicBezTo>
                  <a:cubicBezTo>
                    <a:pt x="171" y="127"/>
                    <a:pt x="171" y="131"/>
                    <a:pt x="169" y="137"/>
                  </a:cubicBezTo>
                  <a:cubicBezTo>
                    <a:pt x="166" y="146"/>
                    <a:pt x="162" y="154"/>
                    <a:pt x="157" y="159"/>
                  </a:cubicBezTo>
                  <a:cubicBezTo>
                    <a:pt x="176" y="162"/>
                    <a:pt x="188" y="171"/>
                    <a:pt x="196" y="175"/>
                  </a:cubicBezTo>
                  <a:cubicBezTo>
                    <a:pt x="214" y="183"/>
                    <a:pt x="214" y="191"/>
                    <a:pt x="214" y="191"/>
                  </a:cubicBezTo>
                  <a:lnTo>
                    <a:pt x="214" y="205"/>
                  </a:lnTo>
                  <a:close/>
                </a:path>
              </a:pathLst>
            </a:custGeom>
            <a:solidFill>
              <a:srgbClr val="3A4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KSO_Shape"/>
          <p:cNvSpPr>
            <a:spLocks noChangeArrowheads="1"/>
          </p:cNvSpPr>
          <p:nvPr/>
        </p:nvSpPr>
        <p:spPr bwMode="auto">
          <a:xfrm>
            <a:off x="6660232" y="-236562"/>
            <a:ext cx="2624111" cy="1791403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biLevel thresh="5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CrisscrossEtching trans="75000"/>
                    </a14:imgEffect>
                    <a14:imgEffect>
                      <a14:brightnessContrast bright="100000" contras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0" y="411510"/>
            <a:ext cx="2661353" cy="7463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1378585"/>
            <a:ext cx="9144000" cy="2385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795" y="1481455"/>
            <a:ext cx="7332345" cy="2693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zh-CN" altLang="en-US" sz="1600"/>
              <a:t>SA（</a:t>
            </a:r>
            <a:r>
              <a:rPr lang="en-US" altLang="zh-CN" sz="1600"/>
              <a:t>self attention</a:t>
            </a:r>
            <a:r>
              <a:rPr lang="zh-CN" altLang="en-US" sz="1600"/>
              <a:t>）擅长捕获全局信息，但它不太擅长理解局部空间背景。为了解决这一限制，一些方法在解码器中集成了局部卷积注意力，以更好地掌握空间细节。尽管如此，这些方法仍然可能在计算上要求很高，因为它们经常使用昂贵的卷积块。这限制了它们在计算资源受限的现实场景中的适用性。</a:t>
            </a:r>
            <a:endParaRPr lang="zh-CN" altLang="en-US" sz="1600"/>
          </a:p>
          <a:p>
            <a:pPr indent="457200"/>
            <a:endParaRPr lang="zh-CN" altLang="en-US" sz="1600"/>
          </a:p>
          <a:p>
            <a:pPr indent="457200"/>
            <a:r>
              <a:rPr lang="zh-CN" altLang="en-US" sz="1600"/>
              <a:t>为了解决上述限制，论文引入了EMCAD，一种使用新的多尺度深度卷积块的高效多尺度卷积注意力解码。EMCAD通过高效的多尺度卷积增强了特征映射，同时通过使用通道、空间和分组(大核)门控注意机制整合了复杂的空间关系和局部注意。</a:t>
            </a:r>
            <a:endParaRPr lang="zh-CN" altLang="en-US" sz="1600"/>
          </a:p>
          <a:p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467360" y="84645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研究</a:t>
            </a:r>
            <a:r>
              <a:rPr lang="zh-CN" altLang="en-US"/>
              <a:t>背景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795" y="1481455"/>
            <a:ext cx="7332345" cy="2693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sz="1600"/>
              <a:t>1</a:t>
            </a:r>
            <a:r>
              <a:rPr lang="zh-CN" altLang="en-US" sz="1600"/>
              <a:t>、</a:t>
            </a:r>
            <a:r>
              <a:rPr sz="1600"/>
              <a:t>高效的多尺度卷积注意模块:我们引入了MSCAM，一个新的高效的多尺度卷积注意模块，在多尺度上执行深度卷积;这细化了视觉编码器产生的特征图，并通过抑制不相关区域来捕获多尺度显著特征。深度卷积的使用使得MSCAM非常高效。</a:t>
            </a:r>
            <a:endParaRPr sz="1600"/>
          </a:p>
          <a:p>
            <a:pPr indent="457200"/>
            <a:r>
              <a:rPr lang="en-US" sz="1600"/>
              <a:t>2</a:t>
            </a:r>
            <a:r>
              <a:rPr lang="zh-CN" altLang="en-US" sz="1600"/>
              <a:t>、</a:t>
            </a:r>
            <a:r>
              <a:rPr sz="1600"/>
              <a:t>大核分组注意门:引入了一种新的分组注意门，将精炼的特征与跳过连接的特征融合在一起。通过在设计中使用更大的内核(3×3)群卷积而不是逐点卷积，以更少的计算在更大的局部上下文中捕获显著特征。</a:t>
            </a:r>
            <a:endParaRPr sz="1600"/>
          </a:p>
          <a:p>
            <a:pPr indent="457200"/>
            <a:r>
              <a:rPr lang="en-US" sz="1600"/>
              <a:t>3</a:t>
            </a:r>
            <a:r>
              <a:rPr lang="zh-CN" altLang="en-US" sz="1600"/>
              <a:t>、</a:t>
            </a:r>
            <a:r>
              <a:rPr sz="1600"/>
              <a:t>们引入了一种高效的多尺度级联全卷积注意力解码器(EMCAD)，用于二维医学图像分割;这利用了视觉编码器的多阶段特征，逐步增强了多尺度、多分辨率的空间表征。对于一个通道=[32,64,160,256]的微型编码器，EMCAD只有0.506M参数和0.11G FLOPs，</a:t>
            </a:r>
            <a:endParaRPr sz="1600"/>
          </a:p>
        </p:txBody>
      </p:sp>
      <p:sp>
        <p:nvSpPr>
          <p:cNvPr id="5" name="文本框 4"/>
          <p:cNvSpPr txBox="1"/>
          <p:nvPr/>
        </p:nvSpPr>
        <p:spPr>
          <a:xfrm>
            <a:off x="467360" y="84645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</a:t>
            </a:r>
            <a:r>
              <a:rPr lang="zh-CN" altLang="en-US"/>
              <a:t>贡献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1460" y="843280"/>
            <a:ext cx="5542280" cy="30372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1460" y="5556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7524115" y="1275715"/>
            <a:ext cx="1454785" cy="1530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r>
              <a:rPr lang="en-US" altLang="zh-CN" sz="1400"/>
              <a:t>LGAG</a:t>
            </a:r>
            <a:r>
              <a:rPr lang="zh-CN" altLang="en-US" sz="1400"/>
              <a:t>：利用了</a:t>
            </a:r>
            <a:r>
              <a:rPr lang="en-US" altLang="zh-CN" sz="1400"/>
              <a:t>select kernel net</a:t>
            </a:r>
            <a:r>
              <a:rPr lang="zh-CN" altLang="en-US" sz="1400"/>
              <a:t>的选择思想，将编码器阶段的输出进行两次分组深度卷积，再通过</a:t>
            </a:r>
            <a:r>
              <a:rPr lang="en-US" altLang="zh-CN" sz="1400"/>
              <a:t>sigmoid</a:t>
            </a:r>
            <a:r>
              <a:rPr lang="zh-CN" altLang="en-US" sz="1400"/>
              <a:t>生成权重来逐点相乘完成选择</a:t>
            </a:r>
            <a:r>
              <a:rPr lang="en-US" altLang="zh-CN" sz="1400"/>
              <a:t> </a:t>
            </a:r>
            <a:endParaRPr lang="en-US" altLang="zh-CN" sz="140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868035" y="1203325"/>
            <a:ext cx="1588770" cy="21850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750" y="3940175"/>
            <a:ext cx="6342380" cy="925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模型由</a:t>
            </a:r>
            <a:r>
              <a:rPr lang="en-US" altLang="zh-CN" sz="1400"/>
              <a:t> </a:t>
            </a:r>
            <a:r>
              <a:rPr lang="zh-CN" altLang="en-US" sz="1400"/>
              <a:t>卷积注意模块(MSCAMs)和大核分组注意门(LGAGs)组成，前者用于对特征图进行低密度增强，后者通过门通注意机制对与跳跃连接融合的特征图进行细化;有效的上卷积块(eucb)用于上采样，随后增强特征映射和分割头(SHs)以产生分割输出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23665" y="51435"/>
            <a:ext cx="1371600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12740" y="714375"/>
            <a:ext cx="1778000" cy="4508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 rot="5400000">
            <a:off x="6828155" y="1276985"/>
            <a:ext cx="2651125" cy="1259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190740" y="3178175"/>
            <a:ext cx="1816100" cy="2044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3215" y="771525"/>
            <a:ext cx="3250565" cy="4540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多尺度卷积注意模块(MSCAM)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7365" y="1364615"/>
            <a:ext cx="4572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 sz="1400"/>
              <a:t>MSCAM由强调相关通道的通道注意块CAB(·)、捕获局部上下文信息的空间注意块SAB(·)和增强保留上下文关系的特征映射的高效多尺度卷积块MSCB(·)组成。</a:t>
            </a:r>
            <a:endParaRPr lang="zh-CN" altLang="en-US" sz="1400"/>
          </a:p>
          <a:p>
            <a:pPr indent="457200"/>
            <a:endParaRPr lang="zh-CN" altLang="en-US" sz="1400"/>
          </a:p>
          <a:p>
            <a:pPr indent="457200"/>
            <a:r>
              <a:rPr lang="zh-CN" altLang="en-US" sz="1400"/>
              <a:t>CAB:</a:t>
            </a:r>
            <a:r>
              <a:rPr lang="en-US" altLang="zh-CN" sz="1400"/>
              <a:t>	</a:t>
            </a:r>
            <a:r>
              <a:rPr lang="zh-CN" altLang="en-US" sz="1400"/>
              <a:t>（空间</a:t>
            </a:r>
            <a:r>
              <a:rPr lang="zh-CN" altLang="en-US" sz="1400"/>
              <a:t>注意力）先对空间维度应用自适应最大池化</a:t>
            </a:r>
            <a:r>
              <a:rPr lang="en-US" altLang="zh-CN" sz="1400"/>
              <a:t>AMP</a:t>
            </a:r>
            <a:r>
              <a:rPr lang="zh-CN" altLang="en-US" sz="1400"/>
              <a:t>和自适应平均池化</a:t>
            </a:r>
            <a:r>
              <a:rPr lang="en-US" altLang="zh-CN" sz="1400"/>
              <a:t>APP</a:t>
            </a:r>
            <a:r>
              <a:rPr lang="zh-CN" altLang="en-US" sz="1400"/>
              <a:t>来提取整个特征图中最显著的特征</a:t>
            </a:r>
            <a:endParaRPr lang="zh-CN" altLang="en-US" sz="1400"/>
          </a:p>
          <a:p>
            <a:pPr indent="457200"/>
            <a:endParaRPr lang="zh-CN" altLang="en-US" sz="1400"/>
          </a:p>
          <a:p>
            <a:pPr indent="457200"/>
            <a:r>
              <a:rPr lang="en-US" altLang="zh-CN" sz="1400"/>
              <a:t>SAB:</a:t>
            </a:r>
            <a:r>
              <a:rPr lang="zh-CN" altLang="en-US" sz="1400"/>
              <a:t>（通道</a:t>
            </a:r>
            <a:r>
              <a:rPr lang="zh-CN" altLang="en-US" sz="1400"/>
              <a:t>注意力）将沿通道维度的最大值和平均值汇集在一起，以关注局部特征。然后，用一个大的内核卷积层来增强特征之间的局部上下文关系。sigmoid激活(σ)来计算注意力权重。</a:t>
            </a:r>
            <a:endParaRPr lang="zh-CN" altLang="en-US" sz="1400"/>
          </a:p>
          <a:p>
            <a:pPr indent="457200"/>
            <a:endParaRPr lang="zh-CN" altLang="en-US" sz="1400"/>
          </a:p>
          <a:p>
            <a:pPr indent="457200"/>
            <a:r>
              <a:rPr lang="en-US" altLang="zh-CN" sz="1400"/>
              <a:t>MSDC</a:t>
            </a:r>
            <a:r>
              <a:rPr lang="zh-CN" altLang="en-US" sz="1400"/>
              <a:t>：利用深度卷积获取更大的感受</a:t>
            </a:r>
            <a:r>
              <a:rPr lang="zh-CN" altLang="en-US" sz="1400"/>
              <a:t>野，通过调整三个分枝的卷积核大小，（通常为</a:t>
            </a:r>
            <a:r>
              <a:rPr lang="en-US" altLang="zh-CN" sz="1400"/>
              <a:t>1</a:t>
            </a:r>
            <a:r>
              <a:rPr lang="zh-CN" altLang="en-US" sz="1400"/>
              <a:t>，</a:t>
            </a:r>
            <a:r>
              <a:rPr lang="en-US" altLang="zh-CN" sz="1400"/>
              <a:t>3</a:t>
            </a:r>
            <a:r>
              <a:rPr lang="zh-CN" altLang="en-US" sz="1400"/>
              <a:t>，</a:t>
            </a:r>
            <a:r>
              <a:rPr lang="en-US" altLang="zh-CN" sz="1400"/>
              <a:t>5</a:t>
            </a:r>
            <a:r>
              <a:rPr lang="zh-CN" altLang="en-US" sz="1400"/>
              <a:t>）们使用通道洗牌操作来合并通道之间的关系。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260" y="733425"/>
            <a:ext cx="7618095" cy="3187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实验设置</a:t>
            </a:r>
            <a:endParaRPr lang="zh-CN" altLang="en-US"/>
          </a:p>
          <a:p>
            <a:endParaRPr lang="zh-CN" altLang="en-US"/>
          </a:p>
          <a:p>
            <a:pPr indent="457200"/>
            <a:r>
              <a:rPr lang="zh-CN" altLang="en-US" sz="1400"/>
              <a:t>在一个48GB内存的NVIDIA RTX A6000 GPU上使用Pytorch 1.11.0实现了我们的网络并进行了实验。使用ImageNet预训练。</a:t>
            </a:r>
            <a:endParaRPr lang="zh-CN" altLang="en-US" sz="1400"/>
          </a:p>
          <a:p>
            <a:pPr indent="457200"/>
            <a:r>
              <a:rPr lang="zh-CN" altLang="en-US" sz="1400"/>
              <a:t>模型使用AdamW优化器[36]进行训练，学习率和权重衰减为1e−4。除了突触多器官(300个epoch, batch大小为6)和ACDC心脏器官(400个epoch, batch大小为12)外，我们一般训练200个epoch, batch大小为16，保留了基于DICE评分的最佳模型。</a:t>
            </a:r>
            <a:endParaRPr lang="zh-CN" altLang="en-US" sz="1400"/>
          </a:p>
          <a:p>
            <a:pPr indent="457200"/>
            <a:r>
              <a:rPr lang="zh-CN" altLang="en-US" sz="1400"/>
              <a:t>将图像大小调整为352×352，并使用多尺度{0.75,1.0,1.25}训练策略，对于ClinicDB [3]， Kvasir ， ColonDB ， ETIS ，BKAI ， ISIC17和ISIC18，我们将图像大小调整为256 ×256对于BUSI ， EM[6]和DSB18。对于突触和ACDC数据集，图像大小调整为224 ×224，随机旋转和翻转增强，优化交叉熵(0.3)和DICE(0.7)损失的组合。</a:t>
            </a:r>
            <a:endParaRPr lang="zh-CN" altLang="en-US" sz="1400"/>
          </a:p>
          <a:p>
            <a:pPr indent="457200"/>
            <a:r>
              <a:rPr lang="zh-CN" altLang="en-US" sz="1400"/>
              <a:t>对于二元分割，我们利用组合加权Bina-ryCrossEntropy (BCE)和加权IoU损失函数。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10" name="文本框 9"/>
          <p:cNvSpPr txBox="1"/>
          <p:nvPr/>
        </p:nvSpPr>
        <p:spPr>
          <a:xfrm>
            <a:off x="107315" y="603885"/>
            <a:ext cx="2196465" cy="318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508000" fontAlgn="auto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>
                <a:sym typeface="+mn-ea"/>
              </a:rPr>
              <a:t>实验</a:t>
            </a:r>
            <a:r>
              <a:rPr lang="zh-CN" sz="2000">
                <a:sym typeface="+mn-ea"/>
              </a:rPr>
              <a:t>结果</a:t>
            </a:r>
            <a:endParaRPr lang="zh-CN" sz="2000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5" y="267335"/>
            <a:ext cx="1600835" cy="33591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7360" y="3353435"/>
            <a:ext cx="2808605" cy="776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/>
              <a:t>基于ACDC数据集的心脏器官分割结果。论文提出的方法同样取得最</a:t>
            </a:r>
            <a:r>
              <a:rPr lang="zh-CN" altLang="en-US" sz="1200"/>
              <a:t>好结果</a:t>
            </a:r>
            <a:endParaRPr lang="zh-CN" altLang="en-US" sz="1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3215" y="923290"/>
            <a:ext cx="3600450" cy="2459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99610" y="771525"/>
            <a:ext cx="3429000" cy="246062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4575810" y="3399790"/>
            <a:ext cx="3894455" cy="1111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/>
              <a:t>基于ACDC数据集的心脏器官分割结果。在10个二值医学图像割数据集上，不同方法的平均DICE分数与#Params。论文提出的方法具有最少的参数，但DICE得分最高。</a:t>
            </a:r>
            <a:endParaRPr lang="zh-CN" altLang="en-US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10" name="文本框 9"/>
          <p:cNvSpPr txBox="1"/>
          <p:nvPr/>
        </p:nvSpPr>
        <p:spPr>
          <a:xfrm>
            <a:off x="107315" y="987425"/>
            <a:ext cx="2196465" cy="318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508000" fontAlgn="auto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>
                <a:sym typeface="+mn-ea"/>
              </a:rPr>
              <a:t>总结</a:t>
            </a:r>
            <a:endParaRPr lang="zh-CN" sz="2000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5" y="267335"/>
            <a:ext cx="1600835" cy="33591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505" y="1419860"/>
            <a:ext cx="3543300" cy="1731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200"/>
              <a:t>如右图</a:t>
            </a:r>
            <a:r>
              <a:rPr lang="zh-CN" altLang="en-US" sz="1200"/>
              <a:t>所示：</a:t>
            </a:r>
            <a:endParaRPr lang="zh-CN" altLang="en-US" sz="1200"/>
          </a:p>
          <a:p>
            <a:r>
              <a:rPr lang="zh-CN" altLang="en-US" sz="1200"/>
              <a:t>LGAG和MSCAM的结合提高了性能，然而，MSCAM被证明是更有效的。当LGAG和MSCAM模块一起使用时，它产生的最佳DICE分数为83.63%。同样明显的是，在额外的0.381G FLOPs和1.91M参数下，DICE分数提高了约3.53%。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84015" y="1275715"/>
            <a:ext cx="4693920" cy="167957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611505" y="3143250"/>
            <a:ext cx="5466080" cy="1581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zh-CN" altLang="en-US" sz="1200"/>
          </a:p>
          <a:p>
            <a:r>
              <a:rPr lang="zh-CN" altLang="en-US" sz="1200"/>
              <a:t>本文提出了一种新型、高效的多尺度卷积注意力</a:t>
            </a:r>
            <a:r>
              <a:rPr lang="en-US" altLang="zh-CN" sz="1200"/>
              <a:t>bi</a:t>
            </a:r>
            <a:r>
              <a:rPr lang="zh-CN" altLang="en-US" sz="1200"/>
              <a:t>编码器EMCAD，用于医学图像分割中的多阶段特征合和细化。EMCAD采用多尺度深度卷积块，这是在特征图中捕获不同尺度信息的关键，是医学图像分割精度的关键因素。这种设计选择使用深度卷积而不是标准的3 ×3卷积块，使EMCAD非常高效。</a:t>
            </a:r>
            <a:endParaRPr lang="zh-CN" altLang="en-US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23478"/>
            <a:ext cx="9144000" cy="4104456"/>
          </a:xfrm>
          <a:prstGeom prst="rect">
            <a:avLst/>
          </a:prstGeom>
          <a:solidFill>
            <a:srgbClr val="3A46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20538"/>
            <a:ext cx="9144000" cy="4104456"/>
          </a:xfrm>
          <a:prstGeom prst="rect">
            <a:avLst/>
          </a:prstGeom>
          <a:solidFill>
            <a:srgbClr val="3A4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39754" y="1544638"/>
            <a:ext cx="6048672" cy="74635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非常感谢您的阅览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32889" y="2400295"/>
            <a:ext cx="4623287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 very much for your reading.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KSO_Shape"/>
          <p:cNvSpPr>
            <a:spLocks noChangeArrowheads="1"/>
          </p:cNvSpPr>
          <p:nvPr/>
        </p:nvSpPr>
        <p:spPr bwMode="auto">
          <a:xfrm>
            <a:off x="6026935" y="-197200"/>
            <a:ext cx="3375761" cy="2304532"/>
          </a:xfrm>
          <a:custGeom>
            <a:avLst/>
            <a:gdLst>
              <a:gd name="T0" fmla="*/ 844045 w 3931"/>
              <a:gd name="T1" fmla="*/ 356609 h 2392"/>
              <a:gd name="T2" fmla="*/ 561681 w 3931"/>
              <a:gd name="T3" fmla="*/ 235522 h 2392"/>
              <a:gd name="T4" fmla="*/ 243848 w 3931"/>
              <a:gd name="T5" fmla="*/ 356609 h 2392"/>
              <a:gd name="T6" fmla="*/ 155176 w 3931"/>
              <a:gd name="T7" fmla="*/ 319756 h 2392"/>
              <a:gd name="T8" fmla="*/ 155176 w 3931"/>
              <a:gd name="T9" fmla="*/ 428374 h 2392"/>
              <a:gd name="T10" fmla="*/ 179283 w 3931"/>
              <a:gd name="T11" fmla="*/ 461624 h 2392"/>
              <a:gd name="T12" fmla="*/ 154622 w 3931"/>
              <a:gd name="T13" fmla="*/ 494874 h 2392"/>
              <a:gd name="T14" fmla="*/ 180946 w 3931"/>
              <a:gd name="T15" fmla="*/ 611804 h 2392"/>
              <a:gd name="T16" fmla="*/ 103358 w 3931"/>
              <a:gd name="T17" fmla="*/ 611804 h 2392"/>
              <a:gd name="T18" fmla="*/ 129960 w 3931"/>
              <a:gd name="T19" fmla="*/ 494320 h 2392"/>
              <a:gd name="T20" fmla="*/ 108346 w 3931"/>
              <a:gd name="T21" fmla="*/ 461624 h 2392"/>
              <a:gd name="T22" fmla="*/ 129128 w 3931"/>
              <a:gd name="T23" fmla="*/ 429205 h 2392"/>
              <a:gd name="T24" fmla="*/ 129128 w 3931"/>
              <a:gd name="T25" fmla="*/ 308950 h 2392"/>
              <a:gd name="T26" fmla="*/ 0 w 3931"/>
              <a:gd name="T27" fmla="*/ 254918 h 2392"/>
              <a:gd name="T28" fmla="*/ 568054 w 3931"/>
              <a:gd name="T29" fmla="*/ 0 h 2392"/>
              <a:gd name="T30" fmla="*/ 1089278 w 3931"/>
              <a:gd name="T31" fmla="*/ 258243 h 2392"/>
              <a:gd name="T32" fmla="*/ 844045 w 3931"/>
              <a:gd name="T33" fmla="*/ 356609 h 2392"/>
              <a:gd name="T34" fmla="*/ 555307 w 3931"/>
              <a:gd name="T35" fmla="*/ 297035 h 2392"/>
              <a:gd name="T36" fmla="*/ 811624 w 3931"/>
              <a:gd name="T37" fmla="*/ 384040 h 2392"/>
              <a:gd name="T38" fmla="*/ 811624 w 3931"/>
              <a:gd name="T39" fmla="*/ 594902 h 2392"/>
              <a:gd name="T40" fmla="*/ 542284 w 3931"/>
              <a:gd name="T41" fmla="*/ 662788 h 2392"/>
              <a:gd name="T42" fmla="*/ 304532 w 3931"/>
              <a:gd name="T43" fmla="*/ 594902 h 2392"/>
              <a:gd name="T44" fmla="*/ 304532 w 3931"/>
              <a:gd name="T45" fmla="*/ 384040 h 2392"/>
              <a:gd name="T46" fmla="*/ 555307 w 3931"/>
              <a:gd name="T47" fmla="*/ 297035 h 2392"/>
              <a:gd name="T48" fmla="*/ 551982 w 3931"/>
              <a:gd name="T49" fmla="*/ 623996 h 2392"/>
              <a:gd name="T50" fmla="*/ 758698 w 3931"/>
              <a:gd name="T51" fmla="*/ 572458 h 2392"/>
              <a:gd name="T52" fmla="*/ 551982 w 3931"/>
              <a:gd name="T53" fmla="*/ 520643 h 2392"/>
              <a:gd name="T54" fmla="*/ 345543 w 3931"/>
              <a:gd name="T55" fmla="*/ 572458 h 2392"/>
              <a:gd name="T56" fmla="*/ 551982 w 3931"/>
              <a:gd name="T57" fmla="*/ 623996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331640" y="2283718"/>
            <a:ext cx="439248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286000" y="238760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" name="矩形 3"/>
              <p:cNvSpPr/>
              <p:nvPr/>
            </p:nvSpPr>
            <p:spPr>
              <a:xfrm>
                <a:off x="1043304" y="267453"/>
                <a:ext cx="3180080" cy="403225"/>
              </a:xfrm>
              <a:prstGeom prst="rect">
                <a:avLst/>
              </a:prstGeom>
            </p:spPr>
            <p:txBody>
              <a:bodyPr wrap="square" lIns="68580" tIns="34290" rIns="68580" bIns="34290">
                <a:noAutofit/>
              </a:bodyPr>
              <a:lstStyle/>
              <a:p>
                <a:r>
                  <a:rPr lang="en-US" altLang="zh-CN" sz="1600" dirty="0">
                    <a:solidFill>
                      <a:srgbClr val="961E1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TGRS 2024</a:t>
                </a:r>
                <a:endParaRPr lang="en-US" altLang="zh-CN" sz="1600" dirty="0">
                  <a:solidFill>
                    <a:srgbClr val="961E1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220470"/>
            <a:ext cx="9144000" cy="2701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8" name="文本框 7"/>
          <p:cNvSpPr txBox="1"/>
          <p:nvPr/>
        </p:nvSpPr>
        <p:spPr>
          <a:xfrm>
            <a:off x="683260" y="771525"/>
            <a:ext cx="6972300" cy="38061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fontAlgn="auto"/>
            <a:r>
              <a:rPr lang="zh-CN" altLang="en-US" sz="1600">
                <a:sym typeface="+mn-ea"/>
              </a:rPr>
              <a:t>主要贡献：</a:t>
            </a:r>
            <a:endParaRPr lang="zh-CN" altLang="en-US" sz="1600">
              <a:sym typeface="+mn-ea"/>
            </a:endParaRPr>
          </a:p>
          <a:p>
            <a:pPr indent="457200" fontAlgn="auto"/>
            <a:endParaRPr lang="zh-CN" altLang="en-US" sz="1600"/>
          </a:p>
          <a:p>
            <a:pPr indent="457200" fontAlgn="auto"/>
            <a:r>
              <a:rPr lang="zh-CN" altLang="en-US" sz="1400"/>
              <a:t>作者设计了一种以CNN为核心，ViT为补充的块级串联结构组合，用于航空图像分割。与现有的联合收割机CNN和ViTs </a:t>
            </a:r>
            <a:endParaRPr lang="zh-CN" altLang="en-US" sz="1400"/>
          </a:p>
          <a:p>
            <a:pPr indent="457200" fontAlgn="auto"/>
            <a:endParaRPr lang="zh-CN" altLang="en-US" sz="1400"/>
          </a:p>
          <a:p>
            <a:pPr indent="457200" fontAlgn="auto"/>
            <a:r>
              <a:rPr lang="en-US" altLang="zh-CN" sz="1400"/>
              <a:t>1</a:t>
            </a:r>
            <a:r>
              <a:rPr lang="zh-CN" altLang="en-US" sz="1400"/>
              <a:t>、构建了一个ConvLSR-Net体系结构，它将CNN和Transformer结合在一起，采用块级级联结构。</a:t>
            </a:r>
            <a:endParaRPr lang="zh-CN" altLang="en-US" sz="1400"/>
          </a:p>
          <a:p>
            <a:pPr indent="457200" fontAlgn="auto"/>
            <a:r>
              <a:rPr lang="en-US" altLang="zh-CN" sz="1400"/>
              <a:t>2</a:t>
            </a:r>
            <a:r>
              <a:rPr lang="zh-CN" altLang="en-US" sz="1400"/>
              <a:t>、设计了一种新颖高效的两阶段SA计算方法。它由远程SA（LR-SA）和近程SA（SR-SA）组成。LR-SA算法在相邻窗口边界建立长程相关性，能够以条带稀疏采样和较低的计算代价获得近似的全局表示。然后，SR-SA将长距离信息从窗口边界扩散到窗口内部。</a:t>
            </a:r>
            <a:endParaRPr lang="zh-CN" altLang="en-US" sz="1400"/>
          </a:p>
          <a:p>
            <a:pPr indent="457200" fontAlgn="auto"/>
            <a:r>
              <a:rPr lang="en-US" altLang="zh-CN" sz="1400"/>
              <a:t>3</a:t>
            </a:r>
            <a:r>
              <a:rPr lang="zh-CN" altLang="en-US" sz="1400"/>
              <a:t>、了解决ViT块中缺乏多尺度信息的问题，提出了一种多尺度卷积前馈网络（MSCFFN）.它通过内部多尺度卷积捕获多尺度信息。</a:t>
            </a:r>
            <a:endParaRPr lang="zh-CN" altLang="en-US" sz="1400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TGRS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5" name="文本框 4"/>
          <p:cNvSpPr txBox="1"/>
          <p:nvPr/>
        </p:nvSpPr>
        <p:spPr>
          <a:xfrm>
            <a:off x="5219700" y="1203325"/>
            <a:ext cx="3625215" cy="3143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355600" fontAlgn="auto"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/>
              <a:t>LSRFormer块中的SA模块与之前基于窗口的ViT（从短距离到长距离的管道）之间的主要区别在于，它建立了从长距离到短距离的上下文依赖关系。MSC-FFN用于弥补LSRFormer块内多尺度信息的缺乏。通过多尺度预卷积，增强了对航空图像中小目标的提取能力。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310" y="1131570"/>
            <a:ext cx="5029835" cy="294195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lstStyle/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TGRS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310" y="716280"/>
            <a:ext cx="6187440" cy="2488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4970" y="3250565"/>
            <a:ext cx="8236585" cy="1577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fontAlgn="auto"/>
            <a:r>
              <a:rPr lang="zh-CN" altLang="en-US" sz="1200"/>
              <a:t>LSRFormer块由LR-SA、SR-SA和MSC-FFN组成。首先将输入的特征映射X ∈ RC×H×W卷积为X ∈ R（C/4）×（H/2）×（W/2）。然后，根据固定的集合大小将特征图分割为不重叠的局部窗口（红色框）</a:t>
            </a:r>
            <a:endParaRPr lang="zh-CN" altLang="en-US" sz="1200"/>
          </a:p>
          <a:p>
            <a:pPr indent="457200" fontAlgn="auto"/>
            <a:r>
              <a:rPr lang="zh-CN" altLang="en-US" sz="1200"/>
              <a:t>以8 × 8的特征图为例。两条红线将特征图划分为四个4 × 4窗口。然后，计算位于窗口（黄色框和橙子框）交界处的矩阵索引。在这里，将获得索引为{3，4}。提取两个框中的令牌，并使用卷积来进一步减少令牌数量。将提取出来的索引计算自注意力，加到原来的图片</a:t>
            </a:r>
            <a:r>
              <a:rPr lang="zh-CN" altLang="en-US" sz="1200"/>
              <a:t>中，达到窗口间交互的目的，同时减少了计算量。</a:t>
            </a:r>
            <a:r>
              <a:rPr lang="zh-CN" altLang="en-US" sz="1200"/>
              <a:t>最后在4 × 4的局部窗口内执行标准SA，以扩散远程信息。与全局SA相比，这大大降低了所需的计算成本。</a:t>
            </a:r>
            <a:endParaRPr lang="zh-CN" altLang="en-US" sz="1200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lstStyle/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TGRS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05830" y="1059180"/>
            <a:ext cx="3138170" cy="2043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lstStyle/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TGRS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602480" y="871220"/>
            <a:ext cx="4455795" cy="34105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7700" y="1347470"/>
            <a:ext cx="4377055" cy="1437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/>
              <a:t>Multiscale Convolutional FFN</a:t>
            </a:r>
            <a:endParaRPr lang="zh-CN" altLang="en-US" sz="1400"/>
          </a:p>
          <a:p>
            <a:endParaRPr lang="zh-CN" altLang="en-US" sz="1400"/>
          </a:p>
          <a:p>
            <a:pPr indent="457200"/>
            <a:r>
              <a:rPr lang="zh-CN" altLang="en-US" sz="1400"/>
              <a:t>多尺度卷积FFN由于固定的窗口大小和令牌暗淡，以前的基于窗口的ViT块缺乏内部多尺度信息。因此，为了在LSRFormer块内引入多尺度特征，如图所示，通过与三个内核大小的卷积来捕获此信息</a:t>
            </a:r>
            <a:endParaRPr lang="zh-CN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lstStyle/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TGRS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5015" y="1203325"/>
            <a:ext cx="7736840" cy="30124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/>
              <a:t>数据集</a:t>
            </a:r>
            <a:endParaRPr lang="zh-CN" altLang="en-US" sz="2000"/>
          </a:p>
          <a:p>
            <a:pPr indent="457200"/>
            <a:r>
              <a:rPr lang="en-US" altLang="zh-CN" sz="1400"/>
              <a:t>1</a:t>
            </a:r>
            <a:r>
              <a:rPr lang="zh-CN" altLang="en-US" sz="1400"/>
              <a:t>）iSAID：它是最大的航空图像分割数据集。它包括15个前台类和一个后台类。它的训练、验证和测试集分别涉及1411/458/937张图像。</a:t>
            </a:r>
            <a:endParaRPr lang="zh-CN" altLang="en-US" sz="1400"/>
          </a:p>
          <a:p>
            <a:pPr indent="457200"/>
            <a:r>
              <a:rPr lang="zh-CN" altLang="en-US" sz="1400"/>
              <a:t>2）LoveDA：这是一个大型航空图像分割数据集，其中的图像包括农村和城市地区。这带来了相当大的挑战，如复杂的对象和不一致的类分布。具体而言，该数据集包含5987幅高分辨率光学航空影像，大小为2048 × 2048，包括7个土地覆盖类别。地面采样距离（GSD）为0.3 m</a:t>
            </a:r>
            <a:endParaRPr lang="zh-CN" altLang="en-US" sz="1400"/>
          </a:p>
          <a:p>
            <a:pPr indent="457200"/>
            <a:r>
              <a:rPr lang="zh-CN" altLang="en-US" sz="1400"/>
              <a:t>3）ISPRS Vaihingen和波茨坦：这两个数据集是研究人员在航空图像分割任务中使用最多的。Vaihingen数据集由33个精细空间分辨率TOP图像块（GSD 9 cm）组成，平均大小为2494 × 2064像素。该数据集包括五个前景类和一个背景类。波茨坦数据集包含38个非常精细的空间分辨率TOP图像块（GSD 5 cm），大小为6000 × 6000像素。它涉及与Vaihingen数据集相同的类别信息。</a:t>
            </a:r>
            <a:endParaRPr lang="zh-CN" altLang="en-US" sz="1400"/>
          </a:p>
          <a:p>
            <a:pPr indent="457200"/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8" name="文本框 7"/>
          <p:cNvSpPr txBox="1"/>
          <p:nvPr/>
        </p:nvSpPr>
        <p:spPr>
          <a:xfrm>
            <a:off x="971550" y="1203325"/>
            <a:ext cx="7200900" cy="3474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06400" fontAlgn="auto"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chemeClr val="tx1"/>
                </a:solidFill>
              </a:rPr>
              <a:t>采用AdamW用于具有余弦学习率变化策略的优化器。基本学习率为6e−4。我们在两个RTX 3090 GPU和Ubuntu 20.04操作系统上训练了我们的模型。对于波茨坦和Vaihingen数据集，训练时期被设置为105。对于iSAID和LoveDA数据集，训练时期分别为60和30。采用一些常见的数据增强，包括随机翻转，随机缩放和随机裁剪。使用ImageNet 中预训练的权重来初始化CNN主干，而LSRFormer块和解码器则随机初始化。</a:t>
            </a:r>
            <a:endParaRPr lang="zh-CN" altLang="en-US" sz="1600">
              <a:solidFill>
                <a:schemeClr val="tx1"/>
              </a:solidFill>
            </a:endParaRPr>
          </a:p>
          <a:p>
            <a:pPr indent="406400" fontAlgn="auto">
              <a:extLst>
                <a:ext uri="{35155182-B16C-46BC-9424-99874614C6A1}">
                  <wpsdc:indentchars xmlns:wpsdc="http://www.wps.cn/officeDocument/2017/drawingmlCustomData" val="200" checksum="1740828767"/>
                </a:ext>
              </a:extLst>
            </a:pPr>
            <a:r>
              <a:rPr lang="zh-CN" altLang="en-US" sz="1600">
                <a:solidFill>
                  <a:schemeClr val="tx1"/>
                </a:solidFill>
              </a:rPr>
              <a:t>数据集分区：对于iSAID数据集，根据384个重叠像素裁剪了896 × 896的图像。它生成了33 978个用于训练的图像和11 644个用于验证的图像。对于ISPRS波茨坦和Vaihingen数据集，将图像裁剪为1024 × 1024。我们在Vaihingen数据集中使用广泛采用的16张图像进行训练，17张用于测试，而波茨坦数据集中的设置是24张用于训练，14张用于测试。对于LoveDA数据集，由于原始图像为1024 x 1024，因此我们没有对其进行裁剪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315" y="603885"/>
            <a:ext cx="2196465" cy="318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508000" fontAlgn="auto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>
                <a:sym typeface="+mn-ea"/>
              </a:rPr>
              <a:t>实验</a:t>
            </a:r>
            <a:r>
              <a:rPr lang="zh-CN" sz="2000">
                <a:sym typeface="+mn-ea"/>
              </a:rPr>
              <a:t>设置</a:t>
            </a:r>
            <a:endParaRPr lang="zh-CN" sz="2000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4" y="267453"/>
            <a:ext cx="3180080" cy="40322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TGRS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1" y="209641"/>
            <a:ext cx="9144000" cy="5013153"/>
            <a:chOff x="-1" y="209641"/>
            <a:chExt cx="9144000" cy="5013153"/>
          </a:xfrm>
        </p:grpSpPr>
        <p:grpSp>
          <p:nvGrpSpPr>
            <p:cNvPr id="20" name="组合 19"/>
            <p:cNvGrpSpPr/>
            <p:nvPr/>
          </p:nvGrpSpPr>
          <p:grpSpPr>
            <a:xfrm>
              <a:off x="-1" y="231258"/>
              <a:ext cx="9144000" cy="4991536"/>
              <a:chOff x="-1" y="231258"/>
              <a:chExt cx="9144000" cy="499153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-1" y="231258"/>
                <a:ext cx="1043608" cy="349894"/>
                <a:chOff x="-1" y="231258"/>
                <a:chExt cx="1043608" cy="349894"/>
              </a:xfrm>
            </p:grpSpPr>
            <p:sp>
              <p:nvSpPr>
                <p:cNvPr id="2" name="矩形 1"/>
                <p:cNvSpPr/>
                <p:nvPr/>
              </p:nvSpPr>
              <p:spPr>
                <a:xfrm>
                  <a:off x="67562" y="231258"/>
                  <a:ext cx="976045" cy="349894"/>
                </a:xfrm>
                <a:prstGeom prst="rect">
                  <a:avLst/>
                </a:prstGeom>
                <a:solidFill>
                  <a:srgbClr val="3A4660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" name="矩形 2"/>
                <p:cNvSpPr/>
                <p:nvPr/>
              </p:nvSpPr>
              <p:spPr>
                <a:xfrm>
                  <a:off x="-1" y="231258"/>
                  <a:ext cx="971601" cy="349894"/>
                </a:xfrm>
                <a:prstGeom prst="rect">
                  <a:avLst/>
                </a:prstGeom>
                <a:solidFill>
                  <a:srgbClr val="3A46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矩形 15"/>
              <p:cNvSpPr/>
              <p:nvPr/>
            </p:nvSpPr>
            <p:spPr>
              <a:xfrm>
                <a:off x="-1" y="4955300"/>
                <a:ext cx="9144000" cy="195486"/>
              </a:xfrm>
              <a:prstGeom prst="rect">
                <a:avLst/>
              </a:prstGeom>
              <a:solidFill>
                <a:srgbClr val="3A466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-1" y="5034595"/>
                <a:ext cx="9144000" cy="188199"/>
              </a:xfrm>
              <a:prstGeom prst="rect">
                <a:avLst/>
              </a:prstGeom>
              <a:solidFill>
                <a:srgbClr val="3A46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7308304" y="209641"/>
              <a:ext cx="1629113" cy="460866"/>
              <a:chOff x="4046688" y="3391"/>
              <a:chExt cx="2856080" cy="818600"/>
            </a:xfrm>
          </p:grpSpPr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1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4168" y="3391"/>
                <a:ext cx="818600" cy="818600"/>
              </a:xfrm>
              <a:prstGeom prst="rect">
                <a:avLst/>
              </a:prstGeom>
              <a:pattFill prst="pct10">
                <a:fgClr>
                  <a:schemeClr val="tx2"/>
                </a:fgClr>
                <a:bgClr>
                  <a:schemeClr val="bg1"/>
                </a:bgClr>
              </a:pattFill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46688" y="54977"/>
                <a:ext cx="2036151" cy="649109"/>
              </a:xfrm>
              <a:prstGeom prst="rect">
                <a:avLst/>
              </a:prstGeom>
            </p:spPr>
          </p:pic>
        </p:grpSp>
      </p:grpSp>
      <p:sp>
        <p:nvSpPr>
          <p:cNvPr id="10" name="文本框 9"/>
          <p:cNvSpPr txBox="1"/>
          <p:nvPr/>
        </p:nvSpPr>
        <p:spPr>
          <a:xfrm>
            <a:off x="107315" y="603885"/>
            <a:ext cx="2196465" cy="318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508000" fontAlgn="auto"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sz="2000">
                <a:sym typeface="+mn-ea"/>
              </a:rPr>
              <a:t>实验</a:t>
            </a:r>
            <a:r>
              <a:rPr lang="zh-CN" sz="2000">
                <a:sym typeface="+mn-ea"/>
              </a:rPr>
              <a:t>结果</a:t>
            </a:r>
            <a:endParaRPr lang="zh-CN" sz="2000"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043305" y="267335"/>
            <a:ext cx="1600835" cy="33591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r>
              <a:rPr lang="en-US" altLang="zh-CN" sz="1600" dirty="0">
                <a:solidFill>
                  <a:srgbClr val="961E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TGRS 2024</a:t>
            </a:r>
            <a:endParaRPr lang="en-US" altLang="zh-CN" sz="1600" dirty="0">
              <a:solidFill>
                <a:srgbClr val="961E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9705" y="1079500"/>
            <a:ext cx="4411980" cy="1686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70" y="3051810"/>
            <a:ext cx="4453255" cy="14408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499610" y="1059815"/>
            <a:ext cx="4527550" cy="17951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355465" y="3003550"/>
            <a:ext cx="4572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/>
              <a:t>在四个广泛使用的开放访问数据集上进行航空语义分割。</a:t>
            </a:r>
            <a:endParaRPr lang="zh-CN" altLang="en-US" sz="1200"/>
          </a:p>
          <a:p>
            <a:r>
              <a:rPr lang="zh-CN" altLang="en-US" sz="1200"/>
              <a:t>iSAID数据集（顶部）是为关键对象设计的，如移动的船舶、汽车和飞机。这些物体不能反映地理环境的特征。然而，LoveDA（下）研究反映地球表面生物物理物质的固定土地覆盖物。在数据量上也存在差异，比如波茨坦和瓦伊哈根虽然类别相似，但其数据量远高于瓦伊哈根。我们已经在四个数据集上实现了SOTA结果，而SOTA分割方法在一个数据集上表现良好，但在另一个数据集上表现一般。例如，在iSAD数据集上，SegNeXt 实现了70.3%的mIoU，但在LoveDA上，它比模型低0.86%（54.77%对53.91%）</a:t>
            </a:r>
            <a:endParaRPr lang="zh-CN" altLang="en-US" sz="12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commondata" val="eyJoZGlkIjoiNjZiZjBjN2YyM2Q3YWZkOGVjZTIzYzdkYTU5OGViNmI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4238</Words>
  <Application>WPS 演示</Application>
  <PresentationFormat>全屏显示(16:9)</PresentationFormat>
  <Paragraphs>127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宋体-简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Gifty</cp:lastModifiedBy>
  <cp:revision>68</cp:revision>
  <dcterms:created xsi:type="dcterms:W3CDTF">2024-08-08T07:31:18Z</dcterms:created>
  <dcterms:modified xsi:type="dcterms:W3CDTF">2024-08-08T07:31:18Z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88E4A7EA0467EA60C6E772668E29F7AD_43</vt:lpwstr>
  </property>
</Properties>
</file>