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6" r:id="rId3"/>
    <p:sldId id="519" r:id="rId4"/>
    <p:sldId id="557" r:id="rId5"/>
    <p:sldId id="559" r:id="rId6"/>
    <p:sldId id="578" r:id="rId7"/>
    <p:sldId id="569" r:id="rId8"/>
    <p:sldId id="593" r:id="rId9"/>
    <p:sldId id="591" r:id="rId10"/>
    <p:sldId id="592" r:id="rId11"/>
    <p:sldId id="560" r:id="rId12"/>
    <p:sldId id="594" r:id="rId13"/>
    <p:sldId id="555" r:id="rId14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815"/>
        <p:guide pos="28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openxmlformats.org/officeDocument/2006/relationships/tags" Target="../tags/tag33.xml"/><Relationship Id="rId5" Type="http://schemas.openxmlformats.org/officeDocument/2006/relationships/image" Target="../media/image15.png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3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8.png"/><Relationship Id="rId6" Type="http://schemas.openxmlformats.org/officeDocument/2006/relationships/tags" Target="../tags/tag37.xml"/><Relationship Id="rId5" Type="http://schemas.openxmlformats.org/officeDocument/2006/relationships/image" Target="../media/image17.png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3.png"/><Relationship Id="rId1" Type="http://schemas.openxmlformats.org/officeDocument/2006/relationships/tags" Target="../tags/tag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7.png"/><Relationship Id="rId7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tags" Target="../tags/tag18.xml"/><Relationship Id="rId6" Type="http://schemas.openxmlformats.org/officeDocument/2006/relationships/image" Target="../media/image9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3.png"/><Relationship Id="rId7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3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10534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方向：智慧农场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遥感语义分割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：付嘉豪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7405" y="559435"/>
            <a:ext cx="6192520" cy="1579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74210" y="2139315"/>
            <a:ext cx="4572000" cy="228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6745" y="2571750"/>
            <a:ext cx="3682365" cy="1580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/>
              <a:t>消融的Grad-CAM可视化：门控有效地消除了干扰的上下文噪声(\wo门控)。有效捕捉了跨空间和信道空间的鲁棒多阶上下文</a:t>
            </a:r>
            <a:endParaRPr lang="zh-CN" altLang="en-US" sz="1400"/>
          </a:p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lang="zh-CN" altLang="en-US" sz="1400"/>
          </a:p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/>
              <a:t>在增加较少参数量的</a:t>
            </a:r>
            <a:r>
              <a:rPr lang="zh-CN" altLang="en-US" sz="1400"/>
              <a:t>情况下，准确率提升</a:t>
            </a:r>
            <a:r>
              <a:rPr lang="en-US" altLang="zh-CN" sz="1400"/>
              <a:t>2.4%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实验结果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2248" b="30896"/>
          <a:stretch>
            <a:fillRect/>
          </a:stretch>
        </p:blipFill>
        <p:spPr>
          <a:xfrm>
            <a:off x="251460" y="627380"/>
            <a:ext cx="4225290" cy="2716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43755" y="699770"/>
            <a:ext cx="4074795" cy="26873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21865" y="3922395"/>
            <a:ext cx="4699635" cy="497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在ADE20K验证集上使用supernet (160K)进行语义分割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86000" y="23876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15695" y="191135"/>
            <a:ext cx="2297430" cy="306070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4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2024</a:t>
            </a:r>
            <a:endParaRPr lang="en-US" altLang="zh-CN" sz="14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pic>
        <p:nvPicPr>
          <p:cNvPr id="5" name="图片 4" descr="QQ_17302897269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953135"/>
            <a:ext cx="795083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15695" y="1529080"/>
            <a:ext cx="6963410" cy="238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ConvNets学习的表示已被证明对局部纹理有强烈的偏差，从而严重损害全局信息。</a:t>
            </a: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/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/>
              <a:t>经验表明，交互复杂性是视觉识别的一个容易被忽视但又必不可少的指标。因此，本文作者提出了一个新的高效ConvNet系列，以在基于ConvNet的纯模型中进行信息上下文挖掘，并在复杂度和性能方面进行了更好的权衡。</a:t>
            </a:r>
            <a:endParaRPr sz="1400"/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/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/>
              <a:t>在MogaNet中，通过在空间和通道交互空间中利用两个专门设计的聚合模块，促进了跨多个复杂性的交互并将其情境化。</a:t>
            </a:r>
            <a:endParaRPr sz="1400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背景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11505" y="3507740"/>
            <a:ext cx="7982585" cy="999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048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sz="1200"/>
              <a:t>MogaNet宏观架构图，分为四个阶段。对于阶段i，输入的图像或特征首先被输入到嵌入stem中以调节特征分辨率并嵌入到Ci维度。假设输 入图像的分辨率为H×W，则四个阶段的特征分别为H/4×W/4 ,H/8×W/8 ,H/16×W/16和H/32×W/32的分辨率。然后，嵌入的特征流到Moga块中，由空间和通道聚合块组成,用于进一步的上下文提取和聚合。在最终输出后，添加GAP和线性层用于分类任务。</a:t>
            </a:r>
            <a:endParaRPr lang="zh-CN" sz="1200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4970" y="699770"/>
            <a:ext cx="7982585" cy="2471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51460" y="1059815"/>
            <a:ext cx="4127500" cy="2839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en-US" sz="1200">
                <a:sym typeface="+mn-ea"/>
              </a:rPr>
              <a:t>Moga Block</a:t>
            </a:r>
            <a:r>
              <a:rPr sz="1200">
                <a:sym typeface="+mn-ea"/>
              </a:rPr>
              <a:t>主要包括两个模块：特征分解（FD）和多阶门控聚合（Multi-Order Gated Aggregation）</a:t>
            </a: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sz="1200">
                <a:sym typeface="+mn-ea"/>
              </a:rPr>
              <a:t>为了强迫网络关注多阶交互，本文提出了FD模块，动态地排除不重要的交互（Conv1 </a:t>
            </a:r>
            <a:r>
              <a:rPr lang="en-US" sz="1200">
                <a:sym typeface="+mn-ea"/>
              </a:rPr>
              <a:t>x1</a:t>
            </a:r>
            <a:r>
              <a:rPr sz="1200">
                <a:sym typeface="+mn-ea"/>
              </a:rPr>
              <a:t>和GAP），详细操作如下公式所示：</a:t>
            </a: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endParaRPr sz="1200">
              <a:sym typeface="+mn-ea"/>
            </a:endParaRPr>
          </a:p>
          <a:p>
            <a:pPr indent="304800" fontAlgn="auto">
              <a:lnSpc>
                <a:spcPct val="110000"/>
              </a:lnSpc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sz="1200">
                <a:sym typeface="+mn-ea"/>
              </a:rPr>
              <a:t>多阶门控聚合包含两个分支：两个分支的输出使用SiLU激活函数（SILU既具有Sigmoid门控效应，又具有稳定的训练特性）。公式表示为：</a:t>
            </a:r>
            <a:r>
              <a:rPr lang="en-US" sz="1200">
                <a:sym typeface="+mn-ea"/>
              </a:rPr>
              <a:t>SiLU = x · </a:t>
            </a:r>
            <a:r>
              <a:rPr lang="en-US" sz="1200">
                <a:sym typeface="+mn-ea"/>
              </a:rPr>
              <a:t>Sigmoid(x)</a:t>
            </a:r>
            <a:endParaRPr 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32935" y="922655"/>
            <a:ext cx="4222750" cy="321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7360" y="3990340"/>
            <a:ext cx="3563620" cy="554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55650" y="2211705"/>
            <a:ext cx="3507740" cy="770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</a:t>
            </a:r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</a:t>
            </a:r>
            <a:endParaRPr lang="zh-CN" altLang="en-US" sz="1600" b="1" spc="45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683260" y="1131570"/>
            <a:ext cx="4229100" cy="2697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 传统的FFN会导致大量的特征冗余，降低效率， 需要大量参数才能达到预期性能。这个问题可能是由跨通道冗余引起的。</a:t>
            </a: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本文设计了一个轻量级channel aggregation来重新加权高维隐藏层，并将其进一步扩展到CA块，如图所示</a:t>
            </a:r>
            <a:endParaRPr sz="1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00980" y="1017905"/>
            <a:ext cx="3324860" cy="3185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9160" y="3075940"/>
            <a:ext cx="3661410" cy="840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论文方法</a:t>
            </a:r>
            <a:r>
              <a:rPr lang="en-US" altLang="zh-CN" sz="1600" b="1" spc="4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600">
                <a:solidFill>
                  <a:schemeClr val="tx2"/>
                </a:solidFill>
                <a:sym typeface="+mn-ea"/>
              </a:rPr>
              <a:t>ConvNext V2 </a:t>
            </a:r>
            <a:r>
              <a:rPr lang="en-US" sz="1600">
                <a:solidFill>
                  <a:schemeClr val="tx2"/>
                </a:solidFill>
                <a:sym typeface="+mn-ea"/>
              </a:rPr>
              <a:t>CVPR 2023</a:t>
            </a:r>
            <a:endParaRPr lang="en-US" sz="1600">
              <a:solidFill>
                <a:schemeClr val="tx2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1595" y="3579495"/>
            <a:ext cx="6363335" cy="95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20000"/>
              </a:lnSpc>
            </a:pPr>
            <a:r>
              <a:rPr lang="zh-CN" altLang="en-US" sz="1200"/>
              <a:t>ConvNeXt V1模型存在一个特征崩溃问题，其特征是跨通道存在冗余激活为了解决这个问题，引入了一种新的方法来提高训练过程中的特征多样性:全局响应归一化(GRN)层。将该技术应用于每个块中的高维特征，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5650" y="843280"/>
            <a:ext cx="725614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论文方法</a:t>
            </a:r>
            <a:r>
              <a:rPr lang="en-US" altLang="zh-CN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600">
                <a:solidFill>
                  <a:schemeClr val="tx2"/>
                </a:solidFill>
                <a:sym typeface="+mn-ea"/>
              </a:rPr>
              <a:t>ConvNext V2 CVPR 2023</a:t>
            </a:r>
            <a:endParaRPr lang="en-US" sz="1600">
              <a:solidFill>
                <a:schemeClr val="tx2"/>
              </a:solidFill>
              <a:sym typeface="+mn-ea"/>
            </a:endParaRPr>
          </a:p>
          <a:p>
            <a:pPr algn="l"/>
            <a:endParaRPr lang="en-US" altLang="zh-CN" sz="1600" b="1" spc="4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39115" y="1275715"/>
            <a:ext cx="4229100" cy="2697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>
                <a:sym typeface="+mn-ea"/>
              </a:rPr>
              <a:t>ConvNext V2 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olidFill>
                  <a:schemeClr val="tx2"/>
                </a:solidFill>
                <a:sym typeface="+mn-ea"/>
              </a:rPr>
              <a:t>CVPR2023</a:t>
            </a:r>
            <a:r>
              <a:rPr lang="zh-CN" altLang="en-US" sz="1400">
                <a:sym typeface="+mn-ea"/>
              </a:rPr>
              <a:t>）</a:t>
            </a:r>
            <a:r>
              <a:rPr sz="1400">
                <a:sym typeface="+mn-ea"/>
              </a:rPr>
              <a:t>引入了一种新的全局响应归一化（GRN）层，可添加到ConvNeXt架构中，以增强通道间特征</a:t>
            </a:r>
            <a:r>
              <a:rPr lang="zh-CN" sz="1400">
                <a:sym typeface="+mn-ea"/>
              </a:rPr>
              <a:t>多样性，</a:t>
            </a:r>
            <a:r>
              <a:rPr sz="1400">
                <a:sym typeface="+mn-ea"/>
              </a:rPr>
              <a:t>鼓励模型关注分类判别特征，同时抑制其他特征。</a:t>
            </a: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sz="1400">
                <a:sym typeface="+mn-ea"/>
              </a:rPr>
              <a:t>首先对X的每个channel执行L2正则得到</a:t>
            </a:r>
            <a:r>
              <a:rPr lang="en-US" sz="1400">
                <a:sym typeface="+mn-ea"/>
              </a:rPr>
              <a:t> gx</a:t>
            </a:r>
            <a:endParaRPr lang="en-US"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sz="1400">
                <a:sym typeface="+mn-ea"/>
              </a:rPr>
              <a:t>然后对gx的每个channel的值除以gx的均值得到权重nx</a:t>
            </a:r>
            <a:r>
              <a:rPr lang="zh-CN" altLang="en-US" sz="1400">
                <a:sym typeface="+mn-ea"/>
              </a:rPr>
              <a:t>，</a:t>
            </a:r>
            <a:r>
              <a:rPr lang="en-US" altLang="zh-CN" sz="1400">
                <a:sym typeface="+mn-ea"/>
              </a:rPr>
              <a:t>nx</a:t>
            </a:r>
            <a:r>
              <a:rPr lang="en-US" sz="1400">
                <a:sym typeface="+mn-ea"/>
              </a:rPr>
              <a:t>保留了每个channel相对于其余channel的重要性</a:t>
            </a:r>
            <a:endParaRPr lang="en-US" sz="1400">
              <a:sym typeface="+mn-ea"/>
            </a:endParaRPr>
          </a:p>
          <a:p>
            <a:pPr indent="3556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>
                <a:sym typeface="+mn-ea"/>
              </a:rPr>
              <a:t>最后返回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gamma</a:t>
            </a:r>
            <a:r>
              <a:rPr lang="en-US" altLang="zh-CN" sz="1400">
                <a:sym typeface="+mn-ea"/>
              </a:rPr>
              <a:t> * 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x * nx</a:t>
            </a:r>
            <a:r>
              <a:rPr lang="zh-CN" altLang="en-US" sz="1400">
                <a:sym typeface="+mn-ea"/>
              </a:rPr>
              <a:t>）</a:t>
            </a:r>
            <a:r>
              <a:rPr lang="en-US" altLang="zh-CN" sz="1400">
                <a:sym typeface="+mn-ea"/>
              </a:rPr>
              <a:t>+ </a:t>
            </a:r>
            <a:r>
              <a:rPr lang="en-US" altLang="zh-CN" sz="1400">
                <a:solidFill>
                  <a:schemeClr val="accent1"/>
                </a:solidFill>
                <a:sym typeface="+mn-ea"/>
              </a:rPr>
              <a:t>beta</a:t>
            </a:r>
            <a:r>
              <a:rPr lang="en-US" altLang="zh-CN" sz="1400">
                <a:sym typeface="+mn-ea"/>
              </a:rPr>
              <a:t> + x</a:t>
            </a:r>
            <a:endParaRPr lang="en-US" altLang="zh-CN" sz="14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76190" y="634365"/>
            <a:ext cx="3881120" cy="2793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26635" y="3369310"/>
            <a:ext cx="42316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 rot="0">
            <a:off x="0" y="151765"/>
            <a:ext cx="9144000" cy="4991735"/>
            <a:chOff x="-1" y="231258"/>
            <a:chExt cx="9144000" cy="4991536"/>
          </a:xfrm>
        </p:grpSpPr>
        <p:grpSp>
          <p:nvGrpSpPr>
            <p:cNvPr id="19" name="组合 18"/>
            <p:cNvGrpSpPr/>
            <p:nvPr/>
          </p:nvGrpSpPr>
          <p:grpSpPr>
            <a:xfrm>
              <a:off x="-1" y="231258"/>
              <a:ext cx="1043608" cy="349894"/>
              <a:chOff x="-1" y="231258"/>
              <a:chExt cx="1043608" cy="349894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67562" y="231258"/>
                <a:ext cx="976045" cy="349894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-1" y="231258"/>
                <a:ext cx="971601" cy="349894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-1" y="4955300"/>
              <a:ext cx="9144000" cy="195486"/>
            </a:xfrm>
            <a:prstGeom prst="rect">
              <a:avLst/>
            </a:prstGeom>
            <a:solidFill>
              <a:srgbClr val="3A466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-1" y="5034595"/>
              <a:ext cx="9144000" cy="188199"/>
            </a:xfrm>
            <a:prstGeom prst="rect">
              <a:avLst/>
            </a:prstGeom>
            <a:solidFill>
              <a:srgbClr val="3A4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15" y="66675"/>
            <a:ext cx="1737995" cy="5556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1187450" y="195580"/>
            <a:ext cx="1244600" cy="2965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1600" b="1" spc="45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论文方法</a:t>
            </a:r>
            <a:r>
              <a:rPr lang="en-US" altLang="zh-CN" sz="1600" b="1" spc="4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600">
                <a:solidFill>
                  <a:schemeClr val="tx2"/>
                </a:solidFill>
                <a:sym typeface="+mn-ea"/>
              </a:rPr>
              <a:t>ConvNext V2 CVPR 2023</a:t>
            </a:r>
            <a:endParaRPr lang="en-US" sz="1600">
              <a:solidFill>
                <a:schemeClr val="tx2"/>
              </a:solidFill>
              <a:sym typeface="+mn-ea"/>
            </a:endParaRPr>
          </a:p>
          <a:p>
            <a:pPr algn="l"/>
            <a:endParaRPr lang="en-US" altLang="en-US" sz="1600" b="1" spc="4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12995"/>
          <a:stretch>
            <a:fillRect/>
          </a:stretch>
        </p:blipFill>
        <p:spPr>
          <a:xfrm>
            <a:off x="1403350" y="627380"/>
            <a:ext cx="6272530" cy="2929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1595" y="3651885"/>
            <a:ext cx="5868035" cy="920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20000"/>
              </a:lnSpc>
            </a:pPr>
            <a:r>
              <a:rPr lang="zh-CN" altLang="en-US" sz="1400"/>
              <a:t>最终特征图的余弦相似度图为：在</a:t>
            </a:r>
            <a:r>
              <a:rPr lang="zh-CN" altLang="en-US" sz="1400"/>
              <a:t>加了GRN之后，</a:t>
            </a:r>
            <a:r>
              <a:rPr lang="zh-CN" altLang="en-US" sz="1400">
                <a:sym typeface="+mn-ea"/>
              </a:rPr>
              <a:t>余弦</a:t>
            </a:r>
            <a:r>
              <a:rPr lang="zh-CN" altLang="en-US" sz="1400"/>
              <a:t>距离从红线变成了蓝线，说明特征图之间的多样性提升明显。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commondata" val="eyJoZGlkIjoiNjZiZjBjN2YyM2Q3YWZkOGVjZTIzYzdkYTU5OGViNm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WPS 演示</Application>
  <PresentationFormat>全屏显示(16:9)</PresentationFormat>
  <Paragraphs>68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付嘉豪</cp:lastModifiedBy>
  <cp:revision>92</cp:revision>
  <dcterms:created xsi:type="dcterms:W3CDTF">2024-10-31T08:47:28Z</dcterms:created>
  <dcterms:modified xsi:type="dcterms:W3CDTF">2024-10-31T08:47:28Z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3CBFB9AD528650D8D68D07677B5BC57A_43</vt:lpwstr>
  </property>
</Properties>
</file>