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248" r:id="rId2"/>
    <p:sldMasterId id="2147484284" r:id="rId3"/>
    <p:sldMasterId id="2147484296" r:id="rId4"/>
  </p:sldMasterIdLst>
  <p:notesMasterIdLst>
    <p:notesMasterId r:id="rId37"/>
  </p:notesMasterIdLst>
  <p:handoutMasterIdLst>
    <p:handoutMasterId r:id="rId38"/>
  </p:handoutMasterIdLst>
  <p:sldIdLst>
    <p:sldId id="593" r:id="rId5"/>
    <p:sldId id="605" r:id="rId6"/>
    <p:sldId id="618" r:id="rId7"/>
    <p:sldId id="619" r:id="rId8"/>
    <p:sldId id="614" r:id="rId9"/>
    <p:sldId id="615" r:id="rId10"/>
    <p:sldId id="616" r:id="rId11"/>
    <p:sldId id="617" r:id="rId12"/>
    <p:sldId id="608" r:id="rId13"/>
    <p:sldId id="620" r:id="rId14"/>
    <p:sldId id="621" r:id="rId15"/>
    <p:sldId id="622" r:id="rId16"/>
    <p:sldId id="631" r:id="rId17"/>
    <p:sldId id="624" r:id="rId18"/>
    <p:sldId id="623" r:id="rId19"/>
    <p:sldId id="625" r:id="rId20"/>
    <p:sldId id="607" r:id="rId21"/>
    <p:sldId id="627" r:id="rId22"/>
    <p:sldId id="628" r:id="rId23"/>
    <p:sldId id="632" r:id="rId24"/>
    <p:sldId id="629" r:id="rId25"/>
    <p:sldId id="634" r:id="rId26"/>
    <p:sldId id="638" r:id="rId27"/>
    <p:sldId id="630" r:id="rId28"/>
    <p:sldId id="633" r:id="rId29"/>
    <p:sldId id="635" r:id="rId30"/>
    <p:sldId id="636" r:id="rId31"/>
    <p:sldId id="637" r:id="rId32"/>
    <p:sldId id="602" r:id="rId33"/>
    <p:sldId id="603" r:id="rId34"/>
    <p:sldId id="604" r:id="rId35"/>
    <p:sldId id="362"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0066"/>
    <a:srgbClr val="00B0F0"/>
    <a:srgbClr val="B0F000"/>
    <a:srgbClr val="000099"/>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413" autoAdjust="0"/>
  </p:normalViewPr>
  <p:slideViewPr>
    <p:cSldViewPr>
      <p:cViewPr>
        <p:scale>
          <a:sx n="90" d="100"/>
          <a:sy n="90" d="100"/>
        </p:scale>
        <p:origin x="-2264" y="-640"/>
      </p:cViewPr>
      <p:guideLst>
        <p:guide orient="horz" pos="2160"/>
        <p:guide pos="2880"/>
      </p:guideLst>
    </p:cSldViewPr>
  </p:slideViewPr>
  <p:outlineViewPr>
    <p:cViewPr>
      <p:scale>
        <a:sx n="33" d="100"/>
        <a:sy n="33" d="100"/>
      </p:scale>
      <p:origin x="0" y="45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0" d="100"/>
          <a:sy n="90" d="100"/>
        </p:scale>
        <p:origin x="-1818"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A409860-132A-4B18-BF75-53D00723F5E8}" type="datetimeFigureOut">
              <a:rPr lang="en-US" smtClean="0"/>
              <a:t>6/24/15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E26A5B8-8EE2-41B0-BE69-08D33A9A46B1}" type="slidenum">
              <a:rPr lang="en-US" smtClean="0"/>
              <a:t>‹#›</a:t>
            </a:fld>
            <a:endParaRPr lang="en-US"/>
          </a:p>
        </p:txBody>
      </p:sp>
    </p:spTree>
    <p:extLst>
      <p:ext uri="{BB962C8B-B14F-4D97-AF65-F5344CB8AC3E}">
        <p14:creationId xmlns:p14="http://schemas.microsoft.com/office/powerpoint/2010/main" val="1454671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6A8FA88-DA60-45A7-8645-6A06E959EA7F}" type="datetimeFigureOut">
              <a:rPr lang="en-US" smtClean="0"/>
              <a:t>6/24/15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4841F1B-2A7B-48A2-A99B-78DB954D5739}" type="slidenum">
              <a:rPr lang="en-US" smtClean="0"/>
              <a:t>‹#›</a:t>
            </a:fld>
            <a:endParaRPr lang="en-US"/>
          </a:p>
        </p:txBody>
      </p:sp>
    </p:spTree>
    <p:extLst>
      <p:ext uri="{BB962C8B-B14F-4D97-AF65-F5344CB8AC3E}">
        <p14:creationId xmlns:p14="http://schemas.microsoft.com/office/powerpoint/2010/main" val="248340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a:solidFill>
            <a:srgbClr val="FFFFFF"/>
          </a:solidFill>
          <a:ln/>
        </p:spPr>
      </p:sp>
      <p:sp>
        <p:nvSpPr>
          <p:cNvPr id="12290" name="Rectangle 2"/>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marL="232943" indent="-232943">
              <a:buFontTx/>
              <a:buAutoNum type="arabicPeriod"/>
            </a:pPr>
            <a:r>
              <a:rPr lang="en-US" smtClean="0">
                <a:solidFill>
                  <a:srgbClr val="000000"/>
                </a:solidFill>
                <a:latin typeface="Calibri" pitchFamily="34" charset="0"/>
                <a:sym typeface="Calibri" pitchFamily="34" charset="0"/>
              </a:rPr>
              <a:t>Klein, M.W., and C Maxson.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Street Gang Violence.</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In </a:t>
            </a:r>
            <a:r>
              <a:rPr lang="en-US" altLang="ja-JP" smtClean="0">
                <a:solidFill>
                  <a:srgbClr val="000000"/>
                </a:solidFill>
                <a:latin typeface="Calibri Italic" pitchFamily="-84" charset="0"/>
                <a:sym typeface="Calibri Italic" pitchFamily="-84" charset="0"/>
              </a:rPr>
              <a:t>Violent Crimes, Violent Criminals, </a:t>
            </a:r>
            <a:r>
              <a:rPr lang="en-US" altLang="ja-JP" smtClean="0">
                <a:solidFill>
                  <a:srgbClr val="000000"/>
                </a:solidFill>
                <a:latin typeface="Calibri" pitchFamily="34" charset="0"/>
                <a:sym typeface="Calibri" pitchFamily="34" charset="0"/>
              </a:rPr>
              <a:t>edited by N. Weiner, 198-234. Newbury Park, CA: Sage, 1989.</a:t>
            </a:r>
          </a:p>
          <a:p>
            <a:pPr marL="232943" indent="-232943">
              <a:buFontTx/>
              <a:buAutoNum type="arabicPeriod"/>
            </a:pPr>
            <a:r>
              <a:rPr lang="en-US" smtClean="0">
                <a:solidFill>
                  <a:srgbClr val="000000"/>
                </a:solidFill>
                <a:latin typeface="Calibri" pitchFamily="34" charset="0"/>
                <a:sym typeface="Calibri" pitchFamily="34" charset="0"/>
              </a:rPr>
              <a:t>Kennedy, D., A. Braga and A. Piehl.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The (Un)Known Universe: Mapping Gangs and Gang Violence in Boston.</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In </a:t>
            </a:r>
            <a:r>
              <a:rPr lang="en-US" altLang="ja-JP" smtClean="0">
                <a:solidFill>
                  <a:srgbClr val="000000"/>
                </a:solidFill>
                <a:latin typeface="Calibri Italic" pitchFamily="-84" charset="0"/>
                <a:sym typeface="Calibri Italic" pitchFamily="-84" charset="0"/>
              </a:rPr>
              <a:t>Crime Mapping and Crime Prevention</a:t>
            </a:r>
            <a:r>
              <a:rPr lang="en-US" altLang="ja-JP" smtClean="0">
                <a:solidFill>
                  <a:srgbClr val="000000"/>
                </a:solidFill>
                <a:latin typeface="Calibri" pitchFamily="34" charset="0"/>
                <a:sym typeface="Calibri" pitchFamily="34" charset="0"/>
              </a:rPr>
              <a:t>, edited by D. Weisburd and J.T. McEwen, 219-262. New York: Criminal Justice Press, 1997.</a:t>
            </a:r>
          </a:p>
          <a:p>
            <a:pPr marL="232943" indent="-232943">
              <a:buFontTx/>
              <a:buChar char="•"/>
            </a:pPr>
            <a:r>
              <a:rPr lang="en-US" smtClean="0">
                <a:solidFill>
                  <a:srgbClr val="000000"/>
                </a:solidFill>
                <a:latin typeface="Calibri" pitchFamily="34" charset="0"/>
                <a:sym typeface="Calibri" pitchFamily="34" charset="0"/>
              </a:rPr>
              <a:t>Kennedy, D., A. Braga and A. Piehl.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Developing and Implementing Operation Ceasefire.</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In</a:t>
            </a:r>
            <a:r>
              <a:rPr lang="en-US" altLang="ja-JP" smtClean="0">
                <a:solidFill>
                  <a:srgbClr val="000000"/>
                </a:solidFill>
                <a:latin typeface="Calibri Italic" pitchFamily="-84" charset="0"/>
                <a:sym typeface="Calibri Italic" pitchFamily="-84" charset="0"/>
              </a:rPr>
              <a:t> Gun Violence: The Boston Gun Project</a:t>
            </a:r>
            <a:r>
              <a:rPr lang="ja-JP" altLang="en-US" smtClean="0">
                <a:solidFill>
                  <a:srgbClr val="000000"/>
                </a:solidFill>
                <a:latin typeface="Arial" pitchFamily="34" charset="0"/>
                <a:sym typeface="Calibri Italic" pitchFamily="-84" charset="0"/>
              </a:rPr>
              <a:t>’</a:t>
            </a:r>
            <a:r>
              <a:rPr lang="en-US" altLang="ja-JP" smtClean="0">
                <a:solidFill>
                  <a:srgbClr val="000000"/>
                </a:solidFill>
                <a:latin typeface="Calibri Italic" pitchFamily="-84" charset="0"/>
                <a:sym typeface="Calibri Italic" pitchFamily="-84" charset="0"/>
              </a:rPr>
              <a:t>s Operation Ceasefire</a:t>
            </a:r>
            <a:r>
              <a:rPr lang="en-US" altLang="ja-JP" smtClean="0">
                <a:solidFill>
                  <a:srgbClr val="000000"/>
                </a:solidFill>
                <a:latin typeface="Calibri" pitchFamily="34" charset="0"/>
                <a:sym typeface="Calibri" pitchFamily="34" charset="0"/>
              </a:rPr>
              <a:t>, 5-53. Washington, DC: National Institute of Justice, United States Department of Justice, 2001.</a:t>
            </a:r>
          </a:p>
          <a:p>
            <a:pPr marL="232943" indent="-232943">
              <a:buFontTx/>
              <a:buChar char="•"/>
            </a:pPr>
            <a:r>
              <a:rPr lang="en-US" smtClean="0">
                <a:solidFill>
                  <a:srgbClr val="000000"/>
                </a:solidFill>
                <a:latin typeface="Calibri" pitchFamily="34" charset="0"/>
                <a:sym typeface="Calibri" pitchFamily="34" charset="0"/>
              </a:rPr>
              <a:t>Engel, R. S., Baker, S. G., Tilyer, M. S., Eck, J., &amp; Dunham, M. S. (2008). </a:t>
            </a:r>
            <a:r>
              <a:rPr lang="en-US" smtClean="0">
                <a:solidFill>
                  <a:srgbClr val="000000"/>
                </a:solidFill>
                <a:latin typeface="Calibri Italic" pitchFamily="-84" charset="0"/>
                <a:sym typeface="Calibri Italic" pitchFamily="-84" charset="0"/>
              </a:rPr>
              <a:t>Implementation of the Cincinnati initiative to reduce violence (CIRV): Year 1 report</a:t>
            </a:r>
            <a:r>
              <a:rPr lang="en-US" smtClean="0">
                <a:solidFill>
                  <a:srgbClr val="000000"/>
                </a:solidFill>
                <a:latin typeface="Calibri" pitchFamily="34" charset="0"/>
                <a:sym typeface="Calibri" pitchFamily="34" charset="0"/>
              </a:rPr>
              <a:t>.  Cincinnati: University of Cincinnati Policing Institute.</a:t>
            </a:r>
          </a:p>
          <a:p>
            <a:pPr marL="232943" indent="-232943">
              <a:buFontTx/>
              <a:buChar char="•"/>
            </a:pPr>
            <a:r>
              <a:rPr lang="en-US" smtClean="0">
                <a:solidFill>
                  <a:srgbClr val="000000"/>
                </a:solidFill>
                <a:latin typeface="Calibri" pitchFamily="34" charset="0"/>
                <a:sym typeface="Calibri" pitchFamily="34" charset="0"/>
              </a:rPr>
              <a:t>Sullivan, M.L.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Maybe We Shouldn</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t Study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Gangs</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Does Reification Obscure Youth Violence?</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a:t>
            </a:r>
            <a:r>
              <a:rPr lang="en-US" altLang="ja-JP" smtClean="0">
                <a:solidFill>
                  <a:srgbClr val="000000"/>
                </a:solidFill>
                <a:latin typeface="Calibri Italic" pitchFamily="-84" charset="0"/>
                <a:sym typeface="Calibri Italic" pitchFamily="-84" charset="0"/>
              </a:rPr>
              <a:t>Journal of Contemporary Criminal Justice</a:t>
            </a:r>
            <a:r>
              <a:rPr lang="en-US" altLang="ja-JP" smtClean="0">
                <a:solidFill>
                  <a:srgbClr val="000000"/>
                </a:solidFill>
                <a:latin typeface="Calibri" pitchFamily="34" charset="0"/>
                <a:sym typeface="Calibri" pitchFamily="34" charset="0"/>
              </a:rPr>
              <a:t> 21 (2005): 170-190.</a:t>
            </a:r>
          </a:p>
          <a:p>
            <a:pPr marL="232943" indent="-232943">
              <a:buFontTx/>
              <a:buChar char="•"/>
            </a:pPr>
            <a:r>
              <a:rPr lang="en-US" smtClean="0">
                <a:solidFill>
                  <a:srgbClr val="000000"/>
                </a:solidFill>
                <a:latin typeface="Calibri" pitchFamily="34" charset="0"/>
                <a:sym typeface="Calibri" pitchFamily="34" charset="0"/>
              </a:rPr>
              <a:t>Duane, D.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Straight Outta Boston.</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Mother Jones, January/February, 2006.</a:t>
            </a:r>
          </a:p>
          <a:p>
            <a:pPr marL="232943" indent="-232943">
              <a:buFontTx/>
              <a:buChar char="•"/>
            </a:pPr>
            <a:r>
              <a:rPr lang="en-US" smtClean="0">
                <a:solidFill>
                  <a:srgbClr val="000000"/>
                </a:solidFill>
                <a:latin typeface="Calibri" pitchFamily="34" charset="0"/>
                <a:sym typeface="Calibri" pitchFamily="34" charset="0"/>
              </a:rPr>
              <a:t>McGloin, J.M.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Policy Intervention Considerations of a Network Analysis of Street Gangs.</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Criminology &amp; Public Policy 4 (2005): 607 635.</a:t>
            </a:r>
          </a:p>
          <a:p>
            <a:pPr marL="232943" indent="-232943">
              <a:buFontTx/>
              <a:buChar char="•"/>
            </a:pPr>
            <a:r>
              <a:rPr lang="en-US" smtClean="0">
                <a:solidFill>
                  <a:srgbClr val="000000"/>
                </a:solidFill>
                <a:latin typeface="Calibri" pitchFamily="34" charset="0"/>
                <a:sym typeface="Calibri" pitchFamily="34" charset="0"/>
              </a:rPr>
              <a:t>Klein, M.W., and C Maxson.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Street Gang Violence.</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In </a:t>
            </a:r>
            <a:r>
              <a:rPr lang="en-US" altLang="ja-JP" smtClean="0">
                <a:solidFill>
                  <a:srgbClr val="000000"/>
                </a:solidFill>
                <a:latin typeface="Calibri Italic" pitchFamily="-84" charset="0"/>
                <a:sym typeface="Calibri Italic" pitchFamily="-84" charset="0"/>
              </a:rPr>
              <a:t>Violent Crimes, Violent Criminals, </a:t>
            </a:r>
            <a:r>
              <a:rPr lang="en-US" altLang="ja-JP" smtClean="0">
                <a:solidFill>
                  <a:srgbClr val="000000"/>
                </a:solidFill>
                <a:latin typeface="Calibri" pitchFamily="34" charset="0"/>
                <a:sym typeface="Calibri" pitchFamily="34" charset="0"/>
              </a:rPr>
              <a:t>edited by N. Weiner, 198-234. Newbury 	Park, CA: Sage, 1989.</a:t>
            </a:r>
          </a:p>
          <a:p>
            <a:pPr marL="232943" indent="-232943">
              <a:buFontTx/>
              <a:buChar char="•"/>
            </a:pPr>
            <a:r>
              <a:rPr lang="en-US" smtClean="0">
                <a:solidFill>
                  <a:srgbClr val="000000"/>
                </a:solidFill>
                <a:latin typeface="Calibri" pitchFamily="34" charset="0"/>
                <a:sym typeface="Calibri" pitchFamily="34" charset="0"/>
              </a:rPr>
              <a:t>Papachristos, A.V. "What Is a </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Gang Audit</a:t>
            </a:r>
            <a:r>
              <a:rPr lang="ja-JP" altLang="en-US" smtClean="0">
                <a:solidFill>
                  <a:srgbClr val="000000"/>
                </a:solidFill>
                <a:latin typeface="Arial" pitchFamily="34" charset="0"/>
                <a:sym typeface="Calibri" pitchFamily="34" charset="0"/>
              </a:rPr>
              <a:t>’</a:t>
            </a:r>
            <a:r>
              <a:rPr lang="en-US" altLang="ja-JP" smtClean="0">
                <a:solidFill>
                  <a:srgbClr val="000000"/>
                </a:solidFill>
                <a:latin typeface="Calibri" pitchFamily="34" charset="0"/>
                <a:sym typeface="Calibri" pitchFamily="34" charset="0"/>
              </a:rPr>
              <a:t>?" </a:t>
            </a:r>
            <a:r>
              <a:rPr lang="en-US" altLang="ja-JP" smtClean="0">
                <a:solidFill>
                  <a:srgbClr val="000000"/>
                </a:solidFill>
                <a:latin typeface="Calibri Italic" pitchFamily="-84" charset="0"/>
                <a:sym typeface="Calibri Italic" pitchFamily="-84" charset="0"/>
              </a:rPr>
              <a:t>HuffPost Chicago</a:t>
            </a:r>
            <a:r>
              <a:rPr lang="en-US" altLang="ja-JP" smtClean="0">
                <a:solidFill>
                  <a:srgbClr val="000000"/>
                </a:solidFill>
                <a:latin typeface="Calibri" pitchFamily="34" charset="0"/>
                <a:sym typeface="Calibri" pitchFamily="34" charset="0"/>
              </a:rPr>
              <a:t>, July 5, 2012. http://www.huffingtonpost.com/andrew-papachristos/what-is-a-gang-audit_b_1651386.html.</a:t>
            </a:r>
            <a:endParaRPr lang="en-US"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3079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Andrew von Hirsch, Anthony Bottoms, Elizabeth Burney, and P-O. </a:t>
            </a:r>
            <a:r>
              <a:rPr lang="en-US" sz="1200" kern="1200" dirty="0" err="1" smtClean="0">
                <a:solidFill>
                  <a:schemeClr val="tx1"/>
                </a:solidFill>
                <a:effectLst/>
                <a:latin typeface="+mn-lt"/>
                <a:ea typeface="+mn-ea"/>
                <a:cs typeface="+mn-cs"/>
              </a:rPr>
              <a:t>Wikstrom</a:t>
            </a:r>
            <a:r>
              <a:rPr lang="en-US" sz="1200" kern="1200" dirty="0" smtClean="0">
                <a:solidFill>
                  <a:schemeClr val="tx1"/>
                </a:solidFill>
                <a:effectLst/>
                <a:latin typeface="+mn-lt"/>
                <a:ea typeface="+mn-ea"/>
                <a:cs typeface="+mn-cs"/>
              </a:rPr>
              <a:t>, “Criminal Deterrence and Sentence </a:t>
            </a:r>
          </a:p>
          <a:p>
            <a:r>
              <a:rPr lang="en-US" sz="1200" kern="1200" dirty="0" smtClean="0">
                <a:solidFill>
                  <a:schemeClr val="tx1"/>
                </a:solidFill>
                <a:effectLst/>
                <a:latin typeface="+mn-lt"/>
                <a:ea typeface="+mn-ea"/>
                <a:cs typeface="+mn-cs"/>
              </a:rPr>
              <a:t>Severity: An Analysis of Recent Research,” Oxford: Hart Publishing, 1999. </a:t>
            </a:r>
            <a:r>
              <a:rPr lang="en-US" dirty="0" smtClean="0"/>
              <a:t>http://alldocuments.fpdcacd.org/criminal_deterrence_and_sentence_severity_1999.pdf</a:t>
            </a:r>
            <a:endParaRPr lang="en-US" dirty="0"/>
          </a:p>
        </p:txBody>
      </p:sp>
      <p:sp>
        <p:nvSpPr>
          <p:cNvPr id="4" name="Slide Number Placeholder 3"/>
          <p:cNvSpPr>
            <a:spLocks noGrp="1"/>
          </p:cNvSpPr>
          <p:nvPr>
            <p:ph type="sldNum" sz="quarter" idx="10"/>
          </p:nvPr>
        </p:nvSpPr>
        <p:spPr/>
        <p:txBody>
          <a:bodyPr/>
          <a:lstStyle/>
          <a:p>
            <a:fld id="{F4841F1B-2A7B-48A2-A99B-78DB954D5739}" type="slidenum">
              <a:rPr lang="en-US" smtClean="0"/>
              <a:t>17</a:t>
            </a:fld>
            <a:endParaRPr lang="en-US"/>
          </a:p>
        </p:txBody>
      </p:sp>
    </p:spTree>
    <p:extLst>
      <p:ext uri="{BB962C8B-B14F-4D97-AF65-F5344CB8AC3E}">
        <p14:creationId xmlns:p14="http://schemas.microsoft.com/office/powerpoint/2010/main" val="22799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Andrew von Hirsch, Anthony Bottoms, Elizabeth Burney, and P-O. </a:t>
            </a:r>
            <a:r>
              <a:rPr lang="en-US" sz="1200" kern="1200" dirty="0" err="1" smtClean="0">
                <a:solidFill>
                  <a:schemeClr val="tx1"/>
                </a:solidFill>
                <a:effectLst/>
                <a:latin typeface="+mn-lt"/>
                <a:ea typeface="+mn-ea"/>
                <a:cs typeface="+mn-cs"/>
              </a:rPr>
              <a:t>Wikstrom</a:t>
            </a:r>
            <a:r>
              <a:rPr lang="en-US" sz="1200" kern="1200" dirty="0" smtClean="0">
                <a:solidFill>
                  <a:schemeClr val="tx1"/>
                </a:solidFill>
                <a:effectLst/>
                <a:latin typeface="+mn-lt"/>
                <a:ea typeface="+mn-ea"/>
                <a:cs typeface="+mn-cs"/>
              </a:rPr>
              <a:t>, “Criminal Deterrence and Sentence </a:t>
            </a:r>
          </a:p>
          <a:p>
            <a:r>
              <a:rPr lang="en-US" sz="1200" kern="1200" dirty="0" smtClean="0">
                <a:solidFill>
                  <a:schemeClr val="tx1"/>
                </a:solidFill>
                <a:effectLst/>
                <a:latin typeface="+mn-lt"/>
                <a:ea typeface="+mn-ea"/>
                <a:cs typeface="+mn-cs"/>
              </a:rPr>
              <a:t>Severity: An Analysis of Recent Research,” Oxford: Hart Publishing, 1999. </a:t>
            </a:r>
            <a:r>
              <a:rPr lang="en-US" dirty="0" smtClean="0"/>
              <a:t>http://alldocuments.fpdcacd.org/criminal_deterrence_and_sentence_severity_1999.pdf</a:t>
            </a:r>
            <a:endParaRPr lang="en-US" dirty="0"/>
          </a:p>
        </p:txBody>
      </p:sp>
      <p:sp>
        <p:nvSpPr>
          <p:cNvPr id="4" name="Slide Number Placeholder 3"/>
          <p:cNvSpPr>
            <a:spLocks noGrp="1"/>
          </p:cNvSpPr>
          <p:nvPr>
            <p:ph type="sldNum" sz="quarter" idx="10"/>
          </p:nvPr>
        </p:nvSpPr>
        <p:spPr/>
        <p:txBody>
          <a:bodyPr/>
          <a:lstStyle/>
          <a:p>
            <a:fld id="{F4841F1B-2A7B-48A2-A99B-78DB954D5739}" type="slidenum">
              <a:rPr lang="en-US" smtClean="0"/>
              <a:t>18</a:t>
            </a:fld>
            <a:endParaRPr lang="en-US"/>
          </a:p>
        </p:txBody>
      </p:sp>
    </p:spTree>
    <p:extLst>
      <p:ext uri="{BB962C8B-B14F-4D97-AF65-F5344CB8AC3E}">
        <p14:creationId xmlns:p14="http://schemas.microsoft.com/office/powerpoint/2010/main" val="22799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7E2B0E-C73E-48BB-939C-8BEC99482C54}" type="slidenum">
              <a:rPr lang="en-US" smtClean="0"/>
              <a:pPr/>
              <a:t>32</a:t>
            </a:fld>
            <a:endParaRPr lang="en-US" dirty="0"/>
          </a:p>
        </p:txBody>
      </p:sp>
    </p:spTree>
    <p:extLst>
      <p:ext uri="{BB962C8B-B14F-4D97-AF65-F5344CB8AC3E}">
        <p14:creationId xmlns:p14="http://schemas.microsoft.com/office/powerpoint/2010/main" val="138806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12E366-7255-47C9-8709-93F9CDDE3B61}" type="datetime1">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180728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B8458-193B-4CD2-B0EB-74F22378ECA3}" type="datetime1">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339045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B667B-DE4B-4CFC-8169-139ECD39DF9F}" type="datetime1">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159735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67EC671B-9244-4805-AA1D-F7F971A40C20}"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870485103"/>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A2848769-2E3C-4605-9884-4F4A03C4046B}"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674183405"/>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468FB8BB-B207-48FF-8DC7-D17AEA290C28}"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889718494"/>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B969452B-CFA9-4134-8DE1-692CEF30F03E}"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549695614"/>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43279A86-6502-4C14-8F1C-53C7860B7DB7}"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141156126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B7AF702B-5BEB-45E6-9155-D14C8FCAB95C}"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4242650594"/>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F83E33AA-F7E0-42F3-AAFB-B6E2F1647830}"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3462770767"/>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A0C8CFD9-9751-4B4F-A7B4-C640EB2AA286}"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79030477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7C4C6-72FA-4AD8-9B22-62DF97DCE898}" type="datetime1">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856119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891E7365-CC6A-400E-AE46-9DAC42679921}"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338824337"/>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A7FC7ED9-6AC0-41ED-8CC0-5F777010C717}"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878960230"/>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83F54E99-8095-4687-BF80-B996325E02DA}"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30103101"/>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12E366-7255-47C9-8709-93F9CDDE3B61}"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0243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7C4C6-72FA-4AD8-9B22-62DF97DCE898}"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20961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C0BBB-8BAD-477F-A263-12216985C9DB}"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81416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56ADE-B8FC-4E5E-9EBE-268EEAA7472C}"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246892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E107F1-69BC-4AEB-B7F5-BEDA810980B9}"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71052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2AB812-0B4E-4FF6-B8C3-DE36775665A4}"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37058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6624A-9819-4766-B2EE-DFF822A8B8E2}"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9542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C0BBB-8BAD-477F-A263-12216985C9DB}" type="datetime1">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2600673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65A60-FB55-43FE-B2AB-0D32576008B2}"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2364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3EF29-A5A0-4BC2-8D68-B4C0EC409729}"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6568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B8458-193B-4CD2-B0EB-74F22378ECA3}"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54766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B667B-DE4B-4CFC-8169-139ECD39DF9F}"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75688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108A9CF1-C5F2-4E64-80E4-15279DE8CF2A}"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1407149267"/>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594FB9DC-8F78-40A9-93AC-82941E686112}"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60819999"/>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D83DC8F7-D9AB-4798-9FA3-16B2E1C8D32B}"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584209346"/>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08EEF746-DF80-4D12-A641-20074A54BD29}"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1986191237"/>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BC0AC469-34CA-44CB-AD9F-408AAC987277}"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3128609191"/>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F4958EF7-6B16-49F5-A5D0-ABF0CC0816B1}"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160801559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56ADE-B8FC-4E5E-9EBE-268EEAA7472C}" type="datetime1">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696579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BDB3F462-5F98-4FB0-BAA9-C5F9644832B3}"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5818043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65577B7F-6656-4994-856E-6FAE9C7F35D5}"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99396301"/>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C048A737-D7CC-4664-846A-C86E788A75AC}"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75593927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961F6814-E8A2-41EB-97D2-DBC58829D1F9}"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2384288594"/>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23D95451-C616-4570-AABD-5CA937CC3601}" type="slidenum">
              <a:rPr lang="en-US">
                <a:cs typeface="ヒラギノ角ゴ ProN W3"/>
              </a:rPr>
              <a:pPr/>
              <a:t>‹#›</a:t>
            </a:fld>
            <a:endParaRPr lang="en-US">
              <a:cs typeface="ヒラギノ角ゴ ProN W3"/>
            </a:endParaRPr>
          </a:p>
        </p:txBody>
      </p:sp>
    </p:spTree>
    <p:extLst>
      <p:ext uri="{BB962C8B-B14F-4D97-AF65-F5344CB8AC3E}">
        <p14:creationId xmlns:p14="http://schemas.microsoft.com/office/powerpoint/2010/main" val="3753362583"/>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E107F1-69BC-4AEB-B7F5-BEDA810980B9}" type="datetime1">
              <a:rPr lang="en-US" smtClean="0"/>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427214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2AB812-0B4E-4FF6-B8C3-DE36775665A4}" type="datetime1">
              <a:rPr lang="en-US" smtClean="0"/>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360221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6624A-9819-4766-B2EE-DFF822A8B8E2}" type="datetime1">
              <a:rPr lang="en-US" smtClean="0"/>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34425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65A60-FB55-43FE-B2AB-0D32576008B2}" type="datetime1">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120457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3EF29-A5A0-4BC2-8D68-B4C0EC409729}" type="datetime1">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E6745-448D-4DBC-8779-EC931E8754C8}" type="slidenum">
              <a:rPr lang="en-US" smtClean="0"/>
              <a:t>‹#›</a:t>
            </a:fld>
            <a:endParaRPr lang="en-US"/>
          </a:p>
        </p:txBody>
      </p:sp>
    </p:spTree>
    <p:extLst>
      <p:ext uri="{BB962C8B-B14F-4D97-AF65-F5344CB8AC3E}">
        <p14:creationId xmlns:p14="http://schemas.microsoft.com/office/powerpoint/2010/main" val="31444466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497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3775B-BFF6-4FF2-A333-85E61B313825}" type="datetime1">
              <a:rPr lang="en-US" smtClean="0"/>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E6745-448D-4DBC-8779-EC931E8754C8}" type="slidenum">
              <a:rPr lang="en-US" smtClean="0"/>
              <a:t>‹#›</a:t>
            </a:fld>
            <a:endParaRPr lang="en-US"/>
          </a:p>
        </p:txBody>
      </p:sp>
    </p:spTree>
    <p:extLst>
      <p:ext uri="{BB962C8B-B14F-4D97-AF65-F5344CB8AC3E}">
        <p14:creationId xmlns:p14="http://schemas.microsoft.com/office/powerpoint/2010/main" val="852927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E497D"/>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charset="0"/>
              </a:rPr>
              <a:t>Click to edit Master title style</a:t>
            </a:r>
          </a:p>
        </p:txBody>
      </p:sp>
      <p:sp>
        <p:nvSpPr>
          <p:cNvPr id="1026"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1027" name="Text Box 3"/>
          <p:cNvSpPr txBox="1">
            <a:spLocks noGrp="1" noChangeArrowheads="1"/>
          </p:cNvSpPr>
          <p:nvPr>
            <p:ph type="sldNum" sz="quarter" idx="4"/>
          </p:nvPr>
        </p:nvSpPr>
        <p:spPr bwMode="auto">
          <a:xfrm>
            <a:off x="8442325" y="6467475"/>
            <a:ext cx="24447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eaLnBrk="1" hangingPunct="1">
              <a:defRPr sz="1200">
                <a:solidFill>
                  <a:srgbClr val="878787"/>
                </a:solidFill>
                <a:latin typeface="Calibri" pitchFamily="34" charset="0"/>
                <a:ea typeface="MS PGothic" pitchFamily="34" charset="-128"/>
                <a:sym typeface="Calibri" pitchFamily="3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fontAlgn="base">
              <a:spcBef>
                <a:spcPct val="0"/>
              </a:spcBef>
              <a:spcAft>
                <a:spcPct val="0"/>
              </a:spcAft>
            </a:pPr>
            <a:fld id="{E428D50E-4203-4C23-8EA9-4D1C464BE868}" type="slidenum">
              <a:rPr lang="en-US" smtClean="0">
                <a:cs typeface="ヒラギノ角ゴ ProN W3"/>
              </a:rPr>
              <a:pPr fontAlgn="base">
                <a:spcBef>
                  <a:spcPct val="0"/>
                </a:spcBef>
                <a:spcAft>
                  <a:spcPct val="0"/>
                </a:spcAft>
              </a:pPr>
              <a:t>‹#›</a:t>
            </a:fld>
            <a:endParaRPr lang="en-US" smtClean="0">
              <a:cs typeface="ヒラギノ角ゴ ProN W3"/>
            </a:endParaRPr>
          </a:p>
        </p:txBody>
      </p:sp>
    </p:spTree>
    <p:extLst>
      <p:ext uri="{BB962C8B-B14F-4D97-AF65-F5344CB8AC3E}">
        <p14:creationId xmlns:p14="http://schemas.microsoft.com/office/powerpoint/2010/main" val="668866927"/>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ransition xmlns:p14="http://schemas.microsoft.com/office/powerpoint/2010/main"/>
  <p:hf hdr="0" ftr="0" dt="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2pPr>
      <a:lvl3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3pPr>
      <a:lvl4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4pPr>
      <a:lvl5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p:titleStyle>
    <p:bodyStyle>
      <a:lvl1pPr marL="342900" indent="-342900" algn="ctr" rtl="0" eaLnBrk="0" fontAlgn="base" hangingPunct="0">
        <a:spcBef>
          <a:spcPts val="800"/>
        </a:spcBef>
        <a:spcAft>
          <a:spcPct val="0"/>
        </a:spcAft>
        <a:defRPr sz="3200">
          <a:solidFill>
            <a:srgbClr val="878787"/>
          </a:solidFill>
          <a:latin typeface="+mn-lt"/>
          <a:ea typeface="+mn-ea"/>
          <a:cs typeface="+mn-cs"/>
          <a:sym typeface="Calibri" pitchFamily="34" charset="0"/>
        </a:defRPr>
      </a:lvl1pPr>
      <a:lvl2pPr marL="419100" indent="38100" algn="ctr" rtl="0" eaLnBrk="0" fontAlgn="base" hangingPunct="0">
        <a:spcBef>
          <a:spcPts val="700"/>
        </a:spcBef>
        <a:spcAft>
          <a:spcPct val="0"/>
        </a:spcAft>
        <a:defRPr sz="2800">
          <a:solidFill>
            <a:srgbClr val="878787"/>
          </a:solidFill>
          <a:latin typeface="+mn-lt"/>
          <a:ea typeface="+mn-ea"/>
          <a:cs typeface="+mn-cs"/>
          <a:sym typeface="Calibri" pitchFamily="34" charset="0"/>
        </a:defRPr>
      </a:lvl2pPr>
      <a:lvl3pPr marL="876300" indent="38100" algn="ctr" rtl="0" eaLnBrk="0" fontAlgn="base" hangingPunct="0">
        <a:spcBef>
          <a:spcPts val="600"/>
        </a:spcBef>
        <a:spcAft>
          <a:spcPct val="0"/>
        </a:spcAft>
        <a:defRPr sz="2400">
          <a:solidFill>
            <a:srgbClr val="878787"/>
          </a:solidFill>
          <a:latin typeface="+mn-lt"/>
          <a:ea typeface="+mn-ea"/>
          <a:cs typeface="+mn-cs"/>
          <a:sym typeface="Calibri" pitchFamily="34" charset="0"/>
        </a:defRPr>
      </a:lvl3pPr>
      <a:lvl4pPr marL="1333500" indent="38100" algn="ctr" rtl="0" eaLnBrk="0" fontAlgn="base" hangingPunct="0">
        <a:spcBef>
          <a:spcPts val="500"/>
        </a:spcBef>
        <a:spcAft>
          <a:spcPct val="0"/>
        </a:spcAft>
        <a:defRPr sz="2000">
          <a:solidFill>
            <a:srgbClr val="878787"/>
          </a:solidFill>
          <a:latin typeface="+mn-lt"/>
          <a:ea typeface="+mn-ea"/>
          <a:cs typeface="+mn-cs"/>
          <a:sym typeface="Calibri" pitchFamily="34" charset="0"/>
        </a:defRPr>
      </a:lvl4pPr>
      <a:lvl5pPr marL="1790700" indent="38100" algn="ctr" rtl="0" eaLnBrk="0" fontAlgn="base" hangingPunct="0">
        <a:spcBef>
          <a:spcPts val="500"/>
        </a:spcBef>
        <a:spcAft>
          <a:spcPct val="0"/>
        </a:spcAft>
        <a:defRPr sz="2000">
          <a:solidFill>
            <a:srgbClr val="878787"/>
          </a:solidFill>
          <a:latin typeface="+mn-lt"/>
          <a:ea typeface="+mn-ea"/>
          <a:cs typeface="+mn-cs"/>
          <a:sym typeface="Calibri" pitchFamily="34" charset="0"/>
        </a:defRPr>
      </a:lvl5pPr>
      <a:lvl6pPr marL="2247900" algn="ctr" rtl="0" fontAlgn="base">
        <a:spcBef>
          <a:spcPts val="500"/>
        </a:spcBef>
        <a:spcAft>
          <a:spcPct val="0"/>
        </a:spcAft>
        <a:defRPr sz="2000">
          <a:solidFill>
            <a:srgbClr val="878787"/>
          </a:solidFill>
          <a:latin typeface="+mn-lt"/>
          <a:ea typeface="+mn-ea"/>
          <a:cs typeface="+mn-cs"/>
          <a:sym typeface="Calibri" charset="0"/>
        </a:defRPr>
      </a:lvl6pPr>
      <a:lvl7pPr marL="2705100" algn="ctr" rtl="0" fontAlgn="base">
        <a:spcBef>
          <a:spcPts val="500"/>
        </a:spcBef>
        <a:spcAft>
          <a:spcPct val="0"/>
        </a:spcAft>
        <a:defRPr sz="2000">
          <a:solidFill>
            <a:srgbClr val="878787"/>
          </a:solidFill>
          <a:latin typeface="+mn-lt"/>
          <a:ea typeface="+mn-ea"/>
          <a:cs typeface="+mn-cs"/>
          <a:sym typeface="Calibri" charset="0"/>
        </a:defRPr>
      </a:lvl7pPr>
      <a:lvl8pPr marL="3162300" algn="ctr" rtl="0" fontAlgn="base">
        <a:spcBef>
          <a:spcPts val="500"/>
        </a:spcBef>
        <a:spcAft>
          <a:spcPct val="0"/>
        </a:spcAft>
        <a:defRPr sz="2000">
          <a:solidFill>
            <a:srgbClr val="878787"/>
          </a:solidFill>
          <a:latin typeface="+mn-lt"/>
          <a:ea typeface="+mn-ea"/>
          <a:cs typeface="+mn-cs"/>
          <a:sym typeface="Calibri" charset="0"/>
        </a:defRPr>
      </a:lvl8pPr>
      <a:lvl9pPr marL="3619500" algn="ctr" rtl="0" fontAlgn="base">
        <a:spcBef>
          <a:spcPts val="500"/>
        </a:spcBef>
        <a:spcAft>
          <a:spcPct val="0"/>
        </a:spcAft>
        <a:defRPr sz="2000">
          <a:solidFill>
            <a:srgbClr val="878787"/>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E497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3775B-BFF6-4FF2-A333-85E61B313825}" type="datetime1">
              <a:rPr lang="en-US" smtClean="0">
                <a:solidFill>
                  <a:prstClr val="black">
                    <a:tint val="75000"/>
                  </a:prstClr>
                </a:solidFill>
                <a:latin typeface="Calibri"/>
              </a:rPr>
              <a:pPr/>
              <a:t>6/24/15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E6745-448D-4DBC-8779-EC931E8754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05546450"/>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E497D"/>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charset="0"/>
              </a:rPr>
              <a:t>Click to edit Master title style</a:t>
            </a:r>
          </a:p>
        </p:txBody>
      </p:sp>
      <p:sp>
        <p:nvSpPr>
          <p:cNvPr id="6146"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6147" name="Text Box 3"/>
          <p:cNvSpPr txBox="1">
            <a:spLocks noGrp="1" noChangeArrowheads="1"/>
          </p:cNvSpPr>
          <p:nvPr>
            <p:ph type="sldNum" sz="quarter" idx="4"/>
          </p:nvPr>
        </p:nvSpPr>
        <p:spPr bwMode="auto">
          <a:xfrm>
            <a:off x="8442325" y="6467475"/>
            <a:ext cx="24447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eaLnBrk="1" hangingPunct="1">
              <a:defRPr sz="1200">
                <a:solidFill>
                  <a:srgbClr val="878787"/>
                </a:solidFill>
                <a:latin typeface="Calibri" pitchFamily="34" charset="0"/>
                <a:ea typeface="MS PGothic" pitchFamily="34" charset="-128"/>
                <a:sym typeface="Calibri" pitchFamily="3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fontAlgn="base">
              <a:spcBef>
                <a:spcPct val="0"/>
              </a:spcBef>
              <a:spcAft>
                <a:spcPct val="0"/>
              </a:spcAft>
            </a:pPr>
            <a:fld id="{B62B7600-4006-4A09-8408-A687F74409F4}" type="slidenum">
              <a:rPr lang="en-US" smtClean="0">
                <a:cs typeface="ヒラギノ角ゴ ProN W3"/>
              </a:rPr>
              <a:pPr fontAlgn="base">
                <a:spcBef>
                  <a:spcPct val="0"/>
                </a:spcBef>
                <a:spcAft>
                  <a:spcPct val="0"/>
                </a:spcAft>
              </a:pPr>
              <a:t>‹#›</a:t>
            </a:fld>
            <a:endParaRPr lang="en-US" smtClean="0">
              <a:cs typeface="ヒラギノ角ゴ ProN W3"/>
            </a:endParaRPr>
          </a:p>
        </p:txBody>
      </p:sp>
    </p:spTree>
    <p:extLst>
      <p:ext uri="{BB962C8B-B14F-4D97-AF65-F5344CB8AC3E}">
        <p14:creationId xmlns:p14="http://schemas.microsoft.com/office/powerpoint/2010/main" val="4173350262"/>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ransition xmlns:p14="http://schemas.microsoft.com/office/powerpoint/2010/main"/>
  <p:hf hdr="0" ftr="0" dt="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2pPr>
      <a:lvl3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3pPr>
      <a:lvl4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4pPr>
      <a:lvl5pPr algn="ctr" rtl="0" eaLnBrk="0" fontAlgn="base" hangingPunct="0">
        <a:spcBef>
          <a:spcPct val="0"/>
        </a:spcBef>
        <a:spcAft>
          <a:spcPct val="0"/>
        </a:spcAft>
        <a:defRPr sz="4400">
          <a:solidFill>
            <a:schemeClr val="tx1"/>
          </a:solidFill>
          <a:latin typeface="Calibri" charset="0"/>
          <a:ea typeface="ヒラギノ角ゴ ProN W3" charset="0"/>
          <a:cs typeface="ヒラギノ角ゴ ProN W3" charset="0"/>
          <a:sym typeface="Calibri" pitchFamily="34"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p:titleStyle>
    <p:bodyStyle>
      <a:lvl1pPr marL="342900" indent="-342900" algn="l" rtl="0" eaLnBrk="0" fontAlgn="base" hangingPunct="0">
        <a:spcBef>
          <a:spcPts val="800"/>
        </a:spcBef>
        <a:spcAft>
          <a:spcPct val="0"/>
        </a:spcAft>
        <a:buClr>
          <a:srgbClr val="000000"/>
        </a:buClr>
        <a:buSzPct val="100000"/>
        <a:buFont typeface="Arial" pitchFamily="34" charset="0"/>
        <a:buChar char="•"/>
        <a:defRPr sz="3200">
          <a:solidFill>
            <a:schemeClr val="tx1"/>
          </a:solidFill>
          <a:latin typeface="+mn-lt"/>
          <a:ea typeface="+mn-ea"/>
          <a:cs typeface="+mn-cs"/>
          <a:sym typeface="Calibri" pitchFamily="34" charset="0"/>
        </a:defRPr>
      </a:lvl1pPr>
      <a:lvl2pPr marL="704850" indent="-285750" algn="l" rtl="0" eaLnBrk="0" fontAlgn="base" hangingPunct="0">
        <a:spcBef>
          <a:spcPts val="700"/>
        </a:spcBef>
        <a:spcAft>
          <a:spcPct val="0"/>
        </a:spcAft>
        <a:buClr>
          <a:srgbClr val="000000"/>
        </a:buClr>
        <a:buSzPct val="100000"/>
        <a:buFont typeface="Arial" pitchFamily="34" charset="0"/>
        <a:buChar char="–"/>
        <a:defRPr sz="2800">
          <a:solidFill>
            <a:schemeClr val="tx1"/>
          </a:solidFill>
          <a:latin typeface="+mn-lt"/>
          <a:ea typeface="+mn-ea"/>
          <a:cs typeface="+mn-cs"/>
          <a:sym typeface="Calibri" pitchFamily="34" charset="0"/>
        </a:defRPr>
      </a:lvl2pPr>
      <a:lvl3pPr marL="1104900" indent="-228600" algn="l" rtl="0" eaLnBrk="0" fontAlgn="base" hangingPunct="0">
        <a:spcBef>
          <a:spcPts val="600"/>
        </a:spcBef>
        <a:spcAft>
          <a:spcPct val="0"/>
        </a:spcAft>
        <a:buClr>
          <a:srgbClr val="000000"/>
        </a:buClr>
        <a:buSzPct val="100000"/>
        <a:buFont typeface="Arial" pitchFamily="34" charset="0"/>
        <a:buChar char="•"/>
        <a:defRPr sz="2400">
          <a:solidFill>
            <a:schemeClr val="tx1"/>
          </a:solidFill>
          <a:latin typeface="+mn-lt"/>
          <a:ea typeface="+mn-ea"/>
          <a:cs typeface="+mn-cs"/>
          <a:sym typeface="Calibri" pitchFamily="34" charset="0"/>
        </a:defRPr>
      </a:lvl3pPr>
      <a:lvl4pPr marL="1562100"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mn-lt"/>
          <a:ea typeface="+mn-ea"/>
          <a:cs typeface="+mn-cs"/>
          <a:sym typeface="Calibri" pitchFamily="34" charset="0"/>
        </a:defRPr>
      </a:lvl4pPr>
      <a:lvl5pPr marL="2019300"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mn-lt"/>
          <a:ea typeface="+mn-ea"/>
          <a:cs typeface="+mn-cs"/>
          <a:sym typeface="Calibri" pitchFamily="34"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34290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1267" name="Rectangle 2"/>
          <p:cNvSpPr>
            <a:spLocks/>
          </p:cNvSpPr>
          <p:nvPr/>
        </p:nvSpPr>
        <p:spPr bwMode="auto">
          <a:xfrm>
            <a:off x="228600" y="6510338"/>
            <a:ext cx="9004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fontAlgn="base">
              <a:spcBef>
                <a:spcPct val="0"/>
              </a:spcBef>
              <a:spcAft>
                <a:spcPct val="0"/>
              </a:spcAft>
            </a:pPr>
            <a:r>
              <a:rPr lang="en-US" sz="1200" dirty="0" smtClean="0">
                <a:solidFill>
                  <a:srgbClr val="FFFFFF"/>
                </a:solidFill>
                <a:latin typeface="Calibri"/>
                <a:ea typeface="MS PGothic" pitchFamily="34" charset="-128"/>
                <a:cs typeface="ヒラギノ角ゴ ProN W3"/>
                <a:sym typeface="Calibri" pitchFamily="34" charset="0"/>
              </a:rPr>
              <a:t>National Network for Safe Communities  |  John Jay College of Criminal Justice  |  nnscommunities.org</a:t>
            </a:r>
          </a:p>
        </p:txBody>
      </p:sp>
      <p:sp>
        <p:nvSpPr>
          <p:cNvPr id="11268" name="Rectangle 3"/>
          <p:cNvSpPr>
            <a:spLocks/>
          </p:cNvSpPr>
          <p:nvPr/>
        </p:nvSpPr>
        <p:spPr bwMode="auto">
          <a:xfrm>
            <a:off x="250825" y="2743200"/>
            <a:ext cx="8699500" cy="1371600"/>
          </a:xfrm>
          <a:prstGeom prst="rect">
            <a:avLst/>
          </a:prstGeom>
          <a:noFill/>
          <a:ln w="25400">
            <a:noFill/>
            <a:round/>
            <a:headEnd/>
            <a:tailEnd/>
          </a:ln>
        </p:spPr>
        <p:txBody>
          <a:bodyPr lIns="38100" tIns="38100" rIns="38100" bIns="38100" anchor="ctr"/>
          <a:lstStyle/>
          <a:p>
            <a:pPr fontAlgn="base">
              <a:spcBef>
                <a:spcPct val="0"/>
              </a:spcBef>
              <a:spcAft>
                <a:spcPct val="0"/>
              </a:spcAft>
            </a:pPr>
            <a:r>
              <a:rPr lang="en-US" sz="3600" dirty="0" smtClean="0">
                <a:solidFill>
                  <a:srgbClr val="FFFFFF"/>
                </a:solidFill>
                <a:latin typeface="Calibri"/>
                <a:ea typeface="MS PGothic" pitchFamily="34" charset="-128"/>
                <a:cs typeface="ヒラギノ角ゴ ProN W3"/>
                <a:sym typeface="Calibri" pitchFamily="34" charset="0"/>
              </a:rPr>
              <a:t>DETERRENCE AND CRIME </a:t>
            </a:r>
            <a:r>
              <a:rPr lang="en-US" sz="3600" dirty="0" smtClean="0">
                <a:solidFill>
                  <a:srgbClr val="FFFFFF"/>
                </a:solidFill>
                <a:latin typeface="Calibri"/>
                <a:ea typeface="MS PGothic" pitchFamily="34" charset="-128"/>
                <a:cs typeface="ヒラギノ角ゴ ProN W3"/>
                <a:sym typeface="Calibri" pitchFamily="34" charset="0"/>
              </a:rPr>
              <a:t>PREVENTION</a:t>
            </a:r>
            <a:endParaRPr lang="en-US" sz="3600" dirty="0">
              <a:solidFill>
                <a:srgbClr val="00B0F0"/>
              </a:solidFill>
              <a:latin typeface="Calibri"/>
              <a:ea typeface="MS PGothic" pitchFamily="34" charset="-128"/>
              <a:cs typeface="ヒラギノ角ゴ ProN W3"/>
              <a:sym typeface="Calibri" pitchFamily="34" charset="0"/>
            </a:endParaRPr>
          </a:p>
          <a:p>
            <a:pPr fontAlgn="base">
              <a:spcBef>
                <a:spcPct val="0"/>
              </a:spcBef>
              <a:spcAft>
                <a:spcPct val="0"/>
              </a:spcAft>
            </a:pPr>
            <a:r>
              <a:rPr lang="en-US" sz="2000" dirty="0" smtClean="0">
                <a:solidFill>
                  <a:srgbClr val="00B0F0"/>
                </a:solidFill>
                <a:latin typeface="Calibri"/>
                <a:ea typeface="MS PGothic" pitchFamily="34" charset="-128"/>
                <a:cs typeface="ヒラギノ角ゴ ProN W3"/>
                <a:sym typeface="Calibri" pitchFamily="34" charset="0"/>
              </a:rPr>
              <a:t>David M. Kennedy</a:t>
            </a:r>
            <a:endParaRPr lang="en-US" sz="2000" dirty="0" smtClean="0">
              <a:solidFill>
                <a:srgbClr val="00B0F0"/>
              </a:solidFill>
              <a:latin typeface="Calibri"/>
              <a:ea typeface="MS PGothic" pitchFamily="34" charset="-128"/>
              <a:cs typeface="ヒラギノ角ゴ ProN W3"/>
              <a:sym typeface="Calibri" pitchFamily="34" charset="0"/>
            </a:endParaRPr>
          </a:p>
          <a:p>
            <a:pPr fontAlgn="base">
              <a:spcBef>
                <a:spcPct val="0"/>
              </a:spcBef>
              <a:spcAft>
                <a:spcPct val="0"/>
              </a:spcAft>
            </a:pPr>
            <a:r>
              <a:rPr lang="en-US" sz="2000" dirty="0" smtClean="0">
                <a:solidFill>
                  <a:srgbClr val="00B0F0"/>
                </a:solidFill>
                <a:latin typeface="Calibri"/>
                <a:ea typeface="MS PGothic" pitchFamily="34" charset="-128"/>
                <a:cs typeface="ヒラギノ角ゴ ProN W3"/>
                <a:sym typeface="Calibri" pitchFamily="34" charset="0"/>
              </a:rPr>
              <a:t>GOVERNOR’S COMMISSION ON CRIMINAL JUSTICE &amp; SENTENCING REFORM</a:t>
            </a:r>
          </a:p>
          <a:p>
            <a:pPr fontAlgn="base">
              <a:spcBef>
                <a:spcPct val="0"/>
              </a:spcBef>
              <a:spcAft>
                <a:spcPct val="0"/>
              </a:spcAft>
            </a:pPr>
            <a:endParaRPr lang="en-US" sz="2000" dirty="0" smtClean="0">
              <a:solidFill>
                <a:srgbClr val="00B0F0"/>
              </a:solidFill>
              <a:latin typeface="Calibri"/>
              <a:ea typeface="MS PGothic" pitchFamily="34" charset="-128"/>
              <a:cs typeface="ヒラギノ角ゴ ProN W3"/>
              <a:sym typeface="Calibri" pitchFamily="34" charset="0"/>
            </a:endParaRPr>
          </a:p>
        </p:txBody>
      </p:sp>
    </p:spTree>
    <p:extLst>
      <p:ext uri="{BB962C8B-B14F-4D97-AF65-F5344CB8AC3E}">
        <p14:creationId xmlns:p14="http://schemas.microsoft.com/office/powerpoint/2010/main" val="162746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Deterrence aimed at individuals frequently doesn’t work for groups</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a:buFont typeface="Arial"/>
              <a:buChar char="•"/>
            </a:pPr>
            <a:r>
              <a:rPr lang="en-US" dirty="0" smtClean="0">
                <a:solidFill>
                  <a:schemeClr val="bg1"/>
                </a:solidFill>
              </a:rPr>
              <a:t>Most serious violent crime is committed by group members: gangs, drug sets, “factions,” etc.</a:t>
            </a:r>
            <a:endParaRPr lang="en-US" dirty="0" smtClean="0">
              <a:solidFill>
                <a:schemeClr val="bg1"/>
              </a:solidFill>
            </a:endParaRPr>
          </a:p>
          <a:p>
            <a:r>
              <a:rPr lang="en-US" dirty="0" smtClean="0">
                <a:solidFill>
                  <a:schemeClr val="bg1"/>
                </a:solidFill>
              </a:rPr>
              <a:t>Groups representing one-hal</a:t>
            </a:r>
            <a:r>
              <a:rPr lang="en-US" dirty="0" smtClean="0">
                <a:solidFill>
                  <a:schemeClr val="bg1"/>
                </a:solidFill>
              </a:rPr>
              <a:t>f of one percent of a city generally commit 60-75% of all homicide</a:t>
            </a:r>
            <a:endParaRPr lang="en-US" dirty="0" smtClean="0">
              <a:solidFill>
                <a:schemeClr val="bg1"/>
              </a:solidFill>
            </a:endParaRPr>
          </a:p>
          <a:p>
            <a:r>
              <a:rPr lang="en-US" dirty="0" smtClean="0">
                <a:solidFill>
                  <a:schemeClr val="bg1"/>
                </a:solidFill>
              </a:rPr>
              <a:t>When there is, for example, a group-on-group “beef,” imprisoning the last shooters on both sides has no impact on the group dynamic</a:t>
            </a:r>
          </a:p>
          <a:p>
            <a:r>
              <a:rPr lang="en-US" dirty="0" smtClean="0">
                <a:solidFill>
                  <a:schemeClr val="bg1"/>
                </a:solidFill>
              </a:rPr>
              <a:t>Going after shooters doesn’t stop shooting if “</a:t>
            </a:r>
            <a:r>
              <a:rPr lang="en-US" dirty="0" err="1" smtClean="0">
                <a:solidFill>
                  <a:schemeClr val="bg1"/>
                </a:solidFill>
              </a:rPr>
              <a:t>shotcallers</a:t>
            </a:r>
            <a:r>
              <a:rPr lang="en-US" dirty="0" smtClean="0">
                <a:solidFill>
                  <a:schemeClr val="bg1"/>
                </a:solidFill>
              </a:rPr>
              <a:t>” are still running things</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10</a:t>
            </a:fld>
            <a:endParaRPr lang="en-US"/>
          </a:p>
        </p:txBody>
      </p:sp>
    </p:spTree>
    <p:extLst>
      <p:ext uri="{BB962C8B-B14F-4D97-AF65-F5344CB8AC3E}">
        <p14:creationId xmlns:p14="http://schemas.microsoft.com/office/powerpoint/2010/main" val="10579488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Deterrence aimed at individuals frequently doesn’t work when they’re easily replaced</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Drug dealers in “overt” street markets are rapidly and easily replaced</a:t>
            </a:r>
          </a:p>
          <a:p>
            <a:r>
              <a:rPr lang="en-US" dirty="0" smtClean="0">
                <a:solidFill>
                  <a:schemeClr val="bg1"/>
                </a:solidFill>
              </a:rPr>
              <a:t>Deterring the current crop of dealers can have little or no impact on the next wave, or on the drug market</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11</a:t>
            </a:fld>
            <a:endParaRPr lang="en-US"/>
          </a:p>
        </p:txBody>
      </p:sp>
    </p:spTree>
    <p:extLst>
      <p:ext uri="{BB962C8B-B14F-4D97-AF65-F5344CB8AC3E}">
        <p14:creationId xmlns:p14="http://schemas.microsoft.com/office/powerpoint/2010/main" val="924483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bg1"/>
                </a:solidFill>
              </a:rPr>
              <a:t>“Informal” sanctions produced by the community are often more powerful than formal sanctions</a:t>
            </a:r>
            <a:endParaRPr lang="en-US" sz="4000" dirty="0">
              <a:solidFill>
                <a:schemeClr val="bg1"/>
              </a:solidFill>
            </a:endParaRPr>
          </a:p>
        </p:txBody>
      </p:sp>
      <p:sp>
        <p:nvSpPr>
          <p:cNvPr id="3" name="Content Placeholder 2"/>
          <p:cNvSpPr>
            <a:spLocks noGrp="1"/>
          </p:cNvSpPr>
          <p:nvPr>
            <p:ph idx="1"/>
          </p:nvPr>
        </p:nvSpPr>
        <p:spPr/>
        <p:txBody>
          <a:bodyPr>
            <a:normAutofit lnSpcReduction="10000"/>
          </a:bodyPr>
          <a:lstStyle/>
          <a:p>
            <a:endParaRPr lang="en-US" sz="3600" dirty="0" smtClean="0">
              <a:solidFill>
                <a:schemeClr val="bg1"/>
              </a:solidFill>
            </a:endParaRPr>
          </a:p>
          <a:p>
            <a:r>
              <a:rPr lang="en-US" dirty="0" smtClean="0">
                <a:solidFill>
                  <a:schemeClr val="bg1"/>
                </a:solidFill>
              </a:rPr>
              <a:t>“Informal social control” – what your conscience, mother, father, minister, friends, girlfriend thinks and does</a:t>
            </a:r>
          </a:p>
          <a:p>
            <a:r>
              <a:rPr lang="en-US" dirty="0" smtClean="0">
                <a:solidFill>
                  <a:schemeClr val="bg1"/>
                </a:solidFill>
              </a:rPr>
              <a:t>“If I do this my mother will be ashamed of me.”</a:t>
            </a:r>
          </a:p>
          <a:p>
            <a:r>
              <a:rPr lang="en-US" dirty="0" smtClean="0">
                <a:solidFill>
                  <a:schemeClr val="bg1"/>
                </a:solidFill>
              </a:rPr>
              <a:t>“If I do this my girlfriend will break up with me.”</a:t>
            </a:r>
          </a:p>
          <a:p>
            <a:r>
              <a:rPr lang="en-US" dirty="0" smtClean="0">
                <a:solidFill>
                  <a:schemeClr val="bg1"/>
                </a:solidFill>
              </a:rPr>
              <a:t>Pereira, Columbia: The “Crossed Legs” strike</a:t>
            </a:r>
          </a:p>
          <a:p>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12</a:t>
            </a:fld>
            <a:endParaRPr lang="en-US"/>
          </a:p>
        </p:txBody>
      </p:sp>
    </p:spTree>
    <p:extLst>
      <p:ext uri="{BB962C8B-B14F-4D97-AF65-F5344CB8AC3E}">
        <p14:creationId xmlns:p14="http://schemas.microsoft.com/office/powerpoint/2010/main" val="38189512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Sanctions seen as unfair can reduce or even reverse informal social control and deterrence</a:t>
            </a:r>
            <a:endParaRPr lang="en-US" dirty="0">
              <a:solidFill>
                <a:schemeClr val="bg1"/>
              </a:solidFill>
            </a:endParaRPr>
          </a:p>
        </p:txBody>
      </p:sp>
      <p:sp>
        <p:nvSpPr>
          <p:cNvPr id="3" name="Content Placeholder 2"/>
          <p:cNvSpPr>
            <a:spLocks noGrp="1"/>
          </p:cNvSpPr>
          <p:nvPr>
            <p:ph idx="1"/>
          </p:nvPr>
        </p:nvSpPr>
        <p:spPr>
          <a:xfrm>
            <a:off x="457200" y="1905000"/>
            <a:ext cx="8229600" cy="4525963"/>
          </a:xfrm>
        </p:spPr>
        <p:txBody>
          <a:bodyPr>
            <a:normAutofit lnSpcReduction="10000"/>
          </a:bodyPr>
          <a:lstStyle/>
          <a:p>
            <a:r>
              <a:rPr lang="en-US" dirty="0" smtClean="0">
                <a:solidFill>
                  <a:schemeClr val="bg1"/>
                </a:solidFill>
              </a:rPr>
              <a:t>Sanctions and their application should be seen as legitimate</a:t>
            </a:r>
          </a:p>
          <a:p>
            <a:r>
              <a:rPr lang="en-US" dirty="0" smtClean="0">
                <a:solidFill>
                  <a:schemeClr val="bg1"/>
                </a:solidFill>
              </a:rPr>
              <a:t>If not, their power will be reduced at both the individual and the community level</a:t>
            </a:r>
          </a:p>
          <a:p>
            <a:r>
              <a:rPr lang="en-US" dirty="0" smtClean="0">
                <a:solidFill>
                  <a:schemeClr val="bg1"/>
                </a:solidFill>
              </a:rPr>
              <a:t>Perceptions of illegitimacy can remove the stigma of sanction – prison becomes a right of passage – promote offending through “backlash,” and undercut compliance and cooperation with the law</a:t>
            </a:r>
          </a:p>
          <a:p>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13</a:t>
            </a:fld>
            <a:endParaRPr lang="en-US"/>
          </a:p>
        </p:txBody>
      </p:sp>
    </p:spTree>
    <p:extLst>
      <p:ext uri="{BB962C8B-B14F-4D97-AF65-F5344CB8AC3E}">
        <p14:creationId xmlns:p14="http://schemas.microsoft.com/office/powerpoint/2010/main" val="31361931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txBox="1">
            <a:spLocks/>
          </p:cNvSpPr>
          <p:nvPr/>
        </p:nvSpPr>
        <p:spPr bwMode="auto">
          <a:xfrm>
            <a:off x="1066800" y="419100"/>
            <a:ext cx="662939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defRPr/>
            </a:pPr>
            <a:r>
              <a:rPr lang="en-US" sz="3600" dirty="0">
                <a:solidFill>
                  <a:srgbClr val="FFFFFF"/>
                </a:solidFill>
              </a:rPr>
              <a:t>In NYC, in high-crime black neighborhoods:</a:t>
            </a:r>
          </a:p>
        </p:txBody>
      </p:sp>
      <p:sp>
        <p:nvSpPr>
          <p:cNvPr id="5" name="Slide Number Placeholder 3"/>
          <p:cNvSpPr>
            <a:spLocks noGrp="1"/>
          </p:cNvSpPr>
          <p:nvPr>
            <p:ph type="sldNum" sz="quarter" idx="10"/>
          </p:nvPr>
        </p:nvSpPr>
        <p:spPr/>
        <p:txBody>
          <a:bodyPr/>
          <a:lstStyle>
            <a:lvl1pPr eaLnBrk="0" hangingPunct="0">
              <a:defRPr sz="4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eaLnBrk="1" hangingPunct="1">
              <a:defRPr/>
            </a:pPr>
            <a:fld id="{D08BF48B-C2C2-E34A-9B4D-4E3536CC831C}" type="slidenum">
              <a:rPr lang="en-US" sz="1200">
                <a:solidFill>
                  <a:srgbClr val="878787"/>
                </a:solidFill>
                <a:latin typeface="Calibri" pitchFamily="34" charset="0"/>
                <a:ea typeface="MS PGothic" pitchFamily="34" charset="-128"/>
                <a:sym typeface="Calibri" pitchFamily="34" charset="0"/>
              </a:rPr>
              <a:pPr eaLnBrk="1" hangingPunct="1">
                <a:defRPr/>
              </a:pPr>
              <a:t>14</a:t>
            </a:fld>
            <a:endParaRPr lang="en-US" sz="1200">
              <a:solidFill>
                <a:srgbClr val="878787"/>
              </a:solidFill>
              <a:latin typeface="Calibri" pitchFamily="34" charset="0"/>
              <a:ea typeface="MS PGothic" pitchFamily="34" charset="-128"/>
              <a:sym typeface="Calibri" pitchFamily="34" charset="0"/>
            </a:endParaRPr>
          </a:p>
        </p:txBody>
      </p:sp>
      <p:sp>
        <p:nvSpPr>
          <p:cNvPr id="217092" name="Rectangle 2"/>
          <p:cNvSpPr>
            <a:spLocks/>
          </p:cNvSpPr>
          <p:nvPr/>
        </p:nvSpPr>
        <p:spPr bwMode="auto">
          <a:xfrm>
            <a:off x="1389063" y="1905000"/>
            <a:ext cx="6362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fontAlgn="base">
              <a:spcBef>
                <a:spcPts val="600"/>
              </a:spcBef>
              <a:spcAft>
                <a:spcPct val="0"/>
              </a:spcAft>
            </a:pPr>
            <a:endParaRPr lang="en-US" sz="2000" smtClean="0">
              <a:solidFill>
                <a:srgbClr val="FFFFFF"/>
              </a:solidFill>
              <a:latin typeface="Calibri" charset="0"/>
              <a:ea typeface="ヒラギノ角ゴ ProN W3" charset="0"/>
              <a:cs typeface="ヒラギノ角ゴ ProN W3" charset="0"/>
            </a:endParaRPr>
          </a:p>
        </p:txBody>
      </p:sp>
      <p:sp>
        <p:nvSpPr>
          <p:cNvPr id="217093" name="TextBox 1"/>
          <p:cNvSpPr txBox="1">
            <a:spLocks noChangeArrowheads="1"/>
          </p:cNvSpPr>
          <p:nvPr/>
        </p:nvSpPr>
        <p:spPr bwMode="auto">
          <a:xfrm>
            <a:off x="1219200" y="1676400"/>
            <a:ext cx="723900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lvl="0" eaLnBrk="1" hangingPunct="1">
              <a:spcBef>
                <a:spcPts val="600"/>
              </a:spcBef>
              <a:buClr>
                <a:prstClr val="white"/>
              </a:buClr>
              <a:defRPr/>
            </a:pPr>
            <a:r>
              <a:rPr lang="en-US" dirty="0" smtClean="0">
                <a:solidFill>
                  <a:prstClr val="white"/>
                </a:solidFill>
                <a:latin typeface="Calibri"/>
                <a:ea typeface="Arial" pitchFamily="34" charset="0"/>
                <a:cs typeface="+mn-cs"/>
              </a:rPr>
              <a:t>Young black people in troubled neighborhoods report:</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cs typeface="+mn-cs"/>
              </a:rPr>
              <a:t>44% had been stopped nine or more times</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rPr>
              <a:t>Less than a third were ever told why they were stopped</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cs typeface="+mn-cs"/>
              </a:rPr>
              <a:t>71% had been frisked</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rPr>
              <a:t>64% had been searched</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cs typeface="+mn-cs"/>
              </a:rPr>
              <a:t>45% had  been threatened</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rPr>
              <a:t>46% had had force used against them</a:t>
            </a:r>
          </a:p>
          <a:p>
            <a:pPr marL="1085850" lvl="1" indent="-342900" eaLnBrk="1" hangingPunct="1">
              <a:spcBef>
                <a:spcPts val="600"/>
              </a:spcBef>
              <a:buClr>
                <a:prstClr val="white"/>
              </a:buClr>
              <a:buFont typeface="Arial"/>
              <a:buChar char="•"/>
              <a:defRPr/>
            </a:pPr>
            <a:r>
              <a:rPr lang="en-US" dirty="0" smtClean="0">
                <a:solidFill>
                  <a:prstClr val="white"/>
                </a:solidFill>
                <a:latin typeface="Calibri"/>
                <a:ea typeface="Arial" pitchFamily="34" charset="0"/>
                <a:cs typeface="+mn-cs"/>
              </a:rPr>
              <a:t>25% had weapons displayed against them</a:t>
            </a:r>
            <a:endParaRPr lang="en-US" dirty="0">
              <a:solidFill>
                <a:prstClr val="white"/>
              </a:solidFill>
              <a:latin typeface="Calibri"/>
              <a:ea typeface="Arial" pitchFamily="34" charset="0"/>
              <a:cs typeface="+mn-cs"/>
            </a:endParaRPr>
          </a:p>
          <a:p>
            <a:pPr lvl="0" eaLnBrk="1" hangingPunct="1">
              <a:spcBef>
                <a:spcPts val="600"/>
              </a:spcBef>
              <a:buClr>
                <a:prstClr val="white"/>
              </a:buClr>
              <a:defRPr/>
            </a:pPr>
            <a:endParaRPr lang="en-US" sz="1800" dirty="0" smtClean="0">
              <a:solidFill>
                <a:srgbClr val="FFFFFF"/>
              </a:solidFill>
            </a:endParaRPr>
          </a:p>
        </p:txBody>
      </p:sp>
    </p:spTree>
    <p:extLst>
      <p:ext uri="{BB962C8B-B14F-4D97-AF65-F5344CB8AC3E}">
        <p14:creationId xmlns:p14="http://schemas.microsoft.com/office/powerpoint/2010/main" val="994171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eaLnBrk="0" hangingPunct="0">
              <a:defRPr sz="4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eaLnBrk="1" hangingPunct="1"/>
            <a:fld id="{F58F176D-ED26-45CF-B599-E71BE8C276AB}" type="slidenum">
              <a:rPr lang="en-US" sz="1200">
                <a:solidFill>
                  <a:srgbClr val="878787"/>
                </a:solidFill>
                <a:latin typeface="Calibri" pitchFamily="34" charset="0"/>
                <a:ea typeface="MS PGothic" pitchFamily="34" charset="-128"/>
                <a:sym typeface="Calibri" pitchFamily="34" charset="0"/>
              </a:rPr>
              <a:pPr eaLnBrk="1" hangingPunct="1"/>
              <a:t>15</a:t>
            </a:fld>
            <a:endParaRPr lang="en-US" sz="1200">
              <a:solidFill>
                <a:srgbClr val="878787"/>
              </a:solidFill>
              <a:latin typeface="Calibri" pitchFamily="34" charset="0"/>
              <a:ea typeface="MS PGothic" pitchFamily="34" charset="-128"/>
              <a:sym typeface="Calibri" pitchFamily="34" charset="0"/>
            </a:endParaRPr>
          </a:p>
        </p:txBody>
      </p:sp>
      <p:sp>
        <p:nvSpPr>
          <p:cNvPr id="17410" name="Rectangle 2"/>
          <p:cNvSpPr>
            <a:spLocks/>
          </p:cNvSpPr>
          <p:nvPr/>
        </p:nvSpPr>
        <p:spPr bwMode="auto">
          <a:xfrm>
            <a:off x="990600" y="914400"/>
            <a:ext cx="686829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defRPr/>
            </a:pPr>
            <a:r>
              <a:rPr lang="en-US" sz="3600" dirty="0" smtClean="0">
                <a:solidFill>
                  <a:srgbClr val="FFFFFF"/>
                </a:solidFill>
              </a:rPr>
              <a:t>In NYC, in high-crime black neighborhoods:</a:t>
            </a:r>
          </a:p>
          <a:p>
            <a:pPr marL="342900" indent="-342900">
              <a:lnSpc>
                <a:spcPct val="150000"/>
              </a:lnSpc>
              <a:buFont typeface="Wingdings" pitchFamily="2" charset="2"/>
              <a:buChar char="§"/>
              <a:defRPr/>
            </a:pPr>
            <a:endParaRPr lang="en-US" sz="2000" dirty="0" smtClean="0">
              <a:solidFill>
                <a:srgbClr val="FFFFFF"/>
              </a:solidFill>
            </a:endParaRPr>
          </a:p>
          <a:p>
            <a:pPr marL="342900" indent="-342900">
              <a:lnSpc>
                <a:spcPct val="150000"/>
              </a:lnSpc>
              <a:buFont typeface="Wingdings" pitchFamily="2" charset="2"/>
              <a:buChar char="§"/>
              <a:defRPr/>
            </a:pPr>
            <a:r>
              <a:rPr lang="en-US" sz="2400" dirty="0" smtClean="0">
                <a:solidFill>
                  <a:srgbClr val="FFFFFF"/>
                </a:solidFill>
              </a:rPr>
              <a:t>88% of young people say people in their neighborhood don’t trust the police</a:t>
            </a:r>
          </a:p>
          <a:p>
            <a:pPr marL="342900" indent="-342900">
              <a:lnSpc>
                <a:spcPct val="150000"/>
              </a:lnSpc>
              <a:buFont typeface="Wingdings" pitchFamily="2" charset="2"/>
              <a:buChar char="§"/>
              <a:defRPr/>
            </a:pPr>
            <a:r>
              <a:rPr lang="en-US" sz="2400" dirty="0" smtClean="0">
                <a:solidFill>
                  <a:srgbClr val="FFFFFF"/>
                </a:solidFill>
              </a:rPr>
              <a:t>Only 40% would ask the police for help</a:t>
            </a:r>
          </a:p>
          <a:p>
            <a:pPr marL="342900" indent="-342900">
              <a:lnSpc>
                <a:spcPct val="150000"/>
              </a:lnSpc>
              <a:buFont typeface="Wingdings" pitchFamily="2" charset="2"/>
              <a:buChar char="§"/>
              <a:defRPr/>
            </a:pPr>
            <a:r>
              <a:rPr lang="en-US" sz="2400" dirty="0" smtClean="0">
                <a:solidFill>
                  <a:srgbClr val="FFFFFF"/>
                </a:solidFill>
              </a:rPr>
              <a:t>Only 25% would report someone who had committed a crime</a:t>
            </a:r>
            <a:endParaRPr lang="en-US" sz="2400" dirty="0">
              <a:solidFill>
                <a:srgbClr val="00B0F0"/>
              </a:solidFill>
            </a:endParaRPr>
          </a:p>
        </p:txBody>
      </p:sp>
      <p:sp>
        <p:nvSpPr>
          <p:cNvPr id="7" name="TextBox 6"/>
          <p:cNvSpPr txBox="1"/>
          <p:nvPr/>
        </p:nvSpPr>
        <p:spPr>
          <a:xfrm>
            <a:off x="6661447" y="6253754"/>
            <a:ext cx="2194255" cy="276999"/>
          </a:xfrm>
          <a:prstGeom prst="rect">
            <a:avLst/>
          </a:prstGeom>
          <a:noFill/>
        </p:spPr>
        <p:txBody>
          <a:bodyPr wrap="none" rtlCol="0">
            <a:spAutoFit/>
          </a:bodyPr>
          <a:lstStyle/>
          <a:p>
            <a:r>
              <a:rPr lang="en-US" sz="1200" dirty="0" smtClean="0">
                <a:solidFill>
                  <a:prstClr val="white"/>
                </a:solidFill>
              </a:rPr>
              <a:t>Source: Vera Institute of Justice</a:t>
            </a:r>
          </a:p>
        </p:txBody>
      </p:sp>
    </p:spTree>
    <p:extLst>
      <p:ext uri="{BB962C8B-B14F-4D97-AF65-F5344CB8AC3E}">
        <p14:creationId xmlns:p14="http://schemas.microsoft.com/office/powerpoint/2010/main" val="3492141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bg1"/>
                </a:solidFill>
              </a:rPr>
              <a:t>People often don’t know what the law is or what sanctions they’re exposed to</a:t>
            </a:r>
            <a:endParaRPr lang="en-US" sz="4000"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a:t>
            </a:r>
            <a:r>
              <a:rPr lang="en-US" dirty="0" smtClean="0">
                <a:solidFill>
                  <a:schemeClr val="bg1"/>
                </a:solidFill>
                <a:latin typeface=""/>
              </a:rPr>
              <a:t>Evidently</a:t>
            </a:r>
            <a:r>
              <a:rPr lang="en-US" dirty="0">
                <a:solidFill>
                  <a:schemeClr val="bg1"/>
                </a:solidFill>
                <a:latin typeface=""/>
              </a:rPr>
              <a:t>, urban </a:t>
            </a:r>
            <a:r>
              <a:rPr lang="en-US" dirty="0" smtClean="0">
                <a:solidFill>
                  <a:schemeClr val="bg1"/>
                </a:solidFill>
                <a:latin typeface=""/>
              </a:rPr>
              <a:t>criminals’ </a:t>
            </a:r>
            <a:r>
              <a:rPr lang="en-US" dirty="0">
                <a:solidFill>
                  <a:schemeClr val="bg1"/>
                </a:solidFill>
                <a:latin typeface=""/>
              </a:rPr>
              <a:t>perceptions of punishment risks prevailing </a:t>
            </a:r>
            <a:r>
              <a:rPr lang="en-US" dirty="0" smtClean="0">
                <a:solidFill>
                  <a:schemeClr val="bg1"/>
                </a:solidFill>
                <a:latin typeface=""/>
              </a:rPr>
              <a:t>in their </a:t>
            </a:r>
            <a:r>
              <a:rPr lang="en-US" dirty="0">
                <a:solidFill>
                  <a:schemeClr val="bg1"/>
                </a:solidFill>
                <a:latin typeface=""/>
              </a:rPr>
              <a:t>areas have virtually no </a:t>
            </a:r>
            <a:r>
              <a:rPr lang="en-US" dirty="0" smtClean="0">
                <a:solidFill>
                  <a:schemeClr val="bg1"/>
                </a:solidFill>
                <a:latin typeface=""/>
              </a:rPr>
              <a:t>systematic correspondence </a:t>
            </a:r>
            <a:r>
              <a:rPr lang="en-US" dirty="0">
                <a:solidFill>
                  <a:schemeClr val="bg1"/>
                </a:solidFill>
                <a:latin typeface=""/>
              </a:rPr>
              <a:t>with </a:t>
            </a:r>
            <a:r>
              <a:rPr lang="en-US" dirty="0" smtClean="0">
                <a:solidFill>
                  <a:schemeClr val="bg1"/>
                </a:solidFill>
                <a:latin typeface=""/>
              </a:rPr>
              <a:t>reality</a:t>
            </a:r>
            <a:r>
              <a:rPr lang="en-US" dirty="0">
                <a:solidFill>
                  <a:schemeClr val="bg1"/>
                </a:solidFill>
                <a:latin typeface=""/>
              </a:rPr>
              <a:t>.</a:t>
            </a:r>
            <a:r>
              <a:rPr lang="en-US" dirty="0" smtClean="0">
                <a:solidFill>
                  <a:schemeClr val="bg1"/>
                </a:solidFill>
                <a:latin typeface=""/>
              </a:rPr>
              <a:t>”</a:t>
            </a:r>
          </a:p>
          <a:p>
            <a:pPr marL="0" indent="0">
              <a:buNone/>
            </a:pPr>
            <a:r>
              <a:rPr lang="en-US" dirty="0" smtClean="0">
                <a:solidFill>
                  <a:schemeClr val="bg1"/>
                </a:solidFill>
                <a:latin typeface=""/>
              </a:rPr>
              <a:t>	</a:t>
            </a:r>
            <a:r>
              <a:rPr lang="en-US" sz="2000" dirty="0" err="1" smtClean="0">
                <a:solidFill>
                  <a:schemeClr val="bg1"/>
                </a:solidFill>
                <a:latin typeface=""/>
              </a:rPr>
              <a:t>Kleck</a:t>
            </a:r>
            <a:r>
              <a:rPr lang="en-US" sz="2000" dirty="0" smtClean="0">
                <a:solidFill>
                  <a:schemeClr val="bg1"/>
                </a:solidFill>
                <a:latin typeface=""/>
              </a:rPr>
              <a:t> et al, “The Missing Link in General Deterrence 		Research.”</a:t>
            </a:r>
          </a:p>
          <a:p>
            <a:r>
              <a:rPr lang="en-US" dirty="0" smtClean="0">
                <a:solidFill>
                  <a:schemeClr val="bg1"/>
                </a:solidFill>
                <a:latin typeface=""/>
              </a:rPr>
              <a:t>“Gambling counts?”</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16</a:t>
            </a:fld>
            <a:endParaRPr lang="en-US"/>
          </a:p>
        </p:txBody>
      </p:sp>
    </p:spTree>
    <p:extLst>
      <p:ext uri="{BB962C8B-B14F-4D97-AF65-F5344CB8AC3E}">
        <p14:creationId xmlns:p14="http://schemas.microsoft.com/office/powerpoint/2010/main" val="42166839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People don’t know, cont.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solidFill>
                  <a:schemeClr val="bg1"/>
                </a:solidFill>
              </a:rPr>
              <a:t>“Existing </a:t>
            </a:r>
            <a:r>
              <a:rPr lang="en-US" dirty="0">
                <a:solidFill>
                  <a:schemeClr val="bg1"/>
                </a:solidFill>
              </a:rPr>
              <a:t>law contains over 30 possible sentencing triads for </a:t>
            </a:r>
            <a:r>
              <a:rPr lang="en-US" dirty="0" smtClean="0">
                <a:solidFill>
                  <a:schemeClr val="bg1"/>
                </a:solidFill>
              </a:rPr>
              <a:t>felony offenses</a:t>
            </a:r>
            <a:r>
              <a:rPr lang="en-US" dirty="0">
                <a:solidFill>
                  <a:schemeClr val="bg1"/>
                </a:solidFill>
              </a:rPr>
              <a:t>. The sentencing formulas are complex, inconsistent and </a:t>
            </a:r>
            <a:r>
              <a:rPr lang="en-US" dirty="0" smtClean="0">
                <a:solidFill>
                  <a:schemeClr val="bg1"/>
                </a:solidFill>
              </a:rPr>
              <a:t>confusing. A </a:t>
            </a:r>
            <a:r>
              <a:rPr lang="en-US" dirty="0">
                <a:solidFill>
                  <a:schemeClr val="bg1"/>
                </a:solidFill>
              </a:rPr>
              <a:t>judge is often required to complete a worksheet which can </a:t>
            </a:r>
            <a:r>
              <a:rPr lang="en-US" dirty="0" smtClean="0">
                <a:solidFill>
                  <a:schemeClr val="bg1"/>
                </a:solidFill>
              </a:rPr>
              <a:t>be more </a:t>
            </a:r>
            <a:r>
              <a:rPr lang="en-US" dirty="0">
                <a:solidFill>
                  <a:schemeClr val="bg1"/>
                </a:solidFill>
              </a:rPr>
              <a:t>complicated than an IRS form in order to calculate the </a:t>
            </a:r>
            <a:r>
              <a:rPr lang="en-US" dirty="0" smtClean="0">
                <a:solidFill>
                  <a:schemeClr val="bg1"/>
                </a:solidFill>
              </a:rPr>
              <a:t>proper sentence</a:t>
            </a:r>
            <a:r>
              <a:rPr lang="en-US" dirty="0">
                <a:solidFill>
                  <a:schemeClr val="bg1"/>
                </a:solidFill>
              </a:rPr>
              <a:t>. When mathematical errors or other mistakes are made, </a:t>
            </a:r>
            <a:r>
              <a:rPr lang="en-US" dirty="0" smtClean="0">
                <a:solidFill>
                  <a:schemeClr val="bg1"/>
                </a:solidFill>
              </a:rPr>
              <a:t>the case </a:t>
            </a:r>
            <a:r>
              <a:rPr lang="en-US" dirty="0">
                <a:solidFill>
                  <a:schemeClr val="bg1"/>
                </a:solidFill>
              </a:rPr>
              <a:t>is often reversed on appeal</a:t>
            </a:r>
            <a:r>
              <a:rPr lang="en-US" dirty="0" smtClean="0">
                <a:solidFill>
                  <a:schemeClr val="bg1"/>
                </a:solidFill>
              </a:rPr>
              <a:t>.”</a:t>
            </a:r>
          </a:p>
          <a:p>
            <a:pPr marL="0" indent="0">
              <a:buNone/>
            </a:pPr>
            <a:r>
              <a:rPr lang="en-US" dirty="0">
                <a:solidFill>
                  <a:schemeClr val="bg1"/>
                </a:solidFill>
              </a:rPr>
              <a:t>	</a:t>
            </a:r>
            <a:r>
              <a:rPr lang="en-US" dirty="0" smtClean="0">
                <a:solidFill>
                  <a:schemeClr val="bg1"/>
                </a:solidFill>
              </a:rPr>
              <a:t>California State Judiciary Committee</a:t>
            </a:r>
            <a:endParaRPr lang="en-US" dirty="0" smtClean="0">
              <a:solidFill>
                <a:schemeClr val="bg1"/>
              </a:solidFill>
            </a:endParaRPr>
          </a:p>
          <a:p>
            <a:endParaRPr lang="en-US" dirty="0"/>
          </a:p>
        </p:txBody>
      </p:sp>
      <p:sp>
        <p:nvSpPr>
          <p:cNvPr id="4" name="Slide Number Placeholder 3"/>
          <p:cNvSpPr>
            <a:spLocks noGrp="1"/>
          </p:cNvSpPr>
          <p:nvPr>
            <p:ph type="sldNum" sz="quarter" idx="12"/>
          </p:nvPr>
        </p:nvSpPr>
        <p:spPr/>
        <p:txBody>
          <a:bodyPr/>
          <a:lstStyle/>
          <a:p>
            <a:fld id="{533E6745-448D-4DBC-8779-EC931E8754C8}" type="slidenum">
              <a:rPr lang="en-US" smtClean="0"/>
              <a:t>17</a:t>
            </a:fld>
            <a:endParaRPr lang="en-US"/>
          </a:p>
        </p:txBody>
      </p:sp>
    </p:spTree>
    <p:extLst>
      <p:ext uri="{BB962C8B-B14F-4D97-AF65-F5344CB8AC3E}">
        <p14:creationId xmlns:p14="http://schemas.microsoft.com/office/powerpoint/2010/main" val="10924628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chemeClr val="bg1"/>
                </a:solidFill>
              </a:rPr>
              <a:t>People frequently can’t know what their risks are, because authorities are changing them</a:t>
            </a:r>
            <a:endParaRPr lang="en-US" sz="4000"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solidFill>
                <a:schemeClr val="bg1"/>
              </a:solidFill>
            </a:endParaRPr>
          </a:p>
          <a:p>
            <a:pPr marL="0" indent="0">
              <a:buNone/>
            </a:pPr>
            <a:r>
              <a:rPr lang="en-US" dirty="0" smtClean="0">
                <a:solidFill>
                  <a:schemeClr val="bg1"/>
                </a:solidFill>
              </a:rPr>
              <a:t>Police and prosecutors can be focusing on particular offenses or offenders, and particular offenders can be suddenly at extremely elevated risk, and there is no way that they can know it and adjust their behavior.</a:t>
            </a:r>
          </a:p>
          <a:p>
            <a:pPr marL="0" indent="0">
              <a:buNone/>
            </a:pPr>
            <a:endParaRPr lang="en-US" dirty="0">
              <a:solidFill>
                <a:schemeClr val="bg1"/>
              </a:solidFill>
            </a:endParaRPr>
          </a:p>
          <a:p>
            <a:pPr marL="0" indent="0">
              <a:buNone/>
            </a:pPr>
            <a:r>
              <a:rPr lang="en-US" dirty="0" smtClean="0">
                <a:solidFill>
                  <a:schemeClr val="bg1"/>
                </a:solidFill>
              </a:rPr>
              <a:t>Freddie </a:t>
            </a:r>
            <a:r>
              <a:rPr lang="en-US" dirty="0" err="1" smtClean="0">
                <a:solidFill>
                  <a:schemeClr val="bg1"/>
                </a:solidFill>
              </a:rPr>
              <a:t>Cardoza</a:t>
            </a:r>
            <a:r>
              <a:rPr lang="en-US" dirty="0" smtClean="0">
                <a:solidFill>
                  <a:schemeClr val="bg1"/>
                </a:solidFill>
              </a:rPr>
              <a:t> – a minor state misdemeanor arrest for possession of one round of pistol ammunition turns into fifteen year federally.</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18</a:t>
            </a:fld>
            <a:endParaRPr lang="en-US"/>
          </a:p>
        </p:txBody>
      </p:sp>
    </p:spTree>
    <p:extLst>
      <p:ext uri="{BB962C8B-B14F-4D97-AF65-F5344CB8AC3E}">
        <p14:creationId xmlns:p14="http://schemas.microsoft.com/office/powerpoint/2010/main" val="5207613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Deterrence is real</a:t>
            </a:r>
            <a:endParaRPr lang="en-US" dirty="0">
              <a:solidFill>
                <a:schemeClr val="bg1"/>
              </a:solidFill>
            </a:endParaRPr>
          </a:p>
        </p:txBody>
      </p:sp>
      <p:sp>
        <p:nvSpPr>
          <p:cNvPr id="6" name="Content Placeholder 5"/>
          <p:cNvSpPr>
            <a:spLocks noGrp="1"/>
          </p:cNvSpPr>
          <p:nvPr>
            <p:ph idx="1"/>
          </p:nvPr>
        </p:nvSpPr>
        <p:spPr/>
        <p:txBody>
          <a:bodyPr/>
          <a:lstStyle/>
          <a:p>
            <a:pPr marL="0" indent="0">
              <a:buNone/>
            </a:pPr>
            <a:r>
              <a:rPr lang="en-US" dirty="0" smtClean="0">
                <a:solidFill>
                  <a:schemeClr val="bg1"/>
                </a:solidFill>
              </a:rPr>
              <a:t>But the ways in which we try to produce deterrence often don’t work, and often make things worse.</a:t>
            </a:r>
          </a:p>
          <a:p>
            <a:pPr marL="0" indent="0">
              <a:buNone/>
            </a:pPr>
            <a:endParaRPr lang="en-US" dirty="0">
              <a:solidFill>
                <a:schemeClr val="bg1"/>
              </a:solidFill>
            </a:endParaRPr>
          </a:p>
          <a:p>
            <a:pPr marL="0" indent="0">
              <a:buNone/>
            </a:pPr>
            <a:r>
              <a:rPr lang="en-US" dirty="0" smtClean="0">
                <a:solidFill>
                  <a:schemeClr val="bg1"/>
                </a:solidFill>
              </a:rPr>
              <a:t>Increasing sanctions is literally the least important thing that we can do – and often makes things worse.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19</a:t>
            </a:fld>
            <a:endParaRPr lang="en-US">
              <a:cs typeface="ヒラギノ角ゴ ProN W3"/>
            </a:endParaRPr>
          </a:p>
        </p:txBody>
      </p:sp>
    </p:spTree>
    <p:extLst>
      <p:ext uri="{BB962C8B-B14F-4D97-AF65-F5344CB8AC3E}">
        <p14:creationId xmlns:p14="http://schemas.microsoft.com/office/powerpoint/2010/main" val="249377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Deterrence is real</a:t>
            </a:r>
            <a:endParaRPr lang="en-US" dirty="0">
              <a:solidFill>
                <a:schemeClr val="bg1"/>
              </a:solidFill>
            </a:endParaRPr>
          </a:p>
        </p:txBody>
      </p:sp>
      <p:sp>
        <p:nvSpPr>
          <p:cNvPr id="6" name="Content Placeholder 5"/>
          <p:cNvSpPr>
            <a:spLocks noGrp="1"/>
          </p:cNvSpPr>
          <p:nvPr>
            <p:ph idx="1"/>
          </p:nvPr>
        </p:nvSpPr>
        <p:spPr/>
        <p:txBody>
          <a:bodyPr/>
          <a:lstStyle/>
          <a:p>
            <a:r>
              <a:rPr lang="en-US" dirty="0" smtClean="0">
                <a:solidFill>
                  <a:schemeClr val="bg1"/>
                </a:solidFill>
              </a:rPr>
              <a:t>Even seasoned offenders don’t commit crimes when in front of police</a:t>
            </a:r>
            <a:endParaRPr lang="en-US" dirty="0" smtClean="0">
              <a:solidFill>
                <a:schemeClr val="bg1"/>
              </a:solidFill>
            </a:endParaRPr>
          </a:p>
          <a:p>
            <a:r>
              <a:rPr lang="en-US" dirty="0" smtClean="0">
                <a:solidFill>
                  <a:schemeClr val="bg1"/>
                </a:solidFill>
              </a:rPr>
              <a:t>Even seasoned offenders look both ways before they cross the street, run from police, throw drugs away while they’re running, hire defense lawyers, and flip on their friends</a:t>
            </a:r>
          </a:p>
          <a:p>
            <a:r>
              <a:rPr lang="en-US" dirty="0" smtClean="0">
                <a:solidFill>
                  <a:schemeClr val="bg1"/>
                </a:solidFill>
              </a:rPr>
              <a:t>People don’t want to get hurt, get arrested, go to jail, and go to prison</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a:t>
            </a:fld>
            <a:endParaRPr lang="en-US">
              <a:cs typeface="ヒラギノ角ゴ ProN W3"/>
            </a:endParaRPr>
          </a:p>
        </p:txBody>
      </p:sp>
    </p:spTree>
    <p:extLst>
      <p:ext uri="{BB962C8B-B14F-4D97-AF65-F5344CB8AC3E}">
        <p14:creationId xmlns:p14="http://schemas.microsoft.com/office/powerpoint/2010/main" val="66308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dirty="0">
              <a:solidFill>
                <a:schemeClr val="bg1"/>
              </a:solidFill>
            </a:endParaRPr>
          </a:p>
        </p:txBody>
      </p:sp>
      <p:sp>
        <p:nvSpPr>
          <p:cNvPr id="6" name="Content Placeholder 5"/>
          <p:cNvSpPr>
            <a:spLocks noGrp="1"/>
          </p:cNvSpPr>
          <p:nvPr>
            <p:ph idx="1"/>
          </p:nvPr>
        </p:nvSpPr>
        <p:spPr/>
        <p:txBody>
          <a:bodyPr/>
          <a:lstStyle/>
          <a:p>
            <a:pPr marL="0" indent="0">
              <a:buNone/>
            </a:pPr>
            <a:endParaRPr lang="en-US" dirty="0" smtClean="0">
              <a:solidFill>
                <a:schemeClr val="bg1"/>
              </a:solidFill>
            </a:endParaRPr>
          </a:p>
          <a:p>
            <a:pPr marL="0" indent="0" algn="ctr">
              <a:buNone/>
            </a:pPr>
            <a:r>
              <a:rPr lang="en-US" sz="5400" dirty="0" smtClean="0">
                <a:solidFill>
                  <a:schemeClr val="bg1"/>
                </a:solidFill>
              </a:rPr>
              <a:t>GETTING DETERRENCE RIGHT</a:t>
            </a:r>
            <a:endParaRPr lang="en-US" sz="5400"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20</a:t>
            </a:fld>
            <a:endParaRPr lang="en-US">
              <a:cs typeface="ヒラギノ角ゴ ProN W3"/>
            </a:endParaRPr>
          </a:p>
        </p:txBody>
      </p:sp>
    </p:spTree>
    <p:extLst>
      <p:ext uri="{BB962C8B-B14F-4D97-AF65-F5344CB8AC3E}">
        <p14:creationId xmlns:p14="http://schemas.microsoft.com/office/powerpoint/2010/main" val="234414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143000"/>
          </a:xfrm>
        </p:spPr>
        <p:txBody>
          <a:bodyPr>
            <a:noAutofit/>
          </a:bodyPr>
          <a:lstStyle/>
          <a:p>
            <a:r>
              <a:rPr lang="en-US" sz="4000" dirty="0">
                <a:solidFill>
                  <a:schemeClr val="bg1"/>
                </a:solidFill>
              </a:rPr>
              <a:t>Focus on the small number of key offenders</a:t>
            </a:r>
            <a:br>
              <a:rPr lang="en-US" sz="4000" dirty="0">
                <a:solidFill>
                  <a:schemeClr val="bg1"/>
                </a:solidFill>
              </a:rPr>
            </a:br>
            <a:endParaRPr lang="en-US" sz="4000" dirty="0">
              <a:solidFill>
                <a:schemeClr val="bg1"/>
              </a:solidFill>
            </a:endParaRPr>
          </a:p>
        </p:txBody>
      </p:sp>
      <p:sp>
        <p:nvSpPr>
          <p:cNvPr id="6" name="Content Placeholder 5"/>
          <p:cNvSpPr>
            <a:spLocks noGrp="1"/>
          </p:cNvSpPr>
          <p:nvPr>
            <p:ph idx="1"/>
          </p:nvPr>
        </p:nvSpPr>
        <p:spPr/>
        <p:txBody>
          <a:bodyPr>
            <a:normAutofit lnSpcReduction="10000"/>
          </a:bodyPr>
          <a:lstStyle/>
          <a:p>
            <a:r>
              <a:rPr lang="en-US" dirty="0" smtClean="0">
                <a:solidFill>
                  <a:schemeClr val="bg1"/>
                </a:solidFill>
              </a:rPr>
              <a:t>Very small numbers of people drive serious violent crime</a:t>
            </a:r>
          </a:p>
          <a:p>
            <a:pPr marL="0" indent="0">
              <a:buNone/>
            </a:pPr>
            <a:endParaRPr lang="en-US" dirty="0">
              <a:solidFill>
                <a:schemeClr val="bg1"/>
              </a:solidFill>
            </a:endParaRPr>
          </a:p>
          <a:p>
            <a:r>
              <a:rPr lang="en-US" dirty="0" smtClean="0">
                <a:solidFill>
                  <a:schemeClr val="bg1"/>
                </a:solidFill>
              </a:rPr>
              <a:t>When they’re in groups, we have to focus on the groups</a:t>
            </a:r>
          </a:p>
          <a:p>
            <a:pPr lvl="1"/>
            <a:r>
              <a:rPr lang="en-US" dirty="0" smtClean="0">
                <a:solidFill>
                  <a:schemeClr val="bg1"/>
                </a:solidFill>
              </a:rPr>
              <a:t>“Pulling levers” approaches take advantage of chronic offending</a:t>
            </a:r>
          </a:p>
          <a:p>
            <a:pPr lvl="1"/>
            <a:r>
              <a:rPr lang="en-US" dirty="0" smtClean="0">
                <a:solidFill>
                  <a:schemeClr val="bg1"/>
                </a:solidFill>
              </a:rPr>
              <a:t>New approaches to historical conspiracy cases </a:t>
            </a:r>
          </a:p>
          <a:p>
            <a:pPr marL="0" indent="0">
              <a:buNone/>
            </a:pPr>
            <a:r>
              <a:rPr lang="en-US" dirty="0">
                <a:solidFill>
                  <a:schemeClr val="bg1"/>
                </a:solidFill>
              </a:rPr>
              <a:t>	</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21</a:t>
            </a:fld>
            <a:endParaRPr lang="en-US">
              <a:cs typeface="ヒラギノ角ゴ ProN W3"/>
            </a:endParaRPr>
          </a:p>
        </p:txBody>
      </p:sp>
    </p:spTree>
    <p:extLst>
      <p:ext uri="{BB962C8B-B14F-4D97-AF65-F5344CB8AC3E}">
        <p14:creationId xmlns:p14="http://schemas.microsoft.com/office/powerpoint/2010/main" val="76908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143000"/>
          </a:xfrm>
        </p:spPr>
        <p:txBody>
          <a:bodyPr>
            <a:noAutofit/>
          </a:bodyPr>
          <a:lstStyle/>
          <a:p>
            <a:r>
              <a:rPr lang="en-US" sz="4000" dirty="0" smtClean="0">
                <a:solidFill>
                  <a:schemeClr val="bg1"/>
                </a:solidFill>
              </a:rPr>
              <a:t>Communicate directly with key offenders</a:t>
            </a:r>
            <a:r>
              <a:rPr lang="en-US" sz="4000" dirty="0">
                <a:solidFill>
                  <a:schemeClr val="bg1"/>
                </a:solidFill>
              </a:rPr>
              <a:t/>
            </a:r>
            <a:br>
              <a:rPr lang="en-US" sz="4000" dirty="0">
                <a:solidFill>
                  <a:schemeClr val="bg1"/>
                </a:solidFill>
              </a:rPr>
            </a:br>
            <a:endParaRPr lang="en-US" sz="4000" dirty="0">
              <a:solidFill>
                <a:schemeClr val="bg1"/>
              </a:solidFill>
            </a:endParaRPr>
          </a:p>
        </p:txBody>
      </p:sp>
      <p:sp>
        <p:nvSpPr>
          <p:cNvPr id="6" name="Content Placeholder 5"/>
          <p:cNvSpPr>
            <a:spLocks noGrp="1"/>
          </p:cNvSpPr>
          <p:nvPr>
            <p:ph idx="1"/>
          </p:nvPr>
        </p:nvSpPr>
        <p:spPr/>
        <p:txBody>
          <a:bodyPr>
            <a:normAutofit/>
          </a:bodyPr>
          <a:lstStyle/>
          <a:p>
            <a:r>
              <a:rPr lang="en-US" dirty="0" smtClean="0">
                <a:solidFill>
                  <a:schemeClr val="bg1"/>
                </a:solidFill>
              </a:rPr>
              <a:t>“Call-ins”</a:t>
            </a:r>
          </a:p>
          <a:p>
            <a:r>
              <a:rPr lang="en-US" dirty="0" smtClean="0">
                <a:solidFill>
                  <a:schemeClr val="bg1"/>
                </a:solidFill>
              </a:rPr>
              <a:t>“Custom notifications”</a:t>
            </a:r>
          </a:p>
          <a:p>
            <a:r>
              <a:rPr lang="en-US" dirty="0" smtClean="0">
                <a:solidFill>
                  <a:schemeClr val="bg1"/>
                </a:solidFill>
              </a:rPr>
              <a:t>Routine parole release protocols</a:t>
            </a:r>
          </a:p>
          <a:p>
            <a:r>
              <a:rPr lang="en-US" dirty="0" smtClean="0">
                <a:solidFill>
                  <a:schemeClr val="bg1"/>
                </a:solidFill>
              </a:rPr>
              <a:t>Probation protocols</a:t>
            </a:r>
          </a:p>
          <a:p>
            <a:r>
              <a:rPr lang="en-US" dirty="0" smtClean="0">
                <a:solidFill>
                  <a:schemeClr val="bg1"/>
                </a:solidFill>
              </a:rPr>
              <a:t>Prosecutorial possibilities</a:t>
            </a:r>
          </a:p>
          <a:p>
            <a:pPr marL="0" indent="0">
              <a:buNone/>
            </a:pPr>
            <a:r>
              <a:rPr lang="en-US" dirty="0">
                <a:solidFill>
                  <a:schemeClr val="bg1"/>
                </a:solidFill>
              </a:rPr>
              <a:t>	</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22</a:t>
            </a:fld>
            <a:endParaRPr lang="en-US">
              <a:cs typeface="ヒラギノ角ゴ ProN W3"/>
            </a:endParaRPr>
          </a:p>
        </p:txBody>
      </p:sp>
    </p:spTree>
    <p:extLst>
      <p:ext uri="{BB962C8B-B14F-4D97-AF65-F5344CB8AC3E}">
        <p14:creationId xmlns:p14="http://schemas.microsoft.com/office/powerpoint/2010/main" val="327954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660" y="1981200"/>
            <a:ext cx="7077739" cy="2743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FFFFFF"/>
              </a:solidFill>
            </a:endParaRPr>
          </a:p>
          <a:p>
            <a:pPr algn="l"/>
            <a:r>
              <a:rPr lang="en-US" sz="3200" dirty="0" smtClean="0">
                <a:solidFill>
                  <a:srgbClr val="FFFFFF"/>
                </a:solidFill>
              </a:rPr>
              <a:t>Evaluation </a:t>
            </a:r>
            <a:r>
              <a:rPr lang="en-US" sz="3200" dirty="0" smtClean="0">
                <a:solidFill>
                  <a:srgbClr val="FFFFFF"/>
                </a:solidFill>
              </a:rPr>
              <a:t>showed a </a:t>
            </a:r>
            <a:r>
              <a:rPr lang="en-US" sz="3200" dirty="0" smtClean="0">
                <a:solidFill>
                  <a:srgbClr val="00B0F0"/>
                </a:solidFill>
              </a:rPr>
              <a:t>26.7</a:t>
            </a:r>
            <a:r>
              <a:rPr lang="en-US" sz="3200" dirty="0">
                <a:solidFill>
                  <a:srgbClr val="00B0F0"/>
                </a:solidFill>
              </a:rPr>
              <a:t>% reduction </a:t>
            </a:r>
            <a:r>
              <a:rPr lang="en-US" sz="3200" dirty="0" smtClean="0">
                <a:solidFill>
                  <a:srgbClr val="FFFFFF"/>
                </a:solidFill>
              </a:rPr>
              <a:t>in  </a:t>
            </a:r>
            <a:r>
              <a:rPr lang="en-US" sz="3200" dirty="0">
                <a:solidFill>
                  <a:srgbClr val="FFFFFF"/>
                </a:solidFill>
              </a:rPr>
              <a:t>shootings for </a:t>
            </a:r>
            <a:r>
              <a:rPr lang="en-US" sz="3200" dirty="0" smtClean="0">
                <a:solidFill>
                  <a:srgbClr val="FFFFFF"/>
                </a:solidFill>
              </a:rPr>
              <a:t>violent groups put on notice by law enforcement</a:t>
            </a:r>
            <a:r>
              <a:rPr lang="en-US" sz="2400" dirty="0" smtClean="0">
                <a:solidFill>
                  <a:srgbClr val="FFFFFF"/>
                </a:solidFill>
              </a:rPr>
              <a:t>.</a:t>
            </a:r>
          </a:p>
          <a:p>
            <a:pPr algn="l"/>
            <a:endParaRPr lang="en-US" sz="2400" dirty="0">
              <a:solidFill>
                <a:srgbClr val="FFFFFF"/>
              </a:solidFill>
            </a:endParaRPr>
          </a:p>
          <a:p>
            <a:pPr algn="l"/>
            <a:r>
              <a:rPr lang="en-US" sz="1800" dirty="0" smtClean="0">
                <a:solidFill>
                  <a:srgbClr val="FFFFFF"/>
                </a:solidFill>
              </a:rPr>
              <a:t>		Source: Braga, et al (2014). The </a:t>
            </a:r>
            <a:r>
              <a:rPr lang="en-US" sz="1800" dirty="0">
                <a:solidFill>
                  <a:srgbClr val="FFFFFF"/>
                </a:solidFill>
              </a:rPr>
              <a:t>Spillover Effects of </a:t>
            </a:r>
            <a:r>
              <a:rPr lang="en-US" sz="1800" dirty="0" smtClean="0">
                <a:solidFill>
                  <a:srgbClr val="FFFFFF"/>
                </a:solidFill>
              </a:rPr>
              <a:t>		Focused Deterrence </a:t>
            </a:r>
            <a:r>
              <a:rPr lang="en-US" sz="1800" dirty="0">
                <a:solidFill>
                  <a:srgbClr val="FFFFFF"/>
                </a:solidFill>
              </a:rPr>
              <a:t>on Gang </a:t>
            </a:r>
            <a:r>
              <a:rPr lang="en-US" sz="1800" dirty="0" smtClean="0">
                <a:solidFill>
                  <a:srgbClr val="FFFFFF"/>
                </a:solidFill>
              </a:rPr>
              <a:t>Violence.</a:t>
            </a:r>
            <a:endParaRPr lang="en-US" sz="1800" dirty="0">
              <a:solidFill>
                <a:srgbClr val="FFFFFF"/>
              </a:solidFill>
              <a:ea typeface="Adobe Gothic Std B" pitchFamily="34" charset="-128"/>
            </a:endParaRPr>
          </a:p>
        </p:txBody>
      </p:sp>
      <p:sp>
        <p:nvSpPr>
          <p:cNvPr id="5" name="Slide Number Placeholder 3"/>
          <p:cNvSpPr>
            <a:spLocks noGrp="1"/>
          </p:cNvSpPr>
          <p:nvPr>
            <p:ph type="sldNum" sz="quarter" idx="10"/>
          </p:nvPr>
        </p:nvSpPr>
        <p:spPr/>
        <p:txBody>
          <a:bodyPr/>
          <a:lstStyle>
            <a:lvl1pPr eaLnBrk="0" hangingPunct="0">
              <a:defRPr sz="4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eaLnBrk="1" hangingPunct="1"/>
            <a:fld id="{F58F176D-ED26-45CF-B599-E71BE8C276AB}" type="slidenum">
              <a:rPr lang="en-US" sz="1200">
                <a:solidFill>
                  <a:srgbClr val="878787"/>
                </a:solidFill>
                <a:latin typeface="Calibri" pitchFamily="34" charset="0"/>
                <a:ea typeface="MS PGothic" pitchFamily="34" charset="-128"/>
                <a:sym typeface="Calibri" pitchFamily="34" charset="0"/>
              </a:rPr>
              <a:pPr eaLnBrk="1" hangingPunct="1"/>
              <a:t>23</a:t>
            </a:fld>
            <a:endParaRPr lang="en-US" sz="1200">
              <a:solidFill>
                <a:srgbClr val="878787"/>
              </a:solidFill>
              <a:latin typeface="Calibri" pitchFamily="34" charset="0"/>
              <a:ea typeface="MS PGothic" pitchFamily="34" charset="-128"/>
              <a:sym typeface="Calibri" pitchFamily="34" charset="0"/>
            </a:endParaRPr>
          </a:p>
        </p:txBody>
      </p:sp>
      <p:sp>
        <p:nvSpPr>
          <p:cNvPr id="4" name="TextBox 3"/>
          <p:cNvSpPr txBox="1"/>
          <p:nvPr/>
        </p:nvSpPr>
        <p:spPr>
          <a:xfrm>
            <a:off x="838200" y="762000"/>
            <a:ext cx="6174637" cy="707886"/>
          </a:xfrm>
          <a:prstGeom prst="rect">
            <a:avLst/>
          </a:prstGeom>
          <a:noFill/>
        </p:spPr>
        <p:txBody>
          <a:bodyPr wrap="none" rtlCol="0">
            <a:spAutoFit/>
          </a:bodyPr>
          <a:lstStyle/>
          <a:p>
            <a:r>
              <a:rPr lang="en-US" sz="4000" dirty="0" smtClean="0">
                <a:solidFill>
                  <a:srgbClr val="FFFFFF"/>
                </a:solidFill>
              </a:rPr>
              <a:t>Direct communication </a:t>
            </a:r>
            <a:r>
              <a:rPr lang="en-US" sz="4000" dirty="0" smtClean="0">
                <a:solidFill>
                  <a:schemeClr val="bg1"/>
                </a:solidFill>
              </a:rPr>
              <a:t>works</a:t>
            </a:r>
            <a:endParaRPr lang="en-US" sz="4000" dirty="0">
              <a:solidFill>
                <a:schemeClr val="bg1"/>
              </a:solidFill>
            </a:endParaRPr>
          </a:p>
        </p:txBody>
      </p:sp>
    </p:spTree>
    <p:extLst>
      <p:ext uri="{BB962C8B-B14F-4D97-AF65-F5344CB8AC3E}">
        <p14:creationId xmlns:p14="http://schemas.microsoft.com/office/powerpoint/2010/main" val="423036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chemeClr val="bg1"/>
                </a:solidFill>
              </a:rPr>
              <a:t>Mobilize informal sanctions and social control</a:t>
            </a:r>
            <a:endParaRPr lang="en-US" dirty="0">
              <a:solidFill>
                <a:schemeClr val="bg1"/>
              </a:solidFill>
            </a:endParaRPr>
          </a:p>
        </p:txBody>
      </p:sp>
      <p:sp>
        <p:nvSpPr>
          <p:cNvPr id="6" name="Content Placeholder 5"/>
          <p:cNvSpPr>
            <a:spLocks noGrp="1"/>
          </p:cNvSpPr>
          <p:nvPr>
            <p:ph idx="1"/>
          </p:nvPr>
        </p:nvSpPr>
        <p:spPr/>
        <p:txBody>
          <a:bodyPr>
            <a:normAutofit/>
          </a:bodyPr>
          <a:lstStyle/>
          <a:p>
            <a:pPr>
              <a:lnSpc>
                <a:spcPct val="80000"/>
              </a:lnSpc>
              <a:spcBef>
                <a:spcPts val="600"/>
              </a:spcBef>
              <a:defRPr/>
            </a:pPr>
            <a:r>
              <a:rPr lang="en-US" dirty="0" smtClean="0">
                <a:solidFill>
                  <a:srgbClr val="FFFFFF"/>
                </a:solidFill>
                <a:ea typeface="ヒラギノ角ゴ ProN W3"/>
                <a:cs typeface="ヒラギノ角ゴ ProN W3"/>
              </a:rPr>
              <a:t>Highest </a:t>
            </a:r>
            <a:r>
              <a:rPr lang="en-US" dirty="0">
                <a:solidFill>
                  <a:srgbClr val="FFFFFF"/>
                </a:solidFill>
                <a:ea typeface="ヒラギノ角ゴ ProN W3"/>
                <a:cs typeface="ヒラギノ角ゴ ProN W3"/>
              </a:rPr>
              <a:t>use of official capacity is – where possible – to facilitate community capacity</a:t>
            </a:r>
          </a:p>
          <a:p>
            <a:pPr>
              <a:lnSpc>
                <a:spcPct val="80000"/>
              </a:lnSpc>
              <a:spcBef>
                <a:spcPts val="600"/>
              </a:spcBef>
              <a:defRPr/>
            </a:pPr>
            <a:endParaRPr lang="en-US" dirty="0">
              <a:solidFill>
                <a:srgbClr val="FFFFFF"/>
              </a:solidFill>
              <a:ea typeface="ヒラギノ角ゴ ProN W3"/>
              <a:cs typeface="ヒラギノ角ゴ ProN W3"/>
            </a:endParaRPr>
          </a:p>
          <a:p>
            <a:pPr>
              <a:lnSpc>
                <a:spcPct val="80000"/>
              </a:lnSpc>
              <a:spcBef>
                <a:spcPts val="600"/>
              </a:spcBef>
              <a:defRPr/>
            </a:pPr>
            <a:r>
              <a:rPr lang="en-US" dirty="0">
                <a:solidFill>
                  <a:srgbClr val="FFFFFF"/>
                </a:solidFill>
                <a:ea typeface="ヒラギノ角ゴ ProN W3"/>
                <a:cs typeface="ヒラギノ角ゴ ProN W3"/>
              </a:rPr>
              <a:t>Informal social control, collective efficacy, etc. can be purposefully enhanced and focused</a:t>
            </a:r>
          </a:p>
          <a:p>
            <a:pPr>
              <a:lnSpc>
                <a:spcPct val="80000"/>
              </a:lnSpc>
              <a:spcBef>
                <a:spcPts val="600"/>
              </a:spcBef>
              <a:defRPr/>
            </a:pPr>
            <a:endParaRPr lang="en-US" dirty="0">
              <a:solidFill>
                <a:srgbClr val="FFFFFF"/>
              </a:solidFill>
              <a:ea typeface="ヒラギノ角ゴ ProN W3"/>
              <a:cs typeface="ヒラギノ角ゴ ProN W3"/>
            </a:endParaRPr>
          </a:p>
          <a:p>
            <a:pPr>
              <a:lnSpc>
                <a:spcPct val="80000"/>
              </a:lnSpc>
              <a:spcBef>
                <a:spcPts val="600"/>
              </a:spcBef>
              <a:defRPr/>
            </a:pPr>
            <a:r>
              <a:rPr lang="en-US" dirty="0" smtClean="0">
                <a:solidFill>
                  <a:srgbClr val="FFFFFF"/>
                </a:solidFill>
                <a:ea typeface="ヒラギノ角ゴ ProN W3"/>
                <a:cs typeface="ヒラギノ角ゴ ProN W3"/>
              </a:rPr>
              <a:t>Focus sources of natural community authority on key offenders</a:t>
            </a:r>
            <a:endParaRPr lang="en-US" dirty="0">
              <a:solidFill>
                <a:srgbClr val="FFFFFF"/>
              </a:solidFill>
              <a:ea typeface="ヒラギノ角ゴ ProN W3"/>
              <a:cs typeface="ヒラギノ角ゴ ProN W3"/>
            </a:endParaRPr>
          </a:p>
          <a:p>
            <a:pPr>
              <a:lnSpc>
                <a:spcPct val="80000"/>
              </a:lnSpc>
              <a:spcBef>
                <a:spcPts val="600"/>
              </a:spcBef>
              <a:defRPr/>
            </a:pPr>
            <a:endParaRPr lang="en-US" dirty="0">
              <a:solidFill>
                <a:srgbClr val="FFFFFF"/>
              </a:solidFill>
              <a:ea typeface="ヒラギノ角ゴ ProN W3"/>
              <a:cs typeface="ヒラギノ角ゴ ProN W3"/>
            </a:endParaRPr>
          </a:p>
          <a:p>
            <a:pPr>
              <a:lnSpc>
                <a:spcPct val="80000"/>
              </a:lnSpc>
              <a:spcBef>
                <a:spcPts val="600"/>
              </a:spcBef>
              <a:defRPr/>
            </a:pPr>
            <a:r>
              <a:rPr lang="en-US" dirty="0">
                <a:solidFill>
                  <a:srgbClr val="FFFFFF"/>
                </a:solidFill>
                <a:ea typeface="ヒラギノ角ゴ ProN W3"/>
                <a:cs typeface="ヒラギノ角ゴ ProN W3"/>
              </a:rPr>
              <a:t>Powerful new ideas emerging</a:t>
            </a:r>
          </a:p>
          <a:p>
            <a:pPr marL="0" indent="0">
              <a:buNone/>
            </a:pP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24</a:t>
            </a:fld>
            <a:endParaRPr lang="en-US">
              <a:cs typeface="ヒラギノ角ゴ ProN W3"/>
            </a:endParaRPr>
          </a:p>
        </p:txBody>
      </p:sp>
    </p:spTree>
    <p:extLst>
      <p:ext uri="{BB962C8B-B14F-4D97-AF65-F5344CB8AC3E}">
        <p14:creationId xmlns:p14="http://schemas.microsoft.com/office/powerpoint/2010/main" val="367750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Create certainty</a:t>
            </a:r>
            <a:endParaRPr lang="en-US" dirty="0">
              <a:solidFill>
                <a:schemeClr val="bg1"/>
              </a:solidFill>
            </a:endParaRPr>
          </a:p>
        </p:txBody>
      </p:sp>
      <p:sp>
        <p:nvSpPr>
          <p:cNvPr id="6" name="Content Placeholder 5"/>
          <p:cNvSpPr>
            <a:spLocks noGrp="1"/>
          </p:cNvSpPr>
          <p:nvPr>
            <p:ph idx="1"/>
          </p:nvPr>
        </p:nvSpPr>
        <p:spPr/>
        <p:txBody>
          <a:bodyPr>
            <a:normAutofit/>
          </a:bodyPr>
          <a:lstStyle/>
          <a:p>
            <a:pPr>
              <a:lnSpc>
                <a:spcPct val="70000"/>
              </a:lnSpc>
              <a:spcBef>
                <a:spcPts val="600"/>
              </a:spcBef>
              <a:defRPr/>
            </a:pPr>
            <a:r>
              <a:rPr lang="en-US" dirty="0">
                <a:solidFill>
                  <a:srgbClr val="FFFFFF"/>
                </a:solidFill>
                <a:ea typeface="ヒラギノ角ゴ ProN W3"/>
                <a:cs typeface="ヒラギノ角ゴ ProN W3"/>
              </a:rPr>
              <a:t>“Next group that kills someone”</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“Most violent group in the city”</a:t>
            </a:r>
          </a:p>
          <a:p>
            <a:pPr marL="0" indent="0">
              <a:lnSpc>
                <a:spcPct val="70000"/>
              </a:lnSpc>
              <a:spcBef>
                <a:spcPts val="600"/>
              </a:spcBef>
              <a:buNone/>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“Banked” case</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“No matter what’s happened before, your next arrest will be different.”</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“Every violation will get a (small) sanction.</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25</a:t>
            </a:fld>
            <a:endParaRPr lang="en-US">
              <a:cs typeface="ヒラギノ角ゴ ProN W3"/>
            </a:endParaRPr>
          </a:p>
        </p:txBody>
      </p:sp>
    </p:spTree>
    <p:extLst>
      <p:ext uri="{BB962C8B-B14F-4D97-AF65-F5344CB8AC3E}">
        <p14:creationId xmlns:p14="http://schemas.microsoft.com/office/powerpoint/2010/main" val="12281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solidFill>
                  <a:schemeClr val="bg1"/>
                </a:solidFill>
              </a:rPr>
              <a:t>Provide clear information about risk</a:t>
            </a:r>
            <a:endParaRPr lang="en-US" dirty="0">
              <a:solidFill>
                <a:schemeClr val="bg1"/>
              </a:solidFill>
            </a:endParaRPr>
          </a:p>
        </p:txBody>
      </p:sp>
      <p:sp>
        <p:nvSpPr>
          <p:cNvPr id="6" name="Content Placeholder 5"/>
          <p:cNvSpPr>
            <a:spLocks noGrp="1"/>
          </p:cNvSpPr>
          <p:nvPr>
            <p:ph idx="1"/>
          </p:nvPr>
        </p:nvSpPr>
        <p:spPr>
          <a:xfrm>
            <a:off x="457200" y="1828800"/>
            <a:ext cx="8229600" cy="4525963"/>
          </a:xfrm>
        </p:spPr>
        <p:txBody>
          <a:bodyPr>
            <a:normAutofit lnSpcReduction="10000"/>
          </a:bodyPr>
          <a:lstStyle/>
          <a:p>
            <a:pPr>
              <a:lnSpc>
                <a:spcPct val="70000"/>
              </a:lnSpc>
              <a:spcBef>
                <a:spcPts val="600"/>
              </a:spcBef>
              <a:defRPr/>
            </a:pPr>
            <a:r>
              <a:rPr lang="en-US" dirty="0">
                <a:solidFill>
                  <a:srgbClr val="FFFFFF"/>
                </a:solidFill>
                <a:ea typeface="ヒラギノ角ゴ ProN W3"/>
                <a:cs typeface="ヒラギノ角ゴ ProN W3"/>
              </a:rPr>
              <a:t>“You are exposed under the federal gun laws, which are…”</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“Your record means that under state law, your next violent felony can get you…”</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“Your name has been flagged at the DA.”</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“The US attorney will accept your next case if the facts support it.”</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a:solidFill>
                  <a:srgbClr val="FFFFFF"/>
                </a:solidFill>
                <a:ea typeface="ヒラギノ角ゴ ProN W3"/>
                <a:cs typeface="ヒラギノ角ゴ ProN W3"/>
              </a:rPr>
              <a:t>“If your gang doesn’t calm down, we’re coming.”</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26</a:t>
            </a:fld>
            <a:endParaRPr lang="en-US">
              <a:cs typeface="ヒラギノ角ゴ ProN W3"/>
            </a:endParaRPr>
          </a:p>
        </p:txBody>
      </p:sp>
    </p:spTree>
    <p:extLst>
      <p:ext uri="{BB962C8B-B14F-4D97-AF65-F5344CB8AC3E}">
        <p14:creationId xmlns:p14="http://schemas.microsoft.com/office/powerpoint/2010/main" val="143234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a:solidFill>
                  <a:schemeClr val="bg1"/>
                </a:solidFill>
              </a:rPr>
              <a:t>Follow through, keep promises, and communicate back to key offenders</a:t>
            </a:r>
            <a:endParaRPr lang="en-US" sz="4000" dirty="0">
              <a:solidFill>
                <a:schemeClr val="bg1"/>
              </a:solidFill>
            </a:endParaRPr>
          </a:p>
        </p:txBody>
      </p:sp>
      <p:sp>
        <p:nvSpPr>
          <p:cNvPr id="6" name="Content Placeholder 5"/>
          <p:cNvSpPr>
            <a:spLocks noGrp="1"/>
          </p:cNvSpPr>
          <p:nvPr>
            <p:ph idx="1"/>
          </p:nvPr>
        </p:nvSpPr>
        <p:spPr>
          <a:xfrm>
            <a:off x="457200" y="2057400"/>
            <a:ext cx="8229600" cy="4525963"/>
          </a:xfrm>
        </p:spPr>
        <p:txBody>
          <a:bodyPr>
            <a:normAutofit/>
          </a:bodyPr>
          <a:lstStyle/>
          <a:p>
            <a:pPr>
              <a:lnSpc>
                <a:spcPct val="70000"/>
              </a:lnSpc>
              <a:spcBef>
                <a:spcPts val="600"/>
              </a:spcBef>
              <a:defRPr/>
            </a:pPr>
            <a:r>
              <a:rPr lang="en-US" dirty="0" smtClean="0">
                <a:solidFill>
                  <a:srgbClr val="FFFFFF"/>
                </a:solidFill>
                <a:ea typeface="ヒラギノ角ゴ ProN W3"/>
                <a:cs typeface="ヒラギノ角ゴ ProN W3"/>
              </a:rPr>
              <a:t>“We said it, we meant it, here’s what he/they did and here’s what we did.”</a:t>
            </a:r>
          </a:p>
          <a:p>
            <a:pPr marL="0" indent="0">
              <a:lnSpc>
                <a:spcPct val="70000"/>
              </a:lnSpc>
              <a:spcBef>
                <a:spcPts val="600"/>
              </a:spcBef>
              <a:buNone/>
              <a:defRPr/>
            </a:pPr>
            <a:endParaRPr lang="en-US" dirty="0" smtClean="0">
              <a:solidFill>
                <a:srgbClr val="FFFFFF"/>
              </a:solidFill>
              <a:ea typeface="ヒラギノ角ゴ ProN W3"/>
              <a:cs typeface="ヒラギノ角ゴ ProN W3"/>
            </a:endParaRPr>
          </a:p>
          <a:p>
            <a:pPr>
              <a:lnSpc>
                <a:spcPct val="70000"/>
              </a:lnSpc>
              <a:spcBef>
                <a:spcPts val="600"/>
              </a:spcBef>
              <a:defRPr/>
            </a:pPr>
            <a:r>
              <a:rPr lang="en-US" dirty="0" smtClean="0">
                <a:solidFill>
                  <a:srgbClr val="FFFFFF"/>
                </a:solidFill>
                <a:ea typeface="ヒラギノ角ゴ ProN W3"/>
                <a:cs typeface="ヒラギノ角ゴ ProN W3"/>
              </a:rPr>
              <a:t>“This is business – it’s not personal.”</a:t>
            </a:r>
          </a:p>
          <a:p>
            <a:pPr>
              <a:lnSpc>
                <a:spcPct val="70000"/>
              </a:lnSpc>
              <a:spcBef>
                <a:spcPts val="600"/>
              </a:spcBef>
              <a:defRPr/>
            </a:pPr>
            <a:endParaRPr lang="en-US" dirty="0">
              <a:solidFill>
                <a:srgbClr val="FFFFFF"/>
              </a:solidFill>
              <a:ea typeface="ヒラギノ角ゴ ProN W3"/>
              <a:cs typeface="ヒラギノ角ゴ ProN W3"/>
            </a:endParaRPr>
          </a:p>
          <a:p>
            <a:pPr>
              <a:lnSpc>
                <a:spcPct val="70000"/>
              </a:lnSpc>
              <a:spcBef>
                <a:spcPts val="600"/>
              </a:spcBef>
              <a:defRPr/>
            </a:pPr>
            <a:r>
              <a:rPr lang="en-US" dirty="0" smtClean="0">
                <a:solidFill>
                  <a:srgbClr val="FFFFFF"/>
                </a:solidFill>
                <a:ea typeface="ヒラギノ角ゴ ProN W3"/>
                <a:cs typeface="ヒラギノ角ゴ ProN W3"/>
              </a:rPr>
              <a:t>Don’t “woof” – never make a promise you can’t keep.</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27</a:t>
            </a:fld>
            <a:endParaRPr lang="en-US">
              <a:cs typeface="ヒラギノ角ゴ ProN W3"/>
            </a:endParaRPr>
          </a:p>
        </p:txBody>
      </p:sp>
    </p:spTree>
    <p:extLst>
      <p:ext uri="{BB962C8B-B14F-4D97-AF65-F5344CB8AC3E}">
        <p14:creationId xmlns:p14="http://schemas.microsoft.com/office/powerpoint/2010/main" val="313416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smtClean="0">
                <a:solidFill>
                  <a:schemeClr val="bg1"/>
                </a:solidFill>
              </a:rPr>
              <a:t>Use as little sanction as will get the job done</a:t>
            </a:r>
            <a:endParaRPr lang="en-US" sz="4000" dirty="0">
              <a:solidFill>
                <a:schemeClr val="bg1"/>
              </a:solidFill>
            </a:endParaRPr>
          </a:p>
        </p:txBody>
      </p:sp>
      <p:sp>
        <p:nvSpPr>
          <p:cNvPr id="6" name="Content Placeholder 5"/>
          <p:cNvSpPr>
            <a:spLocks noGrp="1"/>
          </p:cNvSpPr>
          <p:nvPr>
            <p:ph idx="1"/>
          </p:nvPr>
        </p:nvSpPr>
        <p:spPr>
          <a:xfrm>
            <a:off x="457200" y="2057400"/>
            <a:ext cx="8229600" cy="4525963"/>
          </a:xfrm>
        </p:spPr>
        <p:txBody>
          <a:bodyPr>
            <a:normAutofit/>
          </a:bodyPr>
          <a:lstStyle/>
          <a:p>
            <a:pPr marL="0" indent="0">
              <a:lnSpc>
                <a:spcPct val="70000"/>
              </a:lnSpc>
              <a:spcBef>
                <a:spcPts val="600"/>
              </a:spcBef>
              <a:buNone/>
              <a:defRPr/>
            </a:pPr>
            <a:r>
              <a:rPr lang="en-US" sz="3600" dirty="0" smtClean="0">
                <a:solidFill>
                  <a:schemeClr val="bg1"/>
                </a:solidFill>
              </a:rPr>
              <a:t>Heavy sanctions slow the system down; reduce swiftness and certainty; add little or nothing to deterrence; undercut legitimacy; and damage personal and community capital.</a:t>
            </a:r>
            <a:endParaRPr lang="en-US" sz="3600"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28</a:t>
            </a:fld>
            <a:endParaRPr lang="en-US">
              <a:cs typeface="ヒラギノ角ゴ ProN W3"/>
            </a:endParaRPr>
          </a:p>
        </p:txBody>
      </p:sp>
    </p:spTree>
    <p:extLst>
      <p:ext uri="{BB962C8B-B14F-4D97-AF65-F5344CB8AC3E}">
        <p14:creationId xmlns:p14="http://schemas.microsoft.com/office/powerpoint/2010/main" val="44798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29</a:t>
            </a:fld>
            <a:endParaRPr lang="en-US">
              <a:solidFill>
                <a:prstClr val="black">
                  <a:tint val="75000"/>
                </a:prstClr>
              </a:solidFill>
              <a:latin typeface="Calibri"/>
            </a:endParaRPr>
          </a:p>
        </p:txBody>
      </p:sp>
      <p:sp>
        <p:nvSpPr>
          <p:cNvPr id="6" name="Title 1"/>
          <p:cNvSpPr txBox="1">
            <a:spLocks/>
          </p:cNvSpPr>
          <p:nvPr/>
        </p:nvSpPr>
        <p:spPr>
          <a:xfrm>
            <a:off x="228599" y="0"/>
            <a:ext cx="8077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rgbClr val="00B0F0"/>
                </a:solidFill>
                <a:latin typeface="Calibri"/>
                <a:ea typeface="Adobe Gothic Std B" pitchFamily="34" charset="-128"/>
              </a:rPr>
              <a:t>Applications</a:t>
            </a:r>
            <a:endParaRPr lang="en-US" dirty="0">
              <a:solidFill>
                <a:prstClr val="white"/>
              </a:solidFill>
              <a:latin typeface="Calibri"/>
              <a:ea typeface="Adobe Gothic Std B" pitchFamily="34" charset="-128"/>
            </a:endParaRPr>
          </a:p>
        </p:txBody>
      </p:sp>
      <p:sp>
        <p:nvSpPr>
          <p:cNvPr id="10" name="TextBox 9"/>
          <p:cNvSpPr txBox="1"/>
          <p:nvPr/>
        </p:nvSpPr>
        <p:spPr>
          <a:xfrm>
            <a:off x="2133600" y="914400"/>
            <a:ext cx="4800601" cy="5693867"/>
          </a:xfrm>
          <a:prstGeom prst="rect">
            <a:avLst/>
          </a:prstGeom>
          <a:noFill/>
        </p:spPr>
        <p:txBody>
          <a:bodyPr wrap="square" rtlCol="0">
            <a:spAutoFit/>
          </a:bodyPr>
          <a:lstStyle/>
          <a:p>
            <a:r>
              <a:rPr lang="en-US" sz="2800" dirty="0" smtClean="0">
                <a:solidFill>
                  <a:prstClr val="white"/>
                </a:solidFill>
                <a:latin typeface="Calibri"/>
              </a:rPr>
              <a:t>Group Violence Intervention</a:t>
            </a:r>
            <a:br>
              <a:rPr lang="en-US" sz="2800" dirty="0" smtClean="0">
                <a:solidFill>
                  <a:prstClr val="white"/>
                </a:solidFill>
                <a:latin typeface="Calibri"/>
              </a:rPr>
            </a:br>
            <a:r>
              <a:rPr lang="en-US" sz="2800" dirty="0" smtClean="0">
                <a:solidFill>
                  <a:prstClr val="white"/>
                </a:solidFill>
                <a:latin typeface="Calibri"/>
              </a:rPr>
              <a:t>Drug Market Intervention</a:t>
            </a:r>
          </a:p>
          <a:p>
            <a:r>
              <a:rPr lang="en-US" sz="2800" dirty="0" smtClean="0">
                <a:solidFill>
                  <a:prstClr val="white"/>
                </a:solidFill>
                <a:latin typeface="Calibri"/>
              </a:rPr>
              <a:t>Chicago PSN</a:t>
            </a:r>
          </a:p>
          <a:p>
            <a:r>
              <a:rPr lang="en-US" sz="2800" dirty="0" smtClean="0">
                <a:solidFill>
                  <a:prstClr val="white"/>
                </a:solidFill>
                <a:latin typeface="Calibri"/>
              </a:rPr>
              <a:t>Individual violent offenders</a:t>
            </a:r>
          </a:p>
          <a:p>
            <a:r>
              <a:rPr lang="en-US" sz="2800" dirty="0" smtClean="0">
                <a:solidFill>
                  <a:prstClr val="white"/>
                </a:solidFill>
                <a:latin typeface="Calibri"/>
              </a:rPr>
              <a:t>Swift, Certain &amp; Fair</a:t>
            </a:r>
          </a:p>
          <a:p>
            <a:r>
              <a:rPr lang="en-US" sz="2800" dirty="0" smtClean="0">
                <a:solidFill>
                  <a:prstClr val="white"/>
                </a:solidFill>
                <a:latin typeface="Calibri"/>
              </a:rPr>
              <a:t>Domestic Violence Intervention</a:t>
            </a:r>
          </a:p>
          <a:p>
            <a:r>
              <a:rPr lang="en-US" sz="2800" dirty="0" smtClean="0">
                <a:solidFill>
                  <a:prstClr val="white"/>
                </a:solidFill>
                <a:latin typeface="Calibri"/>
              </a:rPr>
              <a:t>Prison Violence Intervention</a:t>
            </a:r>
          </a:p>
          <a:p>
            <a:r>
              <a:rPr lang="en-US" sz="2800" dirty="0" smtClean="0">
                <a:solidFill>
                  <a:prstClr val="white"/>
                </a:solidFill>
                <a:latin typeface="Calibri"/>
              </a:rPr>
              <a:t>Robbery – NYPD “JRIP”</a:t>
            </a:r>
          </a:p>
          <a:p>
            <a:r>
              <a:rPr lang="en-US" sz="2800" dirty="0" smtClean="0">
                <a:solidFill>
                  <a:prstClr val="white"/>
                </a:solidFill>
                <a:latin typeface="Calibri"/>
              </a:rPr>
              <a:t>Larceny Intervention</a:t>
            </a:r>
          </a:p>
          <a:p>
            <a:r>
              <a:rPr lang="en-US" sz="2800" dirty="0" smtClean="0">
                <a:solidFill>
                  <a:prstClr val="white"/>
                </a:solidFill>
                <a:latin typeface="Calibri"/>
              </a:rPr>
              <a:t>24/7</a:t>
            </a:r>
          </a:p>
          <a:p>
            <a:r>
              <a:rPr lang="en-US" sz="2800" dirty="0" smtClean="0">
                <a:solidFill>
                  <a:prstClr val="white"/>
                </a:solidFill>
                <a:latin typeface="Calibri"/>
              </a:rPr>
              <a:t>Prosecution notifications</a:t>
            </a:r>
          </a:p>
          <a:p>
            <a:r>
              <a:rPr lang="en-US" sz="2800" dirty="0" smtClean="0">
                <a:solidFill>
                  <a:prstClr val="white"/>
                </a:solidFill>
                <a:latin typeface="Calibri"/>
              </a:rPr>
              <a:t>Various one offs: No Mas, 	“costumed notifications”</a:t>
            </a:r>
            <a:endParaRPr lang="en-US" sz="2800" dirty="0">
              <a:solidFill>
                <a:prstClr val="black"/>
              </a:solidFill>
              <a:latin typeface="Calibri"/>
            </a:endParaRPr>
          </a:p>
        </p:txBody>
      </p:sp>
      <p:sp>
        <p:nvSpPr>
          <p:cNvPr id="20" name="Rectangle 2"/>
          <p:cNvSpPr>
            <a:spLocks/>
          </p:cNvSpPr>
          <p:nvPr/>
        </p:nvSpPr>
        <p:spPr bwMode="auto">
          <a:xfrm>
            <a:off x="228600" y="6510338"/>
            <a:ext cx="9004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fontAlgn="base">
              <a:spcBef>
                <a:spcPct val="0"/>
              </a:spcBef>
              <a:spcAft>
                <a:spcPct val="0"/>
              </a:spcAft>
            </a:pPr>
            <a:r>
              <a:rPr lang="en-US" sz="1200" dirty="0" smtClean="0">
                <a:solidFill>
                  <a:srgbClr val="00B0F0"/>
                </a:solidFill>
                <a:latin typeface="Calibri"/>
                <a:ea typeface="MS PGothic" pitchFamily="34" charset="-128"/>
                <a:sym typeface="Calibri" pitchFamily="34" charset="0"/>
              </a:rPr>
              <a:t>National Network for Safe Communities  |  John Jay College of Criminal Justice  |  nnscommunities.org</a:t>
            </a:r>
          </a:p>
        </p:txBody>
      </p:sp>
    </p:spTree>
    <p:extLst>
      <p:ext uri="{BB962C8B-B14F-4D97-AF65-F5344CB8AC3E}">
        <p14:creationId xmlns:p14="http://schemas.microsoft.com/office/powerpoint/2010/main" val="6744992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Deterrence: </a:t>
            </a:r>
            <a:br>
              <a:rPr lang="en-US" dirty="0" smtClean="0">
                <a:solidFill>
                  <a:schemeClr val="bg1"/>
                </a:solidFill>
              </a:rPr>
            </a:br>
            <a:r>
              <a:rPr lang="en-US" dirty="0" smtClean="0">
                <a:solidFill>
                  <a:schemeClr val="bg1"/>
                </a:solidFill>
              </a:rPr>
              <a:t>What matters? </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W</a:t>
            </a:r>
            <a:r>
              <a:rPr lang="en-US" dirty="0" smtClean="0">
                <a:solidFill>
                  <a:schemeClr val="bg1"/>
                </a:solidFill>
              </a:rPr>
              <a:t>hat </a:t>
            </a:r>
            <a:r>
              <a:rPr lang="en-US" dirty="0" smtClean="0">
                <a:solidFill>
                  <a:schemeClr val="bg1"/>
                </a:solidFill>
              </a:rPr>
              <a:t>makes deterrence effective</a:t>
            </a:r>
            <a:r>
              <a:rPr lang="en-US" dirty="0" smtClean="0">
                <a:solidFill>
                  <a:schemeClr val="bg1"/>
                </a:solidFill>
              </a:rPr>
              <a:t>?</a:t>
            </a:r>
            <a:endParaRPr lang="en-US" dirty="0" smtClean="0">
              <a:solidFill>
                <a:schemeClr val="bg1"/>
              </a:solidFill>
            </a:endParaRPr>
          </a:p>
          <a:p>
            <a:pPr lvl="1"/>
            <a:r>
              <a:rPr lang="en-US" dirty="0" smtClean="0">
                <a:solidFill>
                  <a:schemeClr val="bg1"/>
                </a:solidFill>
              </a:rPr>
              <a:t>Certainty </a:t>
            </a:r>
            <a:endParaRPr lang="en-US" dirty="0" smtClean="0">
              <a:solidFill>
                <a:schemeClr val="bg1"/>
              </a:solidFill>
            </a:endParaRPr>
          </a:p>
          <a:p>
            <a:pPr lvl="1"/>
            <a:r>
              <a:rPr lang="en-US" dirty="0" smtClean="0">
                <a:solidFill>
                  <a:schemeClr val="bg1"/>
                </a:solidFill>
              </a:rPr>
              <a:t>Swiftness </a:t>
            </a:r>
            <a:endParaRPr lang="en-US" dirty="0" smtClean="0">
              <a:solidFill>
                <a:schemeClr val="bg1"/>
              </a:solidFill>
            </a:endParaRPr>
          </a:p>
          <a:p>
            <a:pPr lvl="1"/>
            <a:r>
              <a:rPr lang="en-US" dirty="0" smtClean="0">
                <a:solidFill>
                  <a:schemeClr val="bg1"/>
                </a:solidFill>
              </a:rPr>
              <a:t>Severity</a:t>
            </a:r>
            <a:endParaRPr lang="en-US" dirty="0" smtClean="0">
              <a:solidFill>
                <a:schemeClr val="bg1"/>
              </a:solidFill>
            </a:endParaRPr>
          </a:p>
          <a:p>
            <a:pPr marL="457200" lvl="1" indent="0">
              <a:buNone/>
            </a:pPr>
            <a:endParaRPr lang="en-US" i="1" dirty="0">
              <a:solidFill>
                <a:schemeClr val="bg1"/>
              </a:solidFill>
            </a:endParaRPr>
          </a:p>
          <a:p>
            <a:pPr marL="457200" lvl="1" indent="0">
              <a:buNone/>
            </a:pPr>
            <a:r>
              <a:rPr lang="en-US" i="1" dirty="0" smtClean="0">
                <a:solidFill>
                  <a:schemeClr val="bg1"/>
                </a:solidFill>
              </a:rPr>
              <a:t>When </a:t>
            </a:r>
            <a:r>
              <a:rPr lang="en-US" i="1" dirty="0" smtClean="0">
                <a:solidFill>
                  <a:schemeClr val="bg1"/>
                </a:solidFill>
              </a:rPr>
              <a:t>we discipline our children, we don’t say “Because [you’ve misbehaved], you have a 50-50 chance nine months from now of being grounded.”</a:t>
            </a:r>
          </a:p>
          <a:p>
            <a:pPr marL="457200" lvl="1" indent="0">
              <a:buNone/>
            </a:pPr>
            <a:r>
              <a:rPr lang="en-US" dirty="0" smtClean="0">
                <a:solidFill>
                  <a:schemeClr val="bg1"/>
                </a:solidFill>
              </a:rPr>
              <a:t>	</a:t>
            </a:r>
            <a:r>
              <a:rPr lang="en-US" sz="2400" dirty="0" smtClean="0">
                <a:solidFill>
                  <a:schemeClr val="bg1"/>
                </a:solidFill>
              </a:rPr>
              <a:t>-James Q. Wilson, “Making Justice Swifter,” 1997</a:t>
            </a:r>
            <a:endParaRPr lang="en-US" sz="2400" dirty="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3</a:t>
            </a:fld>
            <a:endParaRPr lang="en-US"/>
          </a:p>
        </p:txBody>
      </p:sp>
    </p:spTree>
    <p:extLst>
      <p:ext uri="{BB962C8B-B14F-4D97-AF65-F5344CB8AC3E}">
        <p14:creationId xmlns:p14="http://schemas.microsoft.com/office/powerpoint/2010/main" val="12545565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3E6745-448D-4DBC-8779-EC931E8754C8}" type="slidenum">
              <a:rPr lang="en-US" smtClean="0">
                <a:solidFill>
                  <a:prstClr val="black">
                    <a:tint val="75000"/>
                  </a:prstClr>
                </a:solidFill>
                <a:latin typeface="Calibri"/>
              </a:rPr>
              <a:pPr/>
              <a:t>30</a:t>
            </a:fld>
            <a:endParaRPr lang="en-US">
              <a:solidFill>
                <a:prstClr val="black">
                  <a:tint val="75000"/>
                </a:prstClr>
              </a:solidFill>
              <a:latin typeface="Calibri"/>
            </a:endParaRPr>
          </a:p>
        </p:txBody>
      </p:sp>
      <p:sp>
        <p:nvSpPr>
          <p:cNvPr id="6" name="Title 1"/>
          <p:cNvSpPr txBox="1">
            <a:spLocks/>
          </p:cNvSpPr>
          <p:nvPr/>
        </p:nvSpPr>
        <p:spPr>
          <a:xfrm>
            <a:off x="228599" y="0"/>
            <a:ext cx="8077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B0F0"/>
                </a:solidFill>
                <a:latin typeface="Calibri"/>
                <a:ea typeface="Adobe Gothic Std B" pitchFamily="34" charset="-128"/>
              </a:rPr>
              <a:t>Reductions </a:t>
            </a:r>
            <a:r>
              <a:rPr lang="en-US" sz="2800" dirty="0" smtClean="0">
                <a:solidFill>
                  <a:prstClr val="white"/>
                </a:solidFill>
                <a:latin typeface="Calibri"/>
                <a:ea typeface="Adobe Gothic Std B" pitchFamily="34" charset="-128"/>
              </a:rPr>
              <a:t>in violence, recidivism, and related crimes</a:t>
            </a:r>
            <a:endParaRPr lang="en-US" sz="2800" dirty="0">
              <a:solidFill>
                <a:prstClr val="white"/>
              </a:solidFill>
              <a:latin typeface="Calibri"/>
              <a:ea typeface="Adobe Gothic Std B" pitchFamily="34" charset="-128"/>
            </a:endParaRPr>
          </a:p>
        </p:txBody>
      </p:sp>
      <p:sp>
        <p:nvSpPr>
          <p:cNvPr id="8" name="TextBox 7"/>
          <p:cNvSpPr txBox="1"/>
          <p:nvPr/>
        </p:nvSpPr>
        <p:spPr>
          <a:xfrm>
            <a:off x="6324600" y="6096000"/>
            <a:ext cx="2339102" cy="246221"/>
          </a:xfrm>
          <a:prstGeom prst="rect">
            <a:avLst/>
          </a:prstGeom>
          <a:noFill/>
        </p:spPr>
        <p:txBody>
          <a:bodyPr wrap="none" rtlCol="0">
            <a:spAutoFit/>
          </a:bodyPr>
          <a:lstStyle/>
          <a:p>
            <a:r>
              <a:rPr lang="en-US" sz="1000" dirty="0">
                <a:solidFill>
                  <a:prstClr val="white"/>
                </a:solidFill>
                <a:latin typeface="Calibri"/>
              </a:rPr>
              <a:t>Source: The Campbell Collaboration </a:t>
            </a:r>
            <a:r>
              <a:rPr lang="en-US" sz="1000" dirty="0" smtClean="0">
                <a:solidFill>
                  <a:prstClr val="white"/>
                </a:solidFill>
                <a:latin typeface="Calibri"/>
              </a:rPr>
              <a:t>2012</a:t>
            </a:r>
            <a:endParaRPr lang="en-US" sz="1000" dirty="0">
              <a:solidFill>
                <a:prstClr val="white"/>
              </a:solidFill>
              <a:latin typeface="Calibri"/>
            </a:endParaRPr>
          </a:p>
        </p:txBody>
      </p:sp>
      <p:sp>
        <p:nvSpPr>
          <p:cNvPr id="9" name="TextBox 8"/>
          <p:cNvSpPr txBox="1"/>
          <p:nvPr/>
        </p:nvSpPr>
        <p:spPr>
          <a:xfrm>
            <a:off x="499928" y="5428004"/>
            <a:ext cx="6994935" cy="553998"/>
          </a:xfrm>
          <a:prstGeom prst="rect">
            <a:avLst/>
          </a:prstGeom>
          <a:noFill/>
        </p:spPr>
        <p:txBody>
          <a:bodyPr wrap="square" rtlCol="0">
            <a:spAutoFit/>
          </a:bodyPr>
          <a:lstStyle/>
          <a:p>
            <a:r>
              <a:rPr lang="en-US" sz="1000" dirty="0">
                <a:solidFill>
                  <a:prstClr val="white"/>
                </a:solidFill>
                <a:latin typeface="Calibri"/>
              </a:rPr>
              <a:t>*All outcomes are statistically significant.  Los Angeles intervention was not implemented according to </a:t>
            </a:r>
            <a:r>
              <a:rPr lang="en-US" sz="1000" dirty="0" smtClean="0">
                <a:solidFill>
                  <a:prstClr val="white"/>
                </a:solidFill>
                <a:latin typeface="Calibri"/>
              </a:rPr>
              <a:t>Group Violence Intervention </a:t>
            </a:r>
            <a:r>
              <a:rPr lang="en-US" sz="1000" dirty="0">
                <a:solidFill>
                  <a:prstClr val="white"/>
                </a:solidFill>
                <a:latin typeface="Calibri"/>
              </a:rPr>
              <a:t>model as documented in evaluations.</a:t>
            </a:r>
          </a:p>
          <a:p>
            <a:endParaRPr lang="en-US" sz="1000" dirty="0">
              <a:solidFill>
                <a:prstClr val="black"/>
              </a:solidFill>
              <a:latin typeface="Calibri"/>
            </a:endParaRPr>
          </a:p>
        </p:txBody>
      </p:sp>
      <p:sp>
        <p:nvSpPr>
          <p:cNvPr id="10" name="TextBox 9"/>
          <p:cNvSpPr txBox="1"/>
          <p:nvPr/>
        </p:nvSpPr>
        <p:spPr>
          <a:xfrm>
            <a:off x="499928" y="908977"/>
            <a:ext cx="8163774" cy="369332"/>
          </a:xfrm>
          <a:prstGeom prst="rect">
            <a:avLst/>
          </a:prstGeom>
          <a:noFill/>
        </p:spPr>
        <p:txBody>
          <a:bodyPr wrap="square" rtlCol="0">
            <a:spAutoFit/>
          </a:bodyPr>
          <a:lstStyle/>
          <a:p>
            <a:r>
              <a:rPr lang="en-US" sz="1600" dirty="0" smtClean="0">
                <a:solidFill>
                  <a:prstClr val="white"/>
                </a:solidFill>
                <a:latin typeface="Calibri"/>
              </a:rPr>
              <a:t>Boston </a:t>
            </a:r>
            <a:r>
              <a:rPr lang="en-US" dirty="0">
                <a:solidFill>
                  <a:srgbClr val="00B0F0"/>
                </a:solidFill>
                <a:latin typeface="Calibri"/>
              </a:rPr>
              <a:t>Operation </a:t>
            </a:r>
            <a:r>
              <a:rPr lang="en-US" dirty="0" smtClean="0">
                <a:solidFill>
                  <a:srgbClr val="00B0F0"/>
                </a:solidFill>
                <a:latin typeface="Calibri"/>
              </a:rPr>
              <a:t>Ceasefire</a:t>
            </a:r>
            <a:r>
              <a:rPr lang="en-US" sz="1600" dirty="0" smtClean="0">
                <a:solidFill>
                  <a:srgbClr val="00B0F0"/>
                </a:solidFill>
                <a:latin typeface="Calibri"/>
              </a:rPr>
              <a:t>	</a:t>
            </a:r>
            <a:r>
              <a:rPr lang="en-US" dirty="0" smtClean="0">
                <a:solidFill>
                  <a:prstClr val="white"/>
                </a:solidFill>
                <a:latin typeface="Calibri"/>
              </a:rPr>
              <a:t>	</a:t>
            </a:r>
            <a:r>
              <a:rPr lang="en-US" dirty="0" smtClean="0">
                <a:solidFill>
                  <a:srgbClr val="00B0F0"/>
                </a:solidFill>
                <a:latin typeface="Calibri"/>
              </a:rPr>
              <a:t>-63</a:t>
            </a:r>
            <a:r>
              <a:rPr lang="en-US" dirty="0">
                <a:solidFill>
                  <a:srgbClr val="00B0F0"/>
                </a:solidFill>
                <a:latin typeface="Calibri"/>
              </a:rPr>
              <a:t>% </a:t>
            </a:r>
            <a:r>
              <a:rPr lang="en-US" sz="1600" dirty="0">
                <a:solidFill>
                  <a:prstClr val="white"/>
                </a:solidFill>
                <a:latin typeface="Calibri"/>
              </a:rPr>
              <a:t>youth homicide,</a:t>
            </a:r>
            <a:r>
              <a:rPr lang="en-US" dirty="0">
                <a:solidFill>
                  <a:prstClr val="white"/>
                </a:solidFill>
                <a:latin typeface="Calibri"/>
              </a:rPr>
              <a:t> </a:t>
            </a:r>
            <a:r>
              <a:rPr lang="en-US" dirty="0">
                <a:solidFill>
                  <a:srgbClr val="00B0F0"/>
                </a:solidFill>
                <a:latin typeface="Calibri"/>
              </a:rPr>
              <a:t>-50% </a:t>
            </a:r>
            <a:r>
              <a:rPr lang="en-US" sz="1600" dirty="0">
                <a:solidFill>
                  <a:prstClr val="white"/>
                </a:solidFill>
                <a:latin typeface="Calibri"/>
              </a:rPr>
              <a:t>citywide </a:t>
            </a:r>
            <a:r>
              <a:rPr lang="en-US" sz="1600" dirty="0" smtClean="0">
                <a:solidFill>
                  <a:prstClr val="white"/>
                </a:solidFill>
                <a:latin typeface="Calibri"/>
              </a:rPr>
              <a:t>homicide</a:t>
            </a:r>
            <a:endParaRPr lang="en-US" sz="1600" dirty="0">
              <a:solidFill>
                <a:prstClr val="black"/>
              </a:solidFill>
              <a:latin typeface="Calibri"/>
            </a:endParaRPr>
          </a:p>
        </p:txBody>
      </p:sp>
      <p:sp>
        <p:nvSpPr>
          <p:cNvPr id="11" name="TextBox 10"/>
          <p:cNvSpPr txBox="1"/>
          <p:nvPr/>
        </p:nvSpPr>
        <p:spPr>
          <a:xfrm>
            <a:off x="499928" y="1266203"/>
            <a:ext cx="8163774" cy="369332"/>
          </a:xfrm>
          <a:prstGeom prst="rect">
            <a:avLst/>
          </a:prstGeom>
          <a:noFill/>
        </p:spPr>
        <p:txBody>
          <a:bodyPr wrap="square" rtlCol="0">
            <a:spAutoFit/>
          </a:bodyPr>
          <a:lstStyle/>
          <a:p>
            <a:r>
              <a:rPr lang="en-US" sz="1600" dirty="0">
                <a:solidFill>
                  <a:prstClr val="white"/>
                </a:solidFill>
                <a:latin typeface="Calibri"/>
              </a:rPr>
              <a:t>Indianapolis </a:t>
            </a:r>
            <a:r>
              <a:rPr lang="en-US" sz="1600" dirty="0" smtClean="0">
                <a:solidFill>
                  <a:prstClr val="white"/>
                </a:solidFill>
                <a:latin typeface="Calibri"/>
              </a:rPr>
              <a:t>IVRP			</a:t>
            </a:r>
            <a:r>
              <a:rPr lang="en-US" dirty="0" smtClean="0">
                <a:solidFill>
                  <a:srgbClr val="00B0F0"/>
                </a:solidFill>
                <a:latin typeface="Calibri"/>
              </a:rPr>
              <a:t>-34</a:t>
            </a:r>
            <a:r>
              <a:rPr lang="en-US" sz="1600" dirty="0">
                <a:solidFill>
                  <a:srgbClr val="00B0F0"/>
                </a:solidFill>
                <a:latin typeface="Calibri"/>
              </a:rPr>
              <a:t>% </a:t>
            </a:r>
            <a:r>
              <a:rPr lang="en-US" sz="1600" dirty="0">
                <a:solidFill>
                  <a:prstClr val="white"/>
                </a:solidFill>
                <a:latin typeface="Calibri"/>
              </a:rPr>
              <a:t>total homicide, </a:t>
            </a:r>
            <a:r>
              <a:rPr lang="en-US" dirty="0">
                <a:solidFill>
                  <a:srgbClr val="00B0F0"/>
                </a:solidFill>
                <a:latin typeface="Calibri"/>
              </a:rPr>
              <a:t>-70% </a:t>
            </a:r>
            <a:r>
              <a:rPr lang="en-US" sz="1600" dirty="0">
                <a:solidFill>
                  <a:prstClr val="white"/>
                </a:solidFill>
                <a:latin typeface="Calibri"/>
              </a:rPr>
              <a:t>black male </a:t>
            </a:r>
            <a:r>
              <a:rPr lang="en-US" sz="1600" dirty="0" smtClean="0">
                <a:solidFill>
                  <a:prstClr val="white"/>
                </a:solidFill>
                <a:latin typeface="Calibri"/>
              </a:rPr>
              <a:t>homicide</a:t>
            </a:r>
          </a:p>
        </p:txBody>
      </p:sp>
      <p:sp>
        <p:nvSpPr>
          <p:cNvPr id="12" name="TextBox 11"/>
          <p:cNvSpPr txBox="1"/>
          <p:nvPr/>
        </p:nvSpPr>
        <p:spPr>
          <a:xfrm>
            <a:off x="499928" y="2008468"/>
            <a:ext cx="8163774" cy="369332"/>
          </a:xfrm>
          <a:prstGeom prst="rect">
            <a:avLst/>
          </a:prstGeom>
          <a:noFill/>
        </p:spPr>
        <p:txBody>
          <a:bodyPr wrap="square" rtlCol="0">
            <a:spAutoFit/>
          </a:bodyPr>
          <a:lstStyle/>
          <a:p>
            <a:r>
              <a:rPr lang="en-US" sz="1600" dirty="0">
                <a:solidFill>
                  <a:prstClr val="white"/>
                </a:solidFill>
                <a:latin typeface="Calibri"/>
              </a:rPr>
              <a:t>Stockton</a:t>
            </a:r>
            <a:r>
              <a:rPr lang="en-US" dirty="0">
                <a:solidFill>
                  <a:prstClr val="white"/>
                </a:solidFill>
                <a:latin typeface="Calibri"/>
              </a:rPr>
              <a:t> </a:t>
            </a:r>
            <a:r>
              <a:rPr lang="en-US" dirty="0">
                <a:solidFill>
                  <a:srgbClr val="00B0F0"/>
                </a:solidFill>
                <a:latin typeface="Calibri"/>
              </a:rPr>
              <a:t>Operation Peacekeeper</a:t>
            </a:r>
            <a:r>
              <a:rPr lang="en-US" dirty="0">
                <a:solidFill>
                  <a:prstClr val="white"/>
                </a:solidFill>
                <a:latin typeface="Calibri"/>
              </a:rPr>
              <a:t>	</a:t>
            </a:r>
            <a:r>
              <a:rPr lang="en-US" dirty="0" smtClean="0">
                <a:solidFill>
                  <a:srgbClr val="00B0F0"/>
                </a:solidFill>
                <a:latin typeface="Calibri"/>
              </a:rPr>
              <a:t>-</a:t>
            </a:r>
            <a:r>
              <a:rPr lang="en-US" dirty="0">
                <a:solidFill>
                  <a:srgbClr val="00B0F0"/>
                </a:solidFill>
                <a:latin typeface="Calibri"/>
              </a:rPr>
              <a:t>42% </a:t>
            </a:r>
            <a:r>
              <a:rPr lang="en-US" sz="1600" dirty="0">
                <a:solidFill>
                  <a:prstClr val="white"/>
                </a:solidFill>
                <a:latin typeface="Calibri"/>
              </a:rPr>
              <a:t>gun </a:t>
            </a:r>
            <a:r>
              <a:rPr lang="en-US" sz="1600" dirty="0" smtClean="0">
                <a:solidFill>
                  <a:prstClr val="white"/>
                </a:solidFill>
                <a:latin typeface="Calibri"/>
              </a:rPr>
              <a:t>homicide</a:t>
            </a:r>
            <a:endParaRPr lang="en-US" sz="1600" dirty="0">
              <a:solidFill>
                <a:prstClr val="white"/>
              </a:solidFill>
              <a:latin typeface="Calibri"/>
            </a:endParaRPr>
          </a:p>
        </p:txBody>
      </p:sp>
      <p:sp>
        <p:nvSpPr>
          <p:cNvPr id="13" name="TextBox 12"/>
          <p:cNvSpPr txBox="1"/>
          <p:nvPr/>
        </p:nvSpPr>
        <p:spPr>
          <a:xfrm>
            <a:off x="499928" y="1700690"/>
            <a:ext cx="8163774" cy="307777"/>
          </a:xfrm>
          <a:prstGeom prst="rect">
            <a:avLst/>
          </a:prstGeom>
          <a:noFill/>
        </p:spPr>
        <p:txBody>
          <a:bodyPr wrap="square" rtlCol="0">
            <a:spAutoFit/>
          </a:bodyPr>
          <a:lstStyle/>
          <a:p>
            <a:r>
              <a:rPr lang="en-US" sz="1400" dirty="0">
                <a:solidFill>
                  <a:prstClr val="white"/>
                </a:solidFill>
                <a:latin typeface="Calibri"/>
              </a:rPr>
              <a:t>Lowell PSN				-44% gun </a:t>
            </a:r>
            <a:r>
              <a:rPr lang="en-US" sz="1400" dirty="0" smtClean="0">
                <a:solidFill>
                  <a:prstClr val="white"/>
                </a:solidFill>
                <a:latin typeface="Calibri"/>
              </a:rPr>
              <a:t>assaults</a:t>
            </a:r>
            <a:endParaRPr lang="en-US" sz="1400" dirty="0">
              <a:solidFill>
                <a:prstClr val="white"/>
              </a:solidFill>
              <a:latin typeface="Calibri"/>
            </a:endParaRPr>
          </a:p>
        </p:txBody>
      </p:sp>
      <p:sp>
        <p:nvSpPr>
          <p:cNvPr id="14" name="TextBox 13"/>
          <p:cNvSpPr txBox="1"/>
          <p:nvPr/>
        </p:nvSpPr>
        <p:spPr>
          <a:xfrm>
            <a:off x="499928" y="2377800"/>
            <a:ext cx="8163774" cy="369332"/>
          </a:xfrm>
          <a:prstGeom prst="rect">
            <a:avLst/>
          </a:prstGeom>
          <a:noFill/>
        </p:spPr>
        <p:txBody>
          <a:bodyPr wrap="square" rtlCol="0">
            <a:spAutoFit/>
          </a:bodyPr>
          <a:lstStyle/>
          <a:p>
            <a:r>
              <a:rPr lang="en-US" sz="1600" dirty="0">
                <a:solidFill>
                  <a:prstClr val="white"/>
                </a:solidFill>
                <a:latin typeface="Calibri"/>
              </a:rPr>
              <a:t>Cincinnati</a:t>
            </a:r>
            <a:r>
              <a:rPr lang="en-US" dirty="0">
                <a:solidFill>
                  <a:prstClr val="white"/>
                </a:solidFill>
                <a:latin typeface="Calibri"/>
              </a:rPr>
              <a:t> </a:t>
            </a:r>
            <a:r>
              <a:rPr lang="en-US" dirty="0">
                <a:solidFill>
                  <a:srgbClr val="00B0F0"/>
                </a:solidFill>
                <a:latin typeface="Calibri"/>
              </a:rPr>
              <a:t>CIRV</a:t>
            </a:r>
            <a:r>
              <a:rPr lang="en-US" dirty="0">
                <a:solidFill>
                  <a:prstClr val="white"/>
                </a:solidFill>
                <a:latin typeface="Calibri"/>
              </a:rPr>
              <a:t>			</a:t>
            </a:r>
            <a:r>
              <a:rPr lang="en-US" dirty="0">
                <a:solidFill>
                  <a:srgbClr val="00B0F0"/>
                </a:solidFill>
                <a:latin typeface="Calibri"/>
              </a:rPr>
              <a:t>-35% </a:t>
            </a:r>
            <a:r>
              <a:rPr lang="en-US" sz="1600" dirty="0">
                <a:solidFill>
                  <a:prstClr val="white"/>
                </a:solidFill>
                <a:latin typeface="Calibri"/>
              </a:rPr>
              <a:t>GMI homicide,</a:t>
            </a:r>
            <a:r>
              <a:rPr lang="en-US" dirty="0">
                <a:solidFill>
                  <a:prstClr val="white"/>
                </a:solidFill>
                <a:latin typeface="Calibri"/>
              </a:rPr>
              <a:t> </a:t>
            </a:r>
            <a:r>
              <a:rPr lang="en-US" dirty="0">
                <a:solidFill>
                  <a:srgbClr val="00B0F0"/>
                </a:solidFill>
                <a:latin typeface="Calibri"/>
              </a:rPr>
              <a:t>-21% </a:t>
            </a:r>
            <a:r>
              <a:rPr lang="en-US" sz="1600" dirty="0" smtClean="0">
                <a:solidFill>
                  <a:prstClr val="white"/>
                </a:solidFill>
                <a:latin typeface="Calibri"/>
              </a:rPr>
              <a:t>shootings</a:t>
            </a:r>
            <a:endParaRPr lang="en-US" sz="1600" dirty="0">
              <a:solidFill>
                <a:prstClr val="white"/>
              </a:solidFill>
              <a:latin typeface="Calibri"/>
            </a:endParaRPr>
          </a:p>
        </p:txBody>
      </p:sp>
      <p:sp>
        <p:nvSpPr>
          <p:cNvPr id="15" name="TextBox 14"/>
          <p:cNvSpPr txBox="1"/>
          <p:nvPr/>
        </p:nvSpPr>
        <p:spPr>
          <a:xfrm>
            <a:off x="499928" y="2747132"/>
            <a:ext cx="8163774" cy="307777"/>
          </a:xfrm>
          <a:prstGeom prst="rect">
            <a:avLst/>
          </a:prstGeom>
          <a:noFill/>
        </p:spPr>
        <p:txBody>
          <a:bodyPr wrap="square" rtlCol="0">
            <a:spAutoFit/>
          </a:bodyPr>
          <a:lstStyle/>
          <a:p>
            <a:r>
              <a:rPr lang="en-US" sz="1400" dirty="0">
                <a:solidFill>
                  <a:prstClr val="white"/>
                </a:solidFill>
                <a:latin typeface="Calibri"/>
              </a:rPr>
              <a:t>Los Angeles Operation Ceasefire*		</a:t>
            </a:r>
            <a:r>
              <a:rPr lang="en-US" sz="1200" dirty="0">
                <a:solidFill>
                  <a:prstClr val="white"/>
                </a:solidFill>
                <a:latin typeface="Calibri"/>
              </a:rPr>
              <a:t>Sig. short-term reduction in violent, gun </a:t>
            </a:r>
            <a:r>
              <a:rPr lang="en-US" sz="1200" dirty="0" smtClean="0">
                <a:solidFill>
                  <a:prstClr val="white"/>
                </a:solidFill>
                <a:latin typeface="Calibri"/>
              </a:rPr>
              <a:t>crime</a:t>
            </a:r>
            <a:endParaRPr lang="en-US" sz="1200" dirty="0">
              <a:solidFill>
                <a:prstClr val="white"/>
              </a:solidFill>
              <a:latin typeface="Calibri"/>
            </a:endParaRPr>
          </a:p>
        </p:txBody>
      </p:sp>
      <p:sp>
        <p:nvSpPr>
          <p:cNvPr id="16" name="TextBox 15"/>
          <p:cNvSpPr txBox="1"/>
          <p:nvPr/>
        </p:nvSpPr>
        <p:spPr>
          <a:xfrm>
            <a:off x="499928" y="3067515"/>
            <a:ext cx="8491672" cy="646331"/>
          </a:xfrm>
          <a:prstGeom prst="rect">
            <a:avLst/>
          </a:prstGeom>
          <a:noFill/>
        </p:spPr>
        <p:txBody>
          <a:bodyPr wrap="square" rtlCol="0">
            <a:spAutoFit/>
          </a:bodyPr>
          <a:lstStyle/>
          <a:p>
            <a:r>
              <a:rPr lang="en-US" dirty="0">
                <a:solidFill>
                  <a:prstClr val="white"/>
                </a:solidFill>
                <a:latin typeface="Calibri"/>
              </a:rPr>
              <a:t>			</a:t>
            </a:r>
            <a:r>
              <a:rPr lang="en-US" dirty="0" smtClean="0">
                <a:solidFill>
                  <a:prstClr val="white"/>
                </a:solidFill>
                <a:latin typeface="Calibri"/>
              </a:rPr>
              <a:t>	</a:t>
            </a:r>
            <a:r>
              <a:rPr lang="en-US" sz="1200" dirty="0" smtClean="0">
                <a:solidFill>
                  <a:prstClr val="white"/>
                </a:solidFill>
                <a:latin typeface="Calibri"/>
              </a:rPr>
              <a:t>3 </a:t>
            </a:r>
            <a:r>
              <a:rPr lang="en-US" sz="1200" dirty="0">
                <a:solidFill>
                  <a:prstClr val="white"/>
                </a:solidFill>
                <a:latin typeface="Calibri"/>
              </a:rPr>
              <a:t>out of 4 neighborhoods show a </a:t>
            </a:r>
            <a:r>
              <a:rPr lang="en-US" dirty="0" smtClean="0">
                <a:solidFill>
                  <a:srgbClr val="00B0F0"/>
                </a:solidFill>
                <a:latin typeface="Calibri"/>
              </a:rPr>
              <a:t>44% to 56</a:t>
            </a:r>
            <a:r>
              <a:rPr lang="en-US" dirty="0">
                <a:solidFill>
                  <a:srgbClr val="00B0F0"/>
                </a:solidFill>
                <a:latin typeface="Calibri"/>
              </a:rPr>
              <a:t>% </a:t>
            </a:r>
            <a:r>
              <a:rPr lang="en-US" dirty="0" smtClean="0">
                <a:solidFill>
                  <a:srgbClr val="00B0F0"/>
                </a:solidFill>
                <a:latin typeface="Calibri"/>
              </a:rPr>
              <a:t>decrease</a:t>
            </a:r>
            <a:r>
              <a:rPr lang="en-US" dirty="0" smtClean="0">
                <a:solidFill>
                  <a:prstClr val="white"/>
                </a:solidFill>
                <a:latin typeface="Calibri"/>
              </a:rPr>
              <a:t> 					</a:t>
            </a:r>
            <a:r>
              <a:rPr lang="en-US" sz="1200" dirty="0" smtClean="0">
                <a:solidFill>
                  <a:prstClr val="white"/>
                </a:solidFill>
                <a:latin typeface="Calibri"/>
              </a:rPr>
              <a:t>in part I UCR </a:t>
            </a:r>
            <a:r>
              <a:rPr lang="en-US" sz="1200" dirty="0">
                <a:solidFill>
                  <a:prstClr val="white"/>
                </a:solidFill>
                <a:latin typeface="Calibri"/>
              </a:rPr>
              <a:t>crime; all 4 see </a:t>
            </a:r>
            <a:r>
              <a:rPr lang="en-US" sz="1200" dirty="0" smtClean="0">
                <a:solidFill>
                  <a:prstClr val="white"/>
                </a:solidFill>
                <a:latin typeface="Calibri"/>
              </a:rPr>
              <a:t>a </a:t>
            </a:r>
            <a:r>
              <a:rPr lang="en-US" dirty="0" smtClean="0">
                <a:solidFill>
                  <a:srgbClr val="00B0F0"/>
                </a:solidFill>
                <a:latin typeface="Calibri"/>
              </a:rPr>
              <a:t>4%-74% decrease </a:t>
            </a:r>
            <a:r>
              <a:rPr lang="en-US" sz="1200" dirty="0">
                <a:solidFill>
                  <a:prstClr val="white"/>
                </a:solidFill>
                <a:latin typeface="Calibri"/>
              </a:rPr>
              <a:t>in drug </a:t>
            </a:r>
            <a:r>
              <a:rPr lang="en-US" sz="1200" dirty="0" smtClean="0">
                <a:solidFill>
                  <a:prstClr val="white"/>
                </a:solidFill>
                <a:latin typeface="Calibri"/>
              </a:rPr>
              <a:t>offenses</a:t>
            </a:r>
            <a:endParaRPr lang="en-US" sz="1200" dirty="0">
              <a:solidFill>
                <a:prstClr val="white"/>
              </a:solidFill>
              <a:latin typeface="Calibri"/>
            </a:endParaRPr>
          </a:p>
        </p:txBody>
      </p:sp>
      <p:sp>
        <p:nvSpPr>
          <p:cNvPr id="17" name="TextBox 16"/>
          <p:cNvSpPr txBox="1"/>
          <p:nvPr/>
        </p:nvSpPr>
        <p:spPr>
          <a:xfrm>
            <a:off x="499928" y="3715558"/>
            <a:ext cx="8163774" cy="369332"/>
          </a:xfrm>
          <a:prstGeom prst="rect">
            <a:avLst/>
          </a:prstGeom>
          <a:noFill/>
        </p:spPr>
        <p:txBody>
          <a:bodyPr wrap="square" rtlCol="0">
            <a:spAutoFit/>
          </a:bodyPr>
          <a:lstStyle/>
          <a:p>
            <a:r>
              <a:rPr lang="en-US" sz="1600" dirty="0">
                <a:solidFill>
                  <a:prstClr val="white"/>
                </a:solidFill>
                <a:latin typeface="Calibri"/>
              </a:rPr>
              <a:t>Nashville DMI</a:t>
            </a:r>
            <a:r>
              <a:rPr lang="en-US" dirty="0">
                <a:solidFill>
                  <a:prstClr val="white"/>
                </a:solidFill>
                <a:latin typeface="Calibri"/>
              </a:rPr>
              <a:t>			</a:t>
            </a:r>
            <a:r>
              <a:rPr lang="en-US" dirty="0" smtClean="0">
                <a:solidFill>
                  <a:srgbClr val="00B0F0"/>
                </a:solidFill>
                <a:latin typeface="Calibri"/>
              </a:rPr>
              <a:t>-</a:t>
            </a:r>
            <a:r>
              <a:rPr lang="en-US" dirty="0">
                <a:solidFill>
                  <a:srgbClr val="00B0F0"/>
                </a:solidFill>
                <a:latin typeface="Calibri"/>
              </a:rPr>
              <a:t>56% reduction </a:t>
            </a:r>
            <a:r>
              <a:rPr lang="en-US" sz="1400" dirty="0">
                <a:solidFill>
                  <a:prstClr val="white"/>
                </a:solidFill>
                <a:latin typeface="Calibri"/>
              </a:rPr>
              <a:t>in drug </a:t>
            </a:r>
            <a:r>
              <a:rPr lang="en-US" sz="1400" dirty="0" smtClean="0">
                <a:solidFill>
                  <a:prstClr val="white"/>
                </a:solidFill>
                <a:latin typeface="Calibri"/>
              </a:rPr>
              <a:t>offenses</a:t>
            </a:r>
            <a:endParaRPr lang="en-US" sz="1400" dirty="0">
              <a:solidFill>
                <a:prstClr val="white"/>
              </a:solidFill>
              <a:latin typeface="Calibri"/>
            </a:endParaRPr>
          </a:p>
        </p:txBody>
      </p:sp>
      <p:sp>
        <p:nvSpPr>
          <p:cNvPr id="18" name="TextBox 17"/>
          <p:cNvSpPr txBox="1"/>
          <p:nvPr/>
        </p:nvSpPr>
        <p:spPr>
          <a:xfrm>
            <a:off x="499928" y="4135726"/>
            <a:ext cx="8163774" cy="369332"/>
          </a:xfrm>
          <a:prstGeom prst="rect">
            <a:avLst/>
          </a:prstGeom>
          <a:noFill/>
        </p:spPr>
        <p:txBody>
          <a:bodyPr wrap="square" rtlCol="0">
            <a:spAutoFit/>
          </a:bodyPr>
          <a:lstStyle/>
          <a:p>
            <a:r>
              <a:rPr lang="en-US" sz="1600" dirty="0">
                <a:solidFill>
                  <a:prstClr val="white"/>
                </a:solidFill>
                <a:latin typeface="Calibri"/>
              </a:rPr>
              <a:t>Rockford DMI</a:t>
            </a:r>
            <a:r>
              <a:rPr lang="en-US" dirty="0">
                <a:solidFill>
                  <a:prstClr val="white"/>
                </a:solidFill>
                <a:latin typeface="Calibri"/>
              </a:rPr>
              <a:t>			</a:t>
            </a:r>
            <a:r>
              <a:rPr lang="en-US" dirty="0" smtClean="0">
                <a:solidFill>
                  <a:prstClr val="white"/>
                </a:solidFill>
                <a:latin typeface="Calibri"/>
              </a:rPr>
              <a:t>-</a:t>
            </a:r>
            <a:r>
              <a:rPr lang="en-US" dirty="0">
                <a:solidFill>
                  <a:prstClr val="white"/>
                </a:solidFill>
                <a:latin typeface="Calibri"/>
              </a:rPr>
              <a:t>22% </a:t>
            </a:r>
            <a:r>
              <a:rPr lang="en-US" sz="1600" dirty="0">
                <a:solidFill>
                  <a:prstClr val="white"/>
                </a:solidFill>
                <a:latin typeface="Calibri"/>
              </a:rPr>
              <a:t>non-violent </a:t>
            </a:r>
            <a:r>
              <a:rPr lang="en-US" sz="1600" dirty="0" smtClean="0">
                <a:solidFill>
                  <a:prstClr val="white"/>
                </a:solidFill>
                <a:latin typeface="Calibri"/>
              </a:rPr>
              <a:t>offenses</a:t>
            </a:r>
            <a:endParaRPr lang="en-US" sz="1600" dirty="0">
              <a:solidFill>
                <a:prstClr val="white"/>
              </a:solidFill>
              <a:latin typeface="Calibri"/>
            </a:endParaRPr>
          </a:p>
        </p:txBody>
      </p:sp>
      <p:sp>
        <p:nvSpPr>
          <p:cNvPr id="19" name="TextBox 18"/>
          <p:cNvSpPr txBox="1"/>
          <p:nvPr/>
        </p:nvSpPr>
        <p:spPr>
          <a:xfrm>
            <a:off x="499928" y="4505058"/>
            <a:ext cx="8163774" cy="369332"/>
          </a:xfrm>
          <a:prstGeom prst="rect">
            <a:avLst/>
          </a:prstGeom>
          <a:noFill/>
        </p:spPr>
        <p:txBody>
          <a:bodyPr wrap="square" rtlCol="0">
            <a:spAutoFit/>
          </a:bodyPr>
          <a:lstStyle/>
          <a:p>
            <a:r>
              <a:rPr lang="en-US" sz="1600" dirty="0">
                <a:solidFill>
                  <a:prstClr val="white"/>
                </a:solidFill>
                <a:latin typeface="Calibri"/>
              </a:rPr>
              <a:t>Chicago</a:t>
            </a:r>
            <a:r>
              <a:rPr lang="en-US" dirty="0">
                <a:solidFill>
                  <a:prstClr val="white"/>
                </a:solidFill>
                <a:latin typeface="Calibri"/>
              </a:rPr>
              <a:t> </a:t>
            </a:r>
            <a:r>
              <a:rPr lang="en-US" dirty="0">
                <a:solidFill>
                  <a:srgbClr val="00B0F0"/>
                </a:solidFill>
                <a:latin typeface="Calibri"/>
              </a:rPr>
              <a:t>PSN</a:t>
            </a:r>
            <a:r>
              <a:rPr lang="en-US" dirty="0">
                <a:solidFill>
                  <a:prstClr val="white"/>
                </a:solidFill>
                <a:latin typeface="Calibri"/>
              </a:rPr>
              <a:t>			</a:t>
            </a:r>
            <a:r>
              <a:rPr lang="en-US" dirty="0" smtClean="0">
                <a:solidFill>
                  <a:srgbClr val="00B0F0"/>
                </a:solidFill>
                <a:latin typeface="Calibri"/>
              </a:rPr>
              <a:t>-</a:t>
            </a:r>
            <a:r>
              <a:rPr lang="en-US" dirty="0">
                <a:solidFill>
                  <a:srgbClr val="00B0F0"/>
                </a:solidFill>
                <a:latin typeface="Calibri"/>
              </a:rPr>
              <a:t>37% </a:t>
            </a:r>
            <a:r>
              <a:rPr lang="en-US" sz="1600" dirty="0">
                <a:solidFill>
                  <a:prstClr val="white"/>
                </a:solidFill>
                <a:latin typeface="Calibri"/>
              </a:rPr>
              <a:t>homicide,</a:t>
            </a:r>
            <a:r>
              <a:rPr lang="en-US" dirty="0">
                <a:solidFill>
                  <a:prstClr val="white"/>
                </a:solidFill>
                <a:latin typeface="Calibri"/>
              </a:rPr>
              <a:t> </a:t>
            </a:r>
            <a:r>
              <a:rPr lang="en-US" dirty="0">
                <a:solidFill>
                  <a:srgbClr val="00B0F0"/>
                </a:solidFill>
                <a:latin typeface="Calibri"/>
              </a:rPr>
              <a:t>-30% </a:t>
            </a:r>
            <a:r>
              <a:rPr lang="en-US" sz="1600" dirty="0">
                <a:solidFill>
                  <a:prstClr val="white"/>
                </a:solidFill>
                <a:latin typeface="Calibri"/>
              </a:rPr>
              <a:t>recidivism </a:t>
            </a:r>
            <a:r>
              <a:rPr lang="en-US" sz="1600" dirty="0" smtClean="0">
                <a:solidFill>
                  <a:prstClr val="white"/>
                </a:solidFill>
                <a:latin typeface="Calibri"/>
              </a:rPr>
              <a:t>rate</a:t>
            </a:r>
            <a:endParaRPr lang="en-US" sz="1600" dirty="0">
              <a:solidFill>
                <a:prstClr val="white"/>
              </a:solidFill>
              <a:latin typeface="Calibri"/>
            </a:endParaRPr>
          </a:p>
        </p:txBody>
      </p:sp>
      <p:sp>
        <p:nvSpPr>
          <p:cNvPr id="21" name="TextBox 20"/>
          <p:cNvSpPr txBox="1"/>
          <p:nvPr/>
        </p:nvSpPr>
        <p:spPr>
          <a:xfrm>
            <a:off x="499928" y="4877951"/>
            <a:ext cx="8163774" cy="369332"/>
          </a:xfrm>
          <a:prstGeom prst="rect">
            <a:avLst/>
          </a:prstGeom>
          <a:noFill/>
        </p:spPr>
        <p:txBody>
          <a:bodyPr wrap="square" rtlCol="0">
            <a:spAutoFit/>
          </a:bodyPr>
          <a:lstStyle/>
          <a:p>
            <a:r>
              <a:rPr lang="en-US" dirty="0">
                <a:solidFill>
                  <a:prstClr val="white"/>
                </a:solidFill>
                <a:latin typeface="Calibri"/>
              </a:rPr>
              <a:t>Hawaii </a:t>
            </a:r>
            <a:r>
              <a:rPr lang="en-US" dirty="0">
                <a:solidFill>
                  <a:srgbClr val="00B0F0"/>
                </a:solidFill>
                <a:latin typeface="Calibri"/>
              </a:rPr>
              <a:t>HOPE</a:t>
            </a:r>
            <a:r>
              <a:rPr lang="en-US" dirty="0">
                <a:solidFill>
                  <a:prstClr val="white"/>
                </a:solidFill>
                <a:latin typeface="Calibri"/>
              </a:rPr>
              <a:t>			</a:t>
            </a:r>
            <a:r>
              <a:rPr lang="en-US" dirty="0" smtClean="0">
                <a:solidFill>
                  <a:srgbClr val="00B0F0"/>
                </a:solidFill>
                <a:latin typeface="Calibri"/>
              </a:rPr>
              <a:t>-</a:t>
            </a:r>
            <a:r>
              <a:rPr lang="en-US" dirty="0">
                <a:solidFill>
                  <a:srgbClr val="00B0F0"/>
                </a:solidFill>
                <a:latin typeface="Calibri"/>
              </a:rPr>
              <a:t>26% </a:t>
            </a:r>
            <a:r>
              <a:rPr lang="en-US" sz="1600" dirty="0">
                <a:solidFill>
                  <a:prstClr val="white"/>
                </a:solidFill>
                <a:latin typeface="Calibri"/>
              </a:rPr>
              <a:t>recidivism </a:t>
            </a:r>
            <a:r>
              <a:rPr lang="en-US" sz="1600" dirty="0" smtClean="0">
                <a:solidFill>
                  <a:prstClr val="white"/>
                </a:solidFill>
                <a:latin typeface="Calibri"/>
              </a:rPr>
              <a:t>rate</a:t>
            </a:r>
            <a:endParaRPr lang="en-US" sz="1600" dirty="0">
              <a:solidFill>
                <a:prstClr val="white"/>
              </a:solidFill>
              <a:latin typeface="Calibri"/>
            </a:endParaRPr>
          </a:p>
        </p:txBody>
      </p:sp>
      <p:sp>
        <p:nvSpPr>
          <p:cNvPr id="22" name="TextBox 21"/>
          <p:cNvSpPr txBox="1"/>
          <p:nvPr/>
        </p:nvSpPr>
        <p:spPr>
          <a:xfrm>
            <a:off x="499928" y="3190625"/>
            <a:ext cx="1966246" cy="400110"/>
          </a:xfrm>
          <a:prstGeom prst="rect">
            <a:avLst/>
          </a:prstGeom>
          <a:noFill/>
        </p:spPr>
        <p:txBody>
          <a:bodyPr wrap="square" rtlCol="0">
            <a:spAutoFit/>
          </a:bodyPr>
          <a:lstStyle/>
          <a:p>
            <a:r>
              <a:rPr lang="en-US" dirty="0">
                <a:solidFill>
                  <a:prstClr val="white"/>
                </a:solidFill>
                <a:latin typeface="Calibri"/>
              </a:rPr>
              <a:t>High Point </a:t>
            </a:r>
            <a:r>
              <a:rPr lang="en-US" sz="2000" dirty="0">
                <a:solidFill>
                  <a:srgbClr val="00B0F0"/>
                </a:solidFill>
                <a:latin typeface="Calibri"/>
              </a:rPr>
              <a:t>DMI</a:t>
            </a:r>
            <a:endParaRPr lang="en-US" sz="2000" dirty="0">
              <a:solidFill>
                <a:prstClr val="black"/>
              </a:solidFill>
              <a:latin typeface="Calibri"/>
            </a:endParaRPr>
          </a:p>
        </p:txBody>
      </p:sp>
      <p:sp>
        <p:nvSpPr>
          <p:cNvPr id="20" name="Rectangle 2"/>
          <p:cNvSpPr>
            <a:spLocks/>
          </p:cNvSpPr>
          <p:nvPr/>
        </p:nvSpPr>
        <p:spPr bwMode="auto">
          <a:xfrm>
            <a:off x="228600" y="6510338"/>
            <a:ext cx="9004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fontAlgn="base">
              <a:spcBef>
                <a:spcPct val="0"/>
              </a:spcBef>
              <a:spcAft>
                <a:spcPct val="0"/>
              </a:spcAft>
            </a:pPr>
            <a:r>
              <a:rPr lang="en-US" sz="1200" dirty="0" smtClean="0">
                <a:solidFill>
                  <a:srgbClr val="00B0F0"/>
                </a:solidFill>
                <a:latin typeface="Calibri"/>
                <a:ea typeface="MS PGothic" pitchFamily="34" charset="-128"/>
                <a:sym typeface="Calibri" pitchFamily="34" charset="0"/>
              </a:rPr>
              <a:t>National Network for Safe Communities  |  John Jay College of Criminal Justice  |  nnscommunities.org</a:t>
            </a:r>
          </a:p>
        </p:txBody>
      </p:sp>
    </p:spTree>
    <p:extLst>
      <p:ext uri="{BB962C8B-B14F-4D97-AF65-F5344CB8AC3E}">
        <p14:creationId xmlns:p14="http://schemas.microsoft.com/office/powerpoint/2010/main" val="4082844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sz="4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4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4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4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42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4200">
                <a:solidFill>
                  <a:srgbClr val="000000"/>
                </a:solidFill>
                <a:latin typeface="Gill Sans" pitchFamily="-84" charset="0"/>
                <a:ea typeface="ヒラギノ角ゴ ProN W3" pitchFamily="-84" charset="-128"/>
                <a:sym typeface="Gill Sans" pitchFamily="-84" charset="0"/>
              </a:defRPr>
            </a:lvl9pPr>
          </a:lstStyle>
          <a:p>
            <a:pPr eaLnBrk="1" hangingPunct="1"/>
            <a:fld id="{35B44492-8F5E-4F34-9D7A-E0F08ACF9D31}" type="slidenum">
              <a:rPr lang="en-US" sz="1200">
                <a:solidFill>
                  <a:srgbClr val="878787"/>
                </a:solidFill>
                <a:latin typeface="Calibri" pitchFamily="34" charset="0"/>
                <a:ea typeface="MS PGothic" pitchFamily="34" charset="-128"/>
                <a:cs typeface="ヒラギノ角ゴ ProN W3"/>
                <a:sym typeface="Calibri" pitchFamily="34" charset="0"/>
              </a:rPr>
              <a:pPr eaLnBrk="1" hangingPunct="1"/>
              <a:t>31</a:t>
            </a:fld>
            <a:endParaRPr lang="en-US" sz="1200">
              <a:solidFill>
                <a:srgbClr val="878787"/>
              </a:solidFill>
              <a:latin typeface="Calibri" pitchFamily="34" charset="0"/>
              <a:ea typeface="MS PGothic" pitchFamily="34" charset="-128"/>
              <a:cs typeface="ヒラギノ角ゴ ProN W3"/>
              <a:sym typeface="Calibri" pitchFamily="34" charset="0"/>
            </a:endParaRPr>
          </a:p>
        </p:txBody>
      </p:sp>
      <p:sp>
        <p:nvSpPr>
          <p:cNvPr id="20481" name="Rectangle 1"/>
          <p:cNvSpPr>
            <a:spLocks noGrp="1" noChangeArrowheads="1"/>
          </p:cNvSpPr>
          <p:nvPr>
            <p:ph type="body" idx="1"/>
          </p:nvPr>
        </p:nvSpPr>
        <p:spPr>
          <a:xfrm>
            <a:off x="457200" y="609600"/>
            <a:ext cx="8153400" cy="5486400"/>
          </a:xfrm>
          <a:extLst>
            <a:ext uri="{91240B29-F687-4f45-9708-019B960494DF}">
              <a14:hiddenLine xmlns:a14="http://schemas.microsoft.com/office/drawing/2010/main" w="9525">
                <a:solidFill>
                  <a:schemeClr val="tx1"/>
                </a:solidFill>
                <a:miter lim="800000"/>
                <a:headEnd/>
                <a:tailEnd/>
              </a14:hiddenLine>
            </a:ext>
          </a:extLst>
        </p:spPr>
        <p:txBody>
          <a:bodyPr/>
          <a:lstStyle/>
          <a:p>
            <a:pPr marL="19050" indent="0" eaLnBrk="1" hangingPunct="1">
              <a:spcBef>
                <a:spcPct val="0"/>
              </a:spcBef>
              <a:buFont typeface="Arial" pitchFamily="34" charset="0"/>
              <a:buNone/>
            </a:pPr>
            <a:r>
              <a:rPr lang="en-US" sz="2400" dirty="0" smtClean="0">
                <a:solidFill>
                  <a:srgbClr val="00B0F0"/>
                </a:solidFill>
              </a:rPr>
              <a:t>Recent implementation (2014 outcomes)</a:t>
            </a:r>
            <a:endParaRPr lang="en-US" sz="2800" dirty="0" smtClean="0"/>
          </a:p>
          <a:p>
            <a:pPr lvl="1" eaLnBrk="1" hangingPunct="1">
              <a:spcBef>
                <a:spcPts val="500"/>
              </a:spcBef>
              <a:buClr>
                <a:srgbClr val="FFFFFF"/>
              </a:buClr>
              <a:buFont typeface="Wingdings" pitchFamily="2" charset="2"/>
              <a:buChar char="§"/>
            </a:pPr>
            <a:r>
              <a:rPr lang="en-US" sz="2000" dirty="0" smtClean="0">
                <a:solidFill>
                  <a:schemeClr val="bg1"/>
                </a:solidFill>
              </a:rPr>
              <a:t>Baltimore, MD: </a:t>
            </a:r>
            <a:r>
              <a:rPr lang="en-US" sz="2000" dirty="0" smtClean="0">
                <a:solidFill>
                  <a:srgbClr val="00B0F0"/>
                </a:solidFill>
              </a:rPr>
              <a:t>81% </a:t>
            </a:r>
            <a:r>
              <a:rPr lang="en-US" sz="2000" dirty="0" smtClean="0">
                <a:solidFill>
                  <a:schemeClr val="bg1"/>
                </a:solidFill>
              </a:rPr>
              <a:t>reduction in GMI homicides in the Western district, </a:t>
            </a:r>
            <a:r>
              <a:rPr lang="en-US" sz="2000" dirty="0" smtClean="0">
                <a:solidFill>
                  <a:srgbClr val="00B0F0"/>
                </a:solidFill>
              </a:rPr>
              <a:t>51% </a:t>
            </a:r>
            <a:r>
              <a:rPr lang="en-US" sz="2000" dirty="0" smtClean="0">
                <a:solidFill>
                  <a:schemeClr val="bg1"/>
                </a:solidFill>
              </a:rPr>
              <a:t>reduction in overall homicides the Western District</a:t>
            </a:r>
          </a:p>
          <a:p>
            <a:pPr lvl="1" eaLnBrk="1" hangingPunct="1">
              <a:spcBef>
                <a:spcPts val="500"/>
              </a:spcBef>
              <a:buClr>
                <a:srgbClr val="FFFFFF"/>
              </a:buClr>
              <a:buFont typeface="Wingdings" pitchFamily="2" charset="2"/>
              <a:buChar char="§"/>
            </a:pPr>
            <a:r>
              <a:rPr lang="en-US" sz="2000" dirty="0" smtClean="0">
                <a:solidFill>
                  <a:schemeClr val="bg1"/>
                </a:solidFill>
              </a:rPr>
              <a:t>Peoria</a:t>
            </a:r>
            <a:r>
              <a:rPr lang="en-US" sz="2000" dirty="0">
                <a:solidFill>
                  <a:schemeClr val="bg1"/>
                </a:solidFill>
              </a:rPr>
              <a:t>, IL: </a:t>
            </a:r>
            <a:r>
              <a:rPr lang="en-US" sz="2000" dirty="0" smtClean="0">
                <a:solidFill>
                  <a:srgbClr val="00B0F0"/>
                </a:solidFill>
              </a:rPr>
              <a:t>76% </a:t>
            </a:r>
            <a:r>
              <a:rPr lang="en-US" sz="2000" dirty="0" smtClean="0">
                <a:solidFill>
                  <a:schemeClr val="bg1"/>
                </a:solidFill>
              </a:rPr>
              <a:t>reduction in gun homicides citywide</a:t>
            </a:r>
          </a:p>
          <a:p>
            <a:pPr lvl="1" eaLnBrk="1" hangingPunct="1">
              <a:spcBef>
                <a:spcPts val="500"/>
              </a:spcBef>
              <a:buClr>
                <a:srgbClr val="FFFFFF"/>
              </a:buClr>
              <a:buFont typeface="Wingdings" pitchFamily="2" charset="2"/>
              <a:buChar char="§"/>
            </a:pPr>
            <a:r>
              <a:rPr lang="en-US" sz="2000" dirty="0" smtClean="0">
                <a:solidFill>
                  <a:schemeClr val="bg1"/>
                </a:solidFill>
              </a:rPr>
              <a:t>Kansas City, MO: </a:t>
            </a:r>
            <a:r>
              <a:rPr lang="en-US" sz="2000" dirty="0" smtClean="0">
                <a:solidFill>
                  <a:srgbClr val="00B0F0"/>
                </a:solidFill>
              </a:rPr>
              <a:t>24% </a:t>
            </a:r>
            <a:r>
              <a:rPr lang="en-US" sz="2000" dirty="0" smtClean="0">
                <a:solidFill>
                  <a:schemeClr val="bg1"/>
                </a:solidFill>
              </a:rPr>
              <a:t>reduction in overall homicides, to the lowest level since 1972</a:t>
            </a:r>
          </a:p>
          <a:p>
            <a:pPr lvl="1" eaLnBrk="1" hangingPunct="1">
              <a:spcBef>
                <a:spcPts val="500"/>
              </a:spcBef>
              <a:buClr>
                <a:srgbClr val="FFFFFF"/>
              </a:buClr>
              <a:buFont typeface="Wingdings" pitchFamily="2" charset="2"/>
              <a:buChar char="§"/>
            </a:pPr>
            <a:r>
              <a:rPr lang="en-US" sz="2000" dirty="0" smtClean="0">
                <a:solidFill>
                  <a:schemeClr val="bg1"/>
                </a:solidFill>
              </a:rPr>
              <a:t>Chattanooga, TN: </a:t>
            </a:r>
            <a:r>
              <a:rPr lang="en-US" sz="2000" dirty="0" smtClean="0">
                <a:solidFill>
                  <a:srgbClr val="00B0F0"/>
                </a:solidFill>
              </a:rPr>
              <a:t>10 % </a:t>
            </a:r>
            <a:r>
              <a:rPr lang="en-US" sz="2000" dirty="0" smtClean="0">
                <a:solidFill>
                  <a:schemeClr val="bg1"/>
                </a:solidFill>
              </a:rPr>
              <a:t>reduction in overall shootings, </a:t>
            </a:r>
            <a:r>
              <a:rPr lang="en-US" sz="2000" dirty="0" smtClean="0">
                <a:solidFill>
                  <a:srgbClr val="00B0F0"/>
                </a:solidFill>
              </a:rPr>
              <a:t>42% </a:t>
            </a:r>
            <a:r>
              <a:rPr lang="en-US" sz="2000" dirty="0" smtClean="0">
                <a:solidFill>
                  <a:schemeClr val="bg1"/>
                </a:solidFill>
              </a:rPr>
              <a:t>reduction in GMI shooting incidents the 4</a:t>
            </a:r>
            <a:r>
              <a:rPr lang="en-US" sz="2000" baseline="30000" dirty="0" smtClean="0">
                <a:solidFill>
                  <a:schemeClr val="bg1"/>
                </a:solidFill>
              </a:rPr>
              <a:t>th</a:t>
            </a:r>
            <a:r>
              <a:rPr lang="en-US" sz="2000" dirty="0" smtClean="0">
                <a:solidFill>
                  <a:schemeClr val="bg1"/>
                </a:solidFill>
              </a:rPr>
              <a:t> quarter</a:t>
            </a:r>
          </a:p>
          <a:p>
            <a:pPr lvl="1" eaLnBrk="1" hangingPunct="1">
              <a:spcBef>
                <a:spcPts val="500"/>
              </a:spcBef>
              <a:buClr>
                <a:srgbClr val="FFFFFF"/>
              </a:buClr>
              <a:buFont typeface="Wingdings" pitchFamily="2" charset="2"/>
              <a:buChar char="§"/>
            </a:pPr>
            <a:r>
              <a:rPr lang="en-US" sz="2000" dirty="0" smtClean="0">
                <a:solidFill>
                  <a:schemeClr val="bg1"/>
                </a:solidFill>
              </a:rPr>
              <a:t>New Haven, CT: </a:t>
            </a:r>
            <a:r>
              <a:rPr lang="en-US" sz="2000" dirty="0" smtClean="0">
                <a:solidFill>
                  <a:srgbClr val="00B0F0"/>
                </a:solidFill>
              </a:rPr>
              <a:t>30% </a:t>
            </a:r>
            <a:r>
              <a:rPr lang="en-US" sz="2000" dirty="0" smtClean="0">
                <a:solidFill>
                  <a:schemeClr val="bg1"/>
                </a:solidFill>
              </a:rPr>
              <a:t>reduction in overall homicides</a:t>
            </a:r>
          </a:p>
          <a:p>
            <a:pPr lvl="1" eaLnBrk="1" hangingPunct="1">
              <a:spcBef>
                <a:spcPts val="500"/>
              </a:spcBef>
              <a:buClr>
                <a:srgbClr val="FFFFFF"/>
              </a:buClr>
              <a:buFont typeface="Wingdings" pitchFamily="2" charset="2"/>
              <a:buChar char="§"/>
            </a:pPr>
            <a:r>
              <a:rPr lang="en-US" sz="2000" dirty="0" smtClean="0">
                <a:solidFill>
                  <a:schemeClr val="bg1"/>
                </a:solidFill>
              </a:rPr>
              <a:t>New Orleans, LA: </a:t>
            </a:r>
            <a:r>
              <a:rPr lang="en-US" sz="2000" dirty="0">
                <a:solidFill>
                  <a:srgbClr val="00B0F0"/>
                </a:solidFill>
              </a:rPr>
              <a:t>22 </a:t>
            </a:r>
            <a:r>
              <a:rPr lang="en-US" sz="2000" dirty="0">
                <a:solidFill>
                  <a:schemeClr val="bg1"/>
                </a:solidFill>
              </a:rPr>
              <a:t>% reduction in overall homicides since 2012 implementation, lowest level since 1971</a:t>
            </a:r>
          </a:p>
          <a:p>
            <a:pPr lvl="1" eaLnBrk="1" hangingPunct="1">
              <a:spcBef>
                <a:spcPts val="500"/>
              </a:spcBef>
              <a:buClr>
                <a:srgbClr val="FFFFFF"/>
              </a:buClr>
              <a:buFont typeface="Wingdings" pitchFamily="2" charset="2"/>
              <a:buChar char="§"/>
            </a:pPr>
            <a:r>
              <a:rPr lang="en-US" sz="2000" dirty="0" smtClean="0">
                <a:solidFill>
                  <a:schemeClr val="bg1"/>
                </a:solidFill>
              </a:rPr>
              <a:t>Chicago, IL: </a:t>
            </a:r>
            <a:r>
              <a:rPr lang="en-US" sz="2000" dirty="0">
                <a:solidFill>
                  <a:srgbClr val="00B0F0"/>
                </a:solidFill>
              </a:rPr>
              <a:t>19</a:t>
            </a:r>
            <a:r>
              <a:rPr lang="en-US" sz="2000" dirty="0">
                <a:solidFill>
                  <a:schemeClr val="bg1"/>
                </a:solidFill>
              </a:rPr>
              <a:t> % reduction in overall homicides since 2012 implementation, lowest level since 1965</a:t>
            </a:r>
          </a:p>
          <a:p>
            <a:pPr lvl="1" eaLnBrk="1" hangingPunct="1">
              <a:spcBef>
                <a:spcPts val="500"/>
              </a:spcBef>
              <a:buClr>
                <a:srgbClr val="FFFFFF"/>
              </a:buClr>
              <a:buFont typeface="Wingdings" pitchFamily="2" charset="2"/>
              <a:buChar char="§"/>
            </a:pPr>
            <a:r>
              <a:rPr lang="en-US" sz="2000" dirty="0" smtClean="0">
                <a:solidFill>
                  <a:schemeClr val="bg1"/>
                </a:solidFill>
              </a:rPr>
              <a:t>South Bend, IN: </a:t>
            </a:r>
            <a:r>
              <a:rPr lang="en-US" sz="2000" dirty="0" smtClean="0">
                <a:solidFill>
                  <a:srgbClr val="00B0F0"/>
                </a:solidFill>
              </a:rPr>
              <a:t>37% </a:t>
            </a:r>
            <a:r>
              <a:rPr lang="en-US" sz="2000" dirty="0" smtClean="0">
                <a:solidFill>
                  <a:schemeClr val="bg1"/>
                </a:solidFill>
              </a:rPr>
              <a:t>reduction in GMI shooting incidents since May 2014 implementation (compared to 3 year average)</a:t>
            </a:r>
          </a:p>
        </p:txBody>
      </p:sp>
      <p:sp>
        <p:nvSpPr>
          <p:cNvPr id="20482" name="Rectangle 2"/>
          <p:cNvSpPr>
            <a:spLocks noGrp="1" noChangeArrowheads="1"/>
          </p:cNvSpPr>
          <p:nvPr>
            <p:ph type="title"/>
          </p:nvPr>
        </p:nvSpPr>
        <p:spPr>
          <a:xfrm>
            <a:off x="152400" y="76200"/>
            <a:ext cx="8763000" cy="762000"/>
          </a:xfrm>
        </p:spPr>
        <p:txBody>
          <a:bodyPr/>
          <a:lstStyle/>
          <a:p>
            <a:pPr algn="l" eaLnBrk="1" hangingPunct="1">
              <a:defRPr/>
            </a:pPr>
            <a:r>
              <a:rPr lang="en-US" sz="3200" dirty="0" smtClean="0">
                <a:solidFill>
                  <a:srgbClr val="FFFFFF"/>
                </a:solidFill>
                <a:sym typeface="Calibri" charset="0"/>
              </a:rPr>
              <a:t>Results</a:t>
            </a:r>
          </a:p>
        </p:txBody>
      </p:sp>
      <p:sp>
        <p:nvSpPr>
          <p:cNvPr id="5" name="Rectangle 2"/>
          <p:cNvSpPr>
            <a:spLocks/>
          </p:cNvSpPr>
          <p:nvPr/>
        </p:nvSpPr>
        <p:spPr bwMode="auto">
          <a:xfrm>
            <a:off x="228600" y="6510338"/>
            <a:ext cx="9004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fontAlgn="base">
              <a:spcBef>
                <a:spcPct val="0"/>
              </a:spcBef>
              <a:spcAft>
                <a:spcPct val="0"/>
              </a:spcAft>
            </a:pPr>
            <a:r>
              <a:rPr lang="en-US" sz="1200" dirty="0" smtClean="0">
                <a:solidFill>
                  <a:srgbClr val="00B0F0"/>
                </a:solidFill>
                <a:latin typeface="Calibri"/>
                <a:ea typeface="MS PGothic" pitchFamily="34" charset="-128"/>
                <a:cs typeface="ヒラギノ角ゴ ProN W3"/>
                <a:sym typeface="Calibri" pitchFamily="34" charset="0"/>
              </a:rPr>
              <a:t>National Network for Safe Communities  |  John Jay College of Criminal Justice  |  nnscommunities.org</a:t>
            </a:r>
          </a:p>
        </p:txBody>
      </p:sp>
    </p:spTree>
    <p:extLst>
      <p:ext uri="{BB962C8B-B14F-4D97-AF65-F5344CB8AC3E}">
        <p14:creationId xmlns:p14="http://schemas.microsoft.com/office/powerpoint/2010/main" val="26344111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33E6745-448D-4DBC-8779-EC931E8754C8}" type="slidenum">
              <a:rPr lang="en-US" smtClean="0"/>
              <a:t>32</a:t>
            </a:fld>
            <a:endParaRPr lang="en-US"/>
          </a:p>
        </p:txBody>
      </p:sp>
      <p:pic>
        <p:nvPicPr>
          <p:cNvPr id="1026" name="Picture 2" descr="C:\Users\mfriedrich\Pictures\US_Map_Outline.jpg"/>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25000"/>
                    </a14:imgEffect>
                    <a14:imgEffect>
                      <a14:colorTemperature colorTemp="47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80989" y="2004588"/>
            <a:ext cx="5182019" cy="41766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98" y="381000"/>
            <a:ext cx="34290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 name="TextBox 2"/>
          <p:cNvSpPr txBox="1"/>
          <p:nvPr/>
        </p:nvSpPr>
        <p:spPr>
          <a:xfrm>
            <a:off x="1923228" y="3505200"/>
            <a:ext cx="5297540" cy="830997"/>
          </a:xfrm>
          <a:prstGeom prst="rect">
            <a:avLst/>
          </a:prstGeom>
          <a:noFill/>
        </p:spPr>
        <p:txBody>
          <a:bodyPr wrap="none" rtlCol="0">
            <a:spAutoFit/>
          </a:bodyPr>
          <a:lstStyle/>
          <a:p>
            <a:r>
              <a:rPr lang="en-US" sz="4800" dirty="0">
                <a:solidFill>
                  <a:srgbClr val="00B0F0"/>
                </a:solidFill>
              </a:rPr>
              <a:t>n</a:t>
            </a:r>
            <a:r>
              <a:rPr lang="en-US" sz="4800" dirty="0" smtClean="0">
                <a:solidFill>
                  <a:srgbClr val="00B0F0"/>
                </a:solidFill>
              </a:rPr>
              <a:t>nscommunities.org</a:t>
            </a:r>
            <a:endParaRPr lang="en-US" sz="4800" dirty="0">
              <a:solidFill>
                <a:srgbClr val="00B0F0"/>
              </a:solidFill>
            </a:endParaRPr>
          </a:p>
        </p:txBody>
      </p:sp>
    </p:spTree>
    <p:extLst>
      <p:ext uri="{BB962C8B-B14F-4D97-AF65-F5344CB8AC3E}">
        <p14:creationId xmlns:p14="http://schemas.microsoft.com/office/powerpoint/2010/main" val="235523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Deterrence: </a:t>
            </a:r>
            <a:br>
              <a:rPr lang="en-US" dirty="0" smtClean="0">
                <a:solidFill>
                  <a:schemeClr val="bg1"/>
                </a:solidFill>
              </a:rPr>
            </a:br>
            <a:r>
              <a:rPr lang="en-US" dirty="0" smtClean="0">
                <a:solidFill>
                  <a:schemeClr val="bg1"/>
                </a:solidFill>
              </a:rPr>
              <a:t>What matters? </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endParaRPr lang="en-US" sz="2400" dirty="0" smtClean="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Research shows that variations in severity have little or no impact on deterrence.</a:t>
            </a:r>
          </a:p>
          <a:p>
            <a:pPr marL="0" indent="0">
              <a:buNone/>
            </a:pPr>
            <a:endParaRPr lang="en-US" dirty="0">
              <a:solidFill>
                <a:schemeClr val="bg1"/>
              </a:solidFill>
            </a:endParaRPr>
          </a:p>
          <a:p>
            <a:pPr marL="0" indent="0">
              <a:buNone/>
            </a:pPr>
            <a:r>
              <a:rPr lang="en-US" dirty="0" smtClean="0">
                <a:solidFill>
                  <a:schemeClr val="bg1"/>
                </a:solidFill>
              </a:rPr>
              <a:t>Severity is clearly the least important element in effective deterrence.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4</a:t>
            </a:fld>
            <a:endParaRPr lang="en-US"/>
          </a:p>
        </p:txBody>
      </p:sp>
    </p:spTree>
    <p:extLst>
      <p:ext uri="{BB962C8B-B14F-4D97-AF65-F5344CB8AC3E}">
        <p14:creationId xmlns:p14="http://schemas.microsoft.com/office/powerpoint/2010/main" val="12545565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chemeClr val="bg1"/>
                </a:solidFill>
              </a:rPr>
              <a:t>Enforcement and stiff sentencing are not the same as d</a:t>
            </a:r>
            <a:r>
              <a:rPr lang="en-US" dirty="0" smtClean="0">
                <a:solidFill>
                  <a:schemeClr val="bg1"/>
                </a:solidFill>
              </a:rPr>
              <a:t>eterrence</a:t>
            </a:r>
            <a:endParaRPr lang="en-US" dirty="0">
              <a:solidFill>
                <a:schemeClr val="bg1"/>
              </a:solidFill>
            </a:endParaRPr>
          </a:p>
        </p:txBody>
      </p:sp>
      <p:sp>
        <p:nvSpPr>
          <p:cNvPr id="6" name="Content Placeholder 5"/>
          <p:cNvSpPr>
            <a:spLocks noGrp="1"/>
          </p:cNvSpPr>
          <p:nvPr>
            <p:ph idx="1"/>
          </p:nvPr>
        </p:nvSpPr>
        <p:spPr/>
        <p:txBody>
          <a:bodyPr>
            <a:normAutofit lnSpcReduction="10000"/>
          </a:bodyPr>
          <a:lstStyle/>
          <a:p>
            <a:r>
              <a:rPr lang="en-US" dirty="0" smtClean="0">
                <a:solidFill>
                  <a:schemeClr val="bg1"/>
                </a:solidFill>
              </a:rPr>
              <a:t>Even heavy enforcement does not necessarily equal certainty</a:t>
            </a:r>
          </a:p>
          <a:p>
            <a:pPr lvl="1"/>
            <a:r>
              <a:rPr lang="en-US" dirty="0" smtClean="0">
                <a:solidFill>
                  <a:schemeClr val="bg1"/>
                </a:solidFill>
              </a:rPr>
              <a:t>Prison risk for selling cocaine: 1:15,000</a:t>
            </a:r>
          </a:p>
          <a:p>
            <a:r>
              <a:rPr lang="en-US" dirty="0" smtClean="0">
                <a:solidFill>
                  <a:schemeClr val="bg1"/>
                </a:solidFill>
              </a:rPr>
              <a:t>Stiff sentences are rarely predictable – if it’s not clear ahead of time, little or no deterrent value</a:t>
            </a:r>
          </a:p>
          <a:p>
            <a:r>
              <a:rPr lang="en-US" dirty="0" smtClean="0">
                <a:solidFill>
                  <a:schemeClr val="bg1"/>
                </a:solidFill>
              </a:rPr>
              <a:t>Any prison sentence is a horrible thing – making it even more horrible doesn’t buy much</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5</a:t>
            </a:fld>
            <a:endParaRPr lang="en-US">
              <a:cs typeface="ヒラギノ角ゴ ProN W3"/>
            </a:endParaRPr>
          </a:p>
        </p:txBody>
      </p:sp>
    </p:spTree>
    <p:extLst>
      <p:ext uri="{BB962C8B-B14F-4D97-AF65-F5344CB8AC3E}">
        <p14:creationId xmlns:p14="http://schemas.microsoft.com/office/powerpoint/2010/main" val="284680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Offenders discount long sentences</a:t>
            </a:r>
            <a:endParaRPr lang="en-US" dirty="0">
              <a:solidFill>
                <a:schemeClr val="bg1"/>
              </a:solidFill>
            </a:endParaRPr>
          </a:p>
        </p:txBody>
      </p:sp>
      <p:sp>
        <p:nvSpPr>
          <p:cNvPr id="6" name="Content Placeholder 5"/>
          <p:cNvSpPr>
            <a:spLocks noGrp="1"/>
          </p:cNvSpPr>
          <p:nvPr>
            <p:ph idx="1"/>
          </p:nvPr>
        </p:nvSpPr>
        <p:spPr/>
        <p:txBody>
          <a:bodyPr>
            <a:normAutofit/>
          </a:bodyPr>
          <a:lstStyle/>
          <a:p>
            <a:r>
              <a:rPr lang="en-US" dirty="0" smtClean="0">
                <a:solidFill>
                  <a:schemeClr val="bg1"/>
                </a:solidFill>
              </a:rPr>
              <a:t>What matters is what offenders think before they’re caught, convicted, and sentenced</a:t>
            </a:r>
          </a:p>
          <a:p>
            <a:r>
              <a:rPr lang="en-US" dirty="0" smtClean="0">
                <a:solidFill>
                  <a:schemeClr val="bg1"/>
                </a:solidFill>
              </a:rPr>
              <a:t>Survey research found that arrestees thought a five-year sentence was only twice as severe as a one-year sentence</a:t>
            </a:r>
          </a:p>
          <a:p>
            <a:r>
              <a:rPr lang="en-US" dirty="0" smtClean="0">
                <a:solidFill>
                  <a:schemeClr val="bg1"/>
                </a:solidFill>
              </a:rPr>
              <a:t>A twenty-year sentence was only 1.6 times as severe as a ten-year sentence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6</a:t>
            </a:fld>
            <a:endParaRPr lang="en-US">
              <a:cs typeface="ヒラギノ角ゴ ProN W3"/>
            </a:endParaRPr>
          </a:p>
        </p:txBody>
      </p:sp>
    </p:spTree>
    <p:extLst>
      <p:ext uri="{BB962C8B-B14F-4D97-AF65-F5344CB8AC3E}">
        <p14:creationId xmlns:p14="http://schemas.microsoft.com/office/powerpoint/2010/main" val="2423807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chemeClr val="bg1"/>
                </a:solidFill>
              </a:rPr>
              <a:t>Offenders’ sense of sanctions not necessarily the same as ours</a:t>
            </a:r>
            <a:endParaRPr lang="en-US" dirty="0">
              <a:solidFill>
                <a:schemeClr val="bg1"/>
              </a:solidFill>
            </a:endParaRPr>
          </a:p>
        </p:txBody>
      </p:sp>
      <p:sp>
        <p:nvSpPr>
          <p:cNvPr id="6" name="Content Placeholder 5"/>
          <p:cNvSpPr>
            <a:spLocks noGrp="1"/>
          </p:cNvSpPr>
          <p:nvPr>
            <p:ph idx="1"/>
          </p:nvPr>
        </p:nvSpPr>
        <p:spPr/>
        <p:txBody>
          <a:bodyPr>
            <a:normAutofit fontScale="92500" lnSpcReduction="10000"/>
          </a:bodyPr>
          <a:lstStyle/>
          <a:p>
            <a:pPr>
              <a:buFont typeface="Arial"/>
              <a:buChar char="•"/>
            </a:pPr>
            <a:r>
              <a:rPr lang="en-US" dirty="0" smtClean="0">
                <a:solidFill>
                  <a:schemeClr val="bg1"/>
                </a:solidFill>
              </a:rPr>
              <a:t>“</a:t>
            </a:r>
            <a:r>
              <a:rPr lang="en-US" dirty="0">
                <a:solidFill>
                  <a:schemeClr val="bg1"/>
                </a:solidFill>
              </a:rPr>
              <a:t>Basically jail fun for real. </a:t>
            </a:r>
            <a:r>
              <a:rPr lang="en-US" dirty="0" smtClean="0">
                <a:solidFill>
                  <a:schemeClr val="bg1"/>
                </a:solidFill>
              </a:rPr>
              <a:t>Most people </a:t>
            </a:r>
            <a:r>
              <a:rPr lang="en-US" dirty="0">
                <a:solidFill>
                  <a:schemeClr val="bg1"/>
                </a:solidFill>
              </a:rPr>
              <a:t>look at jail [as a bad place]. I look at jail as another place to </a:t>
            </a:r>
            <a:r>
              <a:rPr lang="en-US" dirty="0" smtClean="0">
                <a:solidFill>
                  <a:schemeClr val="bg1"/>
                </a:solidFill>
              </a:rPr>
              <a:t>lay my </a:t>
            </a:r>
            <a:r>
              <a:rPr lang="en-US" dirty="0">
                <a:solidFill>
                  <a:schemeClr val="bg1"/>
                </a:solidFill>
              </a:rPr>
              <a:t>head at. I might be safer in jail than on the streets. </a:t>
            </a:r>
            <a:r>
              <a:rPr lang="en-US" dirty="0" smtClean="0">
                <a:solidFill>
                  <a:schemeClr val="bg1"/>
                </a:solidFill>
              </a:rPr>
              <a:t>”</a:t>
            </a:r>
          </a:p>
          <a:p>
            <a:pPr marL="0" indent="0">
              <a:buNone/>
            </a:pPr>
            <a:r>
              <a:rPr lang="en-US" dirty="0">
                <a:solidFill>
                  <a:schemeClr val="bg1"/>
                </a:solidFill>
              </a:rPr>
              <a:t>	</a:t>
            </a:r>
            <a:r>
              <a:rPr lang="en-US" dirty="0" smtClean="0">
                <a:solidFill>
                  <a:schemeClr val="bg1"/>
                </a:solidFill>
              </a:rPr>
              <a:t>	Armed robber, quoted in Wright and 		Decker</a:t>
            </a:r>
          </a:p>
          <a:p>
            <a:pPr marL="0" indent="0">
              <a:buNone/>
            </a:pPr>
            <a:endParaRPr lang="en-US" dirty="0" smtClean="0">
              <a:solidFill>
                <a:schemeClr val="bg1"/>
              </a:solidFill>
            </a:endParaRPr>
          </a:p>
          <a:p>
            <a:pPr>
              <a:buFont typeface="Arial"/>
              <a:buChar char="•"/>
            </a:pPr>
            <a:r>
              <a:rPr lang="en-US" dirty="0" smtClean="0">
                <a:solidFill>
                  <a:schemeClr val="bg1"/>
                </a:solidFill>
              </a:rPr>
              <a:t>This doesn’t mean consequences don’t matter – just that for him, jail is not a meaningful consequence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7</a:t>
            </a:fld>
            <a:endParaRPr lang="en-US">
              <a:cs typeface="ヒラギノ角ゴ ProN W3"/>
            </a:endParaRPr>
          </a:p>
        </p:txBody>
      </p:sp>
    </p:spTree>
    <p:extLst>
      <p:ext uri="{BB962C8B-B14F-4D97-AF65-F5344CB8AC3E}">
        <p14:creationId xmlns:p14="http://schemas.microsoft.com/office/powerpoint/2010/main" val="227566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chemeClr val="bg1"/>
                </a:solidFill>
              </a:rPr>
              <a:t>Offenders’ sense of sanctions not necessarily the same as ours</a:t>
            </a:r>
            <a:endParaRPr lang="en-US" dirty="0">
              <a:solidFill>
                <a:schemeClr val="bg1"/>
              </a:solidFill>
            </a:endParaRPr>
          </a:p>
        </p:txBody>
      </p:sp>
      <p:sp>
        <p:nvSpPr>
          <p:cNvPr id="6" name="Content Placeholder 5"/>
          <p:cNvSpPr>
            <a:spLocks noGrp="1"/>
          </p:cNvSpPr>
          <p:nvPr>
            <p:ph idx="1"/>
          </p:nvPr>
        </p:nvSpPr>
        <p:spPr/>
        <p:txBody>
          <a:bodyPr>
            <a:normAutofit fontScale="92500" lnSpcReduction="10000"/>
          </a:bodyPr>
          <a:lstStyle/>
          <a:p>
            <a:pPr>
              <a:buFont typeface="Arial"/>
              <a:buChar char="•"/>
            </a:pPr>
            <a:r>
              <a:rPr lang="en-US" dirty="0" smtClean="0">
                <a:solidFill>
                  <a:schemeClr val="bg1"/>
                </a:solidFill>
                <a:latin typeface=""/>
              </a:rPr>
              <a:t>Two</a:t>
            </a:r>
            <a:r>
              <a:rPr lang="en-US" dirty="0">
                <a:solidFill>
                  <a:schemeClr val="bg1"/>
                </a:solidFill>
                <a:latin typeface=""/>
              </a:rPr>
              <a:t>-thirds of </a:t>
            </a:r>
            <a:r>
              <a:rPr lang="en-US" dirty="0" smtClean="0">
                <a:solidFill>
                  <a:schemeClr val="bg1"/>
                </a:solidFill>
                <a:latin typeface=""/>
              </a:rPr>
              <a:t>prison </a:t>
            </a:r>
            <a:r>
              <a:rPr lang="en-US" dirty="0">
                <a:solidFill>
                  <a:schemeClr val="bg1"/>
                </a:solidFill>
                <a:latin typeface=""/>
              </a:rPr>
              <a:t>inmates </a:t>
            </a:r>
            <a:r>
              <a:rPr lang="en-US" dirty="0" smtClean="0">
                <a:solidFill>
                  <a:schemeClr val="bg1"/>
                </a:solidFill>
                <a:latin typeface=""/>
              </a:rPr>
              <a:t>surveyed preferred </a:t>
            </a:r>
            <a:r>
              <a:rPr lang="en-US" dirty="0">
                <a:solidFill>
                  <a:schemeClr val="bg1"/>
                </a:solidFill>
                <a:latin typeface=""/>
              </a:rPr>
              <a:t>one year of prison to ten years of </a:t>
            </a:r>
            <a:r>
              <a:rPr lang="en-US" dirty="0" smtClean="0">
                <a:solidFill>
                  <a:schemeClr val="bg1"/>
                </a:solidFill>
                <a:latin typeface=""/>
              </a:rPr>
              <a:t>probation</a:t>
            </a:r>
          </a:p>
          <a:p>
            <a:pPr>
              <a:buFont typeface="Arial"/>
              <a:buChar char="•"/>
            </a:pPr>
            <a:r>
              <a:rPr lang="en-US" dirty="0" smtClean="0">
                <a:solidFill>
                  <a:schemeClr val="bg1"/>
                </a:solidFill>
                <a:latin typeface=""/>
              </a:rPr>
              <a:t>Half preferred a year in prison to five years probation</a:t>
            </a:r>
          </a:p>
          <a:p>
            <a:pPr>
              <a:buFont typeface="Arial"/>
              <a:buChar char="•"/>
            </a:pPr>
            <a:r>
              <a:rPr lang="en-US" dirty="0" smtClean="0">
                <a:solidFill>
                  <a:schemeClr val="bg1"/>
                </a:solidFill>
              </a:rPr>
              <a:t>Three-quarters preferred a low-end jail term to community supervision</a:t>
            </a:r>
          </a:p>
          <a:p>
            <a:pPr>
              <a:buFont typeface="Arial"/>
              <a:buChar char="•"/>
            </a:pPr>
            <a:r>
              <a:rPr lang="en-US" dirty="0" smtClean="0">
                <a:solidFill>
                  <a:schemeClr val="bg1"/>
                </a:solidFill>
                <a:latin typeface=""/>
              </a:rPr>
              <a:t>Nationally, many inmates prefer to serve out their terms inside rather than be released on parole</a:t>
            </a:r>
          </a:p>
        </p:txBody>
      </p:sp>
      <p:sp>
        <p:nvSpPr>
          <p:cNvPr id="4" name="Slide Number Placeholder 3"/>
          <p:cNvSpPr>
            <a:spLocks noGrp="1"/>
          </p:cNvSpPr>
          <p:nvPr>
            <p:ph type="sldNum" sz="quarter" idx="12"/>
          </p:nvPr>
        </p:nvSpPr>
        <p:spPr/>
        <p:txBody>
          <a:bodyPr/>
          <a:lstStyle/>
          <a:p>
            <a:fld id="{A2848769-2E3C-4605-9884-4F4A03C4046B}" type="slidenum">
              <a:rPr lang="en-US" smtClean="0">
                <a:cs typeface="ヒラギノ角ゴ ProN W3"/>
              </a:rPr>
              <a:pPr/>
              <a:t>8</a:t>
            </a:fld>
            <a:endParaRPr lang="en-US">
              <a:cs typeface="ヒラギノ角ゴ ProN W3"/>
            </a:endParaRPr>
          </a:p>
        </p:txBody>
      </p:sp>
    </p:spTree>
    <p:extLst>
      <p:ext uri="{BB962C8B-B14F-4D97-AF65-F5344CB8AC3E}">
        <p14:creationId xmlns:p14="http://schemas.microsoft.com/office/powerpoint/2010/main" val="155006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The lasting impact of conviction can permanently undercut deterrence</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Font typeface="Arial"/>
              <a:buChar char="•"/>
            </a:pPr>
            <a:r>
              <a:rPr lang="en-US" dirty="0" smtClean="0">
                <a:solidFill>
                  <a:schemeClr val="bg1"/>
                </a:solidFill>
              </a:rPr>
              <a:t>“Informal” costs of conviction include loss of mainstream status, eligibility for employment, marriageability, etc.</a:t>
            </a:r>
            <a:endParaRPr lang="en-US" dirty="0" smtClean="0">
              <a:solidFill>
                <a:schemeClr val="bg1"/>
              </a:solidFill>
            </a:endParaRPr>
          </a:p>
          <a:p>
            <a:r>
              <a:rPr lang="en-US" dirty="0" smtClean="0">
                <a:solidFill>
                  <a:schemeClr val="bg1"/>
                </a:solidFill>
              </a:rPr>
              <a:t>Felons have persistent problems with work, earnings, mainstream status, marriage</a:t>
            </a:r>
          </a:p>
          <a:p>
            <a:r>
              <a:rPr lang="en-US" dirty="0" smtClean="0">
                <a:solidFill>
                  <a:schemeClr val="bg1"/>
                </a:solidFill>
              </a:rPr>
              <a:t>Until you’re convicted the first time, you have all these things to lose.  Afterward, they’re gone, you can’t get them back, and they are no longer costs for your next offense</a:t>
            </a:r>
          </a:p>
          <a:p>
            <a:r>
              <a:rPr lang="en-US" dirty="0" smtClean="0">
                <a:solidFill>
                  <a:schemeClr val="bg1"/>
                </a:solidFill>
              </a:rPr>
              <a:t>Research shows DV arrests deter for offenders with “stake in conformity,” but make DV worse for offenders without</a:t>
            </a: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fld id="{533E6745-448D-4DBC-8779-EC931E8754C8}" type="slidenum">
              <a:rPr lang="en-US" smtClean="0"/>
              <a:t>9</a:t>
            </a:fld>
            <a:endParaRPr lang="en-US"/>
          </a:p>
        </p:txBody>
      </p:sp>
    </p:spTree>
    <p:extLst>
      <p:ext uri="{BB962C8B-B14F-4D97-AF65-F5344CB8AC3E}">
        <p14:creationId xmlns:p14="http://schemas.microsoft.com/office/powerpoint/2010/main" val="18724555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 Title Slide">
  <a:themeElements>
    <a:clrScheme name="">
      <a:dk1>
        <a:srgbClr val="000000"/>
      </a:dk1>
      <a:lt1>
        <a:srgbClr val="FFFFFF"/>
      </a:lt1>
      <a:dk2>
        <a:srgbClr val="000000"/>
      </a:dk2>
      <a:lt2>
        <a:srgbClr val="808080"/>
      </a:lt2>
      <a:accent1>
        <a:srgbClr val="1F497D"/>
      </a:accent1>
      <a:accent2>
        <a:srgbClr val="333399"/>
      </a:accent2>
      <a:accent3>
        <a:srgbClr val="FFFFFF"/>
      </a:accent3>
      <a:accent4>
        <a:srgbClr val="000000"/>
      </a:accent4>
      <a:accent5>
        <a:srgbClr val="ABB1BF"/>
      </a:accent5>
      <a:accent6>
        <a:srgbClr val="2D2D8A"/>
      </a:accent6>
      <a:hlink>
        <a:srgbClr val="009999"/>
      </a:hlink>
      <a:folHlink>
        <a:srgbClr val="99CC00"/>
      </a:folHlink>
    </a:clrScheme>
    <a:fontScheme name="Default - Title Slide">
      <a:majorFont>
        <a:latin typeface="Calibri"/>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Calibri"/>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14980</TotalTime>
  <Words>2078</Words>
  <Application>Microsoft Macintosh PowerPoint</Application>
  <PresentationFormat>On-screen Show (4:3)</PresentationFormat>
  <Paragraphs>241</Paragraphs>
  <Slides>32</Slides>
  <Notes>4</Notes>
  <HiddenSlides>0</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Office Theme</vt:lpstr>
      <vt:lpstr>2_Default - Title Slide</vt:lpstr>
      <vt:lpstr>1_Office Theme</vt:lpstr>
      <vt:lpstr>3_Default - Title and Content</vt:lpstr>
      <vt:lpstr>PowerPoint Presentation</vt:lpstr>
      <vt:lpstr>Deterrence is real</vt:lpstr>
      <vt:lpstr>Deterrence:  What matters? </vt:lpstr>
      <vt:lpstr>Deterrence:  What matters? </vt:lpstr>
      <vt:lpstr>Enforcement and stiff sentencing are not the same as deterrence</vt:lpstr>
      <vt:lpstr>Offenders discount long sentences</vt:lpstr>
      <vt:lpstr>Offenders’ sense of sanctions not necessarily the same as ours</vt:lpstr>
      <vt:lpstr>Offenders’ sense of sanctions not necessarily the same as ours</vt:lpstr>
      <vt:lpstr>The lasting impact of conviction can permanently undercut deterrence</vt:lpstr>
      <vt:lpstr>Deterrence aimed at individuals frequently doesn’t work for groups</vt:lpstr>
      <vt:lpstr>Deterrence aimed at individuals frequently doesn’t work when they’re easily replaced</vt:lpstr>
      <vt:lpstr>“Informal” sanctions produced by the community are often more powerful than formal sanctions</vt:lpstr>
      <vt:lpstr>Sanctions seen as unfair can reduce or even reverse informal social control and deterrence</vt:lpstr>
      <vt:lpstr>PowerPoint Presentation</vt:lpstr>
      <vt:lpstr>PowerPoint Presentation</vt:lpstr>
      <vt:lpstr>People often don’t know what the law is or what sanctions they’re exposed to</vt:lpstr>
      <vt:lpstr>People don’t know, cont.</vt:lpstr>
      <vt:lpstr>People frequently can’t know what their risks are, because authorities are changing them</vt:lpstr>
      <vt:lpstr>Deterrence is real</vt:lpstr>
      <vt:lpstr>PowerPoint Presentation</vt:lpstr>
      <vt:lpstr>Focus on the small number of key offenders </vt:lpstr>
      <vt:lpstr>Communicate directly with key offenders </vt:lpstr>
      <vt:lpstr>PowerPoint Presentation</vt:lpstr>
      <vt:lpstr>Mobilize informal sanctions and social control</vt:lpstr>
      <vt:lpstr>Create certainty</vt:lpstr>
      <vt:lpstr>Provide clear information about risk</vt:lpstr>
      <vt:lpstr>Follow through, keep promises, and communicate back to key offenders</vt:lpstr>
      <vt:lpstr>Use as little sanction as will get the job done</vt:lpstr>
      <vt:lpstr>PowerPoint Presentation</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Kuhn</dc:creator>
  <cp:lastModifiedBy>David Kennedy</cp:lastModifiedBy>
  <cp:revision>1974</cp:revision>
  <cp:lastPrinted>2014-09-25T17:28:33Z</cp:lastPrinted>
  <dcterms:created xsi:type="dcterms:W3CDTF">2013-07-02T16:54:32Z</dcterms:created>
  <dcterms:modified xsi:type="dcterms:W3CDTF">2015-06-25T16:46:29Z</dcterms:modified>
</cp:coreProperties>
</file>