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65" r:id="rId4"/>
    <p:sldId id="281" r:id="rId5"/>
    <p:sldId id="282" r:id="rId6"/>
    <p:sldId id="283" r:id="rId7"/>
    <p:sldId id="262" r:id="rId8"/>
    <p:sldId id="273" r:id="rId9"/>
    <p:sldId id="263" r:id="rId10"/>
    <p:sldId id="285" r:id="rId11"/>
    <p:sldId id="272" r:id="rId12"/>
    <p:sldId id="264" r:id="rId13"/>
    <p:sldId id="260" r:id="rId14"/>
    <p:sldId id="259" r:id="rId15"/>
    <p:sldId id="279" r:id="rId16"/>
    <p:sldId id="278" r:id="rId17"/>
    <p:sldId id="276" r:id="rId18"/>
    <p:sldId id="284" r:id="rId19"/>
    <p:sldId id="277" r:id="rId2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B76"/>
    <a:srgbClr val="93C9FF"/>
    <a:srgbClr val="003366"/>
    <a:srgbClr val="008000"/>
    <a:srgbClr val="1B1B73"/>
    <a:srgbClr val="8BFFBF"/>
    <a:srgbClr val="FF0000"/>
    <a:srgbClr val="33FF8F"/>
    <a:srgbClr val="FF7D7D"/>
    <a:srgbClr val="89E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>
      <p:cViewPr varScale="1">
        <p:scale>
          <a:sx n="66" d="100"/>
          <a:sy n="66" d="100"/>
        </p:scale>
        <p:origin x="-35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22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13.xml"/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Annals of Research and Knowledge (ARK)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4/1/2014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41A52-E063-4F01-8C8D-647EB3DDA3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377446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Annals of Research and Knowledge (ARK)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4/1/2014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D4536-41A3-4A5E-BD34-6FE042DD1A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790607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508A2A-99C0-45F7-9C70-983B5AC9CC63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4/1/2014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Annals of Research and Knowledge (ARK)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28793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77BB7-2D21-4F3C-AD1B-1C1BE4ED2B60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4/1/2014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Annals of Research and Knowledge (ARK)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325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Annals of Research and Knowledge (ARK)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4/1/2014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536-41A3-4A5E-BD34-6FE042DD1A1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435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E62D7A-EF2D-4AA8-AB48-43E42984DF7D}" type="slidenum">
              <a:rPr lang="en-US" altLang="en-US" sz="1200" b="0"/>
              <a:pPr/>
              <a:t>13</a:t>
            </a:fld>
            <a:endParaRPr lang="en-US" altLang="en-US" sz="12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424134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048BE1-4B69-4993-BF5B-BC065503A189}" type="slidenum">
              <a:rPr lang="en-US" altLang="en-US" sz="1200" b="0"/>
              <a:pPr/>
              <a:t>14</a:t>
            </a:fld>
            <a:endParaRPr lang="en-US" altLang="en-US" sz="1200" b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198690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9C8858-38FA-47BF-9BDD-30F3DC955048}" type="slidenum">
              <a:rPr lang="en-US" altLang="en-US" sz="1200" b="0">
                <a:solidFill>
                  <a:srgbClr val="000000"/>
                </a:solidFill>
              </a:rPr>
              <a:pPr/>
              <a:t>15</a:t>
            </a:fld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3143772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2ED0D4-6725-4C94-B17A-7BFDB289BEA2}" type="slidenum">
              <a:rPr lang="en-US" altLang="en-US" sz="1200" b="0">
                <a:solidFill>
                  <a:srgbClr val="000000"/>
                </a:solidFill>
              </a:rPr>
              <a:pPr/>
              <a:t>16</a:t>
            </a:fld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68549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2ED0D4-6725-4C94-B17A-7BFDB289BEA2}" type="slidenum">
              <a:rPr lang="en-US" altLang="en-US" sz="1200" b="0">
                <a:solidFill>
                  <a:srgbClr val="000000"/>
                </a:solidFill>
              </a:rPr>
              <a:pPr/>
              <a:t>17</a:t>
            </a:fld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97736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Annals of Research and Knowledge (ARK)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4/1/2014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536-41A3-4A5E-BD34-6FE042DD1A1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682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Annals of Research and Knowledge (ARK)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4/1/2014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536-41A3-4A5E-BD34-6FE042DD1A1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670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8759E-021F-40EC-ABF5-CB38726D30D3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4/1/2014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Annals of Research and Knowledge (ARK)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71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B993A-3079-43AA-A1D9-083CC12DDED4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4/1/2014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Annals of Research and Knowledge (ARK)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364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CF491C-CEAF-42E2-A267-3879A71C04E8}" type="slidenum">
              <a:rPr lang="en-US" altLang="en-US" sz="1200" b="0"/>
              <a:pPr/>
              <a:t>6</a:t>
            </a:fld>
            <a:endParaRPr lang="en-US" altLang="en-US" sz="1200" b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194676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8759E-021F-40EC-ABF5-CB38726D30D3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4/1/2014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Annals of Research and Knowledge (ARK)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8816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8759E-021F-40EC-ABF5-CB38726D30D3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4/1/2014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Annals of Research and Knowledge (ARK)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7954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FCE19A-2BEA-4621-B336-BF7429F2CD6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="" xmlns:p14="http://schemas.microsoft.com/office/powerpoint/2010/main" val="316262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5F1A-D0A5-4D92-83CC-C903D3511E45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F83-EF56-4549-8D62-11FA8AC8CF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5F1A-D0A5-4D92-83CC-C903D3511E45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F83-EF56-4549-8D62-11FA8AC8CF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5F1A-D0A5-4D92-83CC-C903D3511E45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F83-EF56-4549-8D62-11FA8AC8CF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9C503-4854-41AA-AFC4-D0D900A4FE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56CC3-B3B1-4108-B29A-A3F5A16B39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794B7-4A55-418A-8E1B-90CDC74A8A6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40DB0-DBC5-4880-88C7-CA0CADEA963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7987D-B54B-4E5C-AAB1-8A9058EC7D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2E89D-FC1C-4E1C-AFBF-ABE021B059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097B5-D0F2-475F-B66A-EB4C9D83274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EF25F-585F-4586-B9C9-71116EFCED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5F1A-D0A5-4D92-83CC-C903D3511E45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F83-EF56-4549-8D62-11FA8AC8CF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C9C3D-44CF-449E-9D14-ECCC1262CF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35C00-4865-46C6-92EC-D4CA007E88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E3D79-5C42-4FA6-BFB3-7CD036087D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B2AB24-EEF2-4C22-A8B7-F034FB37542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7354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8591E-7ECB-4F3B-B10E-E2C951B1ABD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57945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EBD694-B244-4F5D-8053-4C325C1214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7073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3AD63-7B01-46DC-8ADA-5AAF44302B4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8018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987444-848B-4BED-AD4F-23BCC6A84A9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380347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704B7-1771-4AF6-970F-990929C649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4947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F88F6-9C7D-4C26-8073-4515447D69F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698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5F1A-D0A5-4D92-83CC-C903D3511E45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F83-EF56-4549-8D62-11FA8AC8CF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3633C-9A33-404C-842E-B0A6FC00C2E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742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366E7-2E10-405D-90DE-E8998912343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7684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825029-B706-4EC3-975F-61A256DE117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2721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96C9D-8945-4457-BC29-25B89E76562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836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5F1A-D0A5-4D92-83CC-C903D3511E45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F83-EF56-4549-8D62-11FA8AC8CF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5F1A-D0A5-4D92-83CC-C903D3511E45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F83-EF56-4549-8D62-11FA8AC8CF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5F1A-D0A5-4D92-83CC-C903D3511E45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F83-EF56-4549-8D62-11FA8AC8CF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5F1A-D0A5-4D92-83CC-C903D3511E45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F83-EF56-4549-8D62-11FA8AC8CF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5F1A-D0A5-4D92-83CC-C903D3511E45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F83-EF56-4549-8D62-11FA8AC8CF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C5F1A-D0A5-4D92-83CC-C903D3511E45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F83-EF56-4549-8D62-11FA8AC8CF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C5F1A-D0A5-4D92-83CC-C903D3511E45}" type="datetimeFigureOut">
              <a:rPr lang="en-US" smtClean="0"/>
              <a:pPr/>
              <a:t>4/25/2015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16F83-EF56-4549-8D62-11FA8AC8CF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 b="0">
                <a:effectLst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effectLst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>
                <a:effectLst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A1BAB1C8-D1E3-4E37-8F67-E869360D1402}" type="slidenum">
              <a:rPr 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 b="0">
                <a:effectLst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effectLst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/>
            </a:lvl1pPr>
          </a:lstStyle>
          <a:p>
            <a:pPr fontAlgn="base">
              <a:spcAft>
                <a:spcPct val="0"/>
              </a:spcAft>
            </a:pPr>
            <a:fld id="{754DAFE8-5B41-400B-9AC3-5DB5BF00633B}" type="slidenum">
              <a:rPr lang="en-US" altLang="en-US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772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scourts.gov/FederalCourts/ProbationPretrialServices/Supervision/PCRA.aspx" TargetMode="External"/><Relationship Id="rId3" Type="http://schemas.openxmlformats.org/officeDocument/2006/relationships/hyperlink" Target="https://ecom.mhs.com/(S(zhkd5d55qlwc3lr2gzqq5w55))/product.aspx?gr=saf&amp;prod=lsi-r&amp;id=overview" TargetMode="External"/><Relationship Id="rId7" Type="http://schemas.openxmlformats.org/officeDocument/2006/relationships/hyperlink" Target="http://www.uscourts.gov/uscourts/FederalCourts/PPS/Fedprob/2010-06/02_creation_validation_of_ora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www.northpointeinc.com/software-suite.aspx" TargetMode="External"/><Relationship Id="rId5" Type="http://schemas.openxmlformats.org/officeDocument/2006/relationships/hyperlink" Target="http://www.trirant.org/" TargetMode="External"/><Relationship Id="rId10" Type="http://schemas.openxmlformats.org/officeDocument/2006/relationships/image" Target="../media/image7.jpeg"/><Relationship Id="rId4" Type="http://schemas.openxmlformats.org/officeDocument/2006/relationships/hyperlink" Target="http://j-sat.com/Toolkit/Adult/adf6e846-f4dc-4b1e-b7b1-2ff28551ce85" TargetMode="External"/><Relationship Id="rId9" Type="http://schemas.openxmlformats.org/officeDocument/2006/relationships/hyperlink" Target="http://www.fjc.gov/public/pdf.nsf/lookup/0013.pdf/$file/0013.pdf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zcourts.gov/apsd/EvidenceBasedPractice/RiskNeedsAssessment/OffenderScreeningTool(OST).aspx" TargetMode="External"/><Relationship Id="rId3" Type="http://schemas.openxmlformats.org/officeDocument/2006/relationships/hyperlink" Target="http://www.tresearch.org/wp-content/uploads/2012/09/ASI_5th_Ed.pdf" TargetMode="External"/><Relationship Id="rId7" Type="http://schemas.openxmlformats.org/officeDocument/2006/relationships/hyperlink" Target="http://www.northpointeinc.com/software-suite.asp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ecom.mhs.com/(S(0aqkan55ovozwq55w2oxt445))/saf_om.aspx?id=Training" TargetMode="External"/><Relationship Id="rId5" Type="http://schemas.openxmlformats.org/officeDocument/2006/relationships/hyperlink" Target="https://www.ncjrs.gov/pdffiles1/Digitization/148829NCJRS.pdf" TargetMode="External"/><Relationship Id="rId10" Type="http://schemas.openxmlformats.org/officeDocument/2006/relationships/image" Target="../media/image7.jpeg"/><Relationship Id="rId4" Type="http://schemas.openxmlformats.org/officeDocument/2006/relationships/hyperlink" Target="http://www.gaincc.org/products-services/instruments-reports/" TargetMode="External"/><Relationship Id="rId9" Type="http://schemas.openxmlformats.org/officeDocument/2006/relationships/hyperlink" Target="http://www4.parinc.com/Products/Product.aspx?ProductID=IORNS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www.chestnut.org/LI/gain/index.html" TargetMode="External"/><Relationship Id="rId7" Type="http://schemas.openxmlformats.org/officeDocument/2006/relationships/hyperlink" Target="http://www.ibr.tcu.edu/pubs/datacoll/Forms/ddscreen-95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://www.enotes.com/drugs-alcohol-encyclopedia/diagnostic-interview-schedule-dis" TargetMode="External"/><Relationship Id="rId5" Type="http://schemas.openxmlformats.org/officeDocument/2006/relationships/hyperlink" Target="http://www.columbia.edu/~dsh2/prism/" TargetMode="External"/><Relationship Id="rId4" Type="http://schemas.openxmlformats.org/officeDocument/2006/relationships/hyperlink" Target="http://www.scid4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09600" y="1981200"/>
            <a:ext cx="641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l" eaLnBrk="1" hangingPunct="1">
              <a:spcBef>
                <a:spcPct val="0"/>
              </a:spcBef>
              <a:buClr>
                <a:srgbClr val="E1DD89"/>
              </a:buClr>
              <a:buFontTx/>
              <a:buChar char="•"/>
            </a:pPr>
            <a:endParaRPr lang="en-US" sz="2800" b="0" dirty="0">
              <a:solidFill>
                <a:srgbClr val="FFFFFF"/>
              </a:solidFill>
              <a:latin typeface="Arial Black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52400"/>
            <a:ext cx="8763000" cy="1981200"/>
            <a:chOff x="0" y="288"/>
            <a:chExt cx="5520" cy="591"/>
          </a:xfrm>
        </p:grpSpPr>
        <p:sp>
          <p:nvSpPr>
            <p:cNvPr id="261124" name="Rectangle 4"/>
            <p:cNvSpPr>
              <a:spLocks noChangeArrowheads="1"/>
            </p:cNvSpPr>
            <p:nvPr/>
          </p:nvSpPr>
          <p:spPr bwMode="auto">
            <a:xfrm>
              <a:off x="0" y="336"/>
              <a:ext cx="5520" cy="54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1125" name="Rectangle 5"/>
            <p:cNvSpPr>
              <a:spLocks noChangeArrowheads="1"/>
            </p:cNvSpPr>
            <p:nvPr/>
          </p:nvSpPr>
          <p:spPr bwMode="auto">
            <a:xfrm>
              <a:off x="0" y="288"/>
              <a:ext cx="5472" cy="500"/>
            </a:xfrm>
            <a:prstGeom prst="rect">
              <a:avLst/>
            </a:prstGeom>
            <a:solidFill>
              <a:srgbClr val="D9CBA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-152400" y="228600"/>
            <a:ext cx="8991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500" dirty="0" smtClean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Targeting Dispositions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4500" dirty="0" smtClean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by Risk, Need, </a:t>
            </a:r>
            <a:r>
              <a:rPr lang="en-US" sz="4500" dirty="0" err="1" smtClean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Responsivity</a:t>
            </a:r>
            <a:endParaRPr lang="en-US" sz="4500" dirty="0">
              <a:solidFill>
                <a:srgbClr val="00326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pic>
        <p:nvPicPr>
          <p:cNvPr id="2053" name="Picture 1091" descr="MCPE02667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962400"/>
            <a:ext cx="2549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3" descr="C:\Users\ashleyh\AppData\Local\Microsoft\Windows\Temporary Internet Files\Content.IE5\M8ON3SXX\MC900355011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9771" y="4038600"/>
            <a:ext cx="257062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400" y="3581400"/>
            <a:ext cx="391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If / Then Decisions</a:t>
            </a:r>
            <a:endParaRPr lang="en-US" sz="2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286000"/>
            <a:ext cx="7315200" cy="12192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Douglas B. Marlowe, J.D., Ph.D.</a:t>
            </a:r>
          </a:p>
          <a:p>
            <a:pPr marL="609600" indent="-609600" eaLnBrk="1" hangingPunct="1">
              <a:defRPr/>
            </a:pPr>
            <a:r>
              <a:rPr lang="en-US" sz="900" dirty="0" smtClean="0">
                <a:latin typeface="Arial" pitchFamily="34" charset="0"/>
              </a:rPr>
              <a:t>        </a:t>
            </a:r>
            <a:endParaRPr lang="en-US" sz="900" dirty="0" smtClean="0"/>
          </a:p>
          <a:p>
            <a:pPr marL="609600" indent="-609600" eaLnBrk="1" hangingPunct="1">
              <a:lnSpc>
                <a:spcPct val="80000"/>
              </a:lnSpc>
              <a:defRPr/>
            </a:pPr>
            <a:endParaRPr lang="en-US" sz="1900" b="1" i="1" dirty="0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7391400" cy="496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Ctr="1">
            <a:spAutoFit/>
          </a:bodyPr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3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National Association of Drug Court Professionals</a:t>
            </a:r>
            <a:endParaRPr lang="en-US" sz="23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457200"/>
            <a:ext cx="8763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200" b="1" dirty="0" smtClean="0">
              <a:solidFill>
                <a:srgbClr val="000000"/>
              </a:solidFill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52400"/>
            <a:ext cx="8686800" cy="914400"/>
          </a:xfrm>
          <a:prstGeom prst="rect">
            <a:avLst/>
          </a:prstGeom>
          <a:solidFill>
            <a:srgbClr val="D9CB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200" b="1" dirty="0" smtClean="0">
              <a:solidFill>
                <a:srgbClr val="000000"/>
              </a:solidFill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8158163" y="95250"/>
            <a:ext cx="1841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762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500" b="1" dirty="0" smtClean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Stage in </a:t>
            </a:r>
            <a:r>
              <a:rPr lang="en-US" sz="4500" b="1" dirty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System</a:t>
            </a: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8061325" y="19050"/>
            <a:ext cx="1841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76200" y="1524000"/>
            <a:ext cx="9067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1313" indent="-341313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Legal standards differ</a:t>
            </a:r>
          </a:p>
          <a:p>
            <a:pPr marL="341313" indent="-341313" fontAlgn="base"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Defense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 prosecution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agreement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1313" indent="-341313" fontAlgn="base"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Available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time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for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treatment and supervision</a:t>
            </a:r>
          </a:p>
          <a:p>
            <a:pPr marL="341313" indent="-341313" fontAlgn="base"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Differences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 base rates for risk and need</a:t>
            </a:r>
          </a:p>
          <a:p>
            <a:pPr marL="341313" indent="-341313" fontAlgn="base"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Impacts risk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 need level (e.g., reentry)</a:t>
            </a:r>
          </a:p>
          <a:p>
            <a:pPr marL="341313" indent="-341313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endParaRPr 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lang="en-US" sz="3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**** Need to get 3-dimensional ****</a:t>
            </a:r>
            <a:endParaRPr lang="en-US" sz="30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1313" indent="-341313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endParaRPr 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381000"/>
            <a:ext cx="9144000" cy="6442144"/>
            <a:chOff x="0" y="381000"/>
            <a:chExt cx="9144000" cy="644214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594" y="381000"/>
              <a:ext cx="9095154" cy="594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Picture 3" descr="C:\Users\ashleyh\Dropbox\ONDCP ARK\Post Summit\Report\ARK Updated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838199"/>
              <a:ext cx="9144000" cy="598494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46" y="320040"/>
            <a:ext cx="9072909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795208" y="3886200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Court-monitored</a:t>
            </a:r>
          </a:p>
          <a:p>
            <a:r>
              <a:rPr lang="en-US" sz="1000" b="1" dirty="0"/>
              <a:t>p</a:t>
            </a:r>
            <a:r>
              <a:rPr lang="en-US" sz="1000" b="1" dirty="0" smtClean="0"/>
              <a:t>robation</a:t>
            </a:r>
            <a:r>
              <a:rPr lang="en-US" sz="1000" dirty="0" smtClean="0"/>
              <a:t>; e.g., HOPE Court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5691437" y="3886200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Treatment court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e.g., Drug Court, MH Court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6172200" y="4843790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03B76"/>
                </a:solidFill>
              </a:rPr>
              <a:t>RIP</a:t>
            </a:r>
            <a:endParaRPr lang="en-US" sz="1100" b="1" dirty="0">
              <a:solidFill>
                <a:srgbClr val="003B76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67200" y="4953000"/>
            <a:ext cx="1905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53200" y="4953000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457200"/>
            <a:ext cx="8763000" cy="685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304800"/>
            <a:ext cx="8686800" cy="762000"/>
          </a:xfrm>
          <a:prstGeom prst="rect">
            <a:avLst/>
          </a:prstGeom>
          <a:solidFill>
            <a:srgbClr val="D9CB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-76200" y="304800"/>
            <a:ext cx="88392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en-US" sz="4300" dirty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Pre-Disposition Assessment</a:t>
            </a:r>
          </a:p>
        </p:txBody>
      </p:sp>
      <p:sp>
        <p:nvSpPr>
          <p:cNvPr id="397326" name="Rectangle 14"/>
          <p:cNvSpPr>
            <a:spLocks noChangeArrowheads="1"/>
          </p:cNvSpPr>
          <p:nvPr/>
        </p:nvSpPr>
        <p:spPr bwMode="auto">
          <a:xfrm>
            <a:off x="76200" y="1371600"/>
            <a:ext cx="9067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1800"/>
              </a:spcBef>
              <a:buFontTx/>
              <a:buChar char="•"/>
              <a:defRPr/>
            </a:pPr>
            <a:r>
              <a:rPr lang="en-US" sz="3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immunity, especially at </a:t>
            </a: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pre-adjudication </a:t>
            </a:r>
            <a:r>
              <a:rPr lang="en-US" sz="3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stage</a:t>
            </a:r>
          </a:p>
          <a:p>
            <a:pPr marL="342900" indent="-342900" algn="l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US" sz="3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Require </a:t>
            </a: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assessment of </a:t>
            </a:r>
            <a:r>
              <a:rPr lang="en-US" sz="3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risk </a:t>
            </a: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 </a:t>
            </a:r>
            <a:r>
              <a:rPr lang="en-US" sz="3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need </a:t>
            </a: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after adjudication but prior to disposition (e.g., as part of a PSI</a:t>
            </a:r>
            <a:r>
              <a:rPr lang="en-US" sz="3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marL="342900" indent="-342900" algn="l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US" sz="3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Valid</a:t>
            </a: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reliable &amp; culturally unbiased instruments</a:t>
            </a:r>
          </a:p>
          <a:p>
            <a:pPr marL="342900" indent="-342900" algn="l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Substance abuse vs. dependence diagnosis guides treatment conditions and response to technical violations involving new drug use</a:t>
            </a:r>
          </a:p>
          <a:p>
            <a:pPr marL="342900" indent="-342900" algn="l" eaLnBrk="1" hangingPunct="1">
              <a:spcBef>
                <a:spcPts val="1800"/>
              </a:spcBef>
              <a:buFontTx/>
              <a:buChar char="•"/>
              <a:defRPr/>
            </a:pPr>
            <a:endParaRPr lang="en-US" sz="30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 eaLnBrk="1" hangingPunct="1">
              <a:spcBef>
                <a:spcPts val="1800"/>
              </a:spcBef>
              <a:buFontTx/>
              <a:buChar char="•"/>
              <a:defRPr/>
            </a:pPr>
            <a:endParaRPr lang="en-US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682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457200"/>
            <a:ext cx="8763000" cy="685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304800"/>
            <a:ext cx="8686800" cy="762000"/>
          </a:xfrm>
          <a:prstGeom prst="rect">
            <a:avLst/>
          </a:prstGeom>
          <a:solidFill>
            <a:srgbClr val="D9CB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-76200" y="304800"/>
            <a:ext cx="88392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en-US" sz="4500" dirty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Guided Discretion</a:t>
            </a:r>
          </a:p>
        </p:txBody>
      </p:sp>
      <p:sp>
        <p:nvSpPr>
          <p:cNvPr id="397326" name="Rectangle 14"/>
          <p:cNvSpPr>
            <a:spLocks noChangeArrowheads="1"/>
          </p:cNvSpPr>
          <p:nvPr/>
        </p:nvSpPr>
        <p:spPr bwMode="auto">
          <a:xfrm>
            <a:off x="76200" y="1219200"/>
            <a:ext cx="9067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1800"/>
              </a:spcBef>
              <a:buFontTx/>
              <a:buChar char="•"/>
              <a:defRPr/>
            </a:pPr>
            <a:r>
              <a:rPr lang="en-US" sz="3000" u="sng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Require</a:t>
            </a: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professionals to </a:t>
            </a:r>
            <a:r>
              <a:rPr lang="en-US" sz="3000" u="sng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consider</a:t>
            </a: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risk and need </a:t>
            </a: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(excluding certain offenses)</a:t>
            </a:r>
          </a:p>
          <a:p>
            <a:pPr marL="342900" indent="-342900" algn="l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US" sz="3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Require professionals to consider effectiveness </a:t>
            </a: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 cost-effectiveness (excluding certain offenses)</a:t>
            </a:r>
          </a:p>
          <a:p>
            <a:pPr marL="342900" indent="-342900" algn="l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US" sz="3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Publish </a:t>
            </a: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on recidivism and costs of alternative dispositions </a:t>
            </a:r>
            <a:endParaRPr lang="en-US" sz="3000" dirty="0" smtClean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US" sz="3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Include </a:t>
            </a: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dispositional rationale on the record</a:t>
            </a:r>
          </a:p>
          <a:p>
            <a:pPr marL="342900" indent="-342900" algn="l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US" sz="3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Restrictive </a:t>
            </a: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basis for appeal </a:t>
            </a:r>
            <a:r>
              <a:rPr lang="en-US" sz="3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(abuse </a:t>
            </a: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discretion)</a:t>
            </a:r>
          </a:p>
          <a:p>
            <a:pPr marL="342900" indent="-342900" algn="l" eaLnBrk="1" hangingPunct="1">
              <a:spcBef>
                <a:spcPts val="1800"/>
              </a:spcBef>
              <a:buFontTx/>
              <a:buChar char="•"/>
              <a:defRPr/>
            </a:pP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Publish data on dispositional </a:t>
            </a:r>
            <a:r>
              <a:rPr lang="en-US" sz="3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decisions</a:t>
            </a:r>
            <a:endParaRPr lang="en-US" sz="24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265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7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457200"/>
            <a:ext cx="8763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52400"/>
            <a:ext cx="8686800" cy="914400"/>
          </a:xfrm>
          <a:prstGeom prst="rect">
            <a:avLst/>
          </a:prstGeom>
          <a:solidFill>
            <a:srgbClr val="D9CB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8158163" y="95250"/>
            <a:ext cx="1841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76200" y="2286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600" b="1" dirty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Validated Risk Tools</a:t>
            </a: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8061325" y="19050"/>
            <a:ext cx="1841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76200" y="1295400"/>
            <a:ext cx="9067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 of Service Inventory-Revised (LSI-R)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200" b="1" u="sng" dirty="0">
                <a:solidFill>
                  <a:srgbClr val="FFFFFF"/>
                </a:solidFill>
                <a:hlinkClick r:id="rId3"/>
              </a:rPr>
              <a:t>https://ecom.mhs.com/(S(zhkd5d55qlwc3lr2gzqq5w55))/product.aspx?gr=saf&amp;prod=lsi-r&amp;id=overview</a:t>
            </a:r>
            <a:endParaRPr lang="en-US" sz="1200" b="1" dirty="0">
              <a:solidFill>
                <a:srgbClr val="FFFFFF"/>
              </a:solidFill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</a:rPr>
              <a:t> 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Wisconsin Risk and Need Assessment Scale (WRN)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200" b="1" u="sng" dirty="0">
                <a:solidFill>
                  <a:srgbClr val="FFFFFF"/>
                </a:solidFill>
                <a:hlinkClick r:id="rId4"/>
              </a:rPr>
              <a:t>http://j-sat.com/Toolkit/Adult/adf6e846-f4dc-4b1e-b7b1-2ff28551ce85</a:t>
            </a:r>
            <a:endParaRPr lang="en-US" sz="1200" b="1" dirty="0">
              <a:solidFill>
                <a:srgbClr val="FFFFFF"/>
              </a:solidFill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</a:rPr>
              <a:t> 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and Needs Triage (RANT)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200" b="1" u="sng" dirty="0">
                <a:solidFill>
                  <a:srgbClr val="FFFFFF"/>
                </a:solidFill>
                <a:hlinkClick r:id="rId5"/>
              </a:rPr>
              <a:t>http://www.trirant.org/</a:t>
            </a:r>
            <a:endParaRPr lang="en-US" sz="1200" b="1" dirty="0">
              <a:solidFill>
                <a:srgbClr val="FFFFFF"/>
              </a:solidFill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</a:rPr>
              <a:t> 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Correctional Offender Management Profiling for Alternative Sanctions (COMPAS)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200" b="1" u="sng" dirty="0">
                <a:solidFill>
                  <a:srgbClr val="FFFFFF"/>
                </a:solidFill>
                <a:hlinkClick r:id="rId6"/>
              </a:rPr>
              <a:t>http://www.northpointeinc.com/software-suite.aspx</a:t>
            </a:r>
            <a:endParaRPr lang="en-US" sz="1200" b="1" dirty="0">
              <a:solidFill>
                <a:srgbClr val="FFFFFF"/>
              </a:solidFill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</a:rPr>
              <a:t> </a:t>
            </a:r>
            <a:endParaRPr lang="en-US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Ohio Risk Assessment System (ORAS)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200" b="1" u="sng" dirty="0">
                <a:solidFill>
                  <a:srgbClr val="FFFFFF"/>
                </a:solidFill>
                <a:hlinkClick r:id="rId7"/>
              </a:rPr>
              <a:t>http://www.uscourts.gov/uscourts/FederalCourts/PPS/Fedprob/2010-06/02_creation_validation_of_oras.html</a:t>
            </a:r>
            <a:endParaRPr lang="en-US" sz="1200" b="1" dirty="0">
              <a:solidFill>
                <a:srgbClr val="FFFFFF"/>
              </a:solidFill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</a:rPr>
              <a:t>  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Federal Post Conviction Risk Assessment (PCRA)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200" b="1" u="sng" dirty="0">
                <a:solidFill>
                  <a:srgbClr val="FFFFFF"/>
                </a:solidFill>
                <a:hlinkClick r:id="rId8"/>
              </a:rPr>
              <a:t>http://www.uscourts.gov/FederalCourts/ProbationPretrialServices/Supervision/PCRA.aspx</a:t>
            </a:r>
            <a:endParaRPr lang="en-US" sz="1200" b="1" dirty="0">
              <a:solidFill>
                <a:srgbClr val="FFFFFF"/>
              </a:solidFill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FFFFF"/>
                </a:solidFill>
              </a:rPr>
              <a:t> 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Prediction Index (RPI)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  <a:defRPr/>
            </a:pPr>
            <a:r>
              <a:rPr lang="en-US" sz="1200" b="1" u="sng" dirty="0">
                <a:solidFill>
                  <a:srgbClr val="FFFFFF"/>
                </a:solidFill>
                <a:hlinkClick r:id="rId9"/>
              </a:rPr>
              <a:t>http://www.fjc.gov/public/pdf.nsf/lookup/0013.pdf/$file/0013.pdf</a:t>
            </a:r>
            <a:endParaRPr lang="en-US" sz="1200" b="1" dirty="0">
              <a:solidFill>
                <a:srgbClr val="FFFFFF"/>
              </a:solidFill>
            </a:endParaRPr>
          </a:p>
          <a:p>
            <a:pPr marL="514350" indent="-514350" fontAlgn="base">
              <a:spcBef>
                <a:spcPts val="1800"/>
              </a:spcBef>
              <a:spcAft>
                <a:spcPct val="0"/>
              </a:spcAft>
              <a:buClr>
                <a:srgbClr val="FFFF00"/>
              </a:buClr>
              <a:buFont typeface="Arial" pitchFamily="34" charset="0"/>
              <a:buChar char="•"/>
              <a:defRPr/>
            </a:pPr>
            <a:endParaRPr 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1313" indent="-341313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endParaRPr 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5128" name="AutoShape 2" descr="data:image/jpeg;base64,/9j/4AAQSkZJRgABAQAAAQABAAD/2wCEAAkGBhASEBUUEBQWFBUVGB0aFRgVGBYXGBgbGBUVGBgcFxYXGygeGBolGRkWIC8gIycpLSwsGCAyNTAqNSYrLCkBCQoKDgwOGg8PGjUkHiQ1MjUuMzAqMjU1MDU1NTU1NTUwMjQvLDQsMDApLCwtLDQwLzUwLDAuLTU0LC0sLSw0Lf/AABEIAOEA4QMBIgACEQEDEQH/xAAcAAEAAgMBAQEAAAAAAAAAAAAABgcEBQgDAgH/xABGEAACAQIDBQUFBAgDBgcAAAABAgMAEQQFEgYHITFBEyJRYYEIFDJxkUJScqEjYoKSorGywRUkMxdTY7PC8DQ1Q3N00uH/xAAaAQEAAgMBAAAAAAAAAAAAAAAABAUBAgMG/8QAMREAAgEDAgMGBQMFAAAAAAAAAAECAwQRITEFEkETUWFxocEigZHh8BQksQYjJULR/9oADAMBAAIRAxEAPwC8aUpQClKUApSlAKUpQCorvC2+hyrDCV17SR20xRatJe1tRvY2VRzNuZA61Kqo7edupznHY18QjxTIe7EgYxmNByXS/d8yQ3Ekmw5UBZ+w22sOZ4QTwgoQSsiMblHABIuPiFiCD1B6G4Eiqv8Ac7sDPlmGlGJZe0mcMVQ6ggVSBx6sbm9uHKrAoBSlKAUpSgFKUoBSoxm+3kEOY4fAKO0nnN246ViTSzXY2N2IU2X6kXF5PQClKUApSlAKUpQClKUApSlAKUpQClKUApSlAKUpQCo9t5tUcuwL4oRiTQyDQW031SKp71jY2JPKpDVY+0LjNGUhf95Oi+gWRz+aigJxsttJDj8JHiYL6ZByPNWBIZW8wQfnz61H863mxYTNo8BOlkmRCswPwu7OoDrb4SQO9fhfiLcRq/Z+wjpk4ZuUk0jJ+EaE/qRqgm+nAtPtDhokNmkSBAfAtNIoP50B0LUe2w25wmWJG2LLgSvpXQuo8Bcki47o4crniOFSGqW9pWEmHBt0DyD95YyP6TQFx4LGRzRpJEwdHUMjDkVYXBHpVS7Zb8pExZwmVQrPIH7PW4Zgz30lY0Qgtx4aieJ5AjiZtuzyySHJ8JHJwfsr+a9ozOo+YDAelc7bMY1snzlGxsTE4d2WRR8XeRk1rfg3BtQ8R143oCxot4u1UbDtcsMgPQYeb8mRiB6irdyHGzy4aOTEw+7ysLtFr16OJsC1hxtY26Xt0rx2f2pweNTXhJklHUA2Zfxoe8vqK21Acm7w81njz3FTKxSWPEXjYcx2dhGR+yq1c26veLmOZvafCqsKIdU66wrOCoAUNwvbUSBe3lyMX202PixW1kERA0Sok046MIw+oG33ljVf2qvGGFUUKihVUWUKAAAOQAHACgPulKUApSlAKUpQClKUApSlAKUpQClKUApSlAKUpQCqI9pPNbyYTDg8VV5WH4iET+iT61e9c4Y+QZttWFHeiWYL4gx4YXf0Yo5/boC9djMm90y/DQWsY4lDfjIu/wDGWqnN7GYLh9psHNJwSMYd2P6qzOWPoL/Sr9qu97u7JszjSTDlVxMIIXVwWRDx0luhB4g8uJB53AFhqQRccRVMe0lmUXY4WC95S7SWvxCBSlyPNjw/CfCsTIMNtlhoRho4l0INKNK2HYoByCtr4gdLg2HDpasNdxeb4zEmbMcTGNZvI+ppJCPBV0hRYcALgDwoC69lsX2uBw0n34I2/ejU1853slgcZb3rDxSkCwZ1GoDwDjvAeV6zcty9IIY4YxZIkVEB4nSihRc9TYVWW8rHbTRYzVloLYbSukRRxyG9u/2gYFr35EWFrdb0BrN5m63D4HDNj8rL4WXDkFgkj2KlgpKkksrAsDzsRfhUp3N7dzZlg3944zQMFdwABIGF1YgcA3AggcOAPWwgucw7V5rCuGmw6wxMRrNliDWII7TU5awIBso6cjVp7vNiI8rwYhVtbsdcr2tqcgDgOigAAfXrQFbbUbQjCbXwyTd2Ps0jJPABZEZdV/AO1z+E1eFVrvg3XvmSpPhdIxMS6dLGwkS5IXUeAYEm1+HeN+lS3YdMUuX4dcapWdE0yAkMe4SqksCQSVCkm/M0BvaUpQClKUApSlAKUpQClKUApSlAKUpQClKUApSlAazaVsSMHP7mA0/Zt2QJA71uHE8L9Rfhe1VDuI2HxmHxs0+Lw8kQWLQhkGm7M6k6QeJ7q8xw4+dXjSgFKUoBSlKAUpSgFKUoBSlKAUpSgFKUoBSlKAUpSgFKUoBSlKAUpSgFKUoBSlKAUpSgFKUoBSlKAUr8VgRcG48q/aAUrX57tBhsHCZsXKsUYIGprm5PIAAEk8+AHQ+FZOCx0c0ayQsHRwGVlNwQeoNAe9KUoBSlKAUpSgFKUoBSlKAUpSgFL1Gt4MWZNgmXKionLAEkhWCWOrsy3dD308Tbhe3G1VHgtxOcSjtp8WsczC5DPJI/Ho8i8L/ItQHQNK52xGb7Q7PSp7y5xGHY2Gp2libhcqrt34mtcgcOXJgDV5bK7TQY/CpiYD3XHEH4kYcGVvMH6ix5GgNvStZtNniYPBzYlxcRIWte2o/ZW/S7ED1qh8v9oLNmJjEEE0jt+jsklwWPBQiN3/AdfEmgOimYDnwr9rnTaDYLajMFM2LBfqsJljWw/ViB0KbeJ1ePGvDdfvJxOW4oYPHaxhy+hlkuGw7XtcauIS/xL6jje4HSVKVBN6e8xMrhVYwHxMoPZqfhVRwLuBxtfgBwuQfA0BO6VytgMXtFm8rNDJiZrHiUk7KJD0HxLGp8udbVdsdo8llUY3tXRvs4g9qjjqEmBJBA8G4XFxQHSlRXeliezyfGHVp/RFb/AIyEt66retZexW2UGZYVZ4LjjpkQ/FG45qfEciD1B6cQK99pGCb3TDOrsIhKyyICdLMy6oyw620Pa/3qAyvZ4zLDnL5IUYCZZWeRftFWChWA+7YW8iPPja9ca7K5VmE84/w5JTMnENCSpS/C5kuAg6XJFdNbvsHnaRn/ABaaF+HdVVvKDw+ORLIevABifveIEH9pYt2GDsTp1yXHQnSmk+g1fU1KNxeHlTJYe05M8jRjwQuf5sGPrWi9pGP/ACOGbwnt9YnP9qhuRbzcyny+HLMtgYTqukzRtdtAbmosBGbEAuW4dLEiwHR9K5qzDYXajCp7x2k7Ed5+yxLPIturKGu3pqqY7o98cuKlXB5gQZW/0ZbBdZAvocDhqtezC17W5niBclKVVu9fey+CcYPAANimtqa2rstXwgL9qQ3BAPAAjgb0BaVK5v8A9l20uM/TYh2DHiBPOdXHj8IJ0fLhbwr5gz/aHIZU97EjwE20yv2sTeSSgns2tcgAjzU0B0lStVsvtJBj8LHiMObq44g/EjDgysOhB+vAjgRUS33bT4jBZfG+FkMcjzqoZbXsFkc8+BHdAt50BYVK55y/fVnGMh9zggWTFSDSssV1cC3ebSO6rAcddwBztWTke7LaXCTR4iOZdWtTInvDEkFhqEgbuuLXuLny42oC/aUpQGJmmawYaJpcRIsUa82cgDyHmT0A4mq7xvtC5UjlY0xEwH2kRVW3iO0cN9QKrDfdtXLisykg1HscMdCL01ADWxHjquL+Cjzq+dgNkYcBgYokQByitM1hd3IBa56gEkAdABQFM71t8MGY4ZcNhInVCweR5Qoa63sqqpPjxa/lUh9mnEuYsahPcV4mA8CyyBj6hE+lSvens/lseU4uR8PArBCUdY0V+1ZgEIZQDcuRfxF71DfZnk/8cv8A7J/54oCc767/AOB4u3/D+nvEV6r/ANnHZxGfEYx1BaO0URP2SwLSEeB06BfwZvGrJ3tw6slxg/4YP7siN/aol7N8w9wxC9RiLn5NFGB/SaAtyufPaPypExmHnUANNGyvbqYitifE6XA+SjwroOqB9pTE3xOET7sTt+84H/RQF2bNGT3LDdr/AKnYx67/AHuzXV+d65i2+xcuY57Mim5acYeK/IBXES28ibt+0a6d2axna4LDSD/1IY2/ejU/3rl7MZPctoGeUECDHdofNBPrv6pY+tAdQ7PZDDgsNHh4F0pGtvNj1ZvFieJ+deW1WzUOPwkmHmHBx3WtxRh8Lr5g/XiORNbVHBAINwRcEcQR0IrzxmLSKN5JCFRFLOTyCqCSfoDQHP24LGSYfNp8K54PG4cDlrhcWPoDIPWrS3x5cJslxQtxRVkXyKOpP8OoetVpuIwzYnN8VjCLKquT5PPJcD90SfSrL3yZj2OS4kjm4WMftuqn+HVQGk9nlozlTaVswncOfvHTGQb+SkD0q0KqP2b8erYDERX7yT6yPKSNAv5xt9KtygKm9o//AMug/wDkj/kzVsdxGzceHytZ9I7XEkuzddKsyxrfwsC3zc1qvaRlHuOGXhcz38+ETg8P2hUw3Tzh8lwZHSLT6q7KfzBoCW1zNtLk4h2rEWGGm+KgdQOAUydlK1vABmY/Kuma5v2pzELtgrnkuKw6n5BIUP8AegOhszxywQSSt8MSM7fJFLH8hXKexu1UaZ1FjcedSmVnlNi1mdXswUce67A2HK3CuoNrcG02X4qJBdpMPKqjxLRMAPqa5T2C2ZGYZjDhmYqrklyLX0orO2m/UhbDnxNAdMf7Usm0avfYbeGo6v3LavyqNbXb0shxWCxGHbEBy8TBR2U1tYUlCCY7AhwpB8bVt13K5Hp0+6X8+1n1fUPWsn9n7J2Nx26DwWUW/iUn86AjHs1Zi/8AnISToHZyAdAx1K31AX92s/2k3PuuFHjKx+kf/wCmrK2X2QweXxGPCRhAxu5JLO5HIsx4nrYchc2FVv7SUf8Ak8K3hMw+sZP9qA2m4jZFMNl4xLL+mxXeuRxWMEhFHkbaz46h4CrNqMbscWJMnwTLyECr6xjQfzU1J6AUpSgOZN+eycmGzJ8QFPY4o61Ycg9gJFJ8bjV8m8jVi7Mb+ct9zj97Z450QK6iNm1soA1Iyi1jzsSLXt5mzcxy2GeMxzxpLG3NXUMp9D186isO57JFfWMGhN72Z5WX9xnK+lqAp/eDtnjs8BGCws/ucBudKM5LEWDSaLgEAmyi9rk3N+Ez9njZrEYeLEzTxtGJiixh1KsQmssbEXtdwL+Rq2sLg44kCRIsaLwVUUKo+SjgK9qAjG8zBTS5Ti48OpeRo+CgXJGpSwUdTpDWA61BPZ2yPFQx4qSaN445DGIw6lSxTtNRAPG3eUX6n5VcVKAVRXtA7OYmfG4RoInlMkbRgIpY6kfVxty4P18D4VetKA1OyeWPhsBhoJPjihjRrcRqVADY9Re9V1vk3TvjCcZghecKBLH/AL0KLBk/XAFrdQBbiLNbdKAoDd/vt9wg90zKKZ+x7sbIF7RQOGiRJGX4eQN+XC3CvHa/ebjM7YYDLIHWOQjXexkcAj4yO7HGDYnieQubcDeGb7KYHFG+Jw0MrctTopa34rXt6175VkeGwy6cNDHCp5iNFS9vGw4nzNAabd5sUmWYJYQQ0jHXM4+05ABtfjpAAA+V+ZNZm2uzQx+AmwxOkyL3G+66kMhPlqAv5Xrd0oDkzZzPMbkOYntIyGXuTRNwDpe/BuXQFXFx8wSD0dsdvCwOZqfdWbWoBkjdGVkubC5+E+hNbPOdm8HiwBioI5rfDrUEj8Lcx6GvTKMkw2Fj7PCxJCnO0ahbnxNuZ8zQFb+0DsviMThIJcOjSe7u2tUBZtMgXvBRxIBQXt96/IGt/ubyifDZRCmIDKxLuEYWKK7kqCOhPxWP3qm9KAVzttPsTjMRtO6xRuVaaKUyaToVCEZmLchazC3UiwromlAKoLeBu6xmW47/ABLKlLRh+0KoLmFjfWCg+KEgnlyBINgATftKApzLPaRwpQe84WZX69kUdSfEa2Uj5cfma95PaQwF+7hsQfn2Q/k5qb51u3yrFsWnwkZY82W8bE+JaMqWPzr4yTdjlOEkEkGFQOOKs5eQqfFe0Y6T5i1AbzKMwM8EcpjeLtFDaJQA636MATY+X8uVVt7ReHZsshKgnTiVvYXsDFMOPgL2q1aUBC9zuBliyXCrMpVrOwVhYhXmkZbg+KkH1qaUpQClKUArWZ3tJhsIurESBL/CvNm+Sjifnyr0z3N0wuHkmfiEF7eJJso9WIHrXPea5rLiZmlmbUzHj4DwAHQDkBUS5uOy0W56DgvBnftzm8QXdu33L3LVffJgr8IpiPGyD8tdSXZ/a3CYwHsH7wFyjDS49Oo8xcVp8Bu0yswp+jMmpQe01uC1xe4CsAPpUW2o2KfLGTGYKRisbi6t8S3NhxFtSH4SOfHrfhpz14LmlhrwJCt+F3UuxoOUJ9ObZvu67/L2LapWPl+MWaGOVfhkRWHyZQf716SYhFKhmALGygkAsedgDz4eFTc9TzLi03FrVHpSlKyailKUApSlAKUpQClKUApSlAKUpQClKUApSlAKUpQClKUApSlAQze0rHLjp5CRNXy7w/qK1SscZYgKCSeQAuT8gK6QznK0xMEkL/DIpF/A8wR5g2PpVI5fjcTlGNbUgLL3WU8nQkG6tzANgQfqOYqqvKfxqT2Pe/03d/tZ0YLM1lpZxn8fsZeSyZ7CoXDriQnQGMlR8hIpAHyrb5u+e4vDdhNhjYsCzAKrMBxAI1Wtex4AchU+2Z2uw2OS8Rs4Hfjbgy//AGHmPyrd13hbpx0m8FXc8YnTrZnbRU086rXPnoa7Z3AtDhII3+JI1VvmFF/zvUU3wKRg4nBsyzrYjgRdJOR6G4FTyq03yZunZxYcG7au0YeACsq3+epv3a63GI0WiDwfnrcRhLGrbb9za7L7ysLJhgcVKscqCz6r9+32lsON+oHEG/C1qxItpswzKUrl/wDl8Ohs0zqCx8gDcXt0HqReqoy/BtNKkSfFIwUfNiAP510ZlOVx4eFIYhZUFh4nxJ8ybk/Oo9vOpWWG8Jepb8WtbThkuenHmnPZPVR+XXwz7Hpl+HdI1WSQysObkKpPoosK+czzSLDxGWdgiLzJueZsLAC5PyrKrX59kkeLw7wy3Ct1HMEG4I9anvKj8O55Om4Tqp1dIt647uuOh85RtJhMUP8ALzK56gGzD5o1mA9K2VUttDu8xWAT3mKYMsZB1LeN1uQAQLnqQOB61YO7/aw43DntLdtEQsluGq/wtbpex4eIPlUelXblyVFhlvfcMp06P6m0nz084fevPb+ESilKVKKIUpSgFKUoBSlKAUpSgFKUoBSlKAUpSgFKUoBWrz7ZnDYxNOITVb4WHB1/C39uXlW0pWGlJYZ0p1J0pKcHhrqiCZVusTD4mOaHEyDQwOkqtyOqlgRwIuDw61O6UrSFOMNIo7XV5WupKVaWWtNkazaKPFtDpwRRZSQNT8lXjcgaTc8hy61EsJuljdjJjZ5JpG4sV7ov5lrs35VYFKxOlGbzLU62/EK9tBwovlzu0tX898FOZjkkGXZzhlQt2ZMbnWQdOp2Tn1AterjqN7YbERY8IWYxyJwDgBuB5gi4v5ceHHxrfYOApGiFi5VQCzW1NYWubdTWlGm6cpLGnQlcRvIXdGjJyzUSaln0eSEbxdvZMIwgw1hKRqdyAdAPIAHhqPPjyFvHhh7EY/OsRG0wkieMmy+8A94jnpMYBAvwueHlzqJbzImGZzavtaCvmOzQcPUEelWvsEyHLcNo5aOP4rnV/Feo1OUqleSb0Rc3VKjZcLpShTTlPGW1ndZ+xWW3maZq4041DFEGsAikRsRe3fudXDiLn0rb7l8O/aYh/sBVU+bEkj6AH61lb3NpIjGuFjIZ9QaS3HQFBsD+sSb26AedbDdDlrR4N5GFu1e6+aqNN/rq+laQh+53zgkXFx/hW3BQ5mkkuuu/zw/5JRtHniYTDPM/HSO6t7amPBR9foLmq7wm8vNcQT7thkcDnpjle3zIaw/KvzfBnBeaLCpxCDWwHV2uFFvEL/XVjbPZMmFw0cKAd1RqI+032mPzP9q7tzq1HGLwkVcKdvY2UK1ampzqZwnskvz18CvZd6eYQMFxeEVT4ESRk/LUTetvle+DBvYTo8J8f9RR6r3v4akm1+AilwU4lUELGzAn7LKpIYeBBH9qpTZPZSXHzFIyFVRd3IuFB5cOpPGw8j4VyqSrUpqMXnJYWdDht/bTrVafZ8u7Tfp/zBfeX5nDOmuCRZF8VIPofA+RrJqr5922LwQM+BxJaRBcrp0lgOJHxEN+EjjUq2H2xXHwnUAs0du0Ucjfky36Hjw6H0JlQqtvlmsMoLrh8I03XtZ89Nb6Ya817kmpSlSCoFKUoBSlYuJzKOOWKNj3piwTz0KWN/SsN4NoxcnhL8X2MqlKVk1FKUoBSlKAUpSgFKUoBSlKAUpSgI3thsRDj1BJMcqCyuBfhzsw6i/HmLX8zeDR7EZ3h1aLDyfo2PHs5dI+dmsQbc7VbtKjzt4TfNs/At7XjFxbU+yWJR6KSzjyKu2f3QtrD45wRz7OMklvxPwt6fUVZ0USqoVQFVQAABYAAWAA6C1fdK3p0o01iJHveIV72SlWltsuiKszLIJJtorMp0XSW/TRGiflrXT8zVp1+W61+0p0lDL73kXl9K6VOLWFCKj9OvzIbvTznscCYwe9OdA/COLn6WX9qvrdblPY4BXIs0xLnxt8Kelhf9qvvbDYZsfPEzTaI4xYqFu3Frkqb2BIAHLhbrUpw8CoiogsqgKoHQAWA+lc4wk6zm9loiXVuqUOHQtqbzKT5pey/hn2zWFz0qnt0QJx8hXgvZNf1eOw/wC/CrF23zPsMBO97EoUX8T9wW+V7+lRXc1lhWKacj42CL8kBJt5XYD9mtKvxVoR7tSTYf2eGXFV/wC2Ir88mTzNcxWCCSV+Ualj52HAfMmw9apPLNnsxzN2lBJBY3eRiEueNl5nhfkBYVPN7uZ6MKkKmxnfj+FLE/xFKl+UZYmHgjhjFljWw8/EnzJufWlSHbVOV7L3M2dy+G2fbwinOo3jPRR39WVJiNm85y8dpG7FF4kwuXUfijYcR+yRUx2C3ge+foZwFnAuCOCyAc7Dow5keo8BNqpvPMKmFz6PsO6DLExVenaEB1HgCCTb9atJQdu1KL07iVQuIcYhOlXglUSbUksbdH+epclVztFmpfPsJEp4QkX/ABSAs38GirCxE6ojO5sqgsx8ABcn6VTWw0zYrORM3jJKfIFWCj5Aso9K6XEtYwXVkHg1BONe4ltCD+rT9s/UumlK0mY7a4CBtMuIQMOYW7kfMIDb1qTKSjq2UlKjUqvlpxbfgsm7pWnyra7BYltME6M3RTdWPyVwCfStxWVJS1TMVKU6UuWpFp+KwKUpWTmKUpQClKUApSlAKUpQClKUApSlAKUpQClKUBqtpNm4sbEIpi4UMGBQgG4BHUEEWJ6Vl5bl0eHiSKIaUQWA/MknqSbknzrKrzxE6ojOxsqgsx8ABc/lWvKk+bqdu2qSgqOXy5yl4lL71807XHlAeEKBf2j32/qA/ZqyNiNrY8bh1uw7ZABKvW44agOqnn5XtVWbLYNsfmoZxcNIZpAeI0htRB8idK+tbzPd1mKhl7TAHUt7qA+iRPIMSAfne9VlKdTmlVisps9zfW1m6VOwqz5Jximn08U/NrP5raeYY+OGJpZWCoguxP8AbxJ5AdTVO7H4aTMM2M7A6VczOeemxvGt/npAHgp8Kyk2HznFlVxcjKgPOWTXbzCKxubeNvnVl7ObNw4KERwjzdj8TnxP9h0rvideSbWIr1KlTocKoVI06inVmsfDtFeff9jT7z807HL3ANmlIjHyNy38KketR3czlRtNiCOdo1P0Z/8AorYby8kxWMmw8MEZKgMWc8EUsVHebyCk258al+RZOmFw8cMfJBxP3ieLE/MkmtuRzr8z2RydzTt+FKjF/HUeX4LPXzwvqyu96G2z6zhMOxUL/rMpsST9gEdAOfiTbob6nYPYBMdG8sspRVbQFQDUTpDEkngBxHTxqJ5nKzTyM/xF2LfMsSfzrP2c2rxOCZjAws1tSsLqbXtw5g8TyIqu7VTq81TVHsVw+pb2PY2bUZ6a976/YmWc7oJI1L4OUuy8QjgKxt91xwv8wPnUp3c7SPisMVmJM0LaHJ5kfZJ8+BB8186jOW74Zr/p8MGHjEWB+jXv9ay904leXGTSKV7RlJFiAWLSMbX8L/nUylKmqi7LruecvqV5Kyqfrksww4vTOrw1p4Fj0pSrE8aKUpQClKUApSlAKUpQClKUApSlAKUpQClKUAqKbzcyMWXuFveZhELfrXLfVVYetSuvl4wbXANjcXF7EciPOtJxcotIkWtWNGtGpJZSeceREN22yZwkBklFpprFgeaKPhXyPU+g6VMaUpCChFRRm6uZ3VWVapuxSlK3IwpSlAUdvI2dbDYxpAt4piXU9NRN3U+tz8iKn2w+0uXTqqRRRwTAcY9Ki/mjW7/8/wCdSfNcphxMRinUOjdOoPQg8wR41WuZbnZlfVhJ1IBuBJdWXjw7yAgnzsKr3SnSm5wWUz19O/tuIWsbe6m4Tjs+j8/fPyepatq/awMjhxCYeNcUyvKos7Lcg2JsbkAk6bX4c71n1PTysnk5x5ZOOc46rqKUpWTQUpSgFKUoBSlKAUpSgFKUoBSlKAUpSgFKUoBSlKAUpSgFKUoBSlKAUpSgFKUoBSlKA//Z"/>
          <p:cNvSpPr>
            <a:spLocks noChangeAspect="1" noChangeArrowheads="1"/>
          </p:cNvSpPr>
          <p:nvPr/>
        </p:nvSpPr>
        <p:spPr bwMode="auto">
          <a:xfrm>
            <a:off x="4414838" y="-754063"/>
            <a:ext cx="1571625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9" name="AutoShape 4" descr="data:image/jpeg;base64,/9j/4AAQSkZJRgABAQAAAQABAAD/2wCEAAkGBhASEBUUEBQWFBUVGB0aFRgVGBYXGBgbGBUVGBgcFxYXGygeGBolGRkWIC8gIycpLSwsGCAyNTAqNSYrLCkBCQoKDgwOGg8PGjUkHiQ1MjUuMzAqMjU1MDU1NTU1NTUwMjQvLDQsMDApLCwtLDQwLzUwLDAuLTU0LC0sLSw0Lf/AABEIAOEA4QMBIgACEQEDEQH/xAAcAAEAAgMBAQEAAAAAAAAAAAAABgcEBQgDAgH/xABGEAACAQIDBQUFBAgDBgcAAAABAgMAEQQFEgYHITFBEyJRYYEIFDJxkUJScqEjYoKSorGywRUkMxdTY7PC8DQ1Q3N00uH/xAAaAQEAAgMBAAAAAAAAAAAAAAAABAUBAgMG/8QAMREAAgEDAgMGBQMFAAAAAAAAAAECAwQRITEFEkETUWFxocEigZHh8BQksQYjJULR/9oADAMBAAIRAxEAPwC8aUpQClKUApSlAKUpQCorvC2+hyrDCV17SR20xRatJe1tRvY2VRzNuZA61Kqo7edupznHY18QjxTIe7EgYxmNByXS/d8yQ3Ekmw5UBZ+w22sOZ4QTwgoQSsiMblHABIuPiFiCD1B6G4Eiqv8Ac7sDPlmGlGJZe0mcMVQ6ggVSBx6sbm9uHKrAoBSlKAUpSgFKUoBSoxm+3kEOY4fAKO0nnN246ViTSzXY2N2IU2X6kXF5PQClKUApSlAKUpQClKUApSlAKUpQClKUApSlAKUpQCo9t5tUcuwL4oRiTQyDQW031SKp71jY2JPKpDVY+0LjNGUhf95Oi+gWRz+aigJxsttJDj8JHiYL6ZByPNWBIZW8wQfnz61H863mxYTNo8BOlkmRCswPwu7OoDrb4SQO9fhfiLcRq/Z+wjpk4ZuUk0jJ+EaE/qRqgm+nAtPtDhokNmkSBAfAtNIoP50B0LUe2w25wmWJG2LLgSvpXQuo8Bcki47o4crniOFSGqW9pWEmHBt0DyD95YyP6TQFx4LGRzRpJEwdHUMjDkVYXBHpVS7Zb8pExZwmVQrPIH7PW4Zgz30lY0Qgtx4aieJ5AjiZtuzyySHJ8JHJwfsr+a9ozOo+YDAelc7bMY1snzlGxsTE4d2WRR8XeRk1rfg3BtQ8R143oCxot4u1UbDtcsMgPQYeb8mRiB6irdyHGzy4aOTEw+7ysLtFr16OJsC1hxtY26Xt0rx2f2pweNTXhJklHUA2Zfxoe8vqK21Acm7w81njz3FTKxSWPEXjYcx2dhGR+yq1c26veLmOZvafCqsKIdU66wrOCoAUNwvbUSBe3lyMX202PixW1kERA0Sok046MIw+oG33ljVf2qvGGFUUKihVUWUKAAAOQAHACgPulKUApSlAKUpQClKUApSlAKUpQClKUApSlAKUpQCqI9pPNbyYTDg8VV5WH4iET+iT61e9c4Y+QZttWFHeiWYL4gx4YXf0Yo5/boC9djMm90y/DQWsY4lDfjIu/wDGWqnN7GYLh9psHNJwSMYd2P6qzOWPoL/Sr9qu97u7JszjSTDlVxMIIXVwWRDx0luhB4g8uJB53AFhqQRccRVMe0lmUXY4WC95S7SWvxCBSlyPNjw/CfCsTIMNtlhoRho4l0INKNK2HYoByCtr4gdLg2HDpasNdxeb4zEmbMcTGNZvI+ppJCPBV0hRYcALgDwoC69lsX2uBw0n34I2/ejU1853slgcZb3rDxSkCwZ1GoDwDjvAeV6zcty9IIY4YxZIkVEB4nSihRc9TYVWW8rHbTRYzVloLYbSukRRxyG9u/2gYFr35EWFrdb0BrN5m63D4HDNj8rL4WXDkFgkj2KlgpKkksrAsDzsRfhUp3N7dzZlg3944zQMFdwABIGF1YgcA3AggcOAPWwgucw7V5rCuGmw6wxMRrNliDWII7TU5awIBso6cjVp7vNiI8rwYhVtbsdcr2tqcgDgOigAAfXrQFbbUbQjCbXwyTd2Ps0jJPABZEZdV/AO1z+E1eFVrvg3XvmSpPhdIxMS6dLGwkS5IXUeAYEm1+HeN+lS3YdMUuX4dcapWdE0yAkMe4SqksCQSVCkm/M0BvaUpQClKUApSlAKUpQClKUApSlAKUpQClKUApSlAazaVsSMHP7mA0/Zt2QJA71uHE8L9Rfhe1VDuI2HxmHxs0+Lw8kQWLQhkGm7M6k6QeJ7q8xw4+dXjSgFKUoBSlKAUpSgFKUoBSlKAUpSgFKUoBSlKAUpSgFKUoBSlKAUpSgFKUoBSlKAUpSgFKUoBSlKAUr8VgRcG48q/aAUrX57tBhsHCZsXKsUYIGprm5PIAAEk8+AHQ+FZOCx0c0ayQsHRwGVlNwQeoNAe9KUoBSlKAUpSgFKUoBSlKAUpSgFL1Gt4MWZNgmXKionLAEkhWCWOrsy3dD308Tbhe3G1VHgtxOcSjtp8WsczC5DPJI/Ho8i8L/ItQHQNK52xGb7Q7PSp7y5xGHY2Gp2libhcqrt34mtcgcOXJgDV5bK7TQY/CpiYD3XHEH4kYcGVvMH6ix5GgNvStZtNniYPBzYlxcRIWte2o/ZW/S7ED1qh8v9oLNmJjEEE0jt+jsklwWPBQiN3/AdfEmgOimYDnwr9rnTaDYLajMFM2LBfqsJljWw/ViB0KbeJ1ePGvDdfvJxOW4oYPHaxhy+hlkuGw7XtcauIS/xL6jje4HSVKVBN6e8xMrhVYwHxMoPZqfhVRwLuBxtfgBwuQfA0BO6VytgMXtFm8rNDJiZrHiUk7KJD0HxLGp8udbVdsdo8llUY3tXRvs4g9qjjqEmBJBA8G4XFxQHSlRXeliezyfGHVp/RFb/AIyEt66retZexW2UGZYVZ4LjjpkQ/FG45qfEciD1B6cQK99pGCb3TDOrsIhKyyICdLMy6oyw620Pa/3qAyvZ4zLDnL5IUYCZZWeRftFWChWA+7YW8iPPja9ca7K5VmE84/w5JTMnENCSpS/C5kuAg6XJFdNbvsHnaRn/ABaaF+HdVVvKDw+ORLIevABifveIEH9pYt2GDsTp1yXHQnSmk+g1fU1KNxeHlTJYe05M8jRjwQuf5sGPrWi9pGP/ACOGbwnt9YnP9qhuRbzcyny+HLMtgYTqukzRtdtAbmosBGbEAuW4dLEiwHR9K5qzDYXajCp7x2k7Ed5+yxLPIturKGu3pqqY7o98cuKlXB5gQZW/0ZbBdZAvocDhqtezC17W5niBclKVVu9fey+CcYPAANimtqa2rstXwgL9qQ3BAPAAjgb0BaVK5v8A9l20uM/TYh2DHiBPOdXHj8IJ0fLhbwr5gz/aHIZU97EjwE20yv2sTeSSgns2tcgAjzU0B0lStVsvtJBj8LHiMObq44g/EjDgysOhB+vAjgRUS33bT4jBZfG+FkMcjzqoZbXsFkc8+BHdAt50BYVK55y/fVnGMh9zggWTFSDSssV1cC3ebSO6rAcddwBztWTke7LaXCTR4iOZdWtTInvDEkFhqEgbuuLXuLny42oC/aUpQGJmmawYaJpcRIsUa82cgDyHmT0A4mq7xvtC5UjlY0xEwH2kRVW3iO0cN9QKrDfdtXLisykg1HscMdCL01ADWxHjquL+Cjzq+dgNkYcBgYokQByitM1hd3IBa56gEkAdABQFM71t8MGY4ZcNhInVCweR5Qoa63sqqpPjxa/lUh9mnEuYsahPcV4mA8CyyBj6hE+lSvens/lseU4uR8PArBCUdY0V+1ZgEIZQDcuRfxF71DfZnk/8cv8A7J/54oCc767/AOB4u3/D+nvEV6r/ANnHZxGfEYx1BaO0URP2SwLSEeB06BfwZvGrJ3tw6slxg/4YP7siN/aol7N8w9wxC9RiLn5NFGB/SaAtyufPaPypExmHnUANNGyvbqYitifE6XA+SjwroOqB9pTE3xOET7sTt+84H/RQF2bNGT3LDdr/AKnYx67/AHuzXV+d65i2+xcuY57Mim5acYeK/IBXES28ibt+0a6d2axna4LDSD/1IY2/ejU/3rl7MZPctoGeUECDHdofNBPrv6pY+tAdQ7PZDDgsNHh4F0pGtvNj1ZvFieJ+deW1WzUOPwkmHmHBx3WtxRh8Lr5g/XiORNbVHBAINwRcEcQR0IrzxmLSKN5JCFRFLOTyCqCSfoDQHP24LGSYfNp8K54PG4cDlrhcWPoDIPWrS3x5cJslxQtxRVkXyKOpP8OoetVpuIwzYnN8VjCLKquT5PPJcD90SfSrL3yZj2OS4kjm4WMftuqn+HVQGk9nlozlTaVswncOfvHTGQb+SkD0q0KqP2b8erYDERX7yT6yPKSNAv5xt9KtygKm9o//AMug/wDkj/kzVsdxGzceHytZ9I7XEkuzddKsyxrfwsC3zc1qvaRlHuOGXhcz38+ETg8P2hUw3Tzh8lwZHSLT6q7KfzBoCW1zNtLk4h2rEWGGm+KgdQOAUydlK1vABmY/Kuma5v2pzELtgrnkuKw6n5BIUP8AegOhszxywQSSt8MSM7fJFLH8hXKexu1UaZ1FjcedSmVnlNi1mdXswUce67A2HK3CuoNrcG02X4qJBdpMPKqjxLRMAPqa5T2C2ZGYZjDhmYqrklyLX0orO2m/UhbDnxNAdMf7Usm0avfYbeGo6v3LavyqNbXb0shxWCxGHbEBy8TBR2U1tYUlCCY7AhwpB8bVt13K5Hp0+6X8+1n1fUPWsn9n7J2Nx26DwWUW/iUn86AjHs1Zi/8AnISToHZyAdAx1K31AX92s/2k3PuuFHjKx+kf/wCmrK2X2QweXxGPCRhAxu5JLO5HIsx4nrYchc2FVv7SUf8Ak8K3hMw+sZP9qA2m4jZFMNl4xLL+mxXeuRxWMEhFHkbaz46h4CrNqMbscWJMnwTLyECr6xjQfzU1J6AUpSgOZN+eycmGzJ8QFPY4o61Ycg9gJFJ8bjV8m8jVi7Mb+ct9zj97Z450QK6iNm1soA1Iyi1jzsSLXt5mzcxy2GeMxzxpLG3NXUMp9D186isO57JFfWMGhN72Z5WX9xnK+lqAp/eDtnjs8BGCws/ucBudKM5LEWDSaLgEAmyi9rk3N+Ez9njZrEYeLEzTxtGJiixh1KsQmssbEXtdwL+Rq2sLg44kCRIsaLwVUUKo+SjgK9qAjG8zBTS5Ti48OpeRo+CgXJGpSwUdTpDWA61BPZ2yPFQx4qSaN445DGIw6lSxTtNRAPG3eUX6n5VcVKAVRXtA7OYmfG4RoInlMkbRgIpY6kfVxty4P18D4VetKA1OyeWPhsBhoJPjihjRrcRqVADY9Re9V1vk3TvjCcZghecKBLH/AL0KLBk/XAFrdQBbiLNbdKAoDd/vt9wg90zKKZ+x7sbIF7RQOGiRJGX4eQN+XC3CvHa/ebjM7YYDLIHWOQjXexkcAj4yO7HGDYnieQubcDeGb7KYHFG+Jw0MrctTopa34rXt6175VkeGwy6cNDHCp5iNFS9vGw4nzNAabd5sUmWYJYQQ0jHXM4+05ABtfjpAAA+V+ZNZm2uzQx+AmwxOkyL3G+66kMhPlqAv5Xrd0oDkzZzPMbkOYntIyGXuTRNwDpe/BuXQFXFx8wSD0dsdvCwOZqfdWbWoBkjdGVkubC5+E+hNbPOdm8HiwBioI5rfDrUEj8Lcx6GvTKMkw2Fj7PCxJCnO0ahbnxNuZ8zQFb+0DsviMThIJcOjSe7u2tUBZtMgXvBRxIBQXt96/IGt/ubyifDZRCmIDKxLuEYWKK7kqCOhPxWP3qm9KAVzttPsTjMRtO6xRuVaaKUyaToVCEZmLchazC3UiwromlAKoLeBu6xmW47/ABLKlLRh+0KoLmFjfWCg+KEgnlyBINgATftKApzLPaRwpQe84WZX69kUdSfEa2Uj5cfma95PaQwF+7hsQfn2Q/k5qb51u3yrFsWnwkZY82W8bE+JaMqWPzr4yTdjlOEkEkGFQOOKs5eQqfFe0Y6T5i1AbzKMwM8EcpjeLtFDaJQA636MATY+X8uVVt7ReHZsshKgnTiVvYXsDFMOPgL2q1aUBC9zuBliyXCrMpVrOwVhYhXmkZbg+KkH1qaUpQClKUArWZ3tJhsIurESBL/CvNm+Sjifnyr0z3N0wuHkmfiEF7eJJso9WIHrXPea5rLiZmlmbUzHj4DwAHQDkBUS5uOy0W56DgvBnftzm8QXdu33L3LVffJgr8IpiPGyD8tdSXZ/a3CYwHsH7wFyjDS49Oo8xcVp8Bu0yswp+jMmpQe01uC1xe4CsAPpUW2o2KfLGTGYKRisbi6t8S3NhxFtSH4SOfHrfhpz14LmlhrwJCt+F3UuxoOUJ9ObZvu67/L2LapWPl+MWaGOVfhkRWHyZQf716SYhFKhmALGygkAsedgDz4eFTc9TzLi03FrVHpSlKyailKUApSlAKUpQClKUApSlAKUpQClKUApSlAKUpQClKUApSlAQze0rHLjp5CRNXy7w/qK1SscZYgKCSeQAuT8gK6QznK0xMEkL/DIpF/A8wR5g2PpVI5fjcTlGNbUgLL3WU8nQkG6tzANgQfqOYqqvKfxqT2Pe/03d/tZ0YLM1lpZxn8fsZeSyZ7CoXDriQnQGMlR8hIpAHyrb5u+e4vDdhNhjYsCzAKrMBxAI1Wtex4AchU+2Z2uw2OS8Rs4Hfjbgy//AGHmPyrd13hbpx0m8FXc8YnTrZnbRU086rXPnoa7Z3AtDhII3+JI1VvmFF/zvUU3wKRg4nBsyzrYjgRdJOR6G4FTyq03yZunZxYcG7au0YeACsq3+epv3a63GI0WiDwfnrcRhLGrbb9za7L7ysLJhgcVKscqCz6r9+32lsON+oHEG/C1qxItpswzKUrl/wDl8Ohs0zqCx8gDcXt0HqReqoy/BtNKkSfFIwUfNiAP510ZlOVx4eFIYhZUFh4nxJ8ybk/Oo9vOpWWG8Jepb8WtbThkuenHmnPZPVR+XXwz7Hpl+HdI1WSQysObkKpPoosK+czzSLDxGWdgiLzJueZsLAC5PyrKrX59kkeLw7wy3Ct1HMEG4I9anvKj8O55Om4Tqp1dIt647uuOh85RtJhMUP8ALzK56gGzD5o1mA9K2VUttDu8xWAT3mKYMsZB1LeN1uQAQLnqQOB61YO7/aw43DntLdtEQsluGq/wtbpex4eIPlUelXblyVFhlvfcMp06P6m0nz084fevPb+ESilKVKKIUpSgFKUoBSlKAUpSgFKUoBSlKAUpSgFKUoBWrz7ZnDYxNOITVb4WHB1/C39uXlW0pWGlJYZ0p1J0pKcHhrqiCZVusTD4mOaHEyDQwOkqtyOqlgRwIuDw61O6UrSFOMNIo7XV5WupKVaWWtNkazaKPFtDpwRRZSQNT8lXjcgaTc8hy61EsJuljdjJjZ5JpG4sV7ov5lrs35VYFKxOlGbzLU62/EK9tBwovlzu0tX898FOZjkkGXZzhlQt2ZMbnWQdOp2Tn1AterjqN7YbERY8IWYxyJwDgBuB5gi4v5ceHHxrfYOApGiFi5VQCzW1NYWubdTWlGm6cpLGnQlcRvIXdGjJyzUSaln0eSEbxdvZMIwgw1hKRqdyAdAPIAHhqPPjyFvHhh7EY/OsRG0wkieMmy+8A94jnpMYBAvwueHlzqJbzImGZzavtaCvmOzQcPUEelWvsEyHLcNo5aOP4rnV/Feo1OUqleSb0Rc3VKjZcLpShTTlPGW1ndZ+xWW3maZq4041DFEGsAikRsRe3fudXDiLn0rb7l8O/aYh/sBVU+bEkj6AH61lb3NpIjGuFjIZ9QaS3HQFBsD+sSb26AedbDdDlrR4N5GFu1e6+aqNN/rq+laQh+53zgkXFx/hW3BQ5mkkuuu/zw/5JRtHniYTDPM/HSO6t7amPBR9foLmq7wm8vNcQT7thkcDnpjle3zIaw/KvzfBnBeaLCpxCDWwHV2uFFvEL/XVjbPZMmFw0cKAd1RqI+032mPzP9q7tzq1HGLwkVcKdvY2UK1ampzqZwnskvz18CvZd6eYQMFxeEVT4ESRk/LUTetvle+DBvYTo8J8f9RR6r3v4akm1+AilwU4lUELGzAn7LKpIYeBBH9qpTZPZSXHzFIyFVRd3IuFB5cOpPGw8j4VyqSrUpqMXnJYWdDht/bTrVafZ8u7Tfp/zBfeX5nDOmuCRZF8VIPofA+RrJqr5922LwQM+BxJaRBcrp0lgOJHxEN+EjjUq2H2xXHwnUAs0du0Ucjfky36Hjw6H0JlQqtvlmsMoLrh8I03XtZ89Nb6Ya817kmpSlSCoFKUoBSlYuJzKOOWKNj3piwTz0KWN/SsN4NoxcnhL8X2MqlKVk1FKUoBSlKAUpSgFKUoBSlKAUpSgI3thsRDj1BJMcqCyuBfhzsw6i/HmLX8zeDR7EZ3h1aLDyfo2PHs5dI+dmsQbc7VbtKjzt4TfNs/At7XjFxbU+yWJR6KSzjyKu2f3QtrD45wRz7OMklvxPwt6fUVZ0USqoVQFVQAABYAAWAA6C1fdK3p0o01iJHveIV72SlWltsuiKszLIJJtorMp0XSW/TRGiflrXT8zVp1+W61+0p0lDL73kXl9K6VOLWFCKj9OvzIbvTznscCYwe9OdA/COLn6WX9qvrdblPY4BXIs0xLnxt8Kelhf9qvvbDYZsfPEzTaI4xYqFu3Frkqb2BIAHLhbrUpw8CoiogsqgKoHQAWA+lc4wk6zm9loiXVuqUOHQtqbzKT5pey/hn2zWFz0qnt0QJx8hXgvZNf1eOw/wC/CrF23zPsMBO97EoUX8T9wW+V7+lRXc1lhWKacj42CL8kBJt5XYD9mtKvxVoR7tSTYf2eGXFV/wC2Ir88mTzNcxWCCSV+Ualj52HAfMmw9apPLNnsxzN2lBJBY3eRiEueNl5nhfkBYVPN7uZ6MKkKmxnfj+FLE/xFKl+UZYmHgjhjFljWw8/EnzJufWlSHbVOV7L3M2dy+G2fbwinOo3jPRR39WVJiNm85y8dpG7FF4kwuXUfijYcR+yRUx2C3ge+foZwFnAuCOCyAc7Dow5keo8BNqpvPMKmFz6PsO6DLExVenaEB1HgCCTb9atJQdu1KL07iVQuIcYhOlXglUSbUksbdH+epclVztFmpfPsJEp4QkX/ABSAs38GirCxE6ojO5sqgsx8ABcn6VTWw0zYrORM3jJKfIFWCj5Aso9K6XEtYwXVkHg1BONe4ltCD+rT9s/UumlK0mY7a4CBtMuIQMOYW7kfMIDb1qTKSjq2UlKjUqvlpxbfgsm7pWnyra7BYltME6M3RTdWPyVwCfStxWVJS1TMVKU6UuWpFp+KwKUpWTmKUpQClKUApSlAKUpQClKUApSlAKUpQClKUBqtpNm4sbEIpi4UMGBQgG4BHUEEWJ6Vl5bl0eHiSKIaUQWA/MknqSbknzrKrzxE6ojOxsqgsx8ABc/lWvKk+bqdu2qSgqOXy5yl4lL71807XHlAeEKBf2j32/qA/ZqyNiNrY8bh1uw7ZABKvW44agOqnn5XtVWbLYNsfmoZxcNIZpAeI0htRB8idK+tbzPd1mKhl7TAHUt7qA+iRPIMSAfne9VlKdTmlVisps9zfW1m6VOwqz5Jximn08U/NrP5raeYY+OGJpZWCoguxP8AbxJ5AdTVO7H4aTMM2M7A6VczOeemxvGt/npAHgp8Kyk2HznFlVxcjKgPOWTXbzCKxubeNvnVl7ObNw4KERwjzdj8TnxP9h0rvideSbWIr1KlTocKoVI06inVmsfDtFeff9jT7z807HL3ANmlIjHyNy38KketR3czlRtNiCOdo1P0Z/8AorYby8kxWMmw8MEZKgMWc8EUsVHebyCk258al+RZOmFw8cMfJBxP3ieLE/MkmtuRzr8z2RydzTt+FKjF/HUeX4LPXzwvqyu96G2z6zhMOxUL/rMpsST9gEdAOfiTbob6nYPYBMdG8sspRVbQFQDUTpDEkngBxHTxqJ5nKzTyM/xF2LfMsSfzrP2c2rxOCZjAws1tSsLqbXtw5g8TyIqu7VTq81TVHsVw+pb2PY2bUZ6a976/YmWc7oJI1L4OUuy8QjgKxt91xwv8wPnUp3c7SPisMVmJM0LaHJ5kfZJ8+BB8186jOW74Zr/p8MGHjEWB+jXv9ay904leXGTSKV7RlJFiAWLSMbX8L/nUylKmqi7LruecvqV5Kyqfrksww4vTOrw1p4Fj0pSrE8aKUpQClKUApSlAKUpQClKUApSlAKUpQClKUAqKbzcyMWXuFveZhELfrXLfVVYetSuvl4wbXANjcXF7EciPOtJxcotIkWtWNGtGpJZSeceREN22yZwkBklFpprFgeaKPhXyPU+g6VMaUpCChFRRm6uZ3VWVapuxSlK3IwpSlAUdvI2dbDYxpAt4piXU9NRN3U+tz8iKn2w+0uXTqqRRRwTAcY9Ki/mjW7/8/wCdSfNcphxMRinUOjdOoPQg8wR41WuZbnZlfVhJ1IBuBJdWXjw7yAgnzsKr3SnSm5wWUz19O/tuIWsbe6m4Tjs+j8/fPyepatq/awMjhxCYeNcUyvKos7Lcg2JsbkAk6bX4c71n1PTysnk5x5ZOOc46rqKUpWTQUpSgFKUoBSlKAUpSgFKUoBSlKAUpSgFKUoBSlKAUpSgFKUoBSlKAUpSgFKUoBSlKA//Z"/>
          <p:cNvSpPr>
            <a:spLocks noChangeAspect="1" noChangeArrowheads="1"/>
          </p:cNvSpPr>
          <p:nvPr/>
        </p:nvSpPr>
        <p:spPr bwMode="auto">
          <a:xfrm>
            <a:off x="4414838" y="-754063"/>
            <a:ext cx="1571625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5130" name="Picture 6" descr="http://t1.gstatic.com/images?q=tbn:ANd9GcRfEtV8ynABch6ZYFbYgJfrU5tiD-Qxvnlbbn1JtVsk-2OgwD7R09mxLdJP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57074">
            <a:off x="6686550" y="19050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TextBox 10"/>
          <p:cNvSpPr txBox="1">
            <a:spLocks noChangeArrowheads="1"/>
          </p:cNvSpPr>
          <p:nvPr/>
        </p:nvSpPr>
        <p:spPr bwMode="auto">
          <a:xfrm rot="-480942">
            <a:off x="7337425" y="2613025"/>
            <a:ext cx="1446213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01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6200" y="453272"/>
            <a:ext cx="8763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52400"/>
            <a:ext cx="8686800" cy="914400"/>
          </a:xfrm>
          <a:prstGeom prst="rect">
            <a:avLst/>
          </a:prstGeom>
          <a:solidFill>
            <a:srgbClr val="D9CB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8158163" y="95250"/>
            <a:ext cx="1841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-152400" y="228600"/>
            <a:ext cx="906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500" b="1" dirty="0" smtClean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Validated Needs Tools</a:t>
            </a:r>
            <a:endParaRPr lang="en-US" sz="4500" b="1" dirty="0">
              <a:solidFill>
                <a:srgbClr val="00326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8061325" y="19050"/>
            <a:ext cx="1841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152400" y="1371600"/>
            <a:ext cx="9067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r>
              <a:rPr lang="en-US" sz="1600" b="1" dirty="0">
                <a:solidFill>
                  <a:srgbClr val="FFFF00"/>
                </a:solidFill>
              </a:rPr>
              <a:t>Addiction Severity Index (ASI)</a:t>
            </a:r>
          </a:p>
          <a:p>
            <a:r>
              <a:rPr lang="en-US" sz="1600" u="sng" dirty="0">
                <a:hlinkClick r:id="rId3"/>
              </a:rPr>
              <a:t>http://www.tresearch.org/wp-content/uploads/2012/09/ASI_5th_Ed.pdf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Global Appraisal of Individual Needs (GAIN)</a:t>
            </a:r>
          </a:p>
          <a:p>
            <a:r>
              <a:rPr lang="en-US" sz="1600" u="sng" dirty="0">
                <a:hlinkClick r:id="rId4"/>
              </a:rPr>
              <a:t>http://www.gaincc.org/products-services/instruments-reports/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b="1" dirty="0" smtClean="0">
                <a:solidFill>
                  <a:srgbClr val="FFFF00"/>
                </a:solidFill>
              </a:rPr>
              <a:t>Offender </a:t>
            </a:r>
            <a:r>
              <a:rPr lang="en-US" sz="1600" b="1" dirty="0">
                <a:solidFill>
                  <a:srgbClr val="FFFF00"/>
                </a:solidFill>
              </a:rPr>
              <a:t>Profile Index (OPI)</a:t>
            </a:r>
          </a:p>
          <a:p>
            <a:r>
              <a:rPr lang="en-US" sz="1600" u="sng" dirty="0">
                <a:hlinkClick r:id="rId5"/>
              </a:rPr>
              <a:t>https://www.ncjrs.gov/pdffiles1/Digitization/148829NCJRS.pdf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Level of Service/Case Management Inventory (LS/CMI)</a:t>
            </a:r>
          </a:p>
          <a:p>
            <a:r>
              <a:rPr lang="en-US" sz="1600" u="sng" dirty="0">
                <a:hlinkClick r:id="rId6"/>
              </a:rPr>
              <a:t>https://ecom.mhs.com/(S(0aqkan55ovozwq55w2oxt445))/saf_om.aspx?id=Training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Correctional Offender Management Profiling for Alternative Sanctions (COMPAS)</a:t>
            </a:r>
          </a:p>
          <a:p>
            <a:r>
              <a:rPr lang="en-US" sz="1600" u="sng" dirty="0">
                <a:hlinkClick r:id="rId7"/>
              </a:rPr>
              <a:t>http://www.northpointeinc.com/software-suite.aspx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Offender Screening Tool (OST)</a:t>
            </a:r>
          </a:p>
          <a:p>
            <a:r>
              <a:rPr lang="en-US" sz="1600" u="sng" dirty="0">
                <a:hlinkClick r:id="rId8"/>
              </a:rPr>
              <a:t>http://www.azcourts.gov/apsd/EvidenceBasedPractice/RiskNeedsAssessment/OffenderScreeningTool%28OST%29.aspx</a:t>
            </a:r>
            <a:endParaRPr lang="en-US" sz="1600" dirty="0"/>
          </a:p>
          <a:p>
            <a:r>
              <a:rPr lang="en-US" sz="1600" dirty="0"/>
              <a:t> </a:t>
            </a:r>
            <a:endParaRPr lang="en-US" sz="1600" b="1" dirty="0">
              <a:solidFill>
                <a:srgbClr val="FFFF00"/>
              </a:solidFill>
            </a:endParaRPr>
          </a:p>
          <a:p>
            <a:r>
              <a:rPr lang="en-US" sz="1600" b="1" dirty="0">
                <a:solidFill>
                  <a:srgbClr val="FFFF00"/>
                </a:solidFill>
              </a:rPr>
              <a:t>Inventory of Offender Risk, Needs, and Strengths (IORNS)</a:t>
            </a:r>
          </a:p>
          <a:p>
            <a:r>
              <a:rPr lang="en-US" sz="1600" u="sng" dirty="0">
                <a:hlinkClick r:id="rId9"/>
              </a:rPr>
              <a:t>http://www4.parinc.com/Products/Product.aspx?ProductID=IORNS</a:t>
            </a:r>
            <a:endParaRPr lang="en-US" sz="1600" dirty="0"/>
          </a:p>
          <a:p>
            <a:r>
              <a:rPr lang="en-US" sz="1600" dirty="0"/>
              <a:t> </a:t>
            </a:r>
          </a:p>
        </p:txBody>
      </p:sp>
      <p:pic>
        <p:nvPicPr>
          <p:cNvPr id="6152" name="Picture 6" descr="http://t1.gstatic.com/images?q=tbn:ANd9GcRfEtV8ynABch6ZYFbYgJfrU5tiD-Qxvnlbbn1JtVsk-2OgwD7R09mxLdJP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57074">
            <a:off x="6686550" y="130492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076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76200" y="453272"/>
            <a:ext cx="8763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52400"/>
            <a:ext cx="8686800" cy="914400"/>
          </a:xfrm>
          <a:prstGeom prst="rect">
            <a:avLst/>
          </a:prstGeom>
          <a:solidFill>
            <a:srgbClr val="D9CB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8158163" y="95250"/>
            <a:ext cx="1841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-152400" y="228600"/>
            <a:ext cx="9067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500" b="1" dirty="0" smtClean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Validated Diagnostic </a:t>
            </a:r>
            <a:r>
              <a:rPr lang="en-US" sz="4500" b="1" dirty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Tools</a:t>
            </a: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8061325" y="19050"/>
            <a:ext cx="1841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76200" y="1752600"/>
            <a:ext cx="9067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Appraisal of Individual Needs (GAIN)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b="1" u="sng" dirty="0">
                <a:solidFill>
                  <a:srgbClr val="000000"/>
                </a:solidFill>
                <a:hlinkClick r:id="rId3"/>
              </a:rPr>
              <a:t>http://www.chestnut.org/LI/gain/index.html#Instruments</a:t>
            </a:r>
            <a:endParaRPr lang="en-US" sz="1200" b="1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 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Structured Clinical Interview for the DSM-IV (SCID)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b="1" u="sng" dirty="0">
                <a:solidFill>
                  <a:srgbClr val="000000"/>
                </a:solidFill>
                <a:hlinkClick r:id="rId4"/>
              </a:rPr>
              <a:t>http://www.scid4.org/</a:t>
            </a:r>
            <a:endParaRPr lang="en-US" sz="1200" b="1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 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Psychiatric Research Interview for Substance and Mental Disorders (PRISM)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b="1" u="sng" dirty="0">
                <a:solidFill>
                  <a:srgbClr val="000000"/>
                </a:solidFill>
                <a:hlinkClick r:id="rId5"/>
              </a:rPr>
              <a:t>http://www.columbia.edu/~dsh2/prism/</a:t>
            </a:r>
            <a:endParaRPr lang="en-US" sz="1200" b="1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 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Diagnostic Interview Schedule (DIS)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b="1" u="sng" dirty="0">
                <a:solidFill>
                  <a:srgbClr val="000000"/>
                </a:solidFill>
                <a:hlinkClick r:id="rId6"/>
              </a:rPr>
              <a:t>http://</a:t>
            </a:r>
            <a:r>
              <a:rPr lang="en-US" sz="1200" b="1" u="sng" dirty="0" smtClean="0">
                <a:solidFill>
                  <a:srgbClr val="000000"/>
                </a:solidFill>
                <a:hlinkClick r:id="rId6"/>
              </a:rPr>
              <a:t>www.enotes.com/drugs-alcohol-encyclopedia/diagnostic-interview-schedule-dis</a:t>
            </a:r>
            <a:endParaRPr lang="en-US" sz="1200" b="1" u="sng" dirty="0" smtClean="0">
              <a:solidFill>
                <a:srgbClr val="000000"/>
              </a:solidFill>
            </a:endParaRPr>
          </a:p>
          <a:p>
            <a:endParaRPr lang="en-US" sz="1200" dirty="0" smtClean="0"/>
          </a:p>
          <a:p>
            <a:pPr>
              <a:spcBef>
                <a:spcPts val="1200"/>
              </a:spcBef>
            </a:pPr>
            <a:r>
              <a:rPr lang="en-US" sz="1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Texas 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Christian University (TCU) Drug Dependence Screen-II</a:t>
            </a:r>
          </a:p>
          <a:p>
            <a:r>
              <a:rPr lang="en-US" sz="1200" u="sng" dirty="0">
                <a:hlinkClick r:id="rId7"/>
              </a:rPr>
              <a:t>http://www.ibr.tcu.edu/pubs/datacoll/Forms/ddscreen-95.pdf</a:t>
            </a:r>
            <a:endParaRPr lang="en-US" sz="1200" dirty="0"/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000000"/>
                </a:solidFill>
              </a:rPr>
              <a:t> </a:t>
            </a:r>
          </a:p>
        </p:txBody>
      </p:sp>
      <p:pic>
        <p:nvPicPr>
          <p:cNvPr id="6152" name="Picture 6" descr="http://t1.gstatic.com/images?q=tbn:ANd9GcRfEtV8ynABch6ZYFbYgJfrU5tiD-Qxvnlbbn1JtVsk-2OgwD7R09mxLdJP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57074">
            <a:off x="6686550" y="130492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3642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Line 14"/>
          <p:cNvSpPr>
            <a:spLocks noChangeShapeType="1"/>
          </p:cNvSpPr>
          <p:nvPr/>
        </p:nvSpPr>
        <p:spPr bwMode="auto">
          <a:xfrm flipV="1">
            <a:off x="203189" y="2286000"/>
            <a:ext cx="8636011" cy="3157400"/>
          </a:xfrm>
          <a:prstGeom prst="line">
            <a:avLst/>
          </a:prstGeom>
          <a:noFill/>
          <a:ln w="34925">
            <a:solidFill>
              <a:srgbClr val="8BFFBF"/>
            </a:solidFill>
            <a:prstDash val="sysDot"/>
            <a:round/>
            <a:headEnd/>
            <a:tailEnd type="arrow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609600" y="2336485"/>
            <a:ext cx="8154350" cy="3155271"/>
          </a:xfrm>
          <a:prstGeom prst="line">
            <a:avLst/>
          </a:prstGeom>
          <a:noFill/>
          <a:ln w="34925">
            <a:solidFill>
              <a:srgbClr val="FF7D7D"/>
            </a:solidFill>
            <a:prstDash val="sysDot"/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6477000" y="2590800"/>
            <a:ext cx="1416232" cy="10668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vert="horz" wrap="square" lIns="63413" tIns="31707" rIns="63413" bIns="3170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8BFFBF"/>
                </a:solidFill>
                <a:effectLst/>
                <a:latin typeface="Calibri" pitchFamily="34" charset="0"/>
                <a:cs typeface="Arial" pitchFamily="34" charset="0"/>
              </a:rPr>
              <a:t>Short-term cost to taxpayers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8BFFB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1295400" y="2438400"/>
            <a:ext cx="1447800" cy="9906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vert="horz" wrap="square" lIns="63413" tIns="31707" rIns="63413" bIns="3170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FF7D7D"/>
                </a:solidFill>
                <a:effectLst/>
                <a:latin typeface="Calibri" pitchFamily="34" charset="0"/>
                <a:cs typeface="Arial" pitchFamily="34" charset="0"/>
              </a:rPr>
              <a:t>Short-term risk of recidivism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7D7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0" y="457200"/>
            <a:ext cx="8763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200" b="1" dirty="0" smtClean="0">
              <a:solidFill>
                <a:srgbClr val="000000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0" y="152400"/>
            <a:ext cx="8686800" cy="914400"/>
          </a:xfrm>
          <a:prstGeom prst="rect">
            <a:avLst/>
          </a:prstGeom>
          <a:solidFill>
            <a:srgbClr val="D9CB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200" b="1" dirty="0" smtClean="0">
              <a:solidFill>
                <a:srgbClr val="000000"/>
              </a:solidFill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762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 smtClean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Dispositional Continuum</a:t>
            </a:r>
            <a:endParaRPr lang="en-US" sz="4000" b="1" dirty="0">
              <a:solidFill>
                <a:srgbClr val="00326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28599" y="1143001"/>
            <a:ext cx="8636011" cy="4800602"/>
            <a:chOff x="203189" y="1136869"/>
            <a:chExt cx="8661422" cy="4414388"/>
          </a:xfrm>
        </p:grpSpPr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203189" y="2047775"/>
              <a:ext cx="4368811" cy="3502532"/>
            </a:xfrm>
            <a:custGeom>
              <a:avLst/>
              <a:gdLst/>
              <a:ahLst/>
              <a:cxnLst>
                <a:cxn ang="0">
                  <a:pos x="2456" y="0"/>
                </a:cxn>
                <a:cxn ang="0">
                  <a:pos x="2358" y="3"/>
                </a:cxn>
                <a:cxn ang="0">
                  <a:pos x="2303" y="14"/>
                </a:cxn>
                <a:cxn ang="0">
                  <a:pos x="2239" y="30"/>
                </a:cxn>
                <a:cxn ang="0">
                  <a:pos x="2176" y="57"/>
                </a:cxn>
                <a:cxn ang="0">
                  <a:pos x="2105" y="98"/>
                </a:cxn>
                <a:cxn ang="0">
                  <a:pos x="2074" y="128"/>
                </a:cxn>
                <a:cxn ang="0">
                  <a:pos x="2047" y="153"/>
                </a:cxn>
                <a:cxn ang="0">
                  <a:pos x="2036" y="165"/>
                </a:cxn>
                <a:cxn ang="0">
                  <a:pos x="2026" y="180"/>
                </a:cxn>
                <a:cxn ang="0">
                  <a:pos x="2006" y="203"/>
                </a:cxn>
                <a:cxn ang="0">
                  <a:pos x="1996" y="219"/>
                </a:cxn>
                <a:cxn ang="0">
                  <a:pos x="1939" y="315"/>
                </a:cxn>
                <a:cxn ang="0">
                  <a:pos x="1909" y="383"/>
                </a:cxn>
                <a:cxn ang="0">
                  <a:pos x="1888" y="435"/>
                </a:cxn>
                <a:cxn ang="0">
                  <a:pos x="1871" y="488"/>
                </a:cxn>
                <a:cxn ang="0">
                  <a:pos x="1849" y="537"/>
                </a:cxn>
                <a:cxn ang="0">
                  <a:pos x="1843" y="561"/>
                </a:cxn>
                <a:cxn ang="0">
                  <a:pos x="1833" y="584"/>
                </a:cxn>
                <a:cxn ang="0">
                  <a:pos x="1804" y="683"/>
                </a:cxn>
                <a:cxn ang="0">
                  <a:pos x="1792" y="732"/>
                </a:cxn>
                <a:cxn ang="0">
                  <a:pos x="1786" y="762"/>
                </a:cxn>
                <a:cxn ang="0">
                  <a:pos x="1773" y="799"/>
                </a:cxn>
                <a:cxn ang="0">
                  <a:pos x="1745" y="943"/>
                </a:cxn>
                <a:cxn ang="0">
                  <a:pos x="1733" y="999"/>
                </a:cxn>
                <a:cxn ang="0">
                  <a:pos x="1725" y="1029"/>
                </a:cxn>
                <a:cxn ang="0">
                  <a:pos x="1717" y="1086"/>
                </a:cxn>
                <a:cxn ang="0">
                  <a:pos x="1673" y="1245"/>
                </a:cxn>
                <a:cxn ang="0">
                  <a:pos x="1668" y="1274"/>
                </a:cxn>
                <a:cxn ang="0">
                  <a:pos x="1600" y="1480"/>
                </a:cxn>
                <a:cxn ang="0">
                  <a:pos x="1551" y="1606"/>
                </a:cxn>
                <a:cxn ang="0">
                  <a:pos x="1361" y="1883"/>
                </a:cxn>
                <a:cxn ang="0">
                  <a:pos x="1303" y="1941"/>
                </a:cxn>
                <a:cxn ang="0">
                  <a:pos x="1266" y="1984"/>
                </a:cxn>
                <a:cxn ang="0">
                  <a:pos x="1116" y="2095"/>
                </a:cxn>
                <a:cxn ang="0">
                  <a:pos x="938" y="2191"/>
                </a:cxn>
                <a:cxn ang="0">
                  <a:pos x="476" y="2273"/>
                </a:cxn>
                <a:cxn ang="0">
                  <a:pos x="419" y="2276"/>
                </a:cxn>
                <a:cxn ang="0">
                  <a:pos x="0" y="2280"/>
                </a:cxn>
              </a:cxnLst>
              <a:rect l="0" t="0" r="r" b="b"/>
              <a:pathLst>
                <a:path w="2456" h="2288">
                  <a:moveTo>
                    <a:pt x="2456" y="0"/>
                  </a:moveTo>
                  <a:cubicBezTo>
                    <a:pt x="2440" y="1"/>
                    <a:pt x="2383" y="1"/>
                    <a:pt x="2358" y="3"/>
                  </a:cubicBezTo>
                  <a:cubicBezTo>
                    <a:pt x="2333" y="5"/>
                    <a:pt x="2323" y="10"/>
                    <a:pt x="2303" y="14"/>
                  </a:cubicBezTo>
                  <a:cubicBezTo>
                    <a:pt x="2283" y="18"/>
                    <a:pt x="2260" y="23"/>
                    <a:pt x="2239" y="30"/>
                  </a:cubicBezTo>
                  <a:cubicBezTo>
                    <a:pt x="2219" y="38"/>
                    <a:pt x="2198" y="46"/>
                    <a:pt x="2176" y="57"/>
                  </a:cubicBezTo>
                  <a:cubicBezTo>
                    <a:pt x="2154" y="68"/>
                    <a:pt x="2122" y="86"/>
                    <a:pt x="2105" y="98"/>
                  </a:cubicBezTo>
                  <a:cubicBezTo>
                    <a:pt x="2091" y="107"/>
                    <a:pt x="2087" y="117"/>
                    <a:pt x="2074" y="128"/>
                  </a:cubicBezTo>
                  <a:cubicBezTo>
                    <a:pt x="2067" y="134"/>
                    <a:pt x="2053" y="147"/>
                    <a:pt x="2047" y="153"/>
                  </a:cubicBezTo>
                  <a:cubicBezTo>
                    <a:pt x="2040" y="159"/>
                    <a:pt x="2044" y="160"/>
                    <a:pt x="2036" y="165"/>
                  </a:cubicBezTo>
                  <a:cubicBezTo>
                    <a:pt x="2031" y="171"/>
                    <a:pt x="2031" y="174"/>
                    <a:pt x="2026" y="180"/>
                  </a:cubicBezTo>
                  <a:cubicBezTo>
                    <a:pt x="2021" y="186"/>
                    <a:pt x="2011" y="197"/>
                    <a:pt x="2006" y="203"/>
                  </a:cubicBezTo>
                  <a:cubicBezTo>
                    <a:pt x="2001" y="209"/>
                    <a:pt x="2000" y="212"/>
                    <a:pt x="1996" y="219"/>
                  </a:cubicBezTo>
                  <a:cubicBezTo>
                    <a:pt x="1979" y="250"/>
                    <a:pt x="1959" y="286"/>
                    <a:pt x="1939" y="315"/>
                  </a:cubicBezTo>
                  <a:cubicBezTo>
                    <a:pt x="1925" y="335"/>
                    <a:pt x="1923" y="362"/>
                    <a:pt x="1909" y="383"/>
                  </a:cubicBezTo>
                  <a:cubicBezTo>
                    <a:pt x="1902" y="403"/>
                    <a:pt x="1894" y="418"/>
                    <a:pt x="1888" y="435"/>
                  </a:cubicBezTo>
                  <a:cubicBezTo>
                    <a:pt x="1882" y="452"/>
                    <a:pt x="1877" y="471"/>
                    <a:pt x="1871" y="488"/>
                  </a:cubicBezTo>
                  <a:cubicBezTo>
                    <a:pt x="1866" y="504"/>
                    <a:pt x="1855" y="521"/>
                    <a:pt x="1849" y="537"/>
                  </a:cubicBezTo>
                  <a:cubicBezTo>
                    <a:pt x="1844" y="549"/>
                    <a:pt x="1846" y="553"/>
                    <a:pt x="1843" y="561"/>
                  </a:cubicBezTo>
                  <a:cubicBezTo>
                    <a:pt x="1840" y="569"/>
                    <a:pt x="1839" y="564"/>
                    <a:pt x="1833" y="584"/>
                  </a:cubicBezTo>
                  <a:cubicBezTo>
                    <a:pt x="1823" y="616"/>
                    <a:pt x="1819" y="653"/>
                    <a:pt x="1804" y="683"/>
                  </a:cubicBezTo>
                  <a:cubicBezTo>
                    <a:pt x="1784" y="725"/>
                    <a:pt x="1816" y="631"/>
                    <a:pt x="1792" y="732"/>
                  </a:cubicBezTo>
                  <a:cubicBezTo>
                    <a:pt x="1789" y="746"/>
                    <a:pt x="1789" y="751"/>
                    <a:pt x="1786" y="762"/>
                  </a:cubicBezTo>
                  <a:cubicBezTo>
                    <a:pt x="1783" y="773"/>
                    <a:pt x="1780" y="769"/>
                    <a:pt x="1773" y="799"/>
                  </a:cubicBezTo>
                  <a:cubicBezTo>
                    <a:pt x="1768" y="823"/>
                    <a:pt x="1755" y="896"/>
                    <a:pt x="1745" y="943"/>
                  </a:cubicBezTo>
                  <a:cubicBezTo>
                    <a:pt x="1742" y="958"/>
                    <a:pt x="1733" y="999"/>
                    <a:pt x="1733" y="999"/>
                  </a:cubicBezTo>
                  <a:cubicBezTo>
                    <a:pt x="1731" y="1014"/>
                    <a:pt x="1728" y="1014"/>
                    <a:pt x="1725" y="1029"/>
                  </a:cubicBezTo>
                  <a:cubicBezTo>
                    <a:pt x="1722" y="1043"/>
                    <a:pt x="1726" y="1050"/>
                    <a:pt x="1717" y="1086"/>
                  </a:cubicBezTo>
                  <a:cubicBezTo>
                    <a:pt x="1707" y="1144"/>
                    <a:pt x="1697" y="1159"/>
                    <a:pt x="1673" y="1245"/>
                  </a:cubicBezTo>
                  <a:cubicBezTo>
                    <a:pt x="1688" y="1249"/>
                    <a:pt x="1658" y="1264"/>
                    <a:pt x="1668" y="1274"/>
                  </a:cubicBezTo>
                  <a:cubicBezTo>
                    <a:pt x="1655" y="1315"/>
                    <a:pt x="1622" y="1423"/>
                    <a:pt x="1600" y="1480"/>
                  </a:cubicBezTo>
                  <a:cubicBezTo>
                    <a:pt x="1581" y="1535"/>
                    <a:pt x="1591" y="1539"/>
                    <a:pt x="1551" y="1606"/>
                  </a:cubicBezTo>
                  <a:cubicBezTo>
                    <a:pt x="1524" y="1695"/>
                    <a:pt x="1430" y="1827"/>
                    <a:pt x="1361" y="1883"/>
                  </a:cubicBezTo>
                  <a:cubicBezTo>
                    <a:pt x="1339" y="1901"/>
                    <a:pt x="1330" y="1932"/>
                    <a:pt x="1303" y="1941"/>
                  </a:cubicBezTo>
                  <a:cubicBezTo>
                    <a:pt x="1286" y="1957"/>
                    <a:pt x="1297" y="1958"/>
                    <a:pt x="1266" y="1984"/>
                  </a:cubicBezTo>
                  <a:cubicBezTo>
                    <a:pt x="1235" y="2010"/>
                    <a:pt x="1171" y="2061"/>
                    <a:pt x="1116" y="2095"/>
                  </a:cubicBezTo>
                  <a:cubicBezTo>
                    <a:pt x="1068" y="2127"/>
                    <a:pt x="995" y="2173"/>
                    <a:pt x="938" y="2191"/>
                  </a:cubicBezTo>
                  <a:cubicBezTo>
                    <a:pt x="788" y="2239"/>
                    <a:pt x="632" y="2259"/>
                    <a:pt x="476" y="2273"/>
                  </a:cubicBezTo>
                  <a:cubicBezTo>
                    <a:pt x="390" y="2288"/>
                    <a:pt x="454" y="2273"/>
                    <a:pt x="419" y="2276"/>
                  </a:cubicBezTo>
                  <a:cubicBezTo>
                    <a:pt x="340" y="2277"/>
                    <a:pt x="32" y="2278"/>
                    <a:pt x="0" y="2280"/>
                  </a:cubicBezTo>
                </a:path>
              </a:pathLst>
            </a:custGeom>
            <a:noFill/>
            <a:ln w="34925">
              <a:solidFill>
                <a:srgbClr val="89E0FF"/>
              </a:solidFill>
              <a:prstDash val="dash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067" name="Text Box 19"/>
            <p:cNvSpPr txBox="1">
              <a:spLocks noChangeArrowheads="1"/>
            </p:cNvSpPr>
            <p:nvPr/>
          </p:nvSpPr>
          <p:spPr bwMode="auto">
            <a:xfrm>
              <a:off x="3429000" y="1136869"/>
              <a:ext cx="2133599" cy="1005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3413" tIns="31707" rIns="63413" bIns="31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89E0FF"/>
                  </a:solidFill>
                  <a:effectLst/>
                  <a:latin typeface="Calibri" pitchFamily="34" charset="0"/>
                  <a:cs typeface="Arial" pitchFamily="34" charset="0"/>
                </a:rPr>
                <a:t>Long-term</a:t>
              </a:r>
              <a:r>
                <a:rPr kumimoji="0" lang="en-US" sz="2000" b="1" i="1" u="none" strike="noStrike" cap="none" normalizeH="0" dirty="0" smtClean="0">
                  <a:ln>
                    <a:noFill/>
                  </a:ln>
                  <a:solidFill>
                    <a:srgbClr val="89E0FF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89E0FF"/>
                  </a:solidFill>
                  <a:effectLst/>
                  <a:latin typeface="Calibri" pitchFamily="34" charset="0"/>
                  <a:cs typeface="Arial" pitchFamily="34" charset="0"/>
                </a:rPr>
                <a:t>functioning of the individual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9E0FF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 flipH="1">
              <a:off x="4495800" y="2047775"/>
              <a:ext cx="4368811" cy="3503482"/>
            </a:xfrm>
            <a:custGeom>
              <a:avLst/>
              <a:gdLst/>
              <a:ahLst/>
              <a:cxnLst>
                <a:cxn ang="0">
                  <a:pos x="2456" y="0"/>
                </a:cxn>
                <a:cxn ang="0">
                  <a:pos x="2358" y="3"/>
                </a:cxn>
                <a:cxn ang="0">
                  <a:pos x="2303" y="14"/>
                </a:cxn>
                <a:cxn ang="0">
                  <a:pos x="2239" y="30"/>
                </a:cxn>
                <a:cxn ang="0">
                  <a:pos x="2176" y="57"/>
                </a:cxn>
                <a:cxn ang="0">
                  <a:pos x="2105" y="98"/>
                </a:cxn>
                <a:cxn ang="0">
                  <a:pos x="2074" y="128"/>
                </a:cxn>
                <a:cxn ang="0">
                  <a:pos x="2047" y="153"/>
                </a:cxn>
                <a:cxn ang="0">
                  <a:pos x="2036" y="165"/>
                </a:cxn>
                <a:cxn ang="0">
                  <a:pos x="2026" y="180"/>
                </a:cxn>
                <a:cxn ang="0">
                  <a:pos x="2006" y="203"/>
                </a:cxn>
                <a:cxn ang="0">
                  <a:pos x="1996" y="219"/>
                </a:cxn>
                <a:cxn ang="0">
                  <a:pos x="1939" y="315"/>
                </a:cxn>
                <a:cxn ang="0">
                  <a:pos x="1909" y="383"/>
                </a:cxn>
                <a:cxn ang="0">
                  <a:pos x="1888" y="435"/>
                </a:cxn>
                <a:cxn ang="0">
                  <a:pos x="1871" y="488"/>
                </a:cxn>
                <a:cxn ang="0">
                  <a:pos x="1849" y="537"/>
                </a:cxn>
                <a:cxn ang="0">
                  <a:pos x="1843" y="561"/>
                </a:cxn>
                <a:cxn ang="0">
                  <a:pos x="1833" y="584"/>
                </a:cxn>
                <a:cxn ang="0">
                  <a:pos x="1804" y="683"/>
                </a:cxn>
                <a:cxn ang="0">
                  <a:pos x="1792" y="732"/>
                </a:cxn>
                <a:cxn ang="0">
                  <a:pos x="1786" y="762"/>
                </a:cxn>
                <a:cxn ang="0">
                  <a:pos x="1773" y="799"/>
                </a:cxn>
                <a:cxn ang="0">
                  <a:pos x="1745" y="943"/>
                </a:cxn>
                <a:cxn ang="0">
                  <a:pos x="1733" y="999"/>
                </a:cxn>
                <a:cxn ang="0">
                  <a:pos x="1725" y="1029"/>
                </a:cxn>
                <a:cxn ang="0">
                  <a:pos x="1717" y="1086"/>
                </a:cxn>
                <a:cxn ang="0">
                  <a:pos x="1673" y="1245"/>
                </a:cxn>
                <a:cxn ang="0">
                  <a:pos x="1668" y="1274"/>
                </a:cxn>
                <a:cxn ang="0">
                  <a:pos x="1600" y="1480"/>
                </a:cxn>
                <a:cxn ang="0">
                  <a:pos x="1551" y="1606"/>
                </a:cxn>
                <a:cxn ang="0">
                  <a:pos x="1361" y="1883"/>
                </a:cxn>
                <a:cxn ang="0">
                  <a:pos x="1303" y="1941"/>
                </a:cxn>
                <a:cxn ang="0">
                  <a:pos x="1266" y="1984"/>
                </a:cxn>
                <a:cxn ang="0">
                  <a:pos x="1116" y="2095"/>
                </a:cxn>
                <a:cxn ang="0">
                  <a:pos x="938" y="2191"/>
                </a:cxn>
                <a:cxn ang="0">
                  <a:pos x="476" y="2273"/>
                </a:cxn>
                <a:cxn ang="0">
                  <a:pos x="419" y="2276"/>
                </a:cxn>
                <a:cxn ang="0">
                  <a:pos x="0" y="2280"/>
                </a:cxn>
              </a:cxnLst>
              <a:rect l="0" t="0" r="r" b="b"/>
              <a:pathLst>
                <a:path w="2456" h="2288">
                  <a:moveTo>
                    <a:pt x="2456" y="0"/>
                  </a:moveTo>
                  <a:cubicBezTo>
                    <a:pt x="2440" y="1"/>
                    <a:pt x="2383" y="1"/>
                    <a:pt x="2358" y="3"/>
                  </a:cubicBezTo>
                  <a:cubicBezTo>
                    <a:pt x="2333" y="5"/>
                    <a:pt x="2323" y="10"/>
                    <a:pt x="2303" y="14"/>
                  </a:cubicBezTo>
                  <a:cubicBezTo>
                    <a:pt x="2283" y="18"/>
                    <a:pt x="2260" y="23"/>
                    <a:pt x="2239" y="30"/>
                  </a:cubicBezTo>
                  <a:cubicBezTo>
                    <a:pt x="2219" y="38"/>
                    <a:pt x="2198" y="46"/>
                    <a:pt x="2176" y="57"/>
                  </a:cubicBezTo>
                  <a:cubicBezTo>
                    <a:pt x="2154" y="68"/>
                    <a:pt x="2122" y="86"/>
                    <a:pt x="2105" y="98"/>
                  </a:cubicBezTo>
                  <a:cubicBezTo>
                    <a:pt x="2091" y="107"/>
                    <a:pt x="2087" y="117"/>
                    <a:pt x="2074" y="128"/>
                  </a:cubicBezTo>
                  <a:cubicBezTo>
                    <a:pt x="2067" y="134"/>
                    <a:pt x="2053" y="147"/>
                    <a:pt x="2047" y="153"/>
                  </a:cubicBezTo>
                  <a:cubicBezTo>
                    <a:pt x="2040" y="159"/>
                    <a:pt x="2044" y="160"/>
                    <a:pt x="2036" y="165"/>
                  </a:cubicBezTo>
                  <a:cubicBezTo>
                    <a:pt x="2031" y="171"/>
                    <a:pt x="2031" y="174"/>
                    <a:pt x="2026" y="180"/>
                  </a:cubicBezTo>
                  <a:cubicBezTo>
                    <a:pt x="2021" y="186"/>
                    <a:pt x="2011" y="197"/>
                    <a:pt x="2006" y="203"/>
                  </a:cubicBezTo>
                  <a:cubicBezTo>
                    <a:pt x="2001" y="209"/>
                    <a:pt x="2000" y="212"/>
                    <a:pt x="1996" y="219"/>
                  </a:cubicBezTo>
                  <a:cubicBezTo>
                    <a:pt x="1979" y="250"/>
                    <a:pt x="1959" y="286"/>
                    <a:pt x="1939" y="315"/>
                  </a:cubicBezTo>
                  <a:cubicBezTo>
                    <a:pt x="1925" y="335"/>
                    <a:pt x="1923" y="362"/>
                    <a:pt x="1909" y="383"/>
                  </a:cubicBezTo>
                  <a:cubicBezTo>
                    <a:pt x="1902" y="403"/>
                    <a:pt x="1894" y="418"/>
                    <a:pt x="1888" y="435"/>
                  </a:cubicBezTo>
                  <a:cubicBezTo>
                    <a:pt x="1882" y="452"/>
                    <a:pt x="1877" y="471"/>
                    <a:pt x="1871" y="488"/>
                  </a:cubicBezTo>
                  <a:cubicBezTo>
                    <a:pt x="1866" y="504"/>
                    <a:pt x="1855" y="521"/>
                    <a:pt x="1849" y="537"/>
                  </a:cubicBezTo>
                  <a:cubicBezTo>
                    <a:pt x="1844" y="549"/>
                    <a:pt x="1846" y="553"/>
                    <a:pt x="1843" y="561"/>
                  </a:cubicBezTo>
                  <a:cubicBezTo>
                    <a:pt x="1840" y="569"/>
                    <a:pt x="1839" y="564"/>
                    <a:pt x="1833" y="584"/>
                  </a:cubicBezTo>
                  <a:cubicBezTo>
                    <a:pt x="1823" y="616"/>
                    <a:pt x="1819" y="653"/>
                    <a:pt x="1804" y="683"/>
                  </a:cubicBezTo>
                  <a:cubicBezTo>
                    <a:pt x="1784" y="725"/>
                    <a:pt x="1816" y="631"/>
                    <a:pt x="1792" y="732"/>
                  </a:cubicBezTo>
                  <a:cubicBezTo>
                    <a:pt x="1789" y="746"/>
                    <a:pt x="1789" y="751"/>
                    <a:pt x="1786" y="762"/>
                  </a:cubicBezTo>
                  <a:cubicBezTo>
                    <a:pt x="1783" y="773"/>
                    <a:pt x="1780" y="769"/>
                    <a:pt x="1773" y="799"/>
                  </a:cubicBezTo>
                  <a:cubicBezTo>
                    <a:pt x="1768" y="823"/>
                    <a:pt x="1755" y="896"/>
                    <a:pt x="1745" y="943"/>
                  </a:cubicBezTo>
                  <a:cubicBezTo>
                    <a:pt x="1742" y="958"/>
                    <a:pt x="1733" y="999"/>
                    <a:pt x="1733" y="999"/>
                  </a:cubicBezTo>
                  <a:cubicBezTo>
                    <a:pt x="1731" y="1014"/>
                    <a:pt x="1728" y="1014"/>
                    <a:pt x="1725" y="1029"/>
                  </a:cubicBezTo>
                  <a:cubicBezTo>
                    <a:pt x="1722" y="1043"/>
                    <a:pt x="1726" y="1050"/>
                    <a:pt x="1717" y="1086"/>
                  </a:cubicBezTo>
                  <a:cubicBezTo>
                    <a:pt x="1707" y="1144"/>
                    <a:pt x="1697" y="1159"/>
                    <a:pt x="1673" y="1245"/>
                  </a:cubicBezTo>
                  <a:cubicBezTo>
                    <a:pt x="1688" y="1249"/>
                    <a:pt x="1658" y="1264"/>
                    <a:pt x="1668" y="1274"/>
                  </a:cubicBezTo>
                  <a:cubicBezTo>
                    <a:pt x="1655" y="1315"/>
                    <a:pt x="1622" y="1423"/>
                    <a:pt x="1600" y="1480"/>
                  </a:cubicBezTo>
                  <a:cubicBezTo>
                    <a:pt x="1581" y="1535"/>
                    <a:pt x="1591" y="1539"/>
                    <a:pt x="1551" y="1606"/>
                  </a:cubicBezTo>
                  <a:cubicBezTo>
                    <a:pt x="1524" y="1695"/>
                    <a:pt x="1430" y="1827"/>
                    <a:pt x="1361" y="1883"/>
                  </a:cubicBezTo>
                  <a:cubicBezTo>
                    <a:pt x="1339" y="1901"/>
                    <a:pt x="1330" y="1932"/>
                    <a:pt x="1303" y="1941"/>
                  </a:cubicBezTo>
                  <a:cubicBezTo>
                    <a:pt x="1286" y="1957"/>
                    <a:pt x="1297" y="1958"/>
                    <a:pt x="1266" y="1984"/>
                  </a:cubicBezTo>
                  <a:cubicBezTo>
                    <a:pt x="1235" y="2010"/>
                    <a:pt x="1171" y="2061"/>
                    <a:pt x="1116" y="2095"/>
                  </a:cubicBezTo>
                  <a:cubicBezTo>
                    <a:pt x="1068" y="2127"/>
                    <a:pt x="995" y="2173"/>
                    <a:pt x="938" y="2191"/>
                  </a:cubicBezTo>
                  <a:cubicBezTo>
                    <a:pt x="788" y="2239"/>
                    <a:pt x="632" y="2259"/>
                    <a:pt x="476" y="2273"/>
                  </a:cubicBezTo>
                  <a:cubicBezTo>
                    <a:pt x="390" y="2288"/>
                    <a:pt x="454" y="2273"/>
                    <a:pt x="419" y="2276"/>
                  </a:cubicBezTo>
                  <a:cubicBezTo>
                    <a:pt x="340" y="2277"/>
                    <a:pt x="32" y="2278"/>
                    <a:pt x="0" y="2280"/>
                  </a:cubicBezTo>
                </a:path>
              </a:pathLst>
            </a:custGeom>
            <a:noFill/>
            <a:ln w="34925">
              <a:solidFill>
                <a:srgbClr val="89E0FF"/>
              </a:solidFill>
              <a:prstDash val="dash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1172" y="5496096"/>
            <a:ext cx="8794228" cy="1133304"/>
            <a:chOff x="121172" y="5496096"/>
            <a:chExt cx="8794228" cy="1133304"/>
          </a:xfrm>
        </p:grpSpPr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121172" y="5686194"/>
              <a:ext cx="8794228" cy="28806"/>
            </a:xfrm>
            <a:prstGeom prst="line">
              <a:avLst/>
            </a:prstGeom>
            <a:noFill/>
            <a:ln w="53975">
              <a:solidFill>
                <a:schemeClr val="bg1"/>
              </a:solidFill>
              <a:round/>
              <a:headEnd type="diamond" w="med" len="med"/>
              <a:tailEnd type="diamond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743200" y="5496096"/>
              <a:ext cx="6172200" cy="1133304"/>
              <a:chOff x="2743200" y="5496096"/>
              <a:chExt cx="6172200" cy="1133304"/>
            </a:xfrm>
          </p:grpSpPr>
          <p:sp>
            <p:nvSpPr>
              <p:cNvPr id="2053" name="Text Box 5"/>
              <p:cNvSpPr txBox="1">
                <a:spLocks noChangeArrowheads="1"/>
              </p:cNvSpPr>
              <p:nvPr/>
            </p:nvSpPr>
            <p:spPr bwMode="auto">
              <a:xfrm>
                <a:off x="2743200" y="5791200"/>
                <a:ext cx="1109085" cy="216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57791" tIns="28896" rIns="57791" bIns="288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  <a:cs typeface="Arial" pitchFamily="34" charset="0"/>
                  </a:rPr>
                  <a:t>Pre-plea </a:t>
                </a: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  <a:cs typeface="Arial" pitchFamily="34" charset="0"/>
                  </a:rPr>
                  <a:t>diversion 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0" name="Text Box 12"/>
              <p:cNvSpPr txBox="1">
                <a:spLocks noChangeArrowheads="1"/>
              </p:cNvSpPr>
              <p:nvPr/>
            </p:nvSpPr>
            <p:spPr bwMode="auto">
              <a:xfrm>
                <a:off x="3767715" y="5791200"/>
                <a:ext cx="1109085" cy="315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57791" tIns="28896" rIns="57791" bIns="288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  <a:cs typeface="Arial" pitchFamily="34" charset="0"/>
                  </a:rPr>
                  <a:t>Post-plea diversion 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8" name="Text Box 20"/>
              <p:cNvSpPr txBox="1">
                <a:spLocks noChangeArrowheads="1"/>
              </p:cNvSpPr>
              <p:nvPr/>
            </p:nvSpPr>
            <p:spPr bwMode="auto">
              <a:xfrm>
                <a:off x="7543800" y="5867400"/>
                <a:ext cx="1371600" cy="53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57791" tIns="28896" rIns="57791" bIns="288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  <a:cs typeface="Arial" pitchFamily="34" charset="0"/>
                  </a:rPr>
                  <a:t>Sentence to incarceration</a:t>
                </a:r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9" name="Text Box 21"/>
              <p:cNvSpPr txBox="1">
                <a:spLocks noChangeArrowheads="1"/>
              </p:cNvSpPr>
              <p:nvPr/>
            </p:nvSpPr>
            <p:spPr bwMode="auto">
              <a:xfrm>
                <a:off x="5999382" y="5814514"/>
                <a:ext cx="1468218" cy="7386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57791" tIns="28896" rIns="57791" bIns="288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b="1" dirty="0" smtClean="0">
                    <a:solidFill>
                      <a:schemeClr val="bg1"/>
                    </a:solidFill>
                    <a:latin typeface="Calibri" pitchFamily="34" charset="0"/>
                    <a:cs typeface="Arial" pitchFamily="34" charset="0"/>
                  </a:rPr>
                  <a:t>Sentence to r</a:t>
                </a:r>
                <a:r>
                  <a:rPr kumimoji="0" 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  <a:cs typeface="Arial" pitchFamily="34" charset="0"/>
                  </a:rPr>
                  <a:t>estrictive </a:t>
                </a:r>
                <a:r>
                  <a:rPr lang="en-US" sz="1100" b="1" dirty="0">
                    <a:solidFill>
                      <a:schemeClr val="bg1"/>
                    </a:solidFill>
                    <a:latin typeface="Calibri" pitchFamily="34" charset="0"/>
                    <a:cs typeface="Arial" pitchFamily="34" charset="0"/>
                  </a:rPr>
                  <a:t>i</a:t>
                </a:r>
                <a:r>
                  <a:rPr kumimoji="0" 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  <a:cs typeface="Arial" pitchFamily="34" charset="0"/>
                  </a:rPr>
                  <a:t>ntermediate punishment (IP / RIP)</a:t>
                </a:r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0" name="Text Box 22"/>
              <p:cNvSpPr txBox="1">
                <a:spLocks noChangeArrowheads="1"/>
              </p:cNvSpPr>
              <p:nvPr/>
            </p:nvSpPr>
            <p:spPr bwMode="auto">
              <a:xfrm>
                <a:off x="4724400" y="5791200"/>
                <a:ext cx="1360727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57791" tIns="28896" rIns="57791" bIns="288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  <a:cs typeface="Arial" pitchFamily="34" charset="0"/>
                  </a:rPr>
                  <a:t>Sentence to probation or community supervision</a:t>
                </a:r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1" name="AutoShape 33"/>
              <p:cNvSpPr>
                <a:spLocks noChangeArrowheads="1"/>
              </p:cNvSpPr>
              <p:nvPr/>
            </p:nvSpPr>
            <p:spPr bwMode="auto">
              <a:xfrm rot="21433186">
                <a:off x="2976233" y="5496097"/>
                <a:ext cx="404490" cy="192561"/>
              </a:xfrm>
              <a:prstGeom prst="curvedDownArrow">
                <a:avLst>
                  <a:gd name="adj1" fmla="val 43545"/>
                  <a:gd name="adj2" fmla="val 87090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2" name="AutoShape 34"/>
              <p:cNvSpPr>
                <a:spLocks noChangeArrowheads="1"/>
              </p:cNvSpPr>
              <p:nvPr/>
            </p:nvSpPr>
            <p:spPr bwMode="auto">
              <a:xfrm rot="21433186">
                <a:off x="4119233" y="5496097"/>
                <a:ext cx="404490" cy="192561"/>
              </a:xfrm>
              <a:prstGeom prst="curvedDownArrow">
                <a:avLst>
                  <a:gd name="adj1" fmla="val 43545"/>
                  <a:gd name="adj2" fmla="val 87090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3" name="AutoShape 35"/>
              <p:cNvSpPr>
                <a:spLocks noChangeArrowheads="1"/>
              </p:cNvSpPr>
              <p:nvPr/>
            </p:nvSpPr>
            <p:spPr bwMode="auto">
              <a:xfrm rot="21433186">
                <a:off x="5229877" y="5496096"/>
                <a:ext cx="404490" cy="192561"/>
              </a:xfrm>
              <a:prstGeom prst="curvedDownArrow">
                <a:avLst>
                  <a:gd name="adj1" fmla="val 43545"/>
                  <a:gd name="adj2" fmla="val 87090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4" name="AutoShape 36"/>
              <p:cNvSpPr>
                <a:spLocks noChangeArrowheads="1"/>
              </p:cNvSpPr>
              <p:nvPr/>
            </p:nvSpPr>
            <p:spPr bwMode="auto">
              <a:xfrm rot="21433186">
                <a:off x="6537215" y="5496096"/>
                <a:ext cx="404490" cy="192561"/>
              </a:xfrm>
              <a:prstGeom prst="curvedDownArrow">
                <a:avLst>
                  <a:gd name="adj1" fmla="val 43545"/>
                  <a:gd name="adj2" fmla="val 87090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6200" y="5856633"/>
            <a:ext cx="1295400" cy="31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791" tIns="28896" rIns="57791" bIns="2889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Decriminalization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1524000" y="5867400"/>
            <a:ext cx="1295400" cy="31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791" tIns="28896" rIns="57791" bIns="2889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200" b="1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De-</a:t>
            </a:r>
            <a:r>
              <a:rPr lang="en-US" sz="1200" b="1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felonization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67200" y="5105400"/>
            <a:ext cx="872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</a:t>
            </a:r>
            <a:endParaRPr lang="en-US" sz="1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Courts</a:t>
            </a:r>
            <a:endParaRPr 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Connector 34"/>
          <p:cNvCxnSpPr>
            <a:stCxn id="28" idx="3"/>
          </p:cNvCxnSpPr>
          <p:nvPr/>
        </p:nvCxnSpPr>
        <p:spPr bwMode="auto">
          <a:xfrm flipV="1">
            <a:off x="5139811" y="5334000"/>
            <a:ext cx="651389" cy="2233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276600" y="5334000"/>
            <a:ext cx="956189" cy="1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5791200" y="5181600"/>
            <a:ext cx="0" cy="304800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3276600" y="5181600"/>
            <a:ext cx="0" cy="304800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668183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" grpId="0" animBg="1"/>
      <p:bldP spid="2063" grpId="0" animBg="1"/>
      <p:bldP spid="2065" grpId="0" animBg="1"/>
      <p:bldP spid="2066" grpId="0" animBg="1"/>
      <p:bldP spid="27" grpId="0"/>
      <p:bldP spid="3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8"/>
          <p:cNvSpPr>
            <a:spLocks noChangeShapeType="1"/>
          </p:cNvSpPr>
          <p:nvPr/>
        </p:nvSpPr>
        <p:spPr bwMode="auto">
          <a:xfrm>
            <a:off x="114301" y="5684223"/>
            <a:ext cx="6286500" cy="15202"/>
          </a:xfrm>
          <a:prstGeom prst="line">
            <a:avLst/>
          </a:prstGeom>
          <a:noFill/>
          <a:ln w="53975">
            <a:solidFill>
              <a:schemeClr val="bg1"/>
            </a:solidFill>
            <a:round/>
            <a:headEnd type="diamond" w="med" len="med"/>
            <a:tailEnd type="diamond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667000" y="5791200"/>
            <a:ext cx="1109085" cy="31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791" tIns="28896" rIns="57791" bIns="2889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Post-plea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900" b="1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d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iversion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629400" y="3001938"/>
            <a:ext cx="2344446" cy="2594738"/>
            <a:chOff x="6629400" y="3581400"/>
            <a:chExt cx="2344446" cy="2015276"/>
          </a:xfrm>
        </p:grpSpPr>
        <p:sp>
          <p:nvSpPr>
            <p:cNvPr id="2051" name="Line 3"/>
            <p:cNvSpPr>
              <a:spLocks noChangeShapeType="1"/>
            </p:cNvSpPr>
            <p:nvPr/>
          </p:nvSpPr>
          <p:spPr bwMode="auto">
            <a:xfrm flipV="1">
              <a:off x="6857702" y="3581400"/>
              <a:ext cx="2116144" cy="1727394"/>
            </a:xfrm>
            <a:prstGeom prst="line">
              <a:avLst/>
            </a:prstGeom>
            <a:noFill/>
            <a:ln w="28575">
              <a:solidFill>
                <a:srgbClr val="FF7D7D"/>
              </a:solidFill>
              <a:prstDash val="sysDot"/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6738405" y="4700207"/>
              <a:ext cx="2024595" cy="862393"/>
            </a:xfrm>
            <a:prstGeom prst="line">
              <a:avLst/>
            </a:prstGeom>
            <a:noFill/>
            <a:ln w="28575">
              <a:solidFill>
                <a:srgbClr val="8BFFBF"/>
              </a:solidFill>
              <a:prstDash val="sysDot"/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Text Box 26"/>
            <p:cNvSpPr txBox="1">
              <a:spLocks noChangeArrowheads="1"/>
            </p:cNvSpPr>
            <p:nvPr/>
          </p:nvSpPr>
          <p:spPr bwMode="auto">
            <a:xfrm>
              <a:off x="7772400" y="4800600"/>
              <a:ext cx="851231" cy="609882"/>
            </a:xfrm>
            <a:prstGeom prst="rect">
              <a:avLst/>
            </a:prstGeom>
            <a:solidFill>
              <a:srgbClr val="0033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3413" tIns="31707" rIns="63413" bIns="31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rgbClr val="8BFFBF"/>
                  </a:solidFill>
                  <a:effectLst/>
                  <a:latin typeface="Calibri" pitchFamily="34" charset="0"/>
                  <a:cs typeface="Arial" pitchFamily="34" charset="0"/>
                </a:rPr>
                <a:t>Short-term cost to taxpayers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BFFBF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5" name="Text Box 27"/>
            <p:cNvSpPr txBox="1">
              <a:spLocks noChangeArrowheads="1"/>
            </p:cNvSpPr>
            <p:nvPr/>
          </p:nvSpPr>
          <p:spPr bwMode="auto">
            <a:xfrm>
              <a:off x="7772400" y="3886200"/>
              <a:ext cx="831969" cy="622119"/>
            </a:xfrm>
            <a:prstGeom prst="rect">
              <a:avLst/>
            </a:prstGeom>
            <a:solidFill>
              <a:srgbClr val="0033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3413" tIns="31707" rIns="63413" bIns="31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rgbClr val="FF7D7D"/>
                  </a:solidFill>
                  <a:effectLst/>
                  <a:latin typeface="Calibri" pitchFamily="34" charset="0"/>
                  <a:cs typeface="Arial" pitchFamily="34" charset="0"/>
                </a:rPr>
                <a:t>Short-term risk of recidivism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7D7D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 flipH="1">
              <a:off x="6785005" y="4362099"/>
              <a:ext cx="2031770" cy="1234577"/>
            </a:xfrm>
            <a:custGeom>
              <a:avLst/>
              <a:gdLst/>
              <a:ahLst/>
              <a:cxnLst>
                <a:cxn ang="0">
                  <a:pos x="2456" y="0"/>
                </a:cxn>
                <a:cxn ang="0">
                  <a:pos x="2358" y="3"/>
                </a:cxn>
                <a:cxn ang="0">
                  <a:pos x="2303" y="14"/>
                </a:cxn>
                <a:cxn ang="0">
                  <a:pos x="2239" y="30"/>
                </a:cxn>
                <a:cxn ang="0">
                  <a:pos x="2176" y="57"/>
                </a:cxn>
                <a:cxn ang="0">
                  <a:pos x="2105" y="98"/>
                </a:cxn>
                <a:cxn ang="0">
                  <a:pos x="2074" y="128"/>
                </a:cxn>
                <a:cxn ang="0">
                  <a:pos x="2047" y="153"/>
                </a:cxn>
                <a:cxn ang="0">
                  <a:pos x="2036" y="165"/>
                </a:cxn>
                <a:cxn ang="0">
                  <a:pos x="2026" y="180"/>
                </a:cxn>
                <a:cxn ang="0">
                  <a:pos x="2006" y="203"/>
                </a:cxn>
                <a:cxn ang="0">
                  <a:pos x="1996" y="219"/>
                </a:cxn>
                <a:cxn ang="0">
                  <a:pos x="1939" y="315"/>
                </a:cxn>
                <a:cxn ang="0">
                  <a:pos x="1909" y="383"/>
                </a:cxn>
                <a:cxn ang="0">
                  <a:pos x="1888" y="435"/>
                </a:cxn>
                <a:cxn ang="0">
                  <a:pos x="1871" y="488"/>
                </a:cxn>
                <a:cxn ang="0">
                  <a:pos x="1849" y="537"/>
                </a:cxn>
                <a:cxn ang="0">
                  <a:pos x="1843" y="561"/>
                </a:cxn>
                <a:cxn ang="0">
                  <a:pos x="1833" y="584"/>
                </a:cxn>
                <a:cxn ang="0">
                  <a:pos x="1804" y="683"/>
                </a:cxn>
                <a:cxn ang="0">
                  <a:pos x="1792" y="732"/>
                </a:cxn>
                <a:cxn ang="0">
                  <a:pos x="1786" y="762"/>
                </a:cxn>
                <a:cxn ang="0">
                  <a:pos x="1773" y="799"/>
                </a:cxn>
                <a:cxn ang="0">
                  <a:pos x="1745" y="943"/>
                </a:cxn>
                <a:cxn ang="0">
                  <a:pos x="1733" y="999"/>
                </a:cxn>
                <a:cxn ang="0">
                  <a:pos x="1725" y="1029"/>
                </a:cxn>
                <a:cxn ang="0">
                  <a:pos x="1717" y="1086"/>
                </a:cxn>
                <a:cxn ang="0">
                  <a:pos x="1673" y="1245"/>
                </a:cxn>
                <a:cxn ang="0">
                  <a:pos x="1668" y="1274"/>
                </a:cxn>
                <a:cxn ang="0">
                  <a:pos x="1600" y="1480"/>
                </a:cxn>
                <a:cxn ang="0">
                  <a:pos x="1551" y="1606"/>
                </a:cxn>
                <a:cxn ang="0">
                  <a:pos x="1361" y="1883"/>
                </a:cxn>
                <a:cxn ang="0">
                  <a:pos x="1303" y="1941"/>
                </a:cxn>
                <a:cxn ang="0">
                  <a:pos x="1266" y="1984"/>
                </a:cxn>
                <a:cxn ang="0">
                  <a:pos x="1116" y="2095"/>
                </a:cxn>
                <a:cxn ang="0">
                  <a:pos x="938" y="2191"/>
                </a:cxn>
                <a:cxn ang="0">
                  <a:pos x="476" y="2273"/>
                </a:cxn>
                <a:cxn ang="0">
                  <a:pos x="419" y="2276"/>
                </a:cxn>
                <a:cxn ang="0">
                  <a:pos x="0" y="2280"/>
                </a:cxn>
              </a:cxnLst>
              <a:rect l="0" t="0" r="r" b="b"/>
              <a:pathLst>
                <a:path w="2456" h="2288">
                  <a:moveTo>
                    <a:pt x="2456" y="0"/>
                  </a:moveTo>
                  <a:cubicBezTo>
                    <a:pt x="2440" y="1"/>
                    <a:pt x="2383" y="1"/>
                    <a:pt x="2358" y="3"/>
                  </a:cubicBezTo>
                  <a:cubicBezTo>
                    <a:pt x="2333" y="5"/>
                    <a:pt x="2323" y="10"/>
                    <a:pt x="2303" y="14"/>
                  </a:cubicBezTo>
                  <a:cubicBezTo>
                    <a:pt x="2283" y="18"/>
                    <a:pt x="2260" y="23"/>
                    <a:pt x="2239" y="30"/>
                  </a:cubicBezTo>
                  <a:cubicBezTo>
                    <a:pt x="2219" y="38"/>
                    <a:pt x="2198" y="46"/>
                    <a:pt x="2176" y="57"/>
                  </a:cubicBezTo>
                  <a:cubicBezTo>
                    <a:pt x="2154" y="68"/>
                    <a:pt x="2122" y="86"/>
                    <a:pt x="2105" y="98"/>
                  </a:cubicBezTo>
                  <a:cubicBezTo>
                    <a:pt x="2091" y="107"/>
                    <a:pt x="2087" y="117"/>
                    <a:pt x="2074" y="128"/>
                  </a:cubicBezTo>
                  <a:cubicBezTo>
                    <a:pt x="2067" y="134"/>
                    <a:pt x="2053" y="147"/>
                    <a:pt x="2047" y="153"/>
                  </a:cubicBezTo>
                  <a:cubicBezTo>
                    <a:pt x="2040" y="159"/>
                    <a:pt x="2044" y="160"/>
                    <a:pt x="2036" y="165"/>
                  </a:cubicBezTo>
                  <a:cubicBezTo>
                    <a:pt x="2031" y="171"/>
                    <a:pt x="2031" y="174"/>
                    <a:pt x="2026" y="180"/>
                  </a:cubicBezTo>
                  <a:cubicBezTo>
                    <a:pt x="2021" y="186"/>
                    <a:pt x="2011" y="197"/>
                    <a:pt x="2006" y="203"/>
                  </a:cubicBezTo>
                  <a:cubicBezTo>
                    <a:pt x="2001" y="209"/>
                    <a:pt x="2000" y="212"/>
                    <a:pt x="1996" y="219"/>
                  </a:cubicBezTo>
                  <a:cubicBezTo>
                    <a:pt x="1979" y="250"/>
                    <a:pt x="1959" y="286"/>
                    <a:pt x="1939" y="315"/>
                  </a:cubicBezTo>
                  <a:cubicBezTo>
                    <a:pt x="1925" y="335"/>
                    <a:pt x="1923" y="362"/>
                    <a:pt x="1909" y="383"/>
                  </a:cubicBezTo>
                  <a:cubicBezTo>
                    <a:pt x="1902" y="403"/>
                    <a:pt x="1894" y="418"/>
                    <a:pt x="1888" y="435"/>
                  </a:cubicBezTo>
                  <a:cubicBezTo>
                    <a:pt x="1882" y="452"/>
                    <a:pt x="1877" y="471"/>
                    <a:pt x="1871" y="488"/>
                  </a:cubicBezTo>
                  <a:cubicBezTo>
                    <a:pt x="1866" y="504"/>
                    <a:pt x="1855" y="521"/>
                    <a:pt x="1849" y="537"/>
                  </a:cubicBezTo>
                  <a:cubicBezTo>
                    <a:pt x="1844" y="549"/>
                    <a:pt x="1846" y="553"/>
                    <a:pt x="1843" y="561"/>
                  </a:cubicBezTo>
                  <a:cubicBezTo>
                    <a:pt x="1840" y="569"/>
                    <a:pt x="1839" y="564"/>
                    <a:pt x="1833" y="584"/>
                  </a:cubicBezTo>
                  <a:cubicBezTo>
                    <a:pt x="1823" y="616"/>
                    <a:pt x="1819" y="653"/>
                    <a:pt x="1804" y="683"/>
                  </a:cubicBezTo>
                  <a:cubicBezTo>
                    <a:pt x="1784" y="725"/>
                    <a:pt x="1816" y="631"/>
                    <a:pt x="1792" y="732"/>
                  </a:cubicBezTo>
                  <a:cubicBezTo>
                    <a:pt x="1789" y="746"/>
                    <a:pt x="1789" y="751"/>
                    <a:pt x="1786" y="762"/>
                  </a:cubicBezTo>
                  <a:cubicBezTo>
                    <a:pt x="1783" y="773"/>
                    <a:pt x="1780" y="769"/>
                    <a:pt x="1773" y="799"/>
                  </a:cubicBezTo>
                  <a:cubicBezTo>
                    <a:pt x="1768" y="823"/>
                    <a:pt x="1755" y="896"/>
                    <a:pt x="1745" y="943"/>
                  </a:cubicBezTo>
                  <a:cubicBezTo>
                    <a:pt x="1742" y="958"/>
                    <a:pt x="1733" y="999"/>
                    <a:pt x="1733" y="999"/>
                  </a:cubicBezTo>
                  <a:cubicBezTo>
                    <a:pt x="1731" y="1014"/>
                    <a:pt x="1728" y="1014"/>
                    <a:pt x="1725" y="1029"/>
                  </a:cubicBezTo>
                  <a:cubicBezTo>
                    <a:pt x="1722" y="1043"/>
                    <a:pt x="1726" y="1050"/>
                    <a:pt x="1717" y="1086"/>
                  </a:cubicBezTo>
                  <a:cubicBezTo>
                    <a:pt x="1707" y="1144"/>
                    <a:pt x="1697" y="1159"/>
                    <a:pt x="1673" y="1245"/>
                  </a:cubicBezTo>
                  <a:cubicBezTo>
                    <a:pt x="1688" y="1249"/>
                    <a:pt x="1658" y="1264"/>
                    <a:pt x="1668" y="1274"/>
                  </a:cubicBezTo>
                  <a:cubicBezTo>
                    <a:pt x="1655" y="1315"/>
                    <a:pt x="1622" y="1423"/>
                    <a:pt x="1600" y="1480"/>
                  </a:cubicBezTo>
                  <a:cubicBezTo>
                    <a:pt x="1581" y="1535"/>
                    <a:pt x="1591" y="1539"/>
                    <a:pt x="1551" y="1606"/>
                  </a:cubicBezTo>
                  <a:cubicBezTo>
                    <a:pt x="1524" y="1695"/>
                    <a:pt x="1430" y="1827"/>
                    <a:pt x="1361" y="1883"/>
                  </a:cubicBezTo>
                  <a:cubicBezTo>
                    <a:pt x="1339" y="1901"/>
                    <a:pt x="1330" y="1932"/>
                    <a:pt x="1303" y="1941"/>
                  </a:cubicBezTo>
                  <a:cubicBezTo>
                    <a:pt x="1286" y="1957"/>
                    <a:pt x="1297" y="1958"/>
                    <a:pt x="1266" y="1984"/>
                  </a:cubicBezTo>
                  <a:cubicBezTo>
                    <a:pt x="1235" y="2010"/>
                    <a:pt x="1171" y="2061"/>
                    <a:pt x="1116" y="2095"/>
                  </a:cubicBezTo>
                  <a:cubicBezTo>
                    <a:pt x="1068" y="2127"/>
                    <a:pt x="995" y="2173"/>
                    <a:pt x="938" y="2191"/>
                  </a:cubicBezTo>
                  <a:cubicBezTo>
                    <a:pt x="788" y="2239"/>
                    <a:pt x="632" y="2259"/>
                    <a:pt x="476" y="2273"/>
                  </a:cubicBezTo>
                  <a:cubicBezTo>
                    <a:pt x="390" y="2288"/>
                    <a:pt x="454" y="2273"/>
                    <a:pt x="419" y="2276"/>
                  </a:cubicBezTo>
                  <a:cubicBezTo>
                    <a:pt x="340" y="2277"/>
                    <a:pt x="32" y="2278"/>
                    <a:pt x="0" y="2280"/>
                  </a:cubicBezTo>
                </a:path>
              </a:pathLst>
            </a:custGeom>
            <a:noFill/>
            <a:ln w="28575">
              <a:solidFill>
                <a:srgbClr val="89E0FF"/>
              </a:solidFill>
              <a:prstDash val="dash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Text Box 29"/>
            <p:cNvSpPr txBox="1">
              <a:spLocks noChangeArrowheads="1"/>
            </p:cNvSpPr>
            <p:nvPr/>
          </p:nvSpPr>
          <p:spPr bwMode="auto">
            <a:xfrm>
              <a:off x="6629400" y="3581400"/>
              <a:ext cx="941325" cy="762000"/>
            </a:xfrm>
            <a:prstGeom prst="rect">
              <a:avLst/>
            </a:prstGeom>
            <a:solidFill>
              <a:srgbClr val="0033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3413" tIns="31707" rIns="63413" bIns="3170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1" u="none" strike="noStrike" cap="none" normalizeH="0" baseline="0" dirty="0" smtClean="0">
                  <a:ln>
                    <a:noFill/>
                  </a:ln>
                  <a:solidFill>
                    <a:srgbClr val="89E0FF"/>
                  </a:solidFill>
                  <a:effectLst/>
                  <a:latin typeface="Calibri" pitchFamily="34" charset="0"/>
                  <a:cs typeface="Arial" pitchFamily="34" charset="0"/>
                </a:rPr>
                <a:t>Improved functioning of the individual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9E0FF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55" name="Freeform 7"/>
          <p:cNvSpPr>
            <a:spLocks/>
          </p:cNvSpPr>
          <p:nvPr/>
        </p:nvSpPr>
        <p:spPr bwMode="auto">
          <a:xfrm>
            <a:off x="203189" y="3001938"/>
            <a:ext cx="3135263" cy="2789261"/>
          </a:xfrm>
          <a:custGeom>
            <a:avLst/>
            <a:gdLst/>
            <a:ahLst/>
            <a:cxnLst>
              <a:cxn ang="0">
                <a:pos x="2456" y="0"/>
              </a:cxn>
              <a:cxn ang="0">
                <a:pos x="2358" y="3"/>
              </a:cxn>
              <a:cxn ang="0">
                <a:pos x="2303" y="14"/>
              </a:cxn>
              <a:cxn ang="0">
                <a:pos x="2239" y="30"/>
              </a:cxn>
              <a:cxn ang="0">
                <a:pos x="2176" y="57"/>
              </a:cxn>
              <a:cxn ang="0">
                <a:pos x="2105" y="98"/>
              </a:cxn>
              <a:cxn ang="0">
                <a:pos x="2074" y="128"/>
              </a:cxn>
              <a:cxn ang="0">
                <a:pos x="2047" y="153"/>
              </a:cxn>
              <a:cxn ang="0">
                <a:pos x="2036" y="165"/>
              </a:cxn>
              <a:cxn ang="0">
                <a:pos x="2026" y="180"/>
              </a:cxn>
              <a:cxn ang="0">
                <a:pos x="2006" y="203"/>
              </a:cxn>
              <a:cxn ang="0">
                <a:pos x="1996" y="219"/>
              </a:cxn>
              <a:cxn ang="0">
                <a:pos x="1939" y="315"/>
              </a:cxn>
              <a:cxn ang="0">
                <a:pos x="1909" y="383"/>
              </a:cxn>
              <a:cxn ang="0">
                <a:pos x="1888" y="435"/>
              </a:cxn>
              <a:cxn ang="0">
                <a:pos x="1871" y="488"/>
              </a:cxn>
              <a:cxn ang="0">
                <a:pos x="1849" y="537"/>
              </a:cxn>
              <a:cxn ang="0">
                <a:pos x="1843" y="561"/>
              </a:cxn>
              <a:cxn ang="0">
                <a:pos x="1833" y="584"/>
              </a:cxn>
              <a:cxn ang="0">
                <a:pos x="1804" y="683"/>
              </a:cxn>
              <a:cxn ang="0">
                <a:pos x="1792" y="732"/>
              </a:cxn>
              <a:cxn ang="0">
                <a:pos x="1786" y="762"/>
              </a:cxn>
              <a:cxn ang="0">
                <a:pos x="1773" y="799"/>
              </a:cxn>
              <a:cxn ang="0">
                <a:pos x="1745" y="943"/>
              </a:cxn>
              <a:cxn ang="0">
                <a:pos x="1733" y="999"/>
              </a:cxn>
              <a:cxn ang="0">
                <a:pos x="1725" y="1029"/>
              </a:cxn>
              <a:cxn ang="0">
                <a:pos x="1717" y="1086"/>
              </a:cxn>
              <a:cxn ang="0">
                <a:pos x="1673" y="1245"/>
              </a:cxn>
              <a:cxn ang="0">
                <a:pos x="1668" y="1274"/>
              </a:cxn>
              <a:cxn ang="0">
                <a:pos x="1600" y="1480"/>
              </a:cxn>
              <a:cxn ang="0">
                <a:pos x="1551" y="1606"/>
              </a:cxn>
              <a:cxn ang="0">
                <a:pos x="1361" y="1883"/>
              </a:cxn>
              <a:cxn ang="0">
                <a:pos x="1303" y="1941"/>
              </a:cxn>
              <a:cxn ang="0">
                <a:pos x="1266" y="1984"/>
              </a:cxn>
              <a:cxn ang="0">
                <a:pos x="1116" y="2095"/>
              </a:cxn>
              <a:cxn ang="0">
                <a:pos x="938" y="2191"/>
              </a:cxn>
              <a:cxn ang="0">
                <a:pos x="476" y="2273"/>
              </a:cxn>
              <a:cxn ang="0">
                <a:pos x="419" y="2276"/>
              </a:cxn>
              <a:cxn ang="0">
                <a:pos x="0" y="2280"/>
              </a:cxn>
            </a:cxnLst>
            <a:rect l="0" t="0" r="r" b="b"/>
            <a:pathLst>
              <a:path w="2456" h="2288">
                <a:moveTo>
                  <a:pt x="2456" y="0"/>
                </a:moveTo>
                <a:cubicBezTo>
                  <a:pt x="2440" y="1"/>
                  <a:pt x="2383" y="1"/>
                  <a:pt x="2358" y="3"/>
                </a:cubicBezTo>
                <a:cubicBezTo>
                  <a:pt x="2333" y="5"/>
                  <a:pt x="2323" y="10"/>
                  <a:pt x="2303" y="14"/>
                </a:cubicBezTo>
                <a:cubicBezTo>
                  <a:pt x="2283" y="18"/>
                  <a:pt x="2260" y="23"/>
                  <a:pt x="2239" y="30"/>
                </a:cubicBezTo>
                <a:cubicBezTo>
                  <a:pt x="2219" y="38"/>
                  <a:pt x="2198" y="46"/>
                  <a:pt x="2176" y="57"/>
                </a:cubicBezTo>
                <a:cubicBezTo>
                  <a:pt x="2154" y="68"/>
                  <a:pt x="2122" y="86"/>
                  <a:pt x="2105" y="98"/>
                </a:cubicBezTo>
                <a:cubicBezTo>
                  <a:pt x="2091" y="107"/>
                  <a:pt x="2087" y="117"/>
                  <a:pt x="2074" y="128"/>
                </a:cubicBezTo>
                <a:cubicBezTo>
                  <a:pt x="2067" y="134"/>
                  <a:pt x="2053" y="147"/>
                  <a:pt x="2047" y="153"/>
                </a:cubicBezTo>
                <a:cubicBezTo>
                  <a:pt x="2040" y="159"/>
                  <a:pt x="2044" y="160"/>
                  <a:pt x="2036" y="165"/>
                </a:cubicBezTo>
                <a:cubicBezTo>
                  <a:pt x="2031" y="171"/>
                  <a:pt x="2031" y="174"/>
                  <a:pt x="2026" y="180"/>
                </a:cubicBezTo>
                <a:cubicBezTo>
                  <a:pt x="2021" y="186"/>
                  <a:pt x="2011" y="197"/>
                  <a:pt x="2006" y="203"/>
                </a:cubicBezTo>
                <a:cubicBezTo>
                  <a:pt x="2001" y="209"/>
                  <a:pt x="2000" y="212"/>
                  <a:pt x="1996" y="219"/>
                </a:cubicBezTo>
                <a:cubicBezTo>
                  <a:pt x="1979" y="250"/>
                  <a:pt x="1959" y="286"/>
                  <a:pt x="1939" y="315"/>
                </a:cubicBezTo>
                <a:cubicBezTo>
                  <a:pt x="1925" y="335"/>
                  <a:pt x="1923" y="362"/>
                  <a:pt x="1909" y="383"/>
                </a:cubicBezTo>
                <a:cubicBezTo>
                  <a:pt x="1902" y="403"/>
                  <a:pt x="1894" y="418"/>
                  <a:pt x="1888" y="435"/>
                </a:cubicBezTo>
                <a:cubicBezTo>
                  <a:pt x="1882" y="452"/>
                  <a:pt x="1877" y="471"/>
                  <a:pt x="1871" y="488"/>
                </a:cubicBezTo>
                <a:cubicBezTo>
                  <a:pt x="1866" y="504"/>
                  <a:pt x="1855" y="521"/>
                  <a:pt x="1849" y="537"/>
                </a:cubicBezTo>
                <a:cubicBezTo>
                  <a:pt x="1844" y="549"/>
                  <a:pt x="1846" y="553"/>
                  <a:pt x="1843" y="561"/>
                </a:cubicBezTo>
                <a:cubicBezTo>
                  <a:pt x="1840" y="569"/>
                  <a:pt x="1839" y="564"/>
                  <a:pt x="1833" y="584"/>
                </a:cubicBezTo>
                <a:cubicBezTo>
                  <a:pt x="1823" y="616"/>
                  <a:pt x="1819" y="653"/>
                  <a:pt x="1804" y="683"/>
                </a:cubicBezTo>
                <a:cubicBezTo>
                  <a:pt x="1784" y="725"/>
                  <a:pt x="1816" y="631"/>
                  <a:pt x="1792" y="732"/>
                </a:cubicBezTo>
                <a:cubicBezTo>
                  <a:pt x="1789" y="746"/>
                  <a:pt x="1789" y="751"/>
                  <a:pt x="1786" y="762"/>
                </a:cubicBezTo>
                <a:cubicBezTo>
                  <a:pt x="1783" y="773"/>
                  <a:pt x="1780" y="769"/>
                  <a:pt x="1773" y="799"/>
                </a:cubicBezTo>
                <a:cubicBezTo>
                  <a:pt x="1768" y="823"/>
                  <a:pt x="1755" y="896"/>
                  <a:pt x="1745" y="943"/>
                </a:cubicBezTo>
                <a:cubicBezTo>
                  <a:pt x="1742" y="958"/>
                  <a:pt x="1733" y="999"/>
                  <a:pt x="1733" y="999"/>
                </a:cubicBezTo>
                <a:cubicBezTo>
                  <a:pt x="1731" y="1014"/>
                  <a:pt x="1728" y="1014"/>
                  <a:pt x="1725" y="1029"/>
                </a:cubicBezTo>
                <a:cubicBezTo>
                  <a:pt x="1722" y="1043"/>
                  <a:pt x="1726" y="1050"/>
                  <a:pt x="1717" y="1086"/>
                </a:cubicBezTo>
                <a:cubicBezTo>
                  <a:pt x="1707" y="1144"/>
                  <a:pt x="1697" y="1159"/>
                  <a:pt x="1673" y="1245"/>
                </a:cubicBezTo>
                <a:cubicBezTo>
                  <a:pt x="1688" y="1249"/>
                  <a:pt x="1658" y="1264"/>
                  <a:pt x="1668" y="1274"/>
                </a:cubicBezTo>
                <a:cubicBezTo>
                  <a:pt x="1655" y="1315"/>
                  <a:pt x="1622" y="1423"/>
                  <a:pt x="1600" y="1480"/>
                </a:cubicBezTo>
                <a:cubicBezTo>
                  <a:pt x="1581" y="1535"/>
                  <a:pt x="1591" y="1539"/>
                  <a:pt x="1551" y="1606"/>
                </a:cubicBezTo>
                <a:cubicBezTo>
                  <a:pt x="1524" y="1695"/>
                  <a:pt x="1430" y="1827"/>
                  <a:pt x="1361" y="1883"/>
                </a:cubicBezTo>
                <a:cubicBezTo>
                  <a:pt x="1339" y="1901"/>
                  <a:pt x="1330" y="1932"/>
                  <a:pt x="1303" y="1941"/>
                </a:cubicBezTo>
                <a:cubicBezTo>
                  <a:pt x="1286" y="1957"/>
                  <a:pt x="1297" y="1958"/>
                  <a:pt x="1266" y="1984"/>
                </a:cubicBezTo>
                <a:cubicBezTo>
                  <a:pt x="1235" y="2010"/>
                  <a:pt x="1171" y="2061"/>
                  <a:pt x="1116" y="2095"/>
                </a:cubicBezTo>
                <a:cubicBezTo>
                  <a:pt x="1068" y="2127"/>
                  <a:pt x="995" y="2173"/>
                  <a:pt x="938" y="2191"/>
                </a:cubicBezTo>
                <a:cubicBezTo>
                  <a:pt x="788" y="2239"/>
                  <a:pt x="632" y="2259"/>
                  <a:pt x="476" y="2273"/>
                </a:cubicBezTo>
                <a:cubicBezTo>
                  <a:pt x="390" y="2288"/>
                  <a:pt x="454" y="2273"/>
                  <a:pt x="419" y="2276"/>
                </a:cubicBezTo>
                <a:cubicBezTo>
                  <a:pt x="340" y="2277"/>
                  <a:pt x="32" y="2278"/>
                  <a:pt x="0" y="2280"/>
                </a:cubicBezTo>
              </a:path>
            </a:pathLst>
          </a:custGeom>
          <a:noFill/>
          <a:ln w="28575">
            <a:solidFill>
              <a:srgbClr val="89E0FF"/>
            </a:solidFill>
            <a:prstDash val="dash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828800" y="5763476"/>
            <a:ext cx="1109085" cy="31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791" tIns="28896" rIns="57791" bIns="2889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Pre--plea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lang="en-US" sz="900" b="1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d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iversion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flipV="1">
            <a:off x="203189" y="3199651"/>
            <a:ext cx="6176705" cy="2243749"/>
          </a:xfrm>
          <a:prstGeom prst="line">
            <a:avLst/>
          </a:prstGeom>
          <a:noFill/>
          <a:ln w="28575">
            <a:solidFill>
              <a:srgbClr val="8BFFBF"/>
            </a:solidFill>
            <a:prstDash val="sysDot"/>
            <a:round/>
            <a:headEnd/>
            <a:tailEnd type="arrow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381000" y="3169623"/>
            <a:ext cx="5975283" cy="2427053"/>
          </a:xfrm>
          <a:prstGeom prst="line">
            <a:avLst/>
          </a:prstGeom>
          <a:noFill/>
          <a:ln w="28575">
            <a:solidFill>
              <a:srgbClr val="FF7D7D"/>
            </a:solidFill>
            <a:prstDash val="sysDot"/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Freeform 16"/>
          <p:cNvSpPr>
            <a:spLocks/>
          </p:cNvSpPr>
          <p:nvPr/>
        </p:nvSpPr>
        <p:spPr bwMode="auto">
          <a:xfrm flipH="1">
            <a:off x="3338451" y="3001938"/>
            <a:ext cx="3101711" cy="2865461"/>
          </a:xfrm>
          <a:custGeom>
            <a:avLst/>
            <a:gdLst/>
            <a:ahLst/>
            <a:cxnLst>
              <a:cxn ang="0">
                <a:pos x="2456" y="0"/>
              </a:cxn>
              <a:cxn ang="0">
                <a:pos x="2358" y="3"/>
              </a:cxn>
              <a:cxn ang="0">
                <a:pos x="2303" y="14"/>
              </a:cxn>
              <a:cxn ang="0">
                <a:pos x="2239" y="30"/>
              </a:cxn>
              <a:cxn ang="0">
                <a:pos x="2176" y="57"/>
              </a:cxn>
              <a:cxn ang="0">
                <a:pos x="2105" y="98"/>
              </a:cxn>
              <a:cxn ang="0">
                <a:pos x="2074" y="128"/>
              </a:cxn>
              <a:cxn ang="0">
                <a:pos x="2047" y="153"/>
              </a:cxn>
              <a:cxn ang="0">
                <a:pos x="2036" y="165"/>
              </a:cxn>
              <a:cxn ang="0">
                <a:pos x="2026" y="180"/>
              </a:cxn>
              <a:cxn ang="0">
                <a:pos x="2006" y="203"/>
              </a:cxn>
              <a:cxn ang="0">
                <a:pos x="1996" y="219"/>
              </a:cxn>
              <a:cxn ang="0">
                <a:pos x="1939" y="315"/>
              </a:cxn>
              <a:cxn ang="0">
                <a:pos x="1909" y="383"/>
              </a:cxn>
              <a:cxn ang="0">
                <a:pos x="1888" y="435"/>
              </a:cxn>
              <a:cxn ang="0">
                <a:pos x="1871" y="488"/>
              </a:cxn>
              <a:cxn ang="0">
                <a:pos x="1849" y="537"/>
              </a:cxn>
              <a:cxn ang="0">
                <a:pos x="1843" y="561"/>
              </a:cxn>
              <a:cxn ang="0">
                <a:pos x="1833" y="584"/>
              </a:cxn>
              <a:cxn ang="0">
                <a:pos x="1804" y="683"/>
              </a:cxn>
              <a:cxn ang="0">
                <a:pos x="1792" y="732"/>
              </a:cxn>
              <a:cxn ang="0">
                <a:pos x="1786" y="762"/>
              </a:cxn>
              <a:cxn ang="0">
                <a:pos x="1773" y="799"/>
              </a:cxn>
              <a:cxn ang="0">
                <a:pos x="1745" y="943"/>
              </a:cxn>
              <a:cxn ang="0">
                <a:pos x="1733" y="999"/>
              </a:cxn>
              <a:cxn ang="0">
                <a:pos x="1725" y="1029"/>
              </a:cxn>
              <a:cxn ang="0">
                <a:pos x="1717" y="1086"/>
              </a:cxn>
              <a:cxn ang="0">
                <a:pos x="1673" y="1245"/>
              </a:cxn>
              <a:cxn ang="0">
                <a:pos x="1668" y="1274"/>
              </a:cxn>
              <a:cxn ang="0">
                <a:pos x="1600" y="1480"/>
              </a:cxn>
              <a:cxn ang="0">
                <a:pos x="1551" y="1606"/>
              </a:cxn>
              <a:cxn ang="0">
                <a:pos x="1361" y="1883"/>
              </a:cxn>
              <a:cxn ang="0">
                <a:pos x="1303" y="1941"/>
              </a:cxn>
              <a:cxn ang="0">
                <a:pos x="1266" y="1984"/>
              </a:cxn>
              <a:cxn ang="0">
                <a:pos x="1116" y="2095"/>
              </a:cxn>
              <a:cxn ang="0">
                <a:pos x="938" y="2191"/>
              </a:cxn>
              <a:cxn ang="0">
                <a:pos x="476" y="2273"/>
              </a:cxn>
              <a:cxn ang="0">
                <a:pos x="419" y="2276"/>
              </a:cxn>
              <a:cxn ang="0">
                <a:pos x="0" y="2280"/>
              </a:cxn>
            </a:cxnLst>
            <a:rect l="0" t="0" r="r" b="b"/>
            <a:pathLst>
              <a:path w="2456" h="2288">
                <a:moveTo>
                  <a:pt x="2456" y="0"/>
                </a:moveTo>
                <a:cubicBezTo>
                  <a:pt x="2440" y="1"/>
                  <a:pt x="2383" y="1"/>
                  <a:pt x="2358" y="3"/>
                </a:cubicBezTo>
                <a:cubicBezTo>
                  <a:pt x="2333" y="5"/>
                  <a:pt x="2323" y="10"/>
                  <a:pt x="2303" y="14"/>
                </a:cubicBezTo>
                <a:cubicBezTo>
                  <a:pt x="2283" y="18"/>
                  <a:pt x="2260" y="23"/>
                  <a:pt x="2239" y="30"/>
                </a:cubicBezTo>
                <a:cubicBezTo>
                  <a:pt x="2219" y="38"/>
                  <a:pt x="2198" y="46"/>
                  <a:pt x="2176" y="57"/>
                </a:cubicBezTo>
                <a:cubicBezTo>
                  <a:pt x="2154" y="68"/>
                  <a:pt x="2122" y="86"/>
                  <a:pt x="2105" y="98"/>
                </a:cubicBezTo>
                <a:cubicBezTo>
                  <a:pt x="2091" y="107"/>
                  <a:pt x="2087" y="117"/>
                  <a:pt x="2074" y="128"/>
                </a:cubicBezTo>
                <a:cubicBezTo>
                  <a:pt x="2067" y="134"/>
                  <a:pt x="2053" y="147"/>
                  <a:pt x="2047" y="153"/>
                </a:cubicBezTo>
                <a:cubicBezTo>
                  <a:pt x="2040" y="159"/>
                  <a:pt x="2044" y="160"/>
                  <a:pt x="2036" y="165"/>
                </a:cubicBezTo>
                <a:cubicBezTo>
                  <a:pt x="2031" y="171"/>
                  <a:pt x="2031" y="174"/>
                  <a:pt x="2026" y="180"/>
                </a:cubicBezTo>
                <a:cubicBezTo>
                  <a:pt x="2021" y="186"/>
                  <a:pt x="2011" y="197"/>
                  <a:pt x="2006" y="203"/>
                </a:cubicBezTo>
                <a:cubicBezTo>
                  <a:pt x="2001" y="209"/>
                  <a:pt x="2000" y="212"/>
                  <a:pt x="1996" y="219"/>
                </a:cubicBezTo>
                <a:cubicBezTo>
                  <a:pt x="1979" y="250"/>
                  <a:pt x="1959" y="286"/>
                  <a:pt x="1939" y="315"/>
                </a:cubicBezTo>
                <a:cubicBezTo>
                  <a:pt x="1925" y="335"/>
                  <a:pt x="1923" y="362"/>
                  <a:pt x="1909" y="383"/>
                </a:cubicBezTo>
                <a:cubicBezTo>
                  <a:pt x="1902" y="403"/>
                  <a:pt x="1894" y="418"/>
                  <a:pt x="1888" y="435"/>
                </a:cubicBezTo>
                <a:cubicBezTo>
                  <a:pt x="1882" y="452"/>
                  <a:pt x="1877" y="471"/>
                  <a:pt x="1871" y="488"/>
                </a:cubicBezTo>
                <a:cubicBezTo>
                  <a:pt x="1866" y="504"/>
                  <a:pt x="1855" y="521"/>
                  <a:pt x="1849" y="537"/>
                </a:cubicBezTo>
                <a:cubicBezTo>
                  <a:pt x="1844" y="549"/>
                  <a:pt x="1846" y="553"/>
                  <a:pt x="1843" y="561"/>
                </a:cubicBezTo>
                <a:cubicBezTo>
                  <a:pt x="1840" y="569"/>
                  <a:pt x="1839" y="564"/>
                  <a:pt x="1833" y="584"/>
                </a:cubicBezTo>
                <a:cubicBezTo>
                  <a:pt x="1823" y="616"/>
                  <a:pt x="1819" y="653"/>
                  <a:pt x="1804" y="683"/>
                </a:cubicBezTo>
                <a:cubicBezTo>
                  <a:pt x="1784" y="725"/>
                  <a:pt x="1816" y="631"/>
                  <a:pt x="1792" y="732"/>
                </a:cubicBezTo>
                <a:cubicBezTo>
                  <a:pt x="1789" y="746"/>
                  <a:pt x="1789" y="751"/>
                  <a:pt x="1786" y="762"/>
                </a:cubicBezTo>
                <a:cubicBezTo>
                  <a:pt x="1783" y="773"/>
                  <a:pt x="1780" y="769"/>
                  <a:pt x="1773" y="799"/>
                </a:cubicBezTo>
                <a:cubicBezTo>
                  <a:pt x="1768" y="823"/>
                  <a:pt x="1755" y="896"/>
                  <a:pt x="1745" y="943"/>
                </a:cubicBezTo>
                <a:cubicBezTo>
                  <a:pt x="1742" y="958"/>
                  <a:pt x="1733" y="999"/>
                  <a:pt x="1733" y="999"/>
                </a:cubicBezTo>
                <a:cubicBezTo>
                  <a:pt x="1731" y="1014"/>
                  <a:pt x="1728" y="1014"/>
                  <a:pt x="1725" y="1029"/>
                </a:cubicBezTo>
                <a:cubicBezTo>
                  <a:pt x="1722" y="1043"/>
                  <a:pt x="1726" y="1050"/>
                  <a:pt x="1717" y="1086"/>
                </a:cubicBezTo>
                <a:cubicBezTo>
                  <a:pt x="1707" y="1144"/>
                  <a:pt x="1697" y="1159"/>
                  <a:pt x="1673" y="1245"/>
                </a:cubicBezTo>
                <a:cubicBezTo>
                  <a:pt x="1688" y="1249"/>
                  <a:pt x="1658" y="1264"/>
                  <a:pt x="1668" y="1274"/>
                </a:cubicBezTo>
                <a:cubicBezTo>
                  <a:pt x="1655" y="1315"/>
                  <a:pt x="1622" y="1423"/>
                  <a:pt x="1600" y="1480"/>
                </a:cubicBezTo>
                <a:cubicBezTo>
                  <a:pt x="1581" y="1535"/>
                  <a:pt x="1591" y="1539"/>
                  <a:pt x="1551" y="1606"/>
                </a:cubicBezTo>
                <a:cubicBezTo>
                  <a:pt x="1524" y="1695"/>
                  <a:pt x="1430" y="1827"/>
                  <a:pt x="1361" y="1883"/>
                </a:cubicBezTo>
                <a:cubicBezTo>
                  <a:pt x="1339" y="1901"/>
                  <a:pt x="1330" y="1932"/>
                  <a:pt x="1303" y="1941"/>
                </a:cubicBezTo>
                <a:cubicBezTo>
                  <a:pt x="1286" y="1957"/>
                  <a:pt x="1297" y="1958"/>
                  <a:pt x="1266" y="1984"/>
                </a:cubicBezTo>
                <a:cubicBezTo>
                  <a:pt x="1235" y="2010"/>
                  <a:pt x="1171" y="2061"/>
                  <a:pt x="1116" y="2095"/>
                </a:cubicBezTo>
                <a:cubicBezTo>
                  <a:pt x="1068" y="2127"/>
                  <a:pt x="995" y="2173"/>
                  <a:pt x="938" y="2191"/>
                </a:cubicBezTo>
                <a:cubicBezTo>
                  <a:pt x="788" y="2239"/>
                  <a:pt x="632" y="2259"/>
                  <a:pt x="476" y="2273"/>
                </a:cubicBezTo>
                <a:cubicBezTo>
                  <a:pt x="390" y="2288"/>
                  <a:pt x="454" y="2273"/>
                  <a:pt x="419" y="2276"/>
                </a:cubicBezTo>
                <a:cubicBezTo>
                  <a:pt x="340" y="2277"/>
                  <a:pt x="32" y="2278"/>
                  <a:pt x="0" y="2280"/>
                </a:cubicBezTo>
              </a:path>
            </a:pathLst>
          </a:custGeom>
          <a:noFill/>
          <a:ln w="28575">
            <a:solidFill>
              <a:srgbClr val="89E0FF"/>
            </a:solidFill>
            <a:prstDash val="dash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4648200" y="3352800"/>
            <a:ext cx="1219201" cy="6858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vert="horz" wrap="square" lIns="63413" tIns="31707" rIns="63413" bIns="3170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rgbClr val="8BFFBF"/>
                </a:solidFill>
                <a:effectLst/>
                <a:latin typeface="Calibri" pitchFamily="34" charset="0"/>
                <a:cs typeface="Arial" pitchFamily="34" charset="0"/>
              </a:rPr>
              <a:t>Short-term cost to taxpayers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8BFFB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762000" y="3276600"/>
            <a:ext cx="1219200" cy="6096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vert="horz" wrap="square" lIns="63413" tIns="31707" rIns="63413" bIns="3170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rgbClr val="FF7D7D"/>
                </a:solidFill>
                <a:effectLst/>
                <a:latin typeface="Calibri" pitchFamily="34" charset="0"/>
                <a:cs typeface="Arial" pitchFamily="34" charset="0"/>
              </a:rPr>
              <a:t>Short-term risk of recidivism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7D7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2747687" y="2209800"/>
            <a:ext cx="1214713" cy="7620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vert="horz" wrap="square" lIns="63413" tIns="31707" rIns="63413" bIns="3170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rgbClr val="89E0FF"/>
                </a:solidFill>
                <a:effectLst/>
                <a:latin typeface="Calibri" pitchFamily="34" charset="0"/>
                <a:cs typeface="Arial" pitchFamily="34" charset="0"/>
              </a:rPr>
              <a:t>Long-term functioning of the individual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89E0F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5486400" y="5791200"/>
            <a:ext cx="914400" cy="50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791" tIns="28896" rIns="57791" bIns="2889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Sentence to Incarceration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4191000" y="5738314"/>
            <a:ext cx="1468218" cy="73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791" tIns="28896" rIns="57791" bIns="2889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Restrictive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900" b="1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i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ntermediate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P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unishment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(IP/ RIP)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3581400" y="5791200"/>
            <a:ext cx="9906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791" tIns="28896" rIns="57791" bIns="2889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P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robation or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 community </a:t>
            </a:r>
            <a:r>
              <a:rPr lang="en-US" sz="900" b="1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s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upervision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0" y="457200"/>
            <a:ext cx="8763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200" b="1" dirty="0" smtClean="0">
              <a:solidFill>
                <a:srgbClr val="000000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0" y="152400"/>
            <a:ext cx="8686800" cy="914400"/>
          </a:xfrm>
          <a:prstGeom prst="rect">
            <a:avLst/>
          </a:prstGeom>
          <a:solidFill>
            <a:srgbClr val="D9CB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200" b="1" dirty="0" smtClean="0">
              <a:solidFill>
                <a:srgbClr val="000000"/>
              </a:solidFill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762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 smtClean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Dispositional Continuum</a:t>
            </a:r>
            <a:endParaRPr lang="en-US" sz="4000" b="1" dirty="0">
              <a:solidFill>
                <a:srgbClr val="00326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21173" y="2209800"/>
            <a:ext cx="9022425" cy="4343239"/>
            <a:chOff x="121173" y="2209800"/>
            <a:chExt cx="9022425" cy="4343239"/>
          </a:xfrm>
        </p:grpSpPr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121173" y="5686194"/>
              <a:ext cx="8788803" cy="21253"/>
            </a:xfrm>
            <a:prstGeom prst="line">
              <a:avLst/>
            </a:prstGeom>
            <a:noFill/>
            <a:ln w="53975">
              <a:solidFill>
                <a:schemeClr val="bg1"/>
              </a:solidFill>
              <a:round/>
              <a:headEnd type="diamond" w="med" len="med"/>
              <a:tailEnd type="diamond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114501" y="2209800"/>
              <a:ext cx="5029097" cy="4343239"/>
              <a:chOff x="4114501" y="2209800"/>
              <a:chExt cx="5029097" cy="4343239"/>
            </a:xfrm>
          </p:grpSpPr>
          <p:sp>
            <p:nvSpPr>
              <p:cNvPr id="2058" name="Line 10"/>
              <p:cNvSpPr>
                <a:spLocks noChangeShapeType="1"/>
              </p:cNvSpPr>
              <p:nvPr/>
            </p:nvSpPr>
            <p:spPr bwMode="auto">
              <a:xfrm flipH="1" flipV="1">
                <a:off x="6496084" y="2342467"/>
                <a:ext cx="0" cy="3708240"/>
              </a:xfrm>
              <a:prstGeom prst="line">
                <a:avLst/>
              </a:prstGeom>
              <a:noFill/>
              <a:ln w="25400">
                <a:solidFill>
                  <a:srgbClr val="EEECE1"/>
                </a:solidFill>
                <a:prstDash val="sysDot"/>
                <a:round/>
                <a:headEnd/>
                <a:tailEnd type="none" w="lg" len="lg"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EEECE1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US"/>
              </a:p>
            </p:txBody>
          </p:sp>
          <p:sp>
            <p:nvSpPr>
              <p:cNvPr id="2071" name="Text Box 23"/>
              <p:cNvSpPr txBox="1">
                <a:spLocks noChangeArrowheads="1"/>
              </p:cNvSpPr>
              <p:nvPr/>
            </p:nvSpPr>
            <p:spPr bwMode="auto">
              <a:xfrm>
                <a:off x="6819179" y="5755748"/>
                <a:ext cx="1181782" cy="797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57791" tIns="28896" rIns="57791" bIns="288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  <a:cs typeface="Arial" pitchFamily="34" charset="0"/>
                  </a:rPr>
                  <a:t>Conditional release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  <a:cs typeface="Arial" pitchFamily="34" charset="0"/>
                  </a:rPr>
                  <a:t>(parole, probation or community </a:t>
                </a:r>
                <a:r>
                  <a:rPr lang="en-US" sz="900" b="1" dirty="0">
                    <a:solidFill>
                      <a:schemeClr val="bg1"/>
                    </a:solidFill>
                    <a:latin typeface="Calibri" pitchFamily="34" charset="0"/>
                    <a:cs typeface="Arial" pitchFamily="34" charset="0"/>
                  </a:rPr>
                  <a:t>c</a:t>
                </a: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  <a:cs typeface="Arial" pitchFamily="34" charset="0"/>
                  </a:rPr>
                  <a:t>orrections)</a:t>
                </a:r>
                <a:endPara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2" name="Text Box 24"/>
              <p:cNvSpPr txBox="1">
                <a:spLocks noChangeArrowheads="1"/>
              </p:cNvSpPr>
              <p:nvPr/>
            </p:nvSpPr>
            <p:spPr bwMode="auto">
              <a:xfrm>
                <a:off x="8000960" y="5765408"/>
                <a:ext cx="990410" cy="4720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57791" tIns="28896" rIns="57791" bIns="28896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  <a:cs typeface="Arial" pitchFamily="34" charset="0"/>
                  </a:rPr>
                  <a:t>Unconditional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alibri" pitchFamily="34" charset="0"/>
                    <a:cs typeface="Arial" pitchFamily="34" charset="0"/>
                  </a:rPr>
                  <a:t>release </a:t>
                </a:r>
                <a:endPara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8" name="Text Box 30"/>
              <p:cNvSpPr txBox="1">
                <a:spLocks noChangeArrowheads="1"/>
              </p:cNvSpPr>
              <p:nvPr/>
            </p:nvSpPr>
            <p:spPr bwMode="auto">
              <a:xfrm>
                <a:off x="4114501" y="2305114"/>
                <a:ext cx="2325662" cy="394781"/>
              </a:xfrm>
              <a:prstGeom prst="rect">
                <a:avLst/>
              </a:prstGeom>
              <a:solidFill>
                <a:srgbClr val="B8CCE4"/>
              </a:solidFill>
              <a:ln w="38100">
                <a:solidFill>
                  <a:srgbClr val="F2F2F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622423">
                    <a:alpha val="50000"/>
                  </a:srgbClr>
                </a:outerShdw>
              </a:effectLst>
            </p:spPr>
            <p:txBody>
              <a:bodyPr vert="horz" wrap="square" lIns="63413" tIns="31707" rIns="63413" bIns="3170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&lt;------------ </a:t>
                </a:r>
                <a:r>
                  <a:rPr kumimoji="0" lang="en-US" sz="11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alibri" pitchFamily="34" charset="0"/>
                    <a:cs typeface="Arial" pitchFamily="34" charset="0"/>
                  </a:rPr>
                  <a:t>FRONT-END DIVERSION</a:t>
                </a:r>
                <a:r>
                  <a:rPr kumimoji="0" lang="en-US" sz="11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 ---</a:t>
                </a:r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9" name="Text Box 31"/>
              <p:cNvSpPr txBox="1">
                <a:spLocks noChangeArrowheads="1"/>
              </p:cNvSpPr>
              <p:nvPr/>
            </p:nvSpPr>
            <p:spPr bwMode="auto">
              <a:xfrm>
                <a:off x="6857702" y="2209800"/>
                <a:ext cx="2285896" cy="316211"/>
              </a:xfrm>
              <a:prstGeom prst="rect">
                <a:avLst/>
              </a:prstGeom>
              <a:solidFill>
                <a:srgbClr val="D99594"/>
              </a:solidFill>
              <a:ln w="9525">
                <a:noFill/>
                <a:miter lim="800000"/>
                <a:headEnd/>
                <a:tailEnd/>
              </a:ln>
              <a:effectLst>
                <a:outerShdw dist="107763" dir="81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vert="horz" wrap="square" lIns="63413" tIns="31707" rIns="63413" bIns="3170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cs typeface="Arial" pitchFamily="34" charset="0"/>
                  </a:rPr>
                  <a:t>------ BACK-END REENTRY---------&gt; </a:t>
                </a:r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5" name="AutoShape 37"/>
              <p:cNvSpPr>
                <a:spLocks noChangeArrowheads="1"/>
              </p:cNvSpPr>
              <p:nvPr/>
            </p:nvSpPr>
            <p:spPr bwMode="auto">
              <a:xfrm rot="21433186">
                <a:off x="7198194" y="5550069"/>
                <a:ext cx="404490" cy="192561"/>
              </a:xfrm>
              <a:prstGeom prst="curvedDownArrow">
                <a:avLst>
                  <a:gd name="adj1" fmla="val 43545"/>
                  <a:gd name="adj2" fmla="val 87090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6" name="AutoShape 38"/>
              <p:cNvSpPr>
                <a:spLocks noChangeArrowheads="1"/>
              </p:cNvSpPr>
              <p:nvPr/>
            </p:nvSpPr>
            <p:spPr bwMode="auto">
              <a:xfrm rot="21433186">
                <a:off x="8391160" y="5559594"/>
                <a:ext cx="404490" cy="192561"/>
              </a:xfrm>
              <a:prstGeom prst="curvedDownArrow">
                <a:avLst>
                  <a:gd name="adj1" fmla="val 43545"/>
                  <a:gd name="adj2" fmla="val 87090"/>
                  <a:gd name="adj3" fmla="val 3333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080" name="AutoShape 32"/>
          <p:cNvSpPr>
            <a:spLocks noChangeArrowheads="1"/>
          </p:cNvSpPr>
          <p:nvPr/>
        </p:nvSpPr>
        <p:spPr bwMode="auto">
          <a:xfrm rot="21433186">
            <a:off x="2181877" y="5540138"/>
            <a:ext cx="404490" cy="192561"/>
          </a:xfrm>
          <a:prstGeom prst="curvedDownArrow">
            <a:avLst>
              <a:gd name="adj1" fmla="val 43545"/>
              <a:gd name="adj2" fmla="val 87090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2" name="AutoShape 34"/>
          <p:cNvSpPr>
            <a:spLocks noChangeArrowheads="1"/>
          </p:cNvSpPr>
          <p:nvPr/>
        </p:nvSpPr>
        <p:spPr bwMode="auto">
          <a:xfrm rot="21433186">
            <a:off x="3052433" y="5540003"/>
            <a:ext cx="404490" cy="192561"/>
          </a:xfrm>
          <a:prstGeom prst="curvedDownArrow">
            <a:avLst>
              <a:gd name="adj1" fmla="val 43545"/>
              <a:gd name="adj2" fmla="val 87090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3" name="AutoShape 35"/>
          <p:cNvSpPr>
            <a:spLocks noChangeArrowheads="1"/>
          </p:cNvSpPr>
          <p:nvPr/>
        </p:nvSpPr>
        <p:spPr bwMode="auto">
          <a:xfrm rot="21433186">
            <a:off x="3890633" y="5540138"/>
            <a:ext cx="404490" cy="192561"/>
          </a:xfrm>
          <a:prstGeom prst="curvedDownArrow">
            <a:avLst>
              <a:gd name="adj1" fmla="val 43545"/>
              <a:gd name="adj2" fmla="val 87090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4" name="AutoShape 36"/>
          <p:cNvSpPr>
            <a:spLocks noChangeArrowheads="1"/>
          </p:cNvSpPr>
          <p:nvPr/>
        </p:nvSpPr>
        <p:spPr bwMode="auto">
          <a:xfrm rot="21433186">
            <a:off x="4728833" y="5530613"/>
            <a:ext cx="404490" cy="192561"/>
          </a:xfrm>
          <a:prstGeom prst="curvedDownArrow">
            <a:avLst>
              <a:gd name="adj1" fmla="val 43545"/>
              <a:gd name="adj2" fmla="val 87090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-127140" y="5780433"/>
            <a:ext cx="1109085" cy="31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791" tIns="28896" rIns="57791" bIns="2889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Decriminalization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990600" y="5780433"/>
            <a:ext cx="1109085" cy="31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791" tIns="28896" rIns="57791" bIns="2889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900" b="1" dirty="0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De-</a:t>
            </a:r>
            <a:r>
              <a:rPr lang="en-US" sz="900" b="1" dirty="0" err="1" smtClean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felonization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95600" y="5105400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</a:t>
            </a:r>
            <a:endParaRPr lang="en-US" sz="1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Courts</a:t>
            </a:r>
            <a:endParaRPr lang="en-US" sz="1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2438400" y="53340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4114800" y="5181600"/>
            <a:ext cx="0" cy="304800"/>
          </a:xfrm>
          <a:prstGeom prst="lin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2438400" y="5181600"/>
            <a:ext cx="0" cy="304800"/>
          </a:xfrm>
          <a:prstGeom prst="line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3581400" y="5334000"/>
            <a:ext cx="533400" cy="0"/>
          </a:xfrm>
          <a:prstGeom prst="lin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632834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457200"/>
            <a:ext cx="8763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200" b="1" dirty="0" smtClean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52400"/>
            <a:ext cx="8686800" cy="914400"/>
          </a:xfrm>
          <a:prstGeom prst="rect">
            <a:avLst/>
          </a:prstGeom>
          <a:solidFill>
            <a:srgbClr val="D9CB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200" b="1" dirty="0" smtClean="0">
              <a:solidFill>
                <a:srgbClr val="000000"/>
              </a:solidFill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8158163" y="95250"/>
            <a:ext cx="1841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762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900" b="1" dirty="0" smtClean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Offense vs. Offender Decisions</a:t>
            </a:r>
            <a:endParaRPr lang="en-US" sz="3900" b="1" dirty="0">
              <a:solidFill>
                <a:srgbClr val="00326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8061325" y="19050"/>
            <a:ext cx="1841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304800" y="14478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1313" indent="-341313" fontAlgn="base"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Determinate vs. indeterminate sentencing (vs. guided discretion)</a:t>
            </a:r>
          </a:p>
          <a:p>
            <a:pPr marL="341313" indent="-341313" fontAlgn="base"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Evidence-based practices (EBPs)</a:t>
            </a:r>
          </a:p>
          <a:p>
            <a:pPr marL="341313" indent="-341313" fontAlgn="base"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Risk-Needs-</a:t>
            </a:r>
            <a:r>
              <a:rPr lang="en-US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Responsivity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(RNR)</a:t>
            </a:r>
          </a:p>
          <a:p>
            <a:pPr marL="341313" indent="-341313" fontAlgn="base"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Graduated sanctions </a:t>
            </a:r>
          </a:p>
          <a:p>
            <a:pPr marL="341313" indent="-341313" fontAlgn="base"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Positive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reinforcement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1313" indent="-341313" fontAlgn="base"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Collateral consequences (negative reinforcement)</a:t>
            </a:r>
            <a:endParaRPr lang="en-US" sz="2800" b="1" u="sng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1313" indent="-341313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endParaRPr 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1313" indent="-341313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endParaRPr 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1313" indent="-341313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endParaRPr 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53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457200"/>
            <a:ext cx="8763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200" b="1" dirty="0" smtClean="0">
              <a:solidFill>
                <a:srgbClr val="000000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52400"/>
            <a:ext cx="8686800" cy="914400"/>
          </a:xfrm>
          <a:prstGeom prst="rect">
            <a:avLst/>
          </a:prstGeom>
          <a:solidFill>
            <a:srgbClr val="D9CB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200" b="1" dirty="0" smtClean="0">
              <a:solidFill>
                <a:srgbClr val="000000"/>
              </a:solidFill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8158163" y="95250"/>
            <a:ext cx="1841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762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dirty="0" smtClean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Risk Principle</a:t>
            </a:r>
            <a:endParaRPr lang="en-US" sz="4400" b="1" dirty="0">
              <a:solidFill>
                <a:srgbClr val="00326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8061325" y="19050"/>
            <a:ext cx="1841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76200" y="1524000"/>
            <a:ext cx="9067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1313" indent="-341313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7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Not</a:t>
            </a:r>
            <a:r>
              <a:rPr lang="en-US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necessarily a risk for violence or dangerousness</a:t>
            </a:r>
          </a:p>
          <a:p>
            <a:pPr marL="341313" indent="-341313" fontAlgn="base"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7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Serious prognosis </a:t>
            </a:r>
            <a:r>
              <a:rPr lang="en-US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 lesser amenability to treatment</a:t>
            </a:r>
          </a:p>
          <a:p>
            <a:pPr marL="341313" indent="-341313" fontAlgn="base"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 higher the risk level, the more intensive the supervision and accountability should be</a:t>
            </a:r>
            <a:r>
              <a:rPr lang="en-US" sz="27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;            </a:t>
            </a:r>
            <a:r>
              <a:rPr lang="en-US" sz="27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 vice versa</a:t>
            </a:r>
            <a:endParaRPr lang="en-US" sz="27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1313" indent="-341313" fontAlgn="base"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Mixing risk levels is </a:t>
            </a:r>
            <a:r>
              <a:rPr lang="en-US" sz="27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contraindicated!</a:t>
            </a:r>
            <a:endParaRPr lang="en-US" sz="27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1313" indent="-341313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endParaRPr 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1313" indent="-341313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endParaRPr 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1313" indent="-341313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endParaRPr 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0" y="457200"/>
            <a:ext cx="8763000" cy="685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0" y="304800"/>
            <a:ext cx="8686800" cy="762000"/>
          </a:xfrm>
          <a:prstGeom prst="rect">
            <a:avLst/>
          </a:prstGeom>
          <a:solidFill>
            <a:srgbClr val="D9CB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-76200" y="304800"/>
            <a:ext cx="88392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en-US" sz="4500" dirty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Prognostic </a:t>
            </a:r>
            <a:r>
              <a:rPr kumimoji="1" lang="en-US" sz="4500" dirty="0" smtClean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Risk Factors</a:t>
            </a:r>
            <a:endParaRPr kumimoji="1" lang="en-US" sz="4500" dirty="0">
              <a:solidFill>
                <a:srgbClr val="00326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pic>
        <p:nvPicPr>
          <p:cNvPr id="18437" name="Picture 13" descr="MCSO01675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00200"/>
            <a:ext cx="2344738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7326" name="Rectangle 14"/>
          <p:cNvSpPr>
            <a:spLocks noChangeArrowheads="1"/>
          </p:cNvSpPr>
          <p:nvPr/>
        </p:nvSpPr>
        <p:spPr bwMode="auto">
          <a:xfrm>
            <a:off x="228600" y="1219200"/>
            <a:ext cx="876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Current age &lt; 25 years</a:t>
            </a:r>
          </a:p>
          <a:p>
            <a:pPr marL="342900" indent="-342900" algn="l" eaLnBrk="1" hangingPunct="1">
              <a:lnSpc>
                <a:spcPct val="11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Delinquent onset &lt; 16 years</a:t>
            </a:r>
          </a:p>
          <a:p>
            <a:pPr marL="342900" indent="-342900" algn="l" eaLnBrk="1" hangingPunct="1">
              <a:lnSpc>
                <a:spcPct val="11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Substance abuse onset &lt; 14 years</a:t>
            </a:r>
          </a:p>
          <a:p>
            <a:pPr marL="342900" indent="-342900" algn="l" eaLnBrk="1" hangingPunct="1">
              <a:lnSpc>
                <a:spcPct val="11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Prior </a:t>
            </a:r>
            <a:r>
              <a:rPr lang="en-US" sz="3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convictions or incarceration</a:t>
            </a:r>
          </a:p>
          <a:p>
            <a:pPr marL="342900" indent="-342900" algn="l" eaLnBrk="1" hangingPunct="1">
              <a:lnSpc>
                <a:spcPct val="11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Prior rehabilitation failure</a:t>
            </a:r>
            <a:endParaRPr lang="en-US" sz="30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 eaLnBrk="1" hangingPunct="1">
              <a:lnSpc>
                <a:spcPct val="11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History of violence</a:t>
            </a:r>
          </a:p>
          <a:p>
            <a:pPr marL="342900" indent="-342900" algn="l" eaLnBrk="1" hangingPunct="1">
              <a:lnSpc>
                <a:spcPct val="11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Antisocial Personality </a:t>
            </a:r>
            <a:r>
              <a:rPr lang="en-US" sz="3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Disorder / Psychopathy</a:t>
            </a:r>
            <a:endParaRPr lang="en-US" sz="30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 eaLnBrk="1" hangingPunct="1">
              <a:lnSpc>
                <a:spcPct val="11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Familial history of crime or addiction</a:t>
            </a:r>
          </a:p>
          <a:p>
            <a:pPr marL="342900" indent="-342900" algn="l" eaLnBrk="1" hangingPunct="1">
              <a:lnSpc>
                <a:spcPct val="115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Criminal or substance abuse associations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28748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457200"/>
            <a:ext cx="8763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200" b="1" dirty="0" smtClean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52400"/>
            <a:ext cx="8686800" cy="914400"/>
          </a:xfrm>
          <a:prstGeom prst="rect">
            <a:avLst/>
          </a:prstGeom>
          <a:solidFill>
            <a:srgbClr val="D9CB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200" b="1" dirty="0" smtClean="0">
              <a:solidFill>
                <a:srgbClr val="000000"/>
              </a:solidFill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8158163" y="95250"/>
            <a:ext cx="1841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762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dirty="0" smtClean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Need Principle</a:t>
            </a:r>
            <a:endParaRPr lang="en-US" sz="4400" b="1" dirty="0">
              <a:solidFill>
                <a:srgbClr val="00326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8061325" y="19050"/>
            <a:ext cx="1841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76200" y="1447800"/>
            <a:ext cx="9067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1313" indent="-341313" fontAlgn="base"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Clinical syndromes or </a:t>
            </a:r>
            <a:r>
              <a:rPr lang="en-US" sz="27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impairments </a:t>
            </a:r>
            <a:r>
              <a:rPr lang="en-US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(diagnosis</a:t>
            </a:r>
            <a:r>
              <a:rPr lang="en-US" sz="27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 </a:t>
            </a:r>
          </a:p>
          <a:p>
            <a:pPr marL="341313" indent="-341313" fontAlgn="base">
              <a:spcBef>
                <a:spcPts val="36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7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 </a:t>
            </a:r>
            <a:r>
              <a:rPr lang="en-US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higher the need level, the more intensive the treatment or rehabilitation services should be; </a:t>
            </a:r>
            <a:r>
              <a:rPr lang="en-US" sz="27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</a:t>
            </a:r>
            <a:r>
              <a:rPr lang="en-US" sz="27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 </a:t>
            </a:r>
            <a:r>
              <a:rPr lang="en-US" sz="27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vice versa</a:t>
            </a:r>
            <a:endParaRPr lang="en-US" sz="27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1313" indent="-341313" fontAlgn="base">
              <a:spcBef>
                <a:spcPts val="36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Mixing need levels is </a:t>
            </a:r>
            <a:r>
              <a:rPr lang="en-US" sz="27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contraindicated!</a:t>
            </a:r>
            <a:endParaRPr lang="en-US" sz="27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1313" indent="-341313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endParaRPr 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1313" indent="-341313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endParaRPr 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1313" indent="-341313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endParaRPr 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457200"/>
            <a:ext cx="8763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200" b="1" dirty="0" smtClean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52400"/>
            <a:ext cx="8686800" cy="914400"/>
          </a:xfrm>
          <a:prstGeom prst="rect">
            <a:avLst/>
          </a:prstGeom>
          <a:solidFill>
            <a:srgbClr val="D9CB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200" b="1" dirty="0" smtClean="0">
              <a:solidFill>
                <a:srgbClr val="000000"/>
              </a:solidFill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8158163" y="95250"/>
            <a:ext cx="1841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76200" y="2286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dirty="0" smtClean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Specific Responsivity</a:t>
            </a:r>
            <a:endParaRPr lang="en-US" sz="4400" b="1" dirty="0">
              <a:solidFill>
                <a:srgbClr val="00326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8061325" y="19050"/>
            <a:ext cx="18415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152400" y="1524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1313" indent="-341313" algn="l" fontAlgn="base"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lang="en-US" sz="28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Order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and </a:t>
            </a:r>
            <a:r>
              <a:rPr lang="en-US" sz="28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timing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of 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intervention is critical: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971550" lvl="1" indent="-514350" algn="l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Responsivity needs: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interfere with rehabilitation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(e.g.,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deficient housing, mental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illness, withdrawal,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anhedonia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)</a:t>
            </a:r>
          </a:p>
          <a:p>
            <a:pPr marL="971550" lvl="1" indent="-514350" algn="l" fontAlgn="base"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Criminogenic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needs: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cause or exacerbate crime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(e.g., addiction, criminal thinking)</a:t>
            </a:r>
          </a:p>
          <a:p>
            <a:pPr marL="971550" lvl="1" indent="-514350" algn="l" fontAlgn="base"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Maintenance needs: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degrade rehabilitation gains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(e.g., poor education or employment skills)</a:t>
            </a:r>
          </a:p>
          <a:p>
            <a:pPr marL="971550" lvl="1" indent="-514350" algn="l" fontAlgn="base"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Humanitarian needs:</a:t>
            </a: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cause distress                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(e.g., medical or dental illness)</a:t>
            </a:r>
          </a:p>
          <a:p>
            <a:pPr marL="341313" indent="-341313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endParaRPr 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1313" indent="-341313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endParaRPr 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1313" indent="-341313" fontAlgn="base">
              <a:spcBef>
                <a:spcPts val="12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  <a:defRPr/>
            </a:pPr>
            <a:endParaRPr lang="en-US" sz="30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656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2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457200"/>
            <a:ext cx="8763000" cy="685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304800"/>
            <a:ext cx="8686800" cy="762000"/>
          </a:xfrm>
          <a:prstGeom prst="rect">
            <a:avLst/>
          </a:prstGeom>
          <a:solidFill>
            <a:srgbClr val="D9CBA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-76200" y="334963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en-US" sz="4400" dirty="0">
                <a:solidFill>
                  <a:srgbClr val="00326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Risk &amp; Needs Matrix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9737725" y="4537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endParaRPr lang="en-US" sz="2400"/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2973388" y="1325563"/>
            <a:ext cx="20558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defRPr/>
            </a:pPr>
            <a:r>
              <a:rPr 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High Risk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438400" y="2057400"/>
            <a:ext cx="6172200" cy="4114800"/>
            <a:chOff x="1008" y="1296"/>
            <a:chExt cx="3888" cy="2592"/>
          </a:xfrm>
        </p:grpSpPr>
        <p:sp>
          <p:nvSpPr>
            <p:cNvPr id="20495" name="Rectangle 16"/>
            <p:cNvSpPr>
              <a:spLocks noChangeArrowheads="1"/>
            </p:cNvSpPr>
            <p:nvPr/>
          </p:nvSpPr>
          <p:spPr bwMode="auto">
            <a:xfrm>
              <a:off x="1008" y="1296"/>
              <a:ext cx="3888" cy="25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Line 17"/>
            <p:cNvSpPr>
              <a:spLocks noChangeShapeType="1"/>
            </p:cNvSpPr>
            <p:nvPr/>
          </p:nvSpPr>
          <p:spPr bwMode="auto">
            <a:xfrm>
              <a:off x="2928" y="1296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8"/>
            <p:cNvSpPr>
              <a:spLocks noChangeShapeType="1"/>
            </p:cNvSpPr>
            <p:nvPr/>
          </p:nvSpPr>
          <p:spPr bwMode="auto">
            <a:xfrm>
              <a:off x="1008" y="2592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9219" name="Text Box 19"/>
          <p:cNvSpPr txBox="1">
            <a:spLocks noChangeArrowheads="1"/>
          </p:cNvSpPr>
          <p:nvPr/>
        </p:nvSpPr>
        <p:spPr bwMode="auto">
          <a:xfrm>
            <a:off x="5959475" y="1325563"/>
            <a:ext cx="1965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  <a:defRPr/>
            </a:pPr>
            <a:r>
              <a:rPr lang="en-US" sz="32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Low Risk</a:t>
            </a:r>
          </a:p>
        </p:txBody>
      </p:sp>
      <p:sp>
        <p:nvSpPr>
          <p:cNvPr id="179220" name="Text Box 20"/>
          <p:cNvSpPr txBox="1">
            <a:spLocks noChangeArrowheads="1"/>
          </p:cNvSpPr>
          <p:nvPr/>
        </p:nvSpPr>
        <p:spPr bwMode="auto">
          <a:xfrm>
            <a:off x="450850" y="2579688"/>
            <a:ext cx="1414463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High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Needs</a:t>
            </a:r>
          </a:p>
        </p:txBody>
      </p:sp>
      <p:sp>
        <p:nvSpPr>
          <p:cNvPr id="179221" name="Text Box 21"/>
          <p:cNvSpPr txBox="1">
            <a:spLocks noChangeArrowheads="1"/>
          </p:cNvSpPr>
          <p:nvPr/>
        </p:nvSpPr>
        <p:spPr bwMode="auto">
          <a:xfrm>
            <a:off x="450850" y="4484688"/>
            <a:ext cx="1414463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32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Low 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sz="32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Needs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2438400" y="2133600"/>
            <a:ext cx="3021013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Supervision</a:t>
            </a:r>
          </a:p>
          <a:p>
            <a:pPr algn="l" eaLnBrk="1" hangingPunct="1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Treatment </a:t>
            </a:r>
          </a:p>
          <a:p>
            <a:pPr algn="l" eaLnBrk="1" hangingPunct="1">
              <a:lnSpc>
                <a:spcPct val="11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Pro-social habilitation</a:t>
            </a:r>
          </a:p>
          <a:p>
            <a:pPr algn="l" eaLnBrk="1" hangingPunct="1">
              <a:lnSpc>
                <a:spcPct val="11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Adaptive habilitation</a:t>
            </a:r>
            <a:endParaRPr lang="en-US" sz="260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5486400" y="2133600"/>
            <a:ext cx="31908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15000"/>
              </a:lnSpc>
              <a:spcBef>
                <a:spcPts val="1200"/>
              </a:spcBef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</a:p>
          <a:p>
            <a:pPr algn="l" eaLnBrk="1" hangingPunct="1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Treatment </a:t>
            </a:r>
          </a:p>
          <a:p>
            <a:pPr algn="l" eaLnBrk="1" hangingPunct="1">
              <a:lnSpc>
                <a:spcPct val="11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(Pro-social habilitation)</a:t>
            </a:r>
          </a:p>
          <a:p>
            <a:pPr algn="l" eaLnBrk="1" hangingPunct="1">
              <a:lnSpc>
                <a:spcPct val="11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Adaptive habilitation</a:t>
            </a:r>
            <a:endParaRPr lang="en-US" sz="260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2438400" y="4203700"/>
            <a:ext cx="2811988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Supervision</a:t>
            </a:r>
            <a:endParaRPr lang="en-US" sz="20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algn="l" eaLnBrk="1" hangingPunct="1">
              <a:spcBef>
                <a:spcPts val="1200"/>
              </a:spcBef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</a:p>
          <a:p>
            <a:pPr algn="l" eaLnBrk="1" hangingPunct="1">
              <a:lnSpc>
                <a:spcPct val="11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Pro-social habilitation</a:t>
            </a:r>
          </a:p>
          <a:p>
            <a:pPr algn="l" eaLnBrk="1" hangingPunct="1">
              <a:lnSpc>
                <a:spcPct val="11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(Adaptive habilitation)</a:t>
            </a:r>
            <a:endParaRPr lang="en-US" sz="260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486400" y="4349750"/>
            <a:ext cx="3040063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lnSpc>
                <a:spcPct val="115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Secondary prevention</a:t>
            </a:r>
          </a:p>
          <a:p>
            <a:pPr algn="l" eaLnBrk="1" hangingPunct="1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Diversion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22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1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1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1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eaVert" wrap="none" lIns="91440" tIns="45720" rIns="91440" bIns="45720" numCol="1" anchor="ctr" anchorCtr="1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732</Words>
  <Application>Microsoft Office PowerPoint</Application>
  <PresentationFormat>On-screen Show (4:3)</PresentationFormat>
  <Paragraphs>223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Default Design</vt:lpstr>
      <vt:lpstr>1_Default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ashleyh</dc:creator>
  <cp:lastModifiedBy>DMarlowe</cp:lastModifiedBy>
  <cp:revision>69</cp:revision>
  <dcterms:created xsi:type="dcterms:W3CDTF">2014-02-18T23:19:53Z</dcterms:created>
  <dcterms:modified xsi:type="dcterms:W3CDTF">2015-04-25T15:58:44Z</dcterms:modified>
</cp:coreProperties>
</file>