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notesSlides/notesSlide16.xml" ContentType="application/vnd.openxmlformats-officedocument.presentationml.notesSlide+xml"/>
  <Override PartName="/ppt/charts/chart10.xml" ContentType="application/vnd.openxmlformats-officedocument.drawingml.chart+xml"/>
  <Override PartName="/ppt/notesSlides/notesSlide17.xml" ContentType="application/vnd.openxmlformats-officedocument.presentationml.notesSlide+xml"/>
  <Override PartName="/ppt/charts/chart11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2.xml" ContentType="application/vnd.openxmlformats-officedocument.drawingml.chart+xml"/>
  <Override PartName="/ppt/notesSlides/notesSlide21.xml" ContentType="application/vnd.openxmlformats-officedocument.presentationml.notesSlide+xml"/>
  <Override PartName="/ppt/charts/chart13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4.xml" ContentType="application/vnd.openxmlformats-officedocument.drawingml.chart+xml"/>
  <Override PartName="/ppt/theme/themeOverride4.xml" ContentType="application/vnd.openxmlformats-officedocument.themeOverride+xml"/>
  <Override PartName="/ppt/notesSlides/notesSlide24.xml" ContentType="application/vnd.openxmlformats-officedocument.presentationml.notesSlide+xml"/>
  <Override PartName="/ppt/charts/chart15.xml" ContentType="application/vnd.openxmlformats-officedocument.drawingml.chart+xml"/>
  <Override PartName="/ppt/theme/themeOverride5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6.xml" ContentType="application/vnd.openxmlformats-officedocument.drawingml.chart+xml"/>
  <Override PartName="/ppt/theme/themeOverride6.xml" ContentType="application/vnd.openxmlformats-officedocument.themeOverride+xml"/>
  <Override PartName="/ppt/drawings/drawing3.xml" ContentType="application/vnd.openxmlformats-officedocument.drawingml.chartshapes+xml"/>
  <Override PartName="/ppt/charts/chart17.xml" ContentType="application/vnd.openxmlformats-officedocument.drawingml.chart+xml"/>
  <Override PartName="/ppt/theme/themeOverride7.xml" ContentType="application/vnd.openxmlformats-officedocument.themeOverride+xml"/>
  <Override PartName="/ppt/drawings/drawing4.xml" ContentType="application/vnd.openxmlformats-officedocument.drawingml.chartshapes+xml"/>
  <Override PartName="/ppt/notesSlides/notesSlide27.xml" ContentType="application/vnd.openxmlformats-officedocument.presentationml.notesSlide+xml"/>
  <Override PartName="/ppt/charts/chart18.xml" ContentType="application/vnd.openxmlformats-officedocument.drawingml.chart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32"/>
  </p:notesMasterIdLst>
  <p:handoutMasterIdLst>
    <p:handoutMasterId r:id="rId33"/>
  </p:handoutMasterIdLst>
  <p:sldIdLst>
    <p:sldId id="256" r:id="rId3"/>
    <p:sldId id="279" r:id="rId4"/>
    <p:sldId id="280" r:id="rId5"/>
    <p:sldId id="274" r:id="rId6"/>
    <p:sldId id="278" r:id="rId7"/>
    <p:sldId id="285" r:id="rId8"/>
    <p:sldId id="269" r:id="rId9"/>
    <p:sldId id="277" r:id="rId10"/>
    <p:sldId id="281" r:id="rId11"/>
    <p:sldId id="265" r:id="rId12"/>
    <p:sldId id="286" r:id="rId13"/>
    <p:sldId id="257" r:id="rId14"/>
    <p:sldId id="264" r:id="rId15"/>
    <p:sldId id="258" r:id="rId16"/>
    <p:sldId id="259" r:id="rId17"/>
    <p:sldId id="268" r:id="rId18"/>
    <p:sldId id="291" r:id="rId19"/>
    <p:sldId id="282" r:id="rId20"/>
    <p:sldId id="284" r:id="rId21"/>
    <p:sldId id="263" r:id="rId22"/>
    <p:sldId id="290" r:id="rId23"/>
    <p:sldId id="287" r:id="rId24"/>
    <p:sldId id="288" r:id="rId25"/>
    <p:sldId id="289" r:id="rId26"/>
    <p:sldId id="283" r:id="rId27"/>
    <p:sldId id="271" r:id="rId28"/>
    <p:sldId id="275" r:id="rId29"/>
    <p:sldId id="267" r:id="rId30"/>
    <p:sldId id="266" r:id="rId31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09" autoAdjust="0"/>
  </p:normalViewPr>
  <p:slideViewPr>
    <p:cSldViewPr>
      <p:cViewPr varScale="1">
        <p:scale>
          <a:sx n="80" d="100"/>
          <a:sy n="80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acsrv\spac\Admin\Meeting%20materials\October%2024th%202014\NMHSS%20Funding%20Analysi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acsrv\spac\Research%20Projects\Heroin\Treatment%20survey\SAMHSA%20distilled%20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acsrv\spac\Research%20Projects\Heroin\Treatment%20survey\SAMHSA%20distilled%20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acsrv\spac\Research%20Projects\Heroin\Treatment%20survey\SAMHSA%20distilled%20dat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7.xm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acsrv\spac\Admin\Meeting%20materials\October%2024th%202014\NMHSS%20Funding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3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acsrv\spac\Research%20Projects\Heroin\Treatment%20survey\SAMHSA%20distilled%20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acsrv\spac\Research%20Projects\Heroin\Treatment%20survey\SAMHSA%20distilled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34039975772258"/>
          <c:y val="2.9037473339851332E-2"/>
          <c:w val="0.59331920048455478"/>
          <c:h val="0.8259220081525338"/>
        </c:manualLayout>
      </c:layout>
      <c:pieChart>
        <c:varyColors val="1"/>
        <c:ser>
          <c:idx val="0"/>
          <c:order val="0"/>
          <c:spPr>
            <a:ln w="69850" cmpd="sng">
              <a:solidFill>
                <a:schemeClr val="bg1">
                  <a:alpha val="68000"/>
                </a:schemeClr>
              </a:solidFill>
            </a:ln>
          </c:spPr>
          <c:dPt>
            <c:idx val="0"/>
            <c:bubble3D val="0"/>
            <c:spPr>
              <a:solidFill>
                <a:schemeClr val="accent4">
                  <a:lumMod val="50000"/>
                </a:schemeClr>
              </a:solidFill>
              <a:ln w="69850" cmpd="sng">
                <a:solidFill>
                  <a:schemeClr val="bg1">
                    <a:alpha val="68000"/>
                  </a:schemeClr>
                </a:solidFill>
              </a:ln>
            </c:spPr>
          </c:dPt>
          <c:dPt>
            <c:idx val="4"/>
            <c:bubble3D val="0"/>
          </c:dPt>
          <c:dLbls>
            <c:dLbl>
              <c:idx val="0"/>
              <c:layout>
                <c:manualLayout>
                  <c:x val="-0.10255779325661216"/>
                  <c:y val="-3.560910557155389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5.6853169796083182E-3"/>
                  <c:y val="-3.8021912701209248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4.3469235816676758E-3"/>
                  <c:y val="-1.7789885532185926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-3.7968529174237833E-2"/>
                  <c:y val="2.6769933500253119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7.1966484958610943E-3"/>
                  <c:y val="-0.11610510114783995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2.4540051483949122E-3"/>
                  <c:y val="2.5323232894557027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400">
                    <a:latin typeface="+mj-lt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Sheet2!$B$11:$B$16</c:f>
              <c:strCache>
                <c:ptCount val="6"/>
                <c:pt idx="0">
                  <c:v>Psychiatric Hospital</c:v>
                </c:pt>
                <c:pt idx="1">
                  <c:v>Separate inpatient psychiatric unit of a general hospital</c:v>
                </c:pt>
                <c:pt idx="2">
                  <c:v>Residential treatment center for children</c:v>
                </c:pt>
                <c:pt idx="3">
                  <c:v>Residential treatment center for adults</c:v>
                </c:pt>
                <c:pt idx="4">
                  <c:v>Outpatient, day treatment or partial hospitalization mental health facility</c:v>
                </c:pt>
                <c:pt idx="5">
                  <c:v>Multi-setting (non-hospital) mental health facility</c:v>
                </c:pt>
              </c:strCache>
            </c:strRef>
          </c:cat>
          <c:val>
            <c:numRef>
              <c:f>Sheet2!$C$11:$C$16</c:f>
              <c:numCache>
                <c:formatCode>###0</c:formatCode>
                <c:ptCount val="6"/>
                <c:pt idx="0">
                  <c:v>18</c:v>
                </c:pt>
                <c:pt idx="1">
                  <c:v>58</c:v>
                </c:pt>
                <c:pt idx="2">
                  <c:v>34</c:v>
                </c:pt>
                <c:pt idx="3">
                  <c:v>88</c:v>
                </c:pt>
                <c:pt idx="4">
                  <c:v>291</c:v>
                </c:pt>
                <c:pt idx="5">
                  <c:v>23</c:v>
                </c:pt>
              </c:numCache>
            </c:numRef>
          </c:val>
        </c:ser>
        <c:ser>
          <c:idx val="1"/>
          <c:order val="1"/>
          <c:cat>
            <c:strRef>
              <c:f>Sheet2!$B$11:$B$16</c:f>
              <c:strCache>
                <c:ptCount val="6"/>
                <c:pt idx="0">
                  <c:v>Psychiatric Hospital</c:v>
                </c:pt>
                <c:pt idx="1">
                  <c:v>Separate inpatient psychiatric unit of a general hospital</c:v>
                </c:pt>
                <c:pt idx="2">
                  <c:v>Residential treatment center for children</c:v>
                </c:pt>
                <c:pt idx="3">
                  <c:v>Residential treatment center for adults</c:v>
                </c:pt>
                <c:pt idx="4">
                  <c:v>Outpatient, day treatment or partial hospitalization mental health facility</c:v>
                </c:pt>
                <c:pt idx="5">
                  <c:v>Multi-setting (non-hospital) mental health facility</c:v>
                </c:pt>
              </c:strCache>
            </c:strRef>
          </c:cat>
          <c:val>
            <c:numRef>
              <c:f>Sheet2!$D$11:$D$16</c:f>
              <c:numCache>
                <c:formatCode>####.0</c:formatCode>
                <c:ptCount val="6"/>
                <c:pt idx="0">
                  <c:v>3.515625</c:v>
                </c:pt>
                <c:pt idx="1">
                  <c:v>11.328125</c:v>
                </c:pt>
                <c:pt idx="2">
                  <c:v>6.640625</c:v>
                </c:pt>
                <c:pt idx="3">
                  <c:v>17.1875</c:v>
                </c:pt>
                <c:pt idx="4">
                  <c:v>56.8359375</c:v>
                </c:pt>
                <c:pt idx="5">
                  <c:v>4.4921875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16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Substance Abuse Treatment Rate per 1,000 Population </a:t>
            </a:r>
          </a:p>
        </c:rich>
      </c:tx>
      <c:layout>
        <c:manualLayout>
          <c:xMode val="edge"/>
          <c:yMode val="edge"/>
          <c:x val="0.1371359303771239"/>
          <c:y val="3.8313577295105324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5"/>
          <c:order val="1"/>
          <c:tx>
            <c:strRef>
              <c:f>Comparison!$B$16</c:f>
              <c:strCache>
                <c:ptCount val="1"/>
                <c:pt idx="0">
                  <c:v>New York</c:v>
                </c:pt>
              </c:strCache>
            </c:strRef>
          </c:tx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dLbls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Comparison!$D$3:$M$3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Comparison!$D$18:$M$18</c:f>
              <c:numCache>
                <c:formatCode>#,##0.000000</c:formatCode>
                <c:ptCount val="10"/>
                <c:pt idx="0">
                  <c:v>7.2927906323567173</c:v>
                </c:pt>
                <c:pt idx="1">
                  <c:v>6.7266462420922615</c:v>
                </c:pt>
                <c:pt idx="2">
                  <c:v>6.2824387865005624</c:v>
                </c:pt>
                <c:pt idx="3">
                  <c:v>6.2055696488199974</c:v>
                </c:pt>
                <c:pt idx="4">
                  <c:v>6.2201592760900661</c:v>
                </c:pt>
                <c:pt idx="5">
                  <c:v>5.9735670195386934</c:v>
                </c:pt>
                <c:pt idx="6">
                  <c:v>6.0285399468563625</c:v>
                </c:pt>
                <c:pt idx="7">
                  <c:v>6.3021333815957403</c:v>
                </c:pt>
                <c:pt idx="8">
                  <c:v>6.7198766818921438</c:v>
                </c:pt>
                <c:pt idx="9">
                  <c:v>6.3151237991123921</c:v>
                </c:pt>
              </c:numCache>
            </c:numRef>
          </c:val>
          <c:smooth val="0"/>
        </c:ser>
        <c:ser>
          <c:idx val="6"/>
          <c:order val="2"/>
          <c:tx>
            <c:strRef>
              <c:f>Comparison!$B$19</c:f>
              <c:strCache>
                <c:ptCount val="1"/>
                <c:pt idx="0">
                  <c:v>California</c:v>
                </c:pt>
              </c:strCache>
            </c:strRef>
          </c:tx>
          <c:spPr>
            <a:ln>
              <a:solidFill>
                <a:srgbClr val="00B050"/>
              </a:solidFill>
              <a:prstDash val="dash"/>
            </a:ln>
          </c:spPr>
          <c:marker>
            <c:symbol val="none"/>
          </c:marker>
          <c:cat>
            <c:numRef>
              <c:f>Comparison!$D$3:$M$3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Comparison!$D$21:$M$21</c:f>
              <c:numCache>
                <c:formatCode>#,##0.000000</c:formatCode>
                <c:ptCount val="10"/>
                <c:pt idx="0">
                  <c:v>4.5667774589393586</c:v>
                </c:pt>
                <c:pt idx="1">
                  <c:v>4.2743619986613792</c:v>
                </c:pt>
                <c:pt idx="2">
                  <c:v>3.9555527507518029</c:v>
                </c:pt>
                <c:pt idx="3">
                  <c:v>3.7824372979331335</c:v>
                </c:pt>
                <c:pt idx="4">
                  <c:v>3.8474706041531723</c:v>
                </c:pt>
                <c:pt idx="5">
                  <c:v>3.905292597694515</c:v>
                </c:pt>
                <c:pt idx="6">
                  <c:v>3.8189371197377211</c:v>
                </c:pt>
                <c:pt idx="7">
                  <c:v>3.7415671677209823</c:v>
                </c:pt>
                <c:pt idx="8">
                  <c:v>3.3181845025582106</c:v>
                </c:pt>
                <c:pt idx="9">
                  <c:v>3.5291565001284546</c:v>
                </c:pt>
              </c:numCache>
            </c:numRef>
          </c:val>
          <c:smooth val="0"/>
        </c:ser>
        <c:ser>
          <c:idx val="7"/>
          <c:order val="3"/>
          <c:tx>
            <c:strRef>
              <c:f>Comparison!$B$22</c:f>
              <c:strCache>
                <c:ptCount val="1"/>
                <c:pt idx="0">
                  <c:v>Florida</c:v>
                </c:pt>
              </c:strCache>
            </c:strRef>
          </c:tx>
          <c:spPr>
            <a:ln>
              <a:solidFill>
                <a:schemeClr val="accent5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numRef>
              <c:f>Comparison!$D$3:$M$3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Comparison!$D$24:$M$24</c:f>
              <c:numCache>
                <c:formatCode>#,##0.000000</c:formatCode>
                <c:ptCount val="10"/>
                <c:pt idx="0">
                  <c:v>2.8862480825803898</c:v>
                </c:pt>
                <c:pt idx="1">
                  <c:v>2.5464394406969926</c:v>
                </c:pt>
                <c:pt idx="2">
                  <c:v>2.6116107657394099</c:v>
                </c:pt>
                <c:pt idx="3">
                  <c:v>2.4294570540126803</c:v>
                </c:pt>
                <c:pt idx="4">
                  <c:v>2.9201954992640538</c:v>
                </c:pt>
                <c:pt idx="5">
                  <c:v>2.8113663349673317</c:v>
                </c:pt>
                <c:pt idx="6">
                  <c:v>2.877804932838588</c:v>
                </c:pt>
                <c:pt idx="7">
                  <c:v>2.683740212873361</c:v>
                </c:pt>
                <c:pt idx="8">
                  <c:v>2.6070731796854507</c:v>
                </c:pt>
                <c:pt idx="9">
                  <c:v>2.6943342729991406</c:v>
                </c:pt>
              </c:numCache>
            </c:numRef>
          </c:val>
          <c:smooth val="0"/>
        </c:ser>
        <c:ser>
          <c:idx val="8"/>
          <c:order val="4"/>
          <c:tx>
            <c:strRef>
              <c:f>Comparison!$B$25</c:f>
              <c:strCache>
                <c:ptCount val="1"/>
                <c:pt idx="0">
                  <c:v>Texas</c:v>
                </c:pt>
              </c:strCache>
            </c:strRef>
          </c:tx>
          <c:spPr>
            <a:ln>
              <a:solidFill>
                <a:srgbClr val="00B0F0"/>
              </a:solidFill>
              <a:prstDash val="dash"/>
            </a:ln>
          </c:spPr>
          <c:marker>
            <c:symbol val="none"/>
          </c:marker>
          <c:dLbls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Comparison!$D$3:$M$3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Comparison!$D$27:$M$27</c:f>
              <c:numCache>
                <c:formatCode>#,##0.000000</c:formatCode>
                <c:ptCount val="10"/>
                <c:pt idx="0">
                  <c:v>1.7283350690564312</c:v>
                </c:pt>
                <c:pt idx="1">
                  <c:v>1.5990268776680105</c:v>
                </c:pt>
                <c:pt idx="2">
                  <c:v>1.5163369388555736</c:v>
                </c:pt>
                <c:pt idx="3">
                  <c:v>1.5438428805468214</c:v>
                </c:pt>
                <c:pt idx="4">
                  <c:v>1.4719905651703007</c:v>
                </c:pt>
                <c:pt idx="5">
                  <c:v>1.5580330893534196</c:v>
                </c:pt>
                <c:pt idx="6">
                  <c:v>2.0389631147303398</c:v>
                </c:pt>
                <c:pt idx="7">
                  <c:v>1.3980757666867107</c:v>
                </c:pt>
                <c:pt idx="8">
                  <c:v>1.3169559319094848</c:v>
                </c:pt>
                <c:pt idx="9">
                  <c:v>1.4453625518027737</c:v>
                </c:pt>
              </c:numCache>
            </c:numRef>
          </c:val>
          <c:smooth val="0"/>
        </c:ser>
        <c:ser>
          <c:idx val="0"/>
          <c:order val="0"/>
          <c:tx>
            <c:v>Illinois</c:v>
          </c:tx>
          <c:spPr>
            <a:ln w="57150">
              <a:solidFill>
                <a:sysClr val="windowText" lastClr="000000"/>
              </a:solidFill>
            </a:ln>
          </c:spPr>
          <c:marker>
            <c:symbol val="none"/>
          </c:marker>
          <c:dLbls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Comparison!$D$3:$M$3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Comparison!$D$6:$M$6</c:f>
              <c:numCache>
                <c:formatCode>General</c:formatCode>
                <c:ptCount val="10"/>
                <c:pt idx="0">
                  <c:v>3.6261852531137246</c:v>
                </c:pt>
                <c:pt idx="1">
                  <c:v>3.682817318583147</c:v>
                </c:pt>
                <c:pt idx="2">
                  <c:v>3.394619668112719</c:v>
                </c:pt>
                <c:pt idx="3">
                  <c:v>3.2424743432702257</c:v>
                </c:pt>
                <c:pt idx="4">
                  <c:v>3.4612117724263554</c:v>
                </c:pt>
                <c:pt idx="5">
                  <c:v>3.6020005505378783</c:v>
                </c:pt>
                <c:pt idx="6">
                  <c:v>3.4476880560692162</c:v>
                </c:pt>
                <c:pt idx="7">
                  <c:v>3.5315752504227813</c:v>
                </c:pt>
                <c:pt idx="8">
                  <c:v>3.2624925964026308</c:v>
                </c:pt>
                <c:pt idx="9">
                  <c:v>3.4214177279408391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5712"/>
        <c:axId val="37241600"/>
      </c:lineChart>
      <c:catAx>
        <c:axId val="37235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7241600"/>
        <c:crosses val="autoZero"/>
        <c:auto val="1"/>
        <c:lblAlgn val="ctr"/>
        <c:lblOffset val="100"/>
        <c:noMultiLvlLbl val="0"/>
      </c:catAx>
      <c:valAx>
        <c:axId val="37241600"/>
        <c:scaling>
          <c:orientation val="minMax"/>
          <c:max val="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US" sz="1400" b="0"/>
                  <a:t>Persons in Treatment per 1,000 of Population</a:t>
                </a:r>
              </a:p>
            </c:rich>
          </c:tx>
          <c:layout>
            <c:manualLayout>
              <c:xMode val="edge"/>
              <c:yMode val="edge"/>
              <c:x val="1.4035087719298246E-2"/>
              <c:y val="0.18124077299630548"/>
            </c:manualLayout>
          </c:layout>
          <c:overlay val="0"/>
        </c:title>
        <c:numFmt formatCode="#,##0.0" sourceLinked="0"/>
        <c:majorTickMark val="out"/>
        <c:minorTickMark val="in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7235712"/>
        <c:crosses val="autoZero"/>
        <c:crossBetween val="between"/>
        <c:majorUnit val="1"/>
        <c:minorUnit val="0.5"/>
      </c:valAx>
    </c:plotArea>
    <c:legend>
      <c:legendPos val="r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+mj-lt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Illinois</c:v>
          </c:tx>
          <c:spPr>
            <a:ln w="57150">
              <a:solidFill>
                <a:sysClr val="windowText" lastClr="000000"/>
              </a:solidFill>
            </a:ln>
          </c:spPr>
          <c:marker>
            <c:symbol val="none"/>
          </c:marker>
          <c:cat>
            <c:numRef>
              <c:f>Comparison!$D$3:$M$3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Comparison!$D$6:$M$6</c:f>
              <c:numCache>
                <c:formatCode>General</c:formatCode>
                <c:ptCount val="10"/>
                <c:pt idx="0">
                  <c:v>3.6261852531137246</c:v>
                </c:pt>
                <c:pt idx="1">
                  <c:v>3.682817318583147</c:v>
                </c:pt>
                <c:pt idx="2">
                  <c:v>3.394619668112719</c:v>
                </c:pt>
                <c:pt idx="3">
                  <c:v>3.2424743432702257</c:v>
                </c:pt>
                <c:pt idx="4">
                  <c:v>3.4612117724263554</c:v>
                </c:pt>
                <c:pt idx="5">
                  <c:v>3.6020005505378783</c:v>
                </c:pt>
                <c:pt idx="6">
                  <c:v>3.4476880560692162</c:v>
                </c:pt>
                <c:pt idx="7">
                  <c:v>3.5315752504227813</c:v>
                </c:pt>
                <c:pt idx="8">
                  <c:v>3.2624925964026308</c:v>
                </c:pt>
                <c:pt idx="9">
                  <c:v>3.4214177279408391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Comparison!$B$7</c:f>
              <c:strCache>
                <c:ptCount val="1"/>
                <c:pt idx="0">
                  <c:v>Missouri</c:v>
                </c:pt>
              </c:strCache>
            </c:strRef>
          </c:tx>
          <c:spPr>
            <a:ln w="38100">
              <a:solidFill>
                <a:srgbClr val="FF0000"/>
              </a:solidFill>
              <a:prstDash val="dash"/>
            </a:ln>
          </c:spPr>
          <c:marker>
            <c:symbol val="none"/>
          </c:marker>
          <c:cat>
            <c:numRef>
              <c:f>Comparison!$D$3:$M$3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Comparison!$D$9:$M$9</c:f>
              <c:numCache>
                <c:formatCode>#,##0.000000</c:formatCode>
                <c:ptCount val="10"/>
                <c:pt idx="0">
                  <c:v>3.2677268931080574</c:v>
                </c:pt>
                <c:pt idx="1">
                  <c:v>3.0041155874584273</c:v>
                </c:pt>
                <c:pt idx="2">
                  <c:v>3.061233381141506</c:v>
                </c:pt>
                <c:pt idx="3">
                  <c:v>3.0338997420276868</c:v>
                </c:pt>
                <c:pt idx="4">
                  <c:v>3.4613463251842429</c:v>
                </c:pt>
                <c:pt idx="5">
                  <c:v>2.9584851684092226</c:v>
                </c:pt>
                <c:pt idx="6">
                  <c:v>3.3170890133478581</c:v>
                </c:pt>
                <c:pt idx="7">
                  <c:v>3.529004573390996</c:v>
                </c:pt>
                <c:pt idx="8">
                  <c:v>3.3012273965464543</c:v>
                </c:pt>
                <c:pt idx="9">
                  <c:v>3.5725941812756434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Comparison!$B$10</c:f>
              <c:strCache>
                <c:ptCount val="1"/>
                <c:pt idx="0">
                  <c:v>Indiana</c:v>
                </c:pt>
              </c:strCache>
            </c:strRef>
          </c:tx>
          <c:spPr>
            <a:ln w="38100">
              <a:solidFill>
                <a:srgbClr val="00B0F0"/>
              </a:solidFill>
              <a:prstDash val="dash"/>
            </a:ln>
          </c:spPr>
          <c:marker>
            <c:symbol val="none"/>
          </c:marker>
          <c:cat>
            <c:numRef>
              <c:f>Comparison!$D$3:$M$3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Comparison!$D$12:$M$12</c:f>
              <c:numCache>
                <c:formatCode>#,##0.000000</c:formatCode>
                <c:ptCount val="10"/>
                <c:pt idx="0">
                  <c:v>4.4400589600002602</c:v>
                </c:pt>
                <c:pt idx="1">
                  <c:v>3.6776407721767934</c:v>
                </c:pt>
                <c:pt idx="2">
                  <c:v>4.0803604136273375</c:v>
                </c:pt>
                <c:pt idx="3">
                  <c:v>4.1048372170205711</c:v>
                </c:pt>
                <c:pt idx="4">
                  <c:v>4.4412947771830362</c:v>
                </c:pt>
                <c:pt idx="5">
                  <c:v>4.2745733362036855</c:v>
                </c:pt>
                <c:pt idx="6">
                  <c:v>4.7217203817939568</c:v>
                </c:pt>
                <c:pt idx="7">
                  <c:v>4.9174355730833144</c:v>
                </c:pt>
                <c:pt idx="8">
                  <c:v>3.7792195371767221</c:v>
                </c:pt>
                <c:pt idx="9">
                  <c:v>3.8701607624152166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Comparison!$B$13</c:f>
              <c:strCache>
                <c:ptCount val="1"/>
                <c:pt idx="0">
                  <c:v>Wisconsin</c:v>
                </c:pt>
              </c:strCache>
            </c:strRef>
          </c:tx>
          <c:spPr>
            <a:ln w="38100">
              <a:solidFill>
                <a:schemeClr val="accent5"/>
              </a:solidFill>
              <a:prstDash val="dash"/>
            </a:ln>
          </c:spPr>
          <c:marker>
            <c:symbol val="none"/>
          </c:marker>
          <c:cat>
            <c:numRef>
              <c:f>Comparison!$D$3:$M$3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Comparison!$D$15:$M$15</c:f>
              <c:numCache>
                <c:formatCode>#,##0.000000</c:formatCode>
                <c:ptCount val="10"/>
                <c:pt idx="0">
                  <c:v>3.80093329774407</c:v>
                </c:pt>
                <c:pt idx="1">
                  <c:v>3.3175927517731014</c:v>
                </c:pt>
                <c:pt idx="2">
                  <c:v>3.1521950386622519</c:v>
                </c:pt>
                <c:pt idx="3">
                  <c:v>3.2077498803752156</c:v>
                </c:pt>
                <c:pt idx="4">
                  <c:v>3.2056014499391967</c:v>
                </c:pt>
                <c:pt idx="5">
                  <c:v>3.2126721074343267</c:v>
                </c:pt>
                <c:pt idx="6">
                  <c:v>2.9172852748751539</c:v>
                </c:pt>
                <c:pt idx="7">
                  <c:v>2.7420340431844754</c:v>
                </c:pt>
                <c:pt idx="8">
                  <c:v>3.0577140223933363</c:v>
                </c:pt>
                <c:pt idx="9">
                  <c:v>3.4040814608810313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88192"/>
        <c:axId val="37310464"/>
      </c:lineChart>
      <c:catAx>
        <c:axId val="37288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7310464"/>
        <c:crosses val="autoZero"/>
        <c:auto val="1"/>
        <c:lblAlgn val="ctr"/>
        <c:lblOffset val="100"/>
        <c:noMultiLvlLbl val="0"/>
      </c:catAx>
      <c:valAx>
        <c:axId val="37310464"/>
        <c:scaling>
          <c:orientation val="minMax"/>
          <c:max val="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US" sz="1400" b="0"/>
                  <a:t>Persons in Treatment per 1,000 Population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in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7288192"/>
        <c:crosses val="autoZero"/>
        <c:crossBetween val="between"/>
        <c:majorUnit val="1"/>
        <c:minorUnit val="0.5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+mj-lt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 b="0" dirty="0">
                <a:latin typeface="+mj-lt"/>
              </a:rPr>
              <a:t>Number of Special Programs in Treatment Facilities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'IL specific'!$A$88</c:f>
              <c:strCache>
                <c:ptCount val="1"/>
                <c:pt idx="0">
                  <c:v>Co-occuring Disorder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c:spPr>
          <c:invertIfNegative val="0"/>
          <c:dLbls>
            <c:dLbl>
              <c:idx val="9"/>
              <c:layout>
                <c:manualLayout>
                  <c:x val="-4.7169811320754715E-3"/>
                  <c:y val="-1.93517145161934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400"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'IL specific'!$C$87:$L$87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'IL specific'!$C$88:$L$88</c:f>
              <c:numCache>
                <c:formatCode>General</c:formatCode>
                <c:ptCount val="10"/>
                <c:pt idx="0">
                  <c:v>280</c:v>
                </c:pt>
                <c:pt idx="1">
                  <c:v>206</c:v>
                </c:pt>
                <c:pt idx="2">
                  <c:v>188</c:v>
                </c:pt>
                <c:pt idx="3">
                  <c:v>193</c:v>
                </c:pt>
                <c:pt idx="4">
                  <c:v>182</c:v>
                </c:pt>
                <c:pt idx="5">
                  <c:v>168</c:v>
                </c:pt>
                <c:pt idx="6">
                  <c:v>197</c:v>
                </c:pt>
                <c:pt idx="7">
                  <c:v>182</c:v>
                </c:pt>
                <c:pt idx="8">
                  <c:v>172</c:v>
                </c:pt>
                <c:pt idx="9">
                  <c:v>163</c:v>
                </c:pt>
              </c:numCache>
            </c:numRef>
          </c:val>
        </c:ser>
        <c:ser>
          <c:idx val="2"/>
          <c:order val="1"/>
          <c:tx>
            <c:strRef>
              <c:f>'IL specific'!$A$90</c:f>
              <c:strCache>
                <c:ptCount val="1"/>
                <c:pt idx="0">
                  <c:v>Criminal Justice clients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dLbl>
              <c:idx val="9"/>
              <c:layout>
                <c:manualLayout>
                  <c:x val="9.433962264150943E-3"/>
                  <c:y val="0"/>
                </c:manualLayout>
              </c:layout>
              <c:spPr/>
              <c:txPr>
                <a:bodyPr/>
                <a:lstStyle/>
                <a:p>
                  <a:pPr>
                    <a:defRPr sz="24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'IL specific'!$C$87:$L$87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'IL specific'!$C$90:$L$90</c:f>
              <c:numCache>
                <c:formatCode>General</c:formatCode>
                <c:ptCount val="10"/>
                <c:pt idx="0">
                  <c:v>179</c:v>
                </c:pt>
                <c:pt idx="1">
                  <c:v>147</c:v>
                </c:pt>
                <c:pt idx="2">
                  <c:v>125</c:v>
                </c:pt>
                <c:pt idx="3">
                  <c:v>153</c:v>
                </c:pt>
                <c:pt idx="4">
                  <c:v>133</c:v>
                </c:pt>
                <c:pt idx="5">
                  <c:v>156</c:v>
                </c:pt>
                <c:pt idx="6">
                  <c:v>168</c:v>
                </c:pt>
                <c:pt idx="7">
                  <c:v>147</c:v>
                </c:pt>
                <c:pt idx="8">
                  <c:v>168</c:v>
                </c:pt>
                <c:pt idx="9">
                  <c:v>140</c:v>
                </c:pt>
              </c:numCache>
            </c:numRef>
          </c:val>
        </c:ser>
        <c:ser>
          <c:idx val="4"/>
          <c:order val="2"/>
          <c:tx>
            <c:strRef>
              <c:f>'IL specific'!$A$92</c:f>
              <c:strCache>
                <c:ptCount val="1"/>
                <c:pt idx="0">
                  <c:v>DUI/DWI offenders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</c:spPr>
          <c:invertIfNegative val="0"/>
          <c:dLbls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400"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'IL specific'!$C$87:$L$87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'IL specific'!$C$92:$L$92</c:f>
              <c:numCache>
                <c:formatCode>General</c:formatCode>
                <c:ptCount val="10"/>
                <c:pt idx="0">
                  <c:v>319</c:v>
                </c:pt>
                <c:pt idx="1">
                  <c:v>303</c:v>
                </c:pt>
                <c:pt idx="2">
                  <c:v>296</c:v>
                </c:pt>
                <c:pt idx="3">
                  <c:v>304</c:v>
                </c:pt>
                <c:pt idx="4">
                  <c:v>307</c:v>
                </c:pt>
                <c:pt idx="5">
                  <c:v>310</c:v>
                </c:pt>
                <c:pt idx="6">
                  <c:v>317</c:v>
                </c:pt>
                <c:pt idx="7">
                  <c:v>322</c:v>
                </c:pt>
                <c:pt idx="8">
                  <c:v>331</c:v>
                </c:pt>
                <c:pt idx="9">
                  <c:v>361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536128"/>
        <c:axId val="37537664"/>
      </c:barChart>
      <c:catAx>
        <c:axId val="37536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37537664"/>
        <c:crosses val="autoZero"/>
        <c:auto val="1"/>
        <c:lblAlgn val="ctr"/>
        <c:lblOffset val="100"/>
        <c:noMultiLvlLbl val="0"/>
      </c:catAx>
      <c:valAx>
        <c:axId val="37537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3753612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98066031219778"/>
          <c:y val="3.3083026126622173E-2"/>
          <c:w val="0.6121790302527973"/>
          <c:h val="0.88537147304985342"/>
        </c:manualLayout>
      </c:layout>
      <c:pieChart>
        <c:varyColors val="1"/>
        <c:ser>
          <c:idx val="0"/>
          <c:order val="0"/>
          <c:spPr>
            <a:ln w="12700">
              <a:solidFill>
                <a:schemeClr val="tx1">
                  <a:alpha val="48000"/>
                </a:schemeClr>
              </a:solidFill>
            </a:ln>
          </c:spPr>
          <c:dPt>
            <c:idx val="0"/>
            <c:bubble3D val="0"/>
            <c:spPr>
              <a:solidFill>
                <a:schemeClr val="accent4">
                  <a:lumMod val="75000"/>
                </a:schemeClr>
              </a:solidFill>
              <a:ln w="12700">
                <a:solidFill>
                  <a:schemeClr val="tx1">
                    <a:alpha val="48000"/>
                  </a:schemeClr>
                </a:solidFill>
              </a:ln>
            </c:spPr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>
                    <a:alpha val="48000"/>
                  </a:schemeClr>
                </a:solidFill>
              </a:ln>
            </c:spPr>
          </c:dPt>
          <c:dPt>
            <c:idx val="2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>
                    <a:alpha val="48000"/>
                  </a:schemeClr>
                </a:solidFill>
              </a:ln>
            </c:spPr>
          </c:dPt>
          <c:dLbls>
            <c:dLbl>
              <c:idx val="0"/>
              <c:layout>
                <c:manualLayout>
                  <c:x val="-4.6820002762812543E-3"/>
                  <c:y val="1.068863584237238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4.1521757148777455E-2"/>
                  <c:y val="-1.805460434466080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6.7373946677717917E-3"/>
                  <c:y val="-5.457217885943664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400">
                    <a:latin typeface="+mj-lt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Sheet2!$B$22:$B$24</c:f>
              <c:strCache>
                <c:ptCount val="3"/>
                <c:pt idx="0">
                  <c:v>No</c:v>
                </c:pt>
                <c:pt idx="1">
                  <c:v>Yes</c:v>
                </c:pt>
                <c:pt idx="2">
                  <c:v>Unknown</c:v>
                </c:pt>
              </c:strCache>
            </c:strRef>
          </c:cat>
          <c:val>
            <c:numRef>
              <c:f>Sheet2!$C$22:$C$24</c:f>
              <c:numCache>
                <c:formatCode>###0</c:formatCode>
                <c:ptCount val="3"/>
                <c:pt idx="0">
                  <c:v>345</c:v>
                </c:pt>
                <c:pt idx="1">
                  <c:v>99</c:v>
                </c:pt>
                <c:pt idx="2">
                  <c:v>68</c:v>
                </c:pt>
              </c:numCache>
            </c:numRef>
          </c:val>
        </c:ser>
        <c:ser>
          <c:idx val="1"/>
          <c:order val="1"/>
          <c:cat>
            <c:strRef>
              <c:f>Sheet2!$B$22:$B$24</c:f>
              <c:strCache>
                <c:ptCount val="3"/>
                <c:pt idx="0">
                  <c:v>No</c:v>
                </c:pt>
                <c:pt idx="1">
                  <c:v>Yes</c:v>
                </c:pt>
                <c:pt idx="2">
                  <c:v>Unknown</c:v>
                </c:pt>
              </c:strCache>
            </c:strRef>
          </c:cat>
          <c:val>
            <c:numRef>
              <c:f>Sheet2!$D$22:$D$24</c:f>
              <c:numCache>
                <c:formatCode>####.0</c:formatCode>
                <c:ptCount val="3"/>
                <c:pt idx="0">
                  <c:v>67.3828125</c:v>
                </c:pt>
                <c:pt idx="1">
                  <c:v>19.3359375</c:v>
                </c:pt>
                <c:pt idx="2">
                  <c:v>13.28125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68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/>
            </a:pPr>
            <a:r>
              <a:rPr lang="en-US" sz="1800" dirty="0"/>
              <a:t>Number of Individuals Receiving Community-Based Mental Health </a:t>
            </a:r>
            <a:r>
              <a:rPr lang="en-US" sz="1800" dirty="0" smtClean="0"/>
              <a:t>Treatment: Historical </a:t>
            </a:r>
            <a:r>
              <a:rPr lang="en-US" sz="1800" dirty="0"/>
              <a:t>and Predicted</a:t>
            </a:r>
          </a:p>
        </c:rich>
      </c:tx>
      <c:layout>
        <c:manualLayout>
          <c:xMode val="edge"/>
          <c:yMode val="edge"/>
          <c:x val="0.1243766025904337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789218063284611"/>
          <c:y val="0.24739784946236559"/>
          <c:w val="0.85440456848817914"/>
          <c:h val="0.59284063176313484"/>
        </c:manualLayout>
      </c:layout>
      <c:scatterChart>
        <c:scatterStyle val="lineMarker"/>
        <c:varyColors val="0"/>
        <c:ser>
          <c:idx val="0"/>
          <c:order val="0"/>
          <c:spPr>
            <a:ln w="57150">
              <a:solidFill>
                <a:srgbClr val="7030A0"/>
              </a:solidFill>
            </a:ln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>
                <c:manualLayout>
                  <c:x val="-6.2561094819159335E-2"/>
                  <c:y val="3.87096774193549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'client #s'!$A$2:$A$12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xVal>
          <c:yVal>
            <c:numRef>
              <c:f>'client #s'!$B$2:$B$12</c:f>
              <c:numCache>
                <c:formatCode>_(* #,##0_);_(* \(#,##0\);_(* "-"??_);_(@_)</c:formatCode>
                <c:ptCount val="11"/>
                <c:pt idx="0">
                  <c:v>162071</c:v>
                </c:pt>
                <c:pt idx="1">
                  <c:v>164848</c:v>
                </c:pt>
                <c:pt idx="2">
                  <c:v>179580</c:v>
                </c:pt>
                <c:pt idx="3">
                  <c:v>185158</c:v>
                </c:pt>
                <c:pt idx="4">
                  <c:v>166187</c:v>
                </c:pt>
                <c:pt idx="5">
                  <c:v>160472</c:v>
                </c:pt>
                <c:pt idx="6">
                  <c:v>145546</c:v>
                </c:pt>
                <c:pt idx="7">
                  <c:v>136047</c:v>
                </c:pt>
                <c:pt idx="8">
                  <c:v>135758</c:v>
                </c:pt>
                <c:pt idx="9">
                  <c:v>135197</c:v>
                </c:pt>
              </c:numCache>
            </c:numRef>
          </c:yVal>
          <c:smooth val="0"/>
        </c:ser>
        <c:ser>
          <c:idx val="2"/>
          <c:order val="1"/>
          <c:spPr>
            <a:ln w="28575">
              <a:solidFill>
                <a:srgbClr val="002060"/>
              </a:solidFill>
            </a:ln>
          </c:spPr>
          <c:marker>
            <c:symbol val="x"/>
            <c:size val="8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Lbls>
            <c:dLbl>
              <c:idx val="10"/>
              <c:layout>
                <c:manualLayout>
                  <c:x val="-5.8651026392961877E-3"/>
                  <c:y val="-5.16132418931504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'client #s'!$A$2:$A$12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xVal>
          <c:yVal>
            <c:numRef>
              <c:f>'client #s'!$C$2:$C$12</c:f>
              <c:numCache>
                <c:formatCode>General</c:formatCode>
                <c:ptCount val="11"/>
                <c:pt idx="10" formatCode="_(* #,##0_);_(* \(#,##0\);_(* &quot;-&quot;??_);_(@_)">
                  <c:v>142197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841152"/>
        <c:axId val="37847424"/>
      </c:scatterChart>
      <c:valAx>
        <c:axId val="37841152"/>
        <c:scaling>
          <c:orientation val="minMax"/>
          <c:max val="2015"/>
          <c:min val="2005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Fiscal 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7847424"/>
        <c:crosses val="autoZero"/>
        <c:crossBetween val="midCat"/>
      </c:valAx>
      <c:valAx>
        <c:axId val="37847424"/>
        <c:scaling>
          <c:orientation val="minMax"/>
          <c:min val="100000"/>
        </c:scaling>
        <c:delete val="0"/>
        <c:axPos val="l"/>
        <c:majorGridlines>
          <c:spPr>
            <a:ln>
              <a:solidFill>
                <a:schemeClr val="bg1">
                  <a:lumMod val="65000"/>
                  <a:alpha val="45000"/>
                </a:schemeClr>
              </a:solidFill>
            </a:ln>
          </c:spPr>
        </c:majorGridlines>
        <c:numFmt formatCode="_(* #,##0_);_(* \(#,##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7841152"/>
        <c:crosses val="autoZero"/>
        <c:crossBetween val="midCat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+mj-lt"/>
        </a:defRPr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Number in Substance Abuse Treatment: </a:t>
            </a:r>
          </a:p>
          <a:p>
            <a:pPr>
              <a:defRPr sz="2000"/>
            </a:pPr>
            <a:r>
              <a:rPr lang="en-US" sz="2000"/>
              <a:t>Historical and Predicted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8.4169543930018881E-2"/>
          <c:y val="0.2489893865307653"/>
          <c:w val="0.89267560802367141"/>
          <c:h val="0.5953190545059418"/>
        </c:manualLayout>
      </c:layout>
      <c:lineChart>
        <c:grouping val="standard"/>
        <c:varyColors val="0"/>
        <c:ser>
          <c:idx val="0"/>
          <c:order val="0"/>
          <c:tx>
            <c:strRef>
              <c:f>'IL specific'!$B$118</c:f>
              <c:strCache>
                <c:ptCount val="1"/>
                <c:pt idx="0">
                  <c:v>Number of clients in treatment</c:v>
                </c:pt>
              </c:strCache>
            </c:strRef>
          </c:tx>
          <c:spPr>
            <a:ln w="57150"/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>
                <c:manualLayout>
                  <c:x val="-4.4444444444444446E-2"/>
                  <c:y val="-5.55555555555555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'IL specific'!$C$117:$P$117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'IL specific'!$C$118:$P$118</c:f>
              <c:numCache>
                <c:formatCode>#,##0</c:formatCode>
                <c:ptCount val="14"/>
                <c:pt idx="0">
                  <c:v>45375</c:v>
                </c:pt>
                <c:pt idx="1">
                  <c:v>46204</c:v>
                </c:pt>
                <c:pt idx="2">
                  <c:v>42709</c:v>
                </c:pt>
                <c:pt idx="3">
                  <c:v>40871</c:v>
                </c:pt>
                <c:pt idx="4">
                  <c:v>43724</c:v>
                </c:pt>
                <c:pt idx="5">
                  <c:v>45668</c:v>
                </c:pt>
                <c:pt idx="6">
                  <c:v>43889</c:v>
                </c:pt>
                <c:pt idx="7">
                  <c:v>45149</c:v>
                </c:pt>
                <c:pt idx="8">
                  <c:v>41863</c:v>
                </c:pt>
                <c:pt idx="9">
                  <c:v>43971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'IL specific'!$B$119</c:f>
              <c:strCache>
                <c:ptCount val="1"/>
              </c:strCache>
            </c:strRef>
          </c:tx>
          <c:spPr>
            <a:ln w="38100"/>
          </c:spPr>
          <c:marker>
            <c:spPr>
              <a:solidFill>
                <a:srgbClr val="002060"/>
              </a:solidFill>
              <a:ln w="38100"/>
            </c:spPr>
          </c:marker>
          <c:dLbls>
            <c:dLbl>
              <c:idx val="13"/>
              <c:layout>
                <c:manualLayout>
                  <c:x val="-1.9444444444444445E-2"/>
                  <c:y val="-6.4814814814814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layout>
                <c:manualLayout>
                  <c:x val="-1.8779342723004695E-2"/>
                  <c:y val="-6.9444444444444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'IL specific'!$C$117:$P$117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'IL specific'!$C$119:$Q$119</c:f>
              <c:numCache>
                <c:formatCode>General</c:formatCode>
                <c:ptCount val="15"/>
                <c:pt idx="14" formatCode="#,##0">
                  <c:v>53571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162304"/>
        <c:axId val="46163840"/>
      </c:lineChart>
      <c:catAx>
        <c:axId val="46162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6163840"/>
        <c:crosses val="autoZero"/>
        <c:auto val="1"/>
        <c:lblAlgn val="ctr"/>
        <c:lblOffset val="100"/>
        <c:noMultiLvlLbl val="0"/>
      </c:catAx>
      <c:valAx>
        <c:axId val="4616384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  <a:alpha val="37000"/>
                </a:schemeClr>
              </a:solidFill>
            </a:ln>
          </c:spPr>
        </c:majorGridlines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616230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+mj-lt"/>
        </a:defRPr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/>
            </a:pPr>
            <a:r>
              <a:rPr lang="en-US" sz="1800" dirty="0"/>
              <a:t>State Appropriations to Department of Human</a:t>
            </a:r>
            <a:r>
              <a:rPr lang="en-US" sz="1800" baseline="0" dirty="0"/>
              <a:t> </a:t>
            </a:r>
            <a:r>
              <a:rPr lang="en-US" sz="1800" dirty="0" smtClean="0"/>
              <a:t>Services </a:t>
            </a:r>
            <a:r>
              <a:rPr lang="en-US" sz="1800" b="0" dirty="0" smtClean="0"/>
              <a:t>(</a:t>
            </a:r>
            <a:r>
              <a:rPr lang="en-US" sz="1600" b="0" dirty="0" smtClean="0"/>
              <a:t>2015 Dollars)</a:t>
            </a:r>
            <a:endParaRPr lang="en-US" sz="1600" b="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7301827464082623"/>
          <c:y val="0.18362622285850633"/>
          <c:w val="0.81135707196040863"/>
          <c:h val="0.65606657122405154"/>
        </c:manualLayout>
      </c:layout>
      <c:lineChart>
        <c:grouping val="standard"/>
        <c:varyColors val="0"/>
        <c:ser>
          <c:idx val="1"/>
          <c:order val="0"/>
          <c:tx>
            <c:strRef>
              <c:f>'Auditor DHS'!$A$82</c:f>
              <c:strCache>
                <c:ptCount val="1"/>
                <c:pt idx="0">
                  <c:v>State Appropriations - Real Dollars</c:v>
                </c:pt>
              </c:strCache>
            </c:strRef>
          </c:tx>
          <c:spPr>
            <a:ln w="38100">
              <a:solidFill>
                <a:srgbClr val="7030A0"/>
              </a:solidFill>
              <a:prstDash val="solid"/>
            </a:ln>
          </c:spPr>
          <c:marker>
            <c:symbol val="none"/>
          </c:marker>
          <c:cat>
            <c:numRef>
              <c:f>'Auditor DHS'!$B$80:$R$80</c:f>
              <c:numCache>
                <c:formatCode>General</c:formatCode>
                <c:ptCount val="17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  <c:pt idx="15">
                  <c:v>2013</c:v>
                </c:pt>
                <c:pt idx="16">
                  <c:v>2014</c:v>
                </c:pt>
              </c:numCache>
            </c:numRef>
          </c:cat>
          <c:val>
            <c:numRef>
              <c:f>'Auditor DHS'!$B$82:$R$82</c:f>
              <c:numCache>
                <c:formatCode>_("$"* #,##0_);_("$"* \(#,##0\);_("$"* "-"??_);_(@_)</c:formatCode>
                <c:ptCount val="17"/>
                <c:pt idx="0">
                  <c:v>5477205.5553032178</c:v>
                </c:pt>
                <c:pt idx="1">
                  <c:v>5085120.0893609244</c:v>
                </c:pt>
                <c:pt idx="2">
                  <c:v>5018317.8621445494</c:v>
                </c:pt>
                <c:pt idx="4">
                  <c:v>5155777.0042123096</c:v>
                </c:pt>
                <c:pt idx="5">
                  <c:v>4691422.999223996</c:v>
                </c:pt>
                <c:pt idx="6">
                  <c:v>4760217.8719438445</c:v>
                </c:pt>
                <c:pt idx="7">
                  <c:v>4714584.6691872058</c:v>
                </c:pt>
                <c:pt idx="8">
                  <c:v>4614795.1574483104</c:v>
                </c:pt>
                <c:pt idx="9">
                  <c:v>4699646.8558794465</c:v>
                </c:pt>
                <c:pt idx="10">
                  <c:v>4661187.0303173857</c:v>
                </c:pt>
                <c:pt idx="11">
                  <c:v>4877664.9789242363</c:v>
                </c:pt>
                <c:pt idx="12">
                  <c:v>4453613.9164693765</c:v>
                </c:pt>
                <c:pt idx="13">
                  <c:v>4226019.1404076777</c:v>
                </c:pt>
                <c:pt idx="14">
                  <c:v>3651893.1777062053</c:v>
                </c:pt>
                <c:pt idx="15">
                  <c:v>3654637.3598619071</c:v>
                </c:pt>
                <c:pt idx="16">
                  <c:v>3326829.875403991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212992"/>
        <c:axId val="76284672"/>
      </c:lineChart>
      <c:catAx>
        <c:axId val="4821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76284672"/>
        <c:crosses val="autoZero"/>
        <c:auto val="1"/>
        <c:lblAlgn val="ctr"/>
        <c:lblOffset val="100"/>
        <c:noMultiLvlLbl val="0"/>
      </c:catAx>
      <c:valAx>
        <c:axId val="76284672"/>
        <c:scaling>
          <c:orientation val="minMax"/>
        </c:scaling>
        <c:delete val="0"/>
        <c:axPos val="l"/>
        <c:majorGridlines>
          <c:spPr>
            <a:ln>
              <a:solidFill>
                <a:schemeClr val="lt1">
                  <a:shade val="50000"/>
                  <a:alpha val="41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050" b="1"/>
                </a:pPr>
                <a:r>
                  <a:rPr lang="en-US" sz="1050" b="0" dirty="0" smtClean="0"/>
                  <a:t>Appropriations</a:t>
                </a:r>
                <a:r>
                  <a:rPr lang="en-US" sz="1050" b="0" baseline="0" dirty="0" smtClean="0"/>
                  <a:t> Amount (</a:t>
                </a:r>
                <a:r>
                  <a:rPr lang="en-US" sz="1050" b="0" dirty="0" smtClean="0"/>
                  <a:t>2015 Dollars)</a:t>
                </a:r>
                <a:endParaRPr lang="en-US" sz="1050" b="0" dirty="0"/>
              </a:p>
            </c:rich>
          </c:tx>
          <c:layout>
            <c:manualLayout>
              <c:xMode val="edge"/>
              <c:yMode val="edge"/>
              <c:x val="1.2073372494589485E-2"/>
              <c:y val="0.13438379861608207"/>
            </c:manualLayout>
          </c:layout>
          <c:overlay val="0"/>
        </c:title>
        <c:numFmt formatCode="#,##0" sourceLinked="0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821299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+mj-lt"/>
        </a:defRPr>
      </a:pPr>
      <a:endParaRPr lang="en-US"/>
    </a:p>
  </c:txPr>
  <c:externalData r:id="rId2">
    <c:autoUpdate val="0"/>
  </c:externalData>
  <c:userShapes r:id="rId3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/>
            </a:pPr>
            <a:r>
              <a:rPr lang="en-US" sz="1800" dirty="0"/>
              <a:t>Division</a:t>
            </a:r>
            <a:r>
              <a:rPr lang="en-US" sz="1800" baseline="0" dirty="0"/>
              <a:t> </a:t>
            </a:r>
            <a:r>
              <a:rPr lang="en-US" sz="1800" dirty="0"/>
              <a:t>of Mental Health Expenditures: </a:t>
            </a:r>
          </a:p>
          <a:p>
            <a:pPr>
              <a:defRPr sz="1600"/>
            </a:pPr>
            <a:r>
              <a:rPr lang="en-US" sz="1600" b="0" dirty="0" smtClean="0"/>
              <a:t>(2015 Dollars)</a:t>
            </a:r>
            <a:endParaRPr lang="en-US" sz="1600" b="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943665921625524"/>
          <c:y val="0.17652765102475398"/>
          <c:w val="0.82897133402897527"/>
          <c:h val="0.71430467417987842"/>
        </c:manualLayout>
      </c:layout>
      <c:lineChart>
        <c:grouping val="standard"/>
        <c:varyColors val="0"/>
        <c:ser>
          <c:idx val="1"/>
          <c:order val="0"/>
          <c:tx>
            <c:strRef>
              <c:f>'By Approp (2)'!$B$44</c:f>
              <c:strCache>
                <c:ptCount val="1"/>
                <c:pt idx="0">
                  <c:v>Real DMH Funding Dollars</c:v>
                </c:pt>
              </c:strCache>
            </c:strRef>
          </c:tx>
          <c:spPr>
            <a:ln w="38100">
              <a:solidFill>
                <a:srgbClr val="7030A0"/>
              </a:solidFill>
              <a:prstDash val="solid"/>
            </a:ln>
          </c:spPr>
          <c:marker>
            <c:symbol val="none"/>
          </c:marker>
          <c:cat>
            <c:strRef>
              <c:f>'By Approp (2)'!$C$31:$M$31</c:f>
              <c:strCache>
                <c:ptCount val="11"/>
                <c:pt idx="0">
                  <c:v>FY05</c:v>
                </c:pt>
                <c:pt idx="1">
                  <c:v>FY06</c:v>
                </c:pt>
                <c:pt idx="2">
                  <c:v>FY07</c:v>
                </c:pt>
                <c:pt idx="3">
                  <c:v>FY08</c:v>
                </c:pt>
                <c:pt idx="4">
                  <c:v>FY09</c:v>
                </c:pt>
                <c:pt idx="5">
                  <c:v>FY10</c:v>
                </c:pt>
                <c:pt idx="6">
                  <c:v>FY11</c:v>
                </c:pt>
                <c:pt idx="7">
                  <c:v>FY12</c:v>
                </c:pt>
                <c:pt idx="8">
                  <c:v>FY13</c:v>
                </c:pt>
                <c:pt idx="9">
                  <c:v>FY14</c:v>
                </c:pt>
                <c:pt idx="10">
                  <c:v>FY15</c:v>
                </c:pt>
              </c:strCache>
            </c:strRef>
          </c:cat>
          <c:val>
            <c:numRef>
              <c:f>'By Approp (2)'!$C$44:$M$44</c:f>
              <c:numCache>
                <c:formatCode>_("$"* #,##0_);_("$"* \(#,##0\);_("$"* "-"??_);_(@_)</c:formatCode>
                <c:ptCount val="11"/>
                <c:pt idx="0">
                  <c:v>802961.23163551081</c:v>
                </c:pt>
                <c:pt idx="1">
                  <c:v>780916.02653827635</c:v>
                </c:pt>
                <c:pt idx="2">
                  <c:v>798066.68646648596</c:v>
                </c:pt>
                <c:pt idx="3">
                  <c:v>800706.28562161012</c:v>
                </c:pt>
                <c:pt idx="4">
                  <c:v>791711.39996098704</c:v>
                </c:pt>
                <c:pt idx="5">
                  <c:v>697405.94792921213</c:v>
                </c:pt>
                <c:pt idx="6">
                  <c:v>651103.98329494172</c:v>
                </c:pt>
                <c:pt idx="7">
                  <c:v>602383.93429679133</c:v>
                </c:pt>
                <c:pt idx="8">
                  <c:v>620824.0720756189</c:v>
                </c:pt>
                <c:pt idx="9">
                  <c:v>629528.8533093466</c:v>
                </c:pt>
                <c:pt idx="10">
                  <c:v>724891.1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452544"/>
        <c:axId val="91454080"/>
      </c:lineChart>
      <c:catAx>
        <c:axId val="914525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91454080"/>
        <c:crosses val="autoZero"/>
        <c:auto val="1"/>
        <c:lblAlgn val="ctr"/>
        <c:lblOffset val="100"/>
        <c:noMultiLvlLbl val="0"/>
      </c:catAx>
      <c:valAx>
        <c:axId val="91454080"/>
        <c:scaling>
          <c:orientation val="minMax"/>
        </c:scaling>
        <c:delete val="0"/>
        <c:axPos val="l"/>
        <c:majorGridlines>
          <c:spPr>
            <a:ln>
              <a:solidFill>
                <a:schemeClr val="lt1">
                  <a:shade val="50000"/>
                  <a:alpha val="36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100" b="0"/>
                </a:pPr>
                <a:r>
                  <a:rPr lang="en-US" sz="1100" b="0"/>
                  <a:t>Spent</a:t>
                </a:r>
                <a:r>
                  <a:rPr lang="en-US" sz="1100" b="0" baseline="0"/>
                  <a:t> (2</a:t>
                </a:r>
                <a:r>
                  <a:rPr lang="en-US" sz="1100" b="0"/>
                  <a:t>015 Dollars)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9145254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+mj-lt"/>
        </a:defRPr>
      </a:pPr>
      <a:endParaRPr lang="en-US"/>
    </a:p>
  </c:txPr>
  <c:externalData r:id="rId2">
    <c:autoUpdate val="0"/>
  </c:externalData>
  <c:userShapes r:id="rId3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dLbls>
            <c:txPr>
              <a:bodyPr/>
              <a:lstStyle/>
              <a:p>
                <a:pPr>
                  <a:defRPr sz="1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Sheet1!$B$4:$B$10</c:f>
              <c:strCache>
                <c:ptCount val="7"/>
                <c:pt idx="0">
                  <c:v>Medicaid</c:v>
                </c:pt>
                <c:pt idx="1">
                  <c:v>State Mental Health</c:v>
                </c:pt>
                <c:pt idx="2">
                  <c:v>State Child Welfare</c:v>
                </c:pt>
                <c:pt idx="3">
                  <c:v>US Veterans Admin</c:v>
                </c:pt>
                <c:pt idx="4">
                  <c:v>Private Insurance</c:v>
                </c:pt>
                <c:pt idx="5">
                  <c:v>Medicare</c:v>
                </c:pt>
                <c:pt idx="6">
                  <c:v>Other</c:v>
                </c:pt>
              </c:strCache>
            </c:strRef>
          </c:cat>
          <c:val>
            <c:numRef>
              <c:f>Sheet1!$C$4:$C$10</c:f>
              <c:numCache>
                <c:formatCode>0.0%</c:formatCode>
                <c:ptCount val="7"/>
                <c:pt idx="0">
                  <c:v>0.48</c:v>
                </c:pt>
                <c:pt idx="1">
                  <c:v>0.26500000000000001</c:v>
                </c:pt>
                <c:pt idx="2">
                  <c:v>0.10299999999999999</c:v>
                </c:pt>
                <c:pt idx="3">
                  <c:v>4.5999999999999999E-2</c:v>
                </c:pt>
                <c:pt idx="4">
                  <c:v>3.5999999999999997E-2</c:v>
                </c:pt>
                <c:pt idx="5">
                  <c:v>0.02</c:v>
                </c:pt>
                <c:pt idx="6">
                  <c:v>4.9999999999999933E-2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"/>
        <c:axId val="92346624"/>
        <c:axId val="92475392"/>
      </c:barChart>
      <c:catAx>
        <c:axId val="92346624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92475392"/>
        <c:crosses val="autoZero"/>
        <c:auto val="1"/>
        <c:lblAlgn val="ctr"/>
        <c:lblOffset val="100"/>
        <c:noMultiLvlLbl val="0"/>
      </c:catAx>
      <c:valAx>
        <c:axId val="92475392"/>
        <c:scaling>
          <c:orientation val="minMax"/>
        </c:scaling>
        <c:delete val="0"/>
        <c:axPos val="b"/>
        <c:majorGridlines>
          <c:spPr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c:spPr>
        </c:majorGridlines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2346624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Division of Mental Health State Hospital Services: </a:t>
            </a:r>
          </a:p>
          <a:p>
            <a:pPr>
              <a:defRPr sz="2000"/>
            </a:pPr>
            <a:r>
              <a:rPr lang="en-US" sz="2000"/>
              <a:t>Civil and</a:t>
            </a:r>
            <a:r>
              <a:rPr lang="en-US" sz="2000" baseline="0"/>
              <a:t> Total</a:t>
            </a:r>
            <a:endParaRPr lang="en-US" sz="200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6690811797312592E-2"/>
          <c:y val="0.20954896022612557"/>
          <c:w val="0.61781025100432574"/>
          <c:h val="0.65811588935998389"/>
        </c:manualLayout>
      </c:layout>
      <c:lineChart>
        <c:grouping val="standard"/>
        <c:varyColors val="0"/>
        <c:ser>
          <c:idx val="1"/>
          <c:order val="0"/>
          <c:tx>
            <c:strRef>
              <c:f>'client #s'!$E$18</c:f>
              <c:strCache>
                <c:ptCount val="1"/>
                <c:pt idx="0">
                  <c:v>Unduplicated Count of Individuals Receiving Services</c:v>
                </c:pt>
              </c:strCache>
            </c:strRef>
          </c:tx>
          <c:spPr>
            <a:ln w="57150">
              <a:solidFill>
                <a:sysClr val="windowText" lastClr="000000"/>
              </a:solidFill>
              <a:prstDash val="sysDash"/>
            </a:ln>
          </c:spPr>
          <c:marker>
            <c:symbol val="none"/>
          </c:marker>
          <c:cat>
            <c:numRef>
              <c:f>'client #s'!$A$19:$A$28</c:f>
              <c:numCache>
                <c:formatCode>General</c:formatCod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numCache>
            </c:numRef>
          </c:cat>
          <c:val>
            <c:numRef>
              <c:f>'client #s'!$E$19:$E$28</c:f>
              <c:numCache>
                <c:formatCode>_(* #,##0_);_(* \(#,##0\);_(* "-"??_);_(@_)</c:formatCode>
                <c:ptCount val="10"/>
                <c:pt idx="1">
                  <c:v>8717</c:v>
                </c:pt>
                <c:pt idx="2">
                  <c:v>8322</c:v>
                </c:pt>
                <c:pt idx="3">
                  <c:v>8162</c:v>
                </c:pt>
                <c:pt idx="4">
                  <c:v>8074</c:v>
                </c:pt>
                <c:pt idx="5">
                  <c:v>8218</c:v>
                </c:pt>
                <c:pt idx="6">
                  <c:v>8968</c:v>
                </c:pt>
                <c:pt idx="7">
                  <c:v>7704</c:v>
                </c:pt>
                <c:pt idx="8">
                  <c:v>6287</c:v>
                </c:pt>
                <c:pt idx="9">
                  <c:v>5473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'client #s'!$C$18</c:f>
              <c:strCache>
                <c:ptCount val="1"/>
                <c:pt idx="0">
                  <c:v>Civil Admissions</c:v>
                </c:pt>
              </c:strCache>
            </c:strRef>
          </c:tx>
          <c:spPr>
            <a:ln w="57150">
              <a:solidFill>
                <a:srgbClr val="8A47CC">
                  <a:lumMod val="75000"/>
                </a:srgbClr>
              </a:solidFill>
            </a:ln>
          </c:spPr>
          <c:marker>
            <c:symbol val="none"/>
          </c:marker>
          <c:val>
            <c:numRef>
              <c:f>'client #s'!$C$19:$C$28</c:f>
              <c:numCache>
                <c:formatCode>_(* #,##0_);_(* \(#,##0\);_(* "-"??_);_(@_)</c:formatCode>
                <c:ptCount val="10"/>
                <c:pt idx="0">
                  <c:v>9580</c:v>
                </c:pt>
                <c:pt idx="1">
                  <c:v>11083</c:v>
                </c:pt>
                <c:pt idx="2">
                  <c:v>10955</c:v>
                </c:pt>
                <c:pt idx="3">
                  <c:v>10373</c:v>
                </c:pt>
                <c:pt idx="4">
                  <c:v>10348</c:v>
                </c:pt>
                <c:pt idx="5">
                  <c:v>10538</c:v>
                </c:pt>
                <c:pt idx="6">
                  <c:v>9948</c:v>
                </c:pt>
                <c:pt idx="7">
                  <c:v>8586</c:v>
                </c:pt>
                <c:pt idx="8">
                  <c:v>7045</c:v>
                </c:pt>
                <c:pt idx="9">
                  <c:v>6000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'client #s'!$B$18</c:f>
              <c:strCache>
                <c:ptCount val="1"/>
                <c:pt idx="0">
                  <c:v>Civil Presentations</c:v>
                </c:pt>
              </c:strCache>
            </c:strRef>
          </c:tx>
          <c:spPr>
            <a:ln w="57150">
              <a:solidFill>
                <a:srgbClr val="8A47CC">
                  <a:lumMod val="40000"/>
                  <a:lumOff val="60000"/>
                </a:srgbClr>
              </a:solidFill>
            </a:ln>
          </c:spPr>
          <c:marker>
            <c:symbol val="none"/>
          </c:marker>
          <c:val>
            <c:numRef>
              <c:f>'client #s'!$B$19:$B$28</c:f>
              <c:numCache>
                <c:formatCode>_(* #,##0_);_(* \(#,##0\);_(* "-"??_);_(@_)</c:formatCode>
                <c:ptCount val="10"/>
                <c:pt idx="0">
                  <c:v>11233</c:v>
                </c:pt>
                <c:pt idx="1">
                  <c:v>12440</c:v>
                </c:pt>
                <c:pt idx="2">
                  <c:v>12478</c:v>
                </c:pt>
                <c:pt idx="3">
                  <c:v>11668</c:v>
                </c:pt>
                <c:pt idx="4">
                  <c:v>11364</c:v>
                </c:pt>
                <c:pt idx="5">
                  <c:v>11682</c:v>
                </c:pt>
                <c:pt idx="6">
                  <c:v>11027</c:v>
                </c:pt>
                <c:pt idx="7">
                  <c:v>9990</c:v>
                </c:pt>
                <c:pt idx="8">
                  <c:v>7833</c:v>
                </c:pt>
                <c:pt idx="9">
                  <c:v>6797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772928"/>
        <c:axId val="106205568"/>
      </c:lineChart>
      <c:catAx>
        <c:axId val="105772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Fiscal Year</a:t>
                </a:r>
              </a:p>
            </c:rich>
          </c:tx>
          <c:layout>
            <c:manualLayout>
              <c:xMode val="edge"/>
              <c:yMode val="edge"/>
              <c:x val="0.31878968010084929"/>
              <c:y val="0.9518954248366012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06205568"/>
        <c:crosses val="autoZero"/>
        <c:auto val="1"/>
        <c:lblAlgn val="ctr"/>
        <c:lblOffset val="100"/>
        <c:noMultiLvlLbl val="0"/>
      </c:catAx>
      <c:valAx>
        <c:axId val="10620556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  <a:alpha val="47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ysClr val="windowText" lastClr="000000"/>
                </a:solidFill>
              </a:defRPr>
            </a:pPr>
            <a:endParaRPr lang="en-US"/>
          </a:p>
        </c:txPr>
        <c:crossAx val="105772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408349870951938"/>
          <c:y val="0.32212008883504945"/>
          <c:w val="0.26537631975314396"/>
          <c:h val="0.64747248132444979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</c:spPr>
  <c:txPr>
    <a:bodyPr/>
    <a:lstStyle/>
    <a:p>
      <a:pPr>
        <a:defRPr>
          <a:latin typeface="+mj-lt"/>
        </a:defRPr>
      </a:pPr>
      <a:endParaRPr lang="en-US"/>
    </a:p>
  </c:tx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b="1" dirty="0">
                <a:latin typeface="+mj-lt"/>
              </a:rPr>
              <a:t>Percent of Facilities with Programs for </a:t>
            </a:r>
            <a:endParaRPr lang="en-US" sz="2000" b="1" dirty="0" smtClean="0">
              <a:latin typeface="+mj-lt"/>
            </a:endParaRPr>
          </a:p>
          <a:p>
            <a:pPr>
              <a:defRPr/>
            </a:pPr>
            <a:r>
              <a:rPr lang="en-US" sz="2000" b="1" dirty="0" smtClean="0">
                <a:latin typeface="+mj-lt"/>
              </a:rPr>
              <a:t>Co-occurring </a:t>
            </a:r>
            <a:r>
              <a:rPr lang="en-US" sz="2000" b="1" dirty="0">
                <a:latin typeface="+mj-lt"/>
              </a:rPr>
              <a:t>Disorders</a:t>
            </a:r>
          </a:p>
        </c:rich>
      </c:tx>
      <c:layout>
        <c:manualLayout>
          <c:xMode val="edge"/>
          <c:yMode val="edge"/>
          <c:x val="0.23071992660209509"/>
          <c:y val="5.5372058755813414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2757861980048938"/>
          <c:y val="0.20492744948495409"/>
          <c:w val="0.47535329302802781"/>
          <c:h val="0.79032459291285551"/>
        </c:manualLayout>
      </c:layout>
      <c:pieChart>
        <c:varyColors val="1"/>
        <c:ser>
          <c:idx val="1"/>
          <c:order val="0"/>
          <c:spPr>
            <a:ln w="12700">
              <a:solidFill>
                <a:schemeClr val="tx1">
                  <a:alpha val="43000"/>
                </a:schemeClr>
              </a:solidFill>
            </a:ln>
          </c:spPr>
          <c:dLbls>
            <c:dLbl>
              <c:idx val="0"/>
              <c:layout>
                <c:manualLayout>
                  <c:x val="-4.7789502411639687E-3"/>
                  <c:y val="-1.140761143609105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Programs for </a:t>
                    </a:r>
                  </a:p>
                  <a:p>
                    <a:r>
                      <a:rPr lang="en-US"/>
                      <a:t>Co-occuring Disorders, 
42%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1.0987889425206085E-3"/>
                  <c:y val="-1.570869588787586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No </a:t>
                    </a:r>
                  </a:p>
                  <a:p>
                    <a:r>
                      <a:rPr lang="en-US" dirty="0" smtClean="0"/>
                      <a:t>Co-occurring </a:t>
                    </a:r>
                    <a:r>
                      <a:rPr lang="en-US" dirty="0"/>
                      <a:t>Programs,  
58%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800">
                    <a:latin typeface="+mj-lt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Sheet2!$B$4:$B$5</c:f>
              <c:strCache>
                <c:ptCount val="2"/>
                <c:pt idx="0">
                  <c:v>Co-occuring Program</c:v>
                </c:pt>
                <c:pt idx="1">
                  <c:v>No Co-occurring Program </c:v>
                </c:pt>
              </c:strCache>
            </c:strRef>
          </c:cat>
          <c:val>
            <c:numRef>
              <c:f>Sheet2!$C$4:$C$5</c:f>
              <c:numCache>
                <c:formatCode>General</c:formatCode>
                <c:ptCount val="2"/>
                <c:pt idx="0">
                  <c:v>214</c:v>
                </c:pt>
                <c:pt idx="1">
                  <c:v>298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Cocaine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FY2007</c:v>
                </c:pt>
                <c:pt idx="1">
                  <c:v>FY2009</c:v>
                </c:pt>
                <c:pt idx="2">
                  <c:v>FY2010</c:v>
                </c:pt>
                <c:pt idx="3">
                  <c:v>FY2012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16938</c:v>
                </c:pt>
                <c:pt idx="1">
                  <c:v>9992</c:v>
                </c:pt>
                <c:pt idx="2">
                  <c:v>7274</c:v>
                </c:pt>
                <c:pt idx="3">
                  <c:v>5665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Heroin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FY2007</c:v>
                </c:pt>
                <c:pt idx="1">
                  <c:v>FY2009</c:v>
                </c:pt>
                <c:pt idx="2">
                  <c:v>FY2010</c:v>
                </c:pt>
                <c:pt idx="3">
                  <c:v>FY2012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26836</c:v>
                </c:pt>
                <c:pt idx="1">
                  <c:v>19099</c:v>
                </c:pt>
                <c:pt idx="2">
                  <c:v>16044</c:v>
                </c:pt>
                <c:pt idx="3">
                  <c:v>15360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Cannabis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FY2007</c:v>
                </c:pt>
                <c:pt idx="1">
                  <c:v>FY2009</c:v>
                </c:pt>
                <c:pt idx="2">
                  <c:v>FY2010</c:v>
                </c:pt>
                <c:pt idx="3">
                  <c:v>FY2012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9639</c:v>
                </c:pt>
                <c:pt idx="1">
                  <c:v>8890</c:v>
                </c:pt>
                <c:pt idx="2">
                  <c:v>6744</c:v>
                </c:pt>
                <c:pt idx="3">
                  <c:v>6625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Alcohol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FY2007</c:v>
                </c:pt>
                <c:pt idx="1">
                  <c:v>FY2009</c:v>
                </c:pt>
                <c:pt idx="2">
                  <c:v>FY2010</c:v>
                </c:pt>
                <c:pt idx="3">
                  <c:v>FY2012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12704</c:v>
                </c:pt>
                <c:pt idx="1">
                  <c:v>11329</c:v>
                </c:pt>
                <c:pt idx="2">
                  <c:v>9023</c:v>
                </c:pt>
                <c:pt idx="3">
                  <c:v>7984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388544"/>
        <c:axId val="131390080"/>
      </c:barChart>
      <c:catAx>
        <c:axId val="131388544"/>
        <c:scaling>
          <c:orientation val="minMax"/>
        </c:scaling>
        <c:delete val="0"/>
        <c:axPos val="b"/>
        <c:majorTickMark val="out"/>
        <c:minorTickMark val="none"/>
        <c:tickLblPos val="nextTo"/>
        <c:crossAx val="131390080"/>
        <c:crosses val="autoZero"/>
        <c:auto val="1"/>
        <c:lblAlgn val="ctr"/>
        <c:lblOffset val="100"/>
        <c:noMultiLvlLbl val="0"/>
      </c:catAx>
      <c:valAx>
        <c:axId val="131390080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131388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/>
            </a:pPr>
            <a:r>
              <a:rPr lang="en-US" sz="2000" dirty="0"/>
              <a:t>Unduplicated Number Served For Alcohol and Substance Abuse</a:t>
            </a:r>
          </a:p>
        </c:rich>
      </c:tx>
      <c:layout>
        <c:manualLayout>
          <c:xMode val="edge"/>
          <c:yMode val="edge"/>
          <c:x val="0.13179456186397753"/>
          <c:y val="6.41025641025641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680112014629467"/>
          <c:y val="0.16192963860286694"/>
          <c:w val="0.80644591895139828"/>
          <c:h val="0.65876842317787199"/>
        </c:manualLayout>
      </c:layout>
      <c:lineChart>
        <c:grouping val="standard"/>
        <c:varyColors val="0"/>
        <c:ser>
          <c:idx val="1"/>
          <c:order val="0"/>
          <c:tx>
            <c:strRef>
              <c:f>'Auditor DHS'!$A$49</c:f>
              <c:strCache>
                <c:ptCount val="1"/>
                <c:pt idx="0">
                  <c:v>Patients for Alcohol and Substance Abuse</c:v>
                </c:pt>
              </c:strCache>
            </c:strRef>
          </c:tx>
          <c:spPr>
            <a:ln w="57150">
              <a:solidFill>
                <a:srgbClr val="8A47CC">
                  <a:lumMod val="75000"/>
                </a:srgbClr>
              </a:solidFill>
            </a:ln>
          </c:spPr>
          <c:marker>
            <c:symbol val="none"/>
          </c:marker>
          <c:cat>
            <c:numRef>
              <c:f>'Auditor DHS'!$B$48:$J$48</c:f>
              <c:numCache>
                <c:formatCode>General</c:formatCode>
                <c:ptCount val="9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</c:numCache>
            </c:numRef>
          </c:cat>
          <c:val>
            <c:numRef>
              <c:f>'Auditor DHS'!$B$49:$J$49</c:f>
              <c:numCache>
                <c:formatCode>#,##0</c:formatCode>
                <c:ptCount val="9"/>
                <c:pt idx="0">
                  <c:v>88666</c:v>
                </c:pt>
                <c:pt idx="1">
                  <c:v>78000</c:v>
                </c:pt>
                <c:pt idx="2">
                  <c:v>90725</c:v>
                </c:pt>
                <c:pt idx="3">
                  <c:v>91719</c:v>
                </c:pt>
                <c:pt idx="4">
                  <c:v>88947</c:v>
                </c:pt>
                <c:pt idx="5">
                  <c:v>84167</c:v>
                </c:pt>
                <c:pt idx="6">
                  <c:v>82874</c:v>
                </c:pt>
                <c:pt idx="7">
                  <c:v>76941</c:v>
                </c:pt>
                <c:pt idx="8">
                  <c:v>69517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477760"/>
        <c:axId val="140079488"/>
      </c:lineChart>
      <c:catAx>
        <c:axId val="139477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Fiscal 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40079488"/>
        <c:crosses val="autoZero"/>
        <c:auto val="1"/>
        <c:lblAlgn val="ctr"/>
        <c:lblOffset val="100"/>
        <c:noMultiLvlLbl val="0"/>
      </c:catAx>
      <c:valAx>
        <c:axId val="140079488"/>
        <c:scaling>
          <c:orientation val="minMax"/>
          <c:min val="65000"/>
        </c:scaling>
        <c:delete val="0"/>
        <c:axPos val="l"/>
        <c:majorGridlines>
          <c:spPr>
            <a:ln>
              <a:solidFill>
                <a:schemeClr val="lt1">
                  <a:shade val="50000"/>
                  <a:alpha val="30000"/>
                </a:schemeClr>
              </a:solidFill>
            </a:ln>
          </c:spPr>
        </c:majorGridlines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947776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+mj-lt"/>
        </a:defRPr>
      </a:pPr>
      <a:endParaRPr lang="en-US"/>
    </a:p>
  </c:txPr>
  <c:externalData r:id="rId2">
    <c:autoUpdate val="0"/>
  </c:externalData>
  <c:userShapes r:id="rId3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>
                <a:solidFill>
                  <a:schemeClr val="tx1"/>
                </a:solidFill>
              </a:defRPr>
            </a:pPr>
            <a:r>
              <a:rPr lang="en-US" sz="2600" b="0" dirty="0">
                <a:solidFill>
                  <a:schemeClr val="tx1"/>
                </a:solidFill>
                <a:latin typeface="+mj-lt"/>
              </a:rPr>
              <a:t>Number of </a:t>
            </a:r>
            <a:r>
              <a:rPr lang="en-US" sz="2600" b="0" dirty="0" smtClean="0">
                <a:solidFill>
                  <a:schemeClr val="tx1"/>
                </a:solidFill>
                <a:latin typeface="+mj-lt"/>
              </a:rPr>
              <a:t>Clients </a:t>
            </a:r>
            <a:r>
              <a:rPr lang="en-US" sz="2600" b="0" dirty="0">
                <a:solidFill>
                  <a:schemeClr val="tx1"/>
                </a:solidFill>
                <a:latin typeface="+mj-lt"/>
              </a:rPr>
              <a:t>in </a:t>
            </a:r>
            <a:r>
              <a:rPr lang="en-US" sz="2600" b="0" dirty="0" smtClean="0">
                <a:solidFill>
                  <a:schemeClr val="tx1"/>
                </a:solidFill>
                <a:latin typeface="+mj-lt"/>
              </a:rPr>
              <a:t>Community-Based</a:t>
            </a:r>
            <a:r>
              <a:rPr lang="en-US" sz="2600" b="0" baseline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b="0" dirty="0" smtClean="0">
                <a:solidFill>
                  <a:schemeClr val="tx1"/>
                </a:solidFill>
                <a:latin typeface="+mj-lt"/>
              </a:rPr>
              <a:t>Treatment</a:t>
            </a:r>
            <a:r>
              <a:rPr lang="en-US" sz="2600" b="0" baseline="0" dirty="0" smtClean="0">
                <a:solidFill>
                  <a:schemeClr val="tx1"/>
                </a:solidFill>
                <a:latin typeface="+mj-lt"/>
              </a:rPr>
              <a:t> as of March 30</a:t>
            </a:r>
            <a:r>
              <a:rPr lang="en-US" sz="2600" b="0" baseline="30000" dirty="0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2600" b="0" baseline="0" dirty="0" smtClean="0">
                <a:solidFill>
                  <a:schemeClr val="tx1"/>
                </a:solidFill>
                <a:latin typeface="+mj-lt"/>
              </a:rPr>
              <a:t> of Each Year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'IL specific'!$B$5</c:f>
              <c:strCache>
                <c:ptCount val="1"/>
                <c:pt idx="0">
                  <c:v>Number of clients in treatment</c:v>
                </c:pt>
              </c:strCache>
            </c:strRef>
          </c:tx>
          <c:spPr>
            <a:ln w="66675"/>
          </c:spPr>
          <c:marker>
            <c:symbol val="none"/>
          </c:marker>
          <c:dLbls>
            <c:dLbl>
              <c:idx val="9"/>
              <c:layout>
                <c:manualLayout>
                  <c:x val="-2.6567656765676569E-2"/>
                  <c:y val="-7.48275109968392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'IL specific'!$C$4:$L$4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'IL specific'!$C$5:$L$5</c:f>
              <c:numCache>
                <c:formatCode>#,##0</c:formatCode>
                <c:ptCount val="10"/>
                <c:pt idx="0">
                  <c:v>45375</c:v>
                </c:pt>
                <c:pt idx="1">
                  <c:v>46204</c:v>
                </c:pt>
                <c:pt idx="2">
                  <c:v>42709</c:v>
                </c:pt>
                <c:pt idx="3">
                  <c:v>40871</c:v>
                </c:pt>
                <c:pt idx="4">
                  <c:v>43724</c:v>
                </c:pt>
                <c:pt idx="5">
                  <c:v>45668</c:v>
                </c:pt>
                <c:pt idx="6">
                  <c:v>43889</c:v>
                </c:pt>
                <c:pt idx="7">
                  <c:v>45149</c:v>
                </c:pt>
                <c:pt idx="8">
                  <c:v>41863</c:v>
                </c:pt>
                <c:pt idx="9">
                  <c:v>43971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193216"/>
        <c:axId val="35194752"/>
      </c:lineChart>
      <c:catAx>
        <c:axId val="35193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5194752"/>
        <c:crosses val="autoZero"/>
        <c:auto val="1"/>
        <c:lblAlgn val="ctr"/>
        <c:lblOffset val="100"/>
        <c:noMultiLvlLbl val="0"/>
      </c:catAx>
      <c:valAx>
        <c:axId val="35194752"/>
        <c:scaling>
          <c:orientation val="minMax"/>
          <c:min val="30000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5193216"/>
        <c:crosses val="autoZero"/>
        <c:crossBetween val="between"/>
        <c:majorUnit val="2500"/>
      </c:valAx>
    </c:plotArea>
    <c:plotVisOnly val="1"/>
    <c:dispBlanksAs val="gap"/>
    <c:showDLblsOverMax val="0"/>
  </c:chart>
  <c:txPr>
    <a:bodyPr/>
    <a:lstStyle/>
    <a:p>
      <a:pPr>
        <a:defRPr>
          <a:solidFill>
            <a:schemeClr val="tx2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800" b="0" dirty="0">
                <a:latin typeface="+mj-lt"/>
              </a:rPr>
              <a:t>Patients by Type of Facility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101580105517114"/>
          <c:y val="0.21055593380700344"/>
          <c:w val="0.5762648797688168"/>
          <c:h val="0.57441712736443173"/>
        </c:manualLayout>
      </c:layout>
      <c:lineChart>
        <c:grouping val="standard"/>
        <c:varyColors val="0"/>
        <c:ser>
          <c:idx val="0"/>
          <c:order val="0"/>
          <c:tx>
            <c:v>Outpatient</c:v>
          </c:tx>
          <c:spPr>
            <a:ln w="57150"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dLbl>
              <c:idx val="9"/>
              <c:layout>
                <c:manualLayout>
                  <c:x val="-4.5171339563862926E-2"/>
                  <c:y val="-4.86111244015541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'IL specific'!$C$4:$L$4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'IL specific'!$C$11:$L$11</c:f>
              <c:numCache>
                <c:formatCode>#,##0</c:formatCode>
                <c:ptCount val="10"/>
                <c:pt idx="0">
                  <c:v>41065</c:v>
                </c:pt>
                <c:pt idx="1">
                  <c:v>42237</c:v>
                </c:pt>
                <c:pt idx="2">
                  <c:v>39055</c:v>
                </c:pt>
                <c:pt idx="3">
                  <c:v>37101</c:v>
                </c:pt>
                <c:pt idx="4">
                  <c:v>39900</c:v>
                </c:pt>
                <c:pt idx="5">
                  <c:v>42121</c:v>
                </c:pt>
                <c:pt idx="6">
                  <c:v>40345</c:v>
                </c:pt>
                <c:pt idx="7">
                  <c:v>41127</c:v>
                </c:pt>
                <c:pt idx="8">
                  <c:v>38213</c:v>
                </c:pt>
                <c:pt idx="9">
                  <c:v>40687</c:v>
                </c:pt>
              </c:numCache>
            </c:numRef>
          </c:val>
          <c:smooth val="0"/>
        </c:ser>
        <c:ser>
          <c:idx val="1"/>
          <c:order val="1"/>
          <c:tx>
            <c:v>Residential</c:v>
          </c:tx>
          <c:spPr>
            <a:ln w="5715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9"/>
              <c:layout>
                <c:manualLayout>
                  <c:x val="-3.1865356783673068E-2"/>
                  <c:y val="-4.31550861644483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'IL specific'!$C$4:$L$4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'IL specific'!$C$12:$L$12</c:f>
              <c:numCache>
                <c:formatCode>#,##0</c:formatCode>
                <c:ptCount val="10"/>
                <c:pt idx="0">
                  <c:v>3943</c:v>
                </c:pt>
                <c:pt idx="1">
                  <c:v>3609</c:v>
                </c:pt>
                <c:pt idx="2">
                  <c:v>3385</c:v>
                </c:pt>
                <c:pt idx="3">
                  <c:v>3395</c:v>
                </c:pt>
                <c:pt idx="4">
                  <c:v>3436</c:v>
                </c:pt>
                <c:pt idx="5">
                  <c:v>3248</c:v>
                </c:pt>
                <c:pt idx="6">
                  <c:v>3317</c:v>
                </c:pt>
                <c:pt idx="7">
                  <c:v>3450</c:v>
                </c:pt>
                <c:pt idx="8">
                  <c:v>3211</c:v>
                </c:pt>
                <c:pt idx="9">
                  <c:v>3014</c:v>
                </c:pt>
              </c:numCache>
            </c:numRef>
          </c:val>
          <c:smooth val="0"/>
        </c:ser>
        <c:ser>
          <c:idx val="2"/>
          <c:order val="2"/>
          <c:tx>
            <c:v>Hospital Inpatient</c:v>
          </c:tx>
          <c:spPr>
            <a:ln w="57150">
              <a:solidFill>
                <a:srgbClr val="FF0000"/>
              </a:solidFill>
            </a:ln>
          </c:spPr>
          <c:marker>
            <c:symbol val="none"/>
          </c:marker>
          <c:dLbls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'IL specific'!$C$4:$L$4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'IL specific'!$C$13:$L$13</c:f>
              <c:numCache>
                <c:formatCode>#,##0</c:formatCode>
                <c:ptCount val="10"/>
                <c:pt idx="0">
                  <c:v>367</c:v>
                </c:pt>
                <c:pt idx="1">
                  <c:v>358</c:v>
                </c:pt>
                <c:pt idx="2">
                  <c:v>269</c:v>
                </c:pt>
                <c:pt idx="3">
                  <c:v>375</c:v>
                </c:pt>
                <c:pt idx="4">
                  <c:v>388</c:v>
                </c:pt>
                <c:pt idx="5">
                  <c:v>299</c:v>
                </c:pt>
                <c:pt idx="6">
                  <c:v>227</c:v>
                </c:pt>
                <c:pt idx="7">
                  <c:v>572</c:v>
                </c:pt>
                <c:pt idx="8">
                  <c:v>439</c:v>
                </c:pt>
                <c:pt idx="9">
                  <c:v>270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712000"/>
        <c:axId val="35713792"/>
      </c:lineChart>
      <c:catAx>
        <c:axId val="35712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713792"/>
        <c:crosses val="autoZero"/>
        <c:auto val="1"/>
        <c:lblAlgn val="ctr"/>
        <c:lblOffset val="100"/>
        <c:noMultiLvlLbl val="0"/>
      </c:catAx>
      <c:valAx>
        <c:axId val="35713792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35712000"/>
        <c:crosses val="autoZero"/>
        <c:crossBetween val="between"/>
        <c:majorUnit val="10000"/>
      </c:valAx>
    </c:plotArea>
    <c:legend>
      <c:legendPos val="r"/>
      <c:layout>
        <c:manualLayout>
          <c:xMode val="edge"/>
          <c:yMode val="edge"/>
          <c:x val="0.76630424984755696"/>
          <c:y val="0.23999288838672928"/>
          <c:w val="0.22864524510193801"/>
          <c:h val="0.5926136084906913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800" b="0" baseline="0" dirty="0" smtClean="0">
                <a:latin typeface="+mj-lt"/>
              </a:rPr>
              <a:t>Care </a:t>
            </a:r>
            <a:r>
              <a:rPr lang="en-US" sz="2800" b="0" baseline="0" dirty="0">
                <a:latin typeface="+mj-lt"/>
              </a:rPr>
              <a:t>Facilities by </a:t>
            </a:r>
            <a:r>
              <a:rPr lang="en-US" sz="2800" b="0" baseline="0" dirty="0" smtClean="0">
                <a:latin typeface="+mj-lt"/>
              </a:rPr>
              <a:t>Type</a:t>
            </a:r>
            <a:endParaRPr lang="en-US" sz="2800" b="0" dirty="0">
              <a:latin typeface="+mj-lt"/>
            </a:endParaRPr>
          </a:p>
        </c:rich>
      </c:tx>
      <c:layout>
        <c:manualLayout>
          <c:xMode val="edge"/>
          <c:yMode val="edge"/>
          <c:x val="0.20903574553180854"/>
          <c:y val="3.3566438495154595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Outpatient</c:v>
          </c:tx>
          <c:spPr>
            <a:solidFill>
              <a:srgbClr val="7030A0"/>
            </a:solidFill>
          </c:spPr>
          <c:invertIfNegative val="0"/>
          <c:cat>
            <c:numRef>
              <c:f>'IL specific'!$C$4:$L$4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'IL specific'!$C$7:$L$7</c:f>
              <c:numCache>
                <c:formatCode>#,##0</c:formatCode>
                <c:ptCount val="10"/>
                <c:pt idx="0">
                  <c:v>543</c:v>
                </c:pt>
                <c:pt idx="1">
                  <c:v>525</c:v>
                </c:pt>
                <c:pt idx="2">
                  <c:v>501</c:v>
                </c:pt>
                <c:pt idx="3">
                  <c:v>517</c:v>
                </c:pt>
                <c:pt idx="4">
                  <c:v>526</c:v>
                </c:pt>
                <c:pt idx="5">
                  <c:v>542</c:v>
                </c:pt>
                <c:pt idx="6">
                  <c:v>542</c:v>
                </c:pt>
                <c:pt idx="7">
                  <c:v>552</c:v>
                </c:pt>
                <c:pt idx="8">
                  <c:v>545</c:v>
                </c:pt>
                <c:pt idx="9">
                  <c:v>575</c:v>
                </c:pt>
              </c:numCache>
            </c:numRef>
          </c:val>
        </c:ser>
        <c:ser>
          <c:idx val="1"/>
          <c:order val="1"/>
          <c:tx>
            <c:v>Residential</c:v>
          </c:tx>
          <c:spPr>
            <a:solidFill>
              <a:srgbClr val="00B0F0"/>
            </a:solidFill>
          </c:spPr>
          <c:invertIfNegative val="0"/>
          <c:cat>
            <c:numRef>
              <c:f>'IL specific'!$C$4:$L$4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'IL specific'!$C$8:$L$8</c:f>
              <c:numCache>
                <c:formatCode>#,##0</c:formatCode>
                <c:ptCount val="10"/>
                <c:pt idx="0">
                  <c:v>113</c:v>
                </c:pt>
                <c:pt idx="1">
                  <c:v>119</c:v>
                </c:pt>
                <c:pt idx="2">
                  <c:v>112</c:v>
                </c:pt>
                <c:pt idx="3">
                  <c:v>109</c:v>
                </c:pt>
                <c:pt idx="4">
                  <c:v>107</c:v>
                </c:pt>
                <c:pt idx="5">
                  <c:v>105</c:v>
                </c:pt>
                <c:pt idx="6">
                  <c:v>100</c:v>
                </c:pt>
                <c:pt idx="7">
                  <c:v>103</c:v>
                </c:pt>
                <c:pt idx="8">
                  <c:v>103</c:v>
                </c:pt>
                <c:pt idx="9">
                  <c:v>108</c:v>
                </c:pt>
              </c:numCache>
            </c:numRef>
          </c:val>
        </c:ser>
        <c:ser>
          <c:idx val="2"/>
          <c:order val="2"/>
          <c:tx>
            <c:v>Hospital Inpatient</c:v>
          </c:tx>
          <c:spPr>
            <a:solidFill>
              <a:srgbClr val="FF0000"/>
            </a:solidFill>
          </c:spPr>
          <c:invertIfNegative val="0"/>
          <c:cat>
            <c:numRef>
              <c:f>'IL specific'!$C$4:$L$4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'IL specific'!$C$9:$L$9</c:f>
              <c:numCache>
                <c:formatCode>#,##0</c:formatCode>
                <c:ptCount val="10"/>
                <c:pt idx="0">
                  <c:v>54</c:v>
                </c:pt>
                <c:pt idx="1">
                  <c:v>38</c:v>
                </c:pt>
                <c:pt idx="2">
                  <c:v>35</c:v>
                </c:pt>
                <c:pt idx="3">
                  <c:v>36</c:v>
                </c:pt>
                <c:pt idx="4">
                  <c:v>41</c:v>
                </c:pt>
                <c:pt idx="5">
                  <c:v>39</c:v>
                </c:pt>
                <c:pt idx="6">
                  <c:v>31</c:v>
                </c:pt>
                <c:pt idx="7">
                  <c:v>34</c:v>
                </c:pt>
                <c:pt idx="8">
                  <c:v>29</c:v>
                </c:pt>
                <c:pt idx="9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-7"/>
        <c:axId val="37001472"/>
        <c:axId val="37036032"/>
      </c:barChart>
      <c:catAx>
        <c:axId val="37001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7036032"/>
        <c:crosses val="autoZero"/>
        <c:auto val="1"/>
        <c:lblAlgn val="ctr"/>
        <c:lblOffset val="100"/>
        <c:noMultiLvlLbl val="0"/>
      </c:catAx>
      <c:valAx>
        <c:axId val="37036032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700147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>
                <a:solidFill>
                  <a:schemeClr val="tx1"/>
                </a:solidFill>
              </a:defRPr>
            </a:pPr>
            <a:r>
              <a:rPr lang="en-US" sz="2800" b="0" dirty="0" smtClean="0">
                <a:solidFill>
                  <a:schemeClr val="tx1"/>
                </a:solidFill>
                <a:latin typeface="+mj-lt"/>
              </a:rPr>
              <a:t>Number</a:t>
            </a:r>
            <a:r>
              <a:rPr lang="en-US" sz="2800" b="0" baseline="0" dirty="0" smtClean="0">
                <a:solidFill>
                  <a:schemeClr val="tx1"/>
                </a:solidFill>
                <a:latin typeface="+mj-lt"/>
              </a:rPr>
              <a:t> of </a:t>
            </a:r>
            <a:r>
              <a:rPr lang="en-US" sz="2800" b="0" dirty="0" smtClean="0">
                <a:solidFill>
                  <a:schemeClr val="tx1"/>
                </a:solidFill>
                <a:latin typeface="+mj-lt"/>
              </a:rPr>
              <a:t>Illinois Facilities with</a:t>
            </a:r>
            <a:r>
              <a:rPr lang="en-US" sz="2800" b="0" baseline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  <a:latin typeface="+mj-lt"/>
              </a:rPr>
              <a:t>Medication-Assisted</a:t>
            </a:r>
            <a:r>
              <a:rPr lang="en-US" sz="2800" b="0" baseline="0" dirty="0" smtClean="0">
                <a:solidFill>
                  <a:schemeClr val="tx1"/>
                </a:solidFill>
                <a:latin typeface="+mj-lt"/>
              </a:rPr>
              <a:t> Treatment for </a:t>
            </a:r>
            <a:r>
              <a:rPr lang="en-US" sz="2800" b="0" dirty="0" smtClean="0">
                <a:solidFill>
                  <a:schemeClr val="tx1"/>
                </a:solidFill>
                <a:latin typeface="+mj-lt"/>
              </a:rPr>
              <a:t>Opioid Dependence</a:t>
            </a:r>
            <a:endParaRPr lang="en-US" sz="2800" b="0" dirty="0">
              <a:solidFill>
                <a:schemeClr val="tx1"/>
              </a:solidFill>
              <a:latin typeface="+mj-lt"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Facilities with Opioid Treatment Program</c:v>
          </c:tx>
          <c:spPr>
            <a:ln w="76200"/>
          </c:spPr>
          <c:marker>
            <c:symbol val="none"/>
          </c:marker>
          <c:cat>
            <c:numRef>
              <c:f>'IL specific'!$C$4:$L$4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'IL specific'!$C$15:$L$15</c:f>
              <c:numCache>
                <c:formatCode>#,##0</c:formatCode>
                <c:ptCount val="10"/>
                <c:pt idx="0">
                  <c:v>53</c:v>
                </c:pt>
                <c:pt idx="1">
                  <c:v>56</c:v>
                </c:pt>
                <c:pt idx="2">
                  <c:v>56</c:v>
                </c:pt>
                <c:pt idx="3">
                  <c:v>52</c:v>
                </c:pt>
                <c:pt idx="4">
                  <c:v>63</c:v>
                </c:pt>
                <c:pt idx="5">
                  <c:v>59</c:v>
                </c:pt>
                <c:pt idx="6">
                  <c:v>56</c:v>
                </c:pt>
                <c:pt idx="7">
                  <c:v>60</c:v>
                </c:pt>
                <c:pt idx="8">
                  <c:v>56</c:v>
                </c:pt>
                <c:pt idx="9">
                  <c:v>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107968"/>
        <c:axId val="37113856"/>
      </c:lineChart>
      <c:catAx>
        <c:axId val="37107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37113856"/>
        <c:crosses val="autoZero"/>
        <c:auto val="1"/>
        <c:lblAlgn val="ctr"/>
        <c:lblOffset val="100"/>
        <c:noMultiLvlLbl val="0"/>
      </c:catAx>
      <c:valAx>
        <c:axId val="371138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b="0" dirty="0" smtClean="0"/>
                  <a:t>Facilities</a:t>
                </a:r>
                <a:endParaRPr lang="en-US" sz="2400" b="0" dirty="0"/>
              </a:p>
            </c:rich>
          </c:tx>
          <c:layout/>
          <c:overlay val="0"/>
        </c:title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solidFill>
                  <a:schemeClr val="tx1"/>
                </a:solidFill>
              </a:defRPr>
            </a:pPr>
            <a:endParaRPr lang="en-US"/>
          </a:p>
        </c:txPr>
        <c:crossAx val="371079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0.53945</cdr:x>
      <cdr:y>0.34425</cdr:y>
    </cdr:from>
    <cdr:to>
      <cdr:x>0.69049</cdr:x>
      <cdr:y>0.40834</cdr:y>
    </cdr:to>
    <cdr:sp macro="" textlink="">
      <cdr:nvSpPr>
        <cdr:cNvPr id="2" name="Right Arrow 1"/>
        <cdr:cNvSpPr/>
      </cdr:nvSpPr>
      <cdr:spPr>
        <a:xfrm xmlns:a="http://schemas.openxmlformats.org/drawingml/2006/main" rot="1770305">
          <a:off x="3899924" y="1065674"/>
          <a:ext cx="1091941" cy="198398"/>
        </a:xfrm>
        <a:prstGeom xmlns:a="http://schemas.openxmlformats.org/drawingml/2006/main" prst="rightArrow">
          <a:avLst>
            <a:gd name="adj1" fmla="val 38320"/>
            <a:gd name="adj2" fmla="val 73359"/>
          </a:avLst>
        </a:prstGeom>
        <a:solidFill xmlns:a="http://schemas.openxmlformats.org/drawingml/2006/main">
          <a:schemeClr val="bg1">
            <a:lumMod val="65000"/>
            <a:alpha val="42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0.66649</cdr:x>
      <cdr:y>0.23134</cdr:y>
    </cdr:from>
    <cdr:to>
      <cdr:x>0.9058</cdr:x>
      <cdr:y>0.35247</cdr:y>
    </cdr:to>
    <cdr:sp macro="" textlink="">
      <cdr:nvSpPr>
        <cdr:cNvPr id="4" name="Right Arrow 3"/>
        <cdr:cNvSpPr/>
      </cdr:nvSpPr>
      <cdr:spPr>
        <a:xfrm xmlns:a="http://schemas.openxmlformats.org/drawingml/2006/main" rot="1444180">
          <a:off x="5243325" y="783354"/>
          <a:ext cx="1882680" cy="410163"/>
        </a:xfrm>
        <a:prstGeom xmlns:a="http://schemas.openxmlformats.org/drawingml/2006/main" prst="rightArrow">
          <a:avLst>
            <a:gd name="adj1" fmla="val 25767"/>
            <a:gd name="adj2" fmla="val 50000"/>
          </a:avLst>
        </a:prstGeom>
        <a:solidFill xmlns:a="http://schemas.openxmlformats.org/drawingml/2006/main">
          <a:schemeClr val="bg1">
            <a:lumMod val="50000"/>
            <a:alpha val="38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0.42738</cdr:x>
      <cdr:y>0.41058</cdr:y>
    </cdr:from>
    <cdr:to>
      <cdr:x>0.87406</cdr:x>
      <cdr:y>0.51826</cdr:y>
    </cdr:to>
    <cdr:sp macro="" textlink="">
      <cdr:nvSpPr>
        <cdr:cNvPr id="4" name="Right Arrow 3"/>
        <cdr:cNvSpPr/>
      </cdr:nvSpPr>
      <cdr:spPr>
        <a:xfrm xmlns:a="http://schemas.openxmlformats.org/drawingml/2006/main" rot="575829">
          <a:off x="3487849" y="1658454"/>
          <a:ext cx="3645365" cy="434962"/>
        </a:xfrm>
        <a:prstGeom xmlns:a="http://schemas.openxmlformats.org/drawingml/2006/main" prst="rightArrow">
          <a:avLst>
            <a:gd name="adj1" fmla="val 38320"/>
            <a:gd name="adj2" fmla="val 73359"/>
          </a:avLst>
        </a:prstGeom>
        <a:solidFill xmlns:a="http://schemas.openxmlformats.org/drawingml/2006/main">
          <a:schemeClr val="bg1">
            <a:lumMod val="50000"/>
            <a:alpha val="42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3.96177E-6</cdr:y>
    </cdr:from>
    <cdr:to>
      <cdr:x>0</cdr:x>
      <cdr:y>3.96177E-6</cdr:y>
    </cdr:to>
    <cdr:grpSp>
      <cdr:nvGrpSpPr>
        <cdr:cNvPr id="4" name="Group 3"/>
        <cdr:cNvGrpSpPr/>
      </cdr:nvGrpSpPr>
      <cdr:grpSpPr>
        <a:xfrm xmlns:a="http://schemas.openxmlformats.org/drawingml/2006/main">
          <a:off x="0" y="14"/>
          <a:ext cx="0" cy="0"/>
          <a:chOff x="0" y="14"/>
          <a:chExt cx="0" cy="0"/>
        </a:xfrm>
      </cdr:grpSpPr>
    </cdr:grp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538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C14B43C-0A33-4B7C-A41C-786B6E8F189A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149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538" y="884149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04E48E7-1FA6-42BF-B948-B8A33C64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26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B151988-31D2-45DA-BC19-670217678BB6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9637BF43-B6A4-4652-A9AC-2C061DC9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9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08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57BD9-F31B-5F43-8ED0-EA41B6B8DF7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34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42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5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01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23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59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12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38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5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64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1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52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21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8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27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09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10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69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64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2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9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61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78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10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14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44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BF43-B6A4-4652-A9AC-2C061DC981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9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1C04-7C12-4AFA-89FE-DCFB307FE07B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D4C5-21F7-4B8A-8D01-84F906136E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C920-FA82-4BF1-BC5D-F466E8C2A900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D4C5-21F7-4B8A-8D01-84F906136E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2FDE-DB48-4EBF-8959-1DBA4F1207FE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D4C5-21F7-4B8A-8D01-84F906136E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6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2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8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84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80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77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73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69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EBCD-526C-41C7-A93B-59B8BC0724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9E0-E73D-4510-9615-59419F3A47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BE67-0CDD-4A3F-8EA3-6B0CC6FCCD29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D4C5-21F7-4B8A-8D01-84F906136E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888-4FAE-40B5-8D6B-467B91815AB9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D4C5-21F7-4B8A-8D01-84F906136E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FB01-1913-4D91-815A-0FB8C5C21E28}" type="datetime1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D4C5-21F7-4B8A-8D01-84F906136E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A50A-B752-42DD-ABD1-C55E08AEDFBA}" type="datetime1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D4C5-21F7-4B8A-8D01-84F906136E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1DD8-5EAF-496B-B171-15FD12F4400A}" type="datetime1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D4C5-21F7-4B8A-8D01-84F906136E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8D46-0F5D-4233-8152-587C8F7C6601}" type="datetime1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D4C5-21F7-4B8A-8D01-84F906136E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AE16-7C48-4E8D-8C86-3E445B2E81B4}" type="datetime1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D4C5-21F7-4B8A-8D01-84F906136E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D1DA-A0DE-46FB-9077-94940339465C}" type="datetime1">
              <a:rPr lang="en-US" smtClean="0"/>
              <a:t>6/10/2015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87D4C5-21F7-4B8A-8D01-84F906136E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987D4C5-21F7-4B8A-8D01-84F906136E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9CF91BA-11E3-4C51-8EEA-BEE344EB9C54}" type="datetime1">
              <a:rPr lang="en-US" smtClean="0"/>
              <a:t>6/10/2015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79234" tIns="39617" rIns="79234" bIns="396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79234" tIns="39617" rIns="79234" bIns="396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79234" tIns="39617" rIns="79234" bIns="3961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92339"/>
            <a:fld id="{6954A0DF-6F61-49CE-8648-995E7518D1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79234" tIns="39617" rIns="79234" bIns="3961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9233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79234" tIns="39617" rIns="79234" bIns="3961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92339"/>
            <a:fld id="{9D58C9E0-E73D-4510-9615-59419F3A47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9233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lvl1pPr algn="ctr" defTabSz="792339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27" indent="-297127" algn="l" defTabSz="79233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3776" indent="-247606" algn="l" defTabSz="792339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0425" indent="-198085" algn="l" defTabSz="79233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86595" indent="-198085" algn="l" defTabSz="792339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82764" indent="-198085" algn="l" defTabSz="792339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8934" indent="-198085" algn="l" defTabSz="792339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75105" indent="-198085" algn="l" defTabSz="792339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1274" indent="-198085" algn="l" defTabSz="792339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67444" indent="-198085" algn="l" defTabSz="792339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33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6170" algn="l" defTabSz="79233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2339" algn="l" defTabSz="79233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10" algn="l" defTabSz="79233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680" algn="l" defTabSz="79233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0849" algn="l" defTabSz="79233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019" algn="l" defTabSz="79233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73190" algn="l" defTabSz="79233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69359" algn="l" defTabSz="79233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hart" Target="../charts/char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922"/>
            <a:ext cx="8534400" cy="23653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Treatment Capacity in Illinois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C:\Documents and Settings\Kathy.Saltmarsh\Desktop\spac logo horizontal pantone 261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3805" y="4029012"/>
            <a:ext cx="352679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" y="2823473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Wednesday, June 3</a:t>
            </a:r>
            <a:r>
              <a:rPr lang="en-US" baseline="30000" dirty="0" smtClean="0"/>
              <a:t>rd</a:t>
            </a:r>
            <a:r>
              <a:rPr lang="en-US" dirty="0" smtClean="0"/>
              <a:t>, 2015</a:t>
            </a:r>
          </a:p>
          <a:p>
            <a:pPr algn="ctr"/>
            <a:r>
              <a:rPr lang="en-US" dirty="0" smtClean="0"/>
              <a:t>1:00pm to 5:00pm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" y="2300253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Commission on Criminal Justice and Sentencing Reform</a:t>
            </a:r>
            <a:endParaRPr lang="en-US" sz="28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54864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6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a typeface="Arial" charset="0"/>
                <a:cs typeface="Arial" charset="0"/>
              </a:rPr>
              <a:t>Admissions of Chicago Residents to Publicly Funded Treatment Programs, </a:t>
            </a:r>
            <a:r>
              <a:rPr lang="en-US" sz="3200" u="sng" dirty="0" smtClean="0">
                <a:solidFill>
                  <a:schemeClr val="tx1"/>
                </a:solidFill>
                <a:ea typeface="Arial" charset="0"/>
                <a:cs typeface="Arial" charset="0"/>
              </a:rPr>
              <a:t>by Primary Substance</a:t>
            </a:r>
            <a:r>
              <a:rPr lang="en-US" sz="3200" dirty="0" smtClean="0">
                <a:solidFill>
                  <a:schemeClr val="tx1"/>
                </a:solidFill>
                <a:ea typeface="Arial" charset="0"/>
                <a:cs typeface="Arial" charset="0"/>
              </a:rPr>
              <a:t>:  FY2007 – FY2012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446219"/>
              </p:ext>
            </p:extLst>
          </p:nvPr>
        </p:nvGraphicFramePr>
        <p:xfrm>
          <a:off x="304800" y="16764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3820" y="6550223"/>
            <a:ext cx="8442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Source:  Dr. Larry Ouellet of UIC, data from the Illinois Department of Alcohol and Substance Abuse</a:t>
            </a:r>
            <a:endParaRPr lang="en-US" sz="1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6959" y="1965201"/>
            <a:ext cx="3769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Largest reduction: cocaine 66%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980539" y="2365311"/>
            <a:ext cx="0" cy="23760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524000" y="2365311"/>
            <a:ext cx="4456540" cy="9883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10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895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29" y="0"/>
            <a:ext cx="8335171" cy="1143000"/>
          </a:xfrm>
        </p:spPr>
        <p:txBody>
          <a:bodyPr/>
          <a:lstStyle/>
          <a:p>
            <a:pPr algn="ctr"/>
            <a:r>
              <a:rPr lang="en-US" sz="3600" dirty="0" smtClean="0"/>
              <a:t>Declining Admissions for Substance Abuse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334000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The number served </a:t>
            </a:r>
            <a:r>
              <a:rPr lang="en-US" sz="2000" b="1" dirty="0" smtClean="0">
                <a:latin typeface="+mj-lt"/>
              </a:rPr>
              <a:t>declined over 21% </a:t>
            </a:r>
            <a:r>
              <a:rPr lang="en-US" sz="2000" dirty="0" smtClean="0">
                <a:latin typeface="+mj-lt"/>
              </a:rPr>
              <a:t>since 2003.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Declining admissions do not mean declining need. </a:t>
            </a:r>
            <a:endParaRPr lang="en-US" sz="2000" dirty="0">
              <a:latin typeface="+mj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11</a:t>
            </a:fld>
            <a:endParaRPr lang="en-US" sz="12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396651"/>
              </p:ext>
            </p:extLst>
          </p:nvPr>
        </p:nvGraphicFramePr>
        <p:xfrm>
          <a:off x="88748" y="1177636"/>
          <a:ext cx="8686800" cy="4156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1"/>
          <p:cNvSpPr txBox="1"/>
          <p:nvPr/>
        </p:nvSpPr>
        <p:spPr>
          <a:xfrm>
            <a:off x="4191000" y="6600297"/>
            <a:ext cx="5105400" cy="25651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Source:</a:t>
            </a:r>
            <a:r>
              <a:rPr lang="en-US" sz="1400" baseline="0" dirty="0">
                <a:latin typeface="+mj-lt"/>
              </a:rPr>
              <a:t> Illinois Auditor General DHS </a:t>
            </a:r>
            <a:r>
              <a:rPr lang="en-US" sz="1400" baseline="0" dirty="0" smtClean="0">
                <a:latin typeface="+mj-lt"/>
              </a:rPr>
              <a:t>Financial </a:t>
            </a:r>
            <a:r>
              <a:rPr lang="en-US" sz="1400" baseline="0" dirty="0">
                <a:latin typeface="+mj-lt"/>
              </a:rPr>
              <a:t>Audits. 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27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107830"/>
              </p:ext>
            </p:extLst>
          </p:nvPr>
        </p:nvGraphicFramePr>
        <p:xfrm>
          <a:off x="304800" y="838200"/>
          <a:ext cx="7696200" cy="4979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14800" y="6550223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N-SSATS Illinois State Profile, SAMHSA, 2002-2011.</a:t>
            </a:r>
            <a:endParaRPr lang="en-US" sz="1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12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85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3"/>
            <a:ext cx="8610600" cy="1562669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Geographic Distribution of Substance Abuse Treatment Facilities In Illinois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6039"/>
            <a:ext cx="6856178" cy="61085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352800" y="6485327"/>
            <a:ext cx="510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Source: N-SSATS Illinois State Profile, SAMHSA, 2011.</a:t>
            </a:r>
            <a:endParaRPr lang="en-US" sz="1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905000"/>
            <a:ext cx="365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11 counties had no one respond to the survey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638 </a:t>
            </a:r>
            <a:r>
              <a:rPr lang="en-US" b="1" dirty="0"/>
              <a:t>facilities </a:t>
            </a:r>
            <a:r>
              <a:rPr lang="en-US" b="1" dirty="0" smtClean="0"/>
              <a:t>responded </a:t>
            </a:r>
            <a:r>
              <a:rPr lang="en-US" dirty="0" smtClean="0"/>
              <a:t>to a survey by the </a:t>
            </a:r>
            <a:r>
              <a:rPr lang="en-US" b="1" dirty="0" smtClean="0"/>
              <a:t>National </a:t>
            </a:r>
            <a:r>
              <a:rPr lang="en-US" b="1" dirty="0"/>
              <a:t>Survey of Substance Abuse Treatment Services Survey (N-SSATS</a:t>
            </a:r>
            <a:r>
              <a:rPr lang="en-US" b="1" dirty="0" smtClean="0"/>
              <a:t>) </a:t>
            </a:r>
            <a:r>
              <a:rPr lang="en-US" dirty="0" smtClean="0"/>
              <a:t>out of 663 surveyed</a:t>
            </a:r>
            <a:r>
              <a:rPr lang="en-US" b="1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Each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red dot </a:t>
            </a:r>
            <a:r>
              <a:rPr lang="en-US" b="1" dirty="0" smtClean="0"/>
              <a:t>on the map</a:t>
            </a:r>
            <a:r>
              <a:rPr lang="en-US" b="1" dirty="0"/>
              <a:t> </a:t>
            </a:r>
            <a:r>
              <a:rPr lang="en-US" dirty="0" smtClean="0"/>
              <a:t>represents one responding facility.</a:t>
            </a:r>
            <a:r>
              <a:rPr lang="en-US" b="1" dirty="0" smtClean="0"/>
              <a:t>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13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8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44949"/>
              </p:ext>
            </p:extLst>
          </p:nvPr>
        </p:nvGraphicFramePr>
        <p:xfrm>
          <a:off x="76200" y="0"/>
          <a:ext cx="8153400" cy="3657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138443"/>
              </p:ext>
            </p:extLst>
          </p:nvPr>
        </p:nvGraphicFramePr>
        <p:xfrm>
          <a:off x="458678" y="3148013"/>
          <a:ext cx="8001000" cy="340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9000" y="6553200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Source: N-SSATS Illinois State Profile, SAMHSA, 2002-2011.</a:t>
            </a:r>
            <a:endParaRPr lang="en-US" sz="1400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14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77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919305"/>
              </p:ext>
            </p:extLst>
          </p:nvPr>
        </p:nvGraphicFramePr>
        <p:xfrm>
          <a:off x="0" y="823686"/>
          <a:ext cx="83058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05200" y="6543089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Source: N-SSATS Illinois State Profile, SAMHSA, 2002-2011.</a:t>
            </a:r>
            <a:endParaRPr lang="en-US" sz="1400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15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59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6555064"/>
            <a:ext cx="529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Source: N-SSATS Illinois State Profile, SAMHSA, 2002-2011.</a:t>
            </a:r>
            <a:endParaRPr lang="en-US" sz="1400" dirty="0">
              <a:latin typeface="+mj-lt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116153"/>
              </p:ext>
            </p:extLst>
          </p:nvPr>
        </p:nvGraphicFramePr>
        <p:xfrm>
          <a:off x="381000" y="152400"/>
          <a:ext cx="79248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088" y="5226041"/>
            <a:ext cx="8276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Treatment rate provides a metric to compare between states. </a:t>
            </a:r>
          </a:p>
          <a:p>
            <a:pPr algn="ctr"/>
            <a:r>
              <a:rPr lang="en-US" dirty="0" smtClean="0"/>
              <a:t>Calculated by dividing the total number receiving treatment by the state population.  </a:t>
            </a:r>
          </a:p>
          <a:p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16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489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1316" y="6519438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Source: N-SSATS Illinois State Profile, SAMHSA, 2002-2011.</a:t>
            </a:r>
            <a:endParaRPr lang="en-US" sz="1400" dirty="0">
              <a:latin typeface="+mj-lt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345750"/>
              </p:ext>
            </p:extLst>
          </p:nvPr>
        </p:nvGraphicFramePr>
        <p:xfrm>
          <a:off x="806526" y="685800"/>
          <a:ext cx="7239000" cy="4904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6125" y="20543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Treatment Rate Comparison With Regional States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17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000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Forensic Population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18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206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6"/>
          <a:stretch/>
        </p:blipFill>
        <p:spPr bwMode="auto">
          <a:xfrm>
            <a:off x="381001" y="304800"/>
            <a:ext cx="7840512" cy="364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3886200"/>
            <a:ext cx="82360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Forensic admissions to state mental health hospitals have </a:t>
            </a:r>
            <a:r>
              <a:rPr lang="en-US" sz="2000" b="1" dirty="0" smtClean="0">
                <a:latin typeface="+mj-lt"/>
              </a:rPr>
              <a:t>increased 15% </a:t>
            </a:r>
            <a:r>
              <a:rPr lang="en-US" sz="2000" dirty="0">
                <a:latin typeface="+mj-lt"/>
              </a:rPr>
              <a:t>since 2005. </a:t>
            </a:r>
            <a:r>
              <a:rPr lang="en-US" sz="2000" dirty="0" smtClean="0">
                <a:latin typeface="+mj-lt"/>
              </a:rPr>
              <a:t>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These admissions are for those found Unfit to Stand Trial (UST) or Not Guilty by Reason of Insanity (NGRI), and nearly 20% are for misdemeanor offenses.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Waiting list for admission is 80+ persons, with </a:t>
            </a:r>
            <a:r>
              <a:rPr lang="en-US" sz="2000" b="1" dirty="0" smtClean="0">
                <a:latin typeface="+mj-lt"/>
              </a:rPr>
              <a:t>wait times 30 to 40 days</a:t>
            </a:r>
            <a:r>
              <a:rPr lang="en-US" sz="2000" dirty="0" smtClean="0">
                <a:latin typeface="+mj-lt"/>
              </a:rPr>
              <a:t>.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"/>
          <p:cNvSpPr txBox="1"/>
          <p:nvPr/>
        </p:nvSpPr>
        <p:spPr>
          <a:xfrm>
            <a:off x="1903366" y="6600815"/>
            <a:ext cx="7203885" cy="25718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Source: SPAC analysis of figures provided by Dr. Anderson</a:t>
            </a:r>
            <a:r>
              <a:rPr lang="en-US" sz="1400" baseline="0" dirty="0">
                <a:latin typeface="+mj-lt"/>
              </a:rPr>
              <a:t> Freeman and DMH staff. </a:t>
            </a:r>
            <a:endParaRPr lang="en-US" sz="1400" dirty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19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43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162800" cy="35814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the treatment capacity in Illinois?</a:t>
            </a:r>
          </a:p>
          <a:p>
            <a:pPr lvl="1"/>
            <a:r>
              <a:rPr lang="en-US" sz="2400" dirty="0" smtClean="0"/>
              <a:t>For mental health?</a:t>
            </a:r>
          </a:p>
          <a:p>
            <a:pPr lvl="1"/>
            <a:r>
              <a:rPr lang="en-US" sz="2400" dirty="0" smtClean="0"/>
              <a:t>For substance abuse?</a:t>
            </a:r>
          </a:p>
          <a:p>
            <a:pPr lvl="1"/>
            <a:r>
              <a:rPr lang="en-US" sz="2400" dirty="0" smtClean="0"/>
              <a:t>For forensic population? </a:t>
            </a:r>
          </a:p>
          <a:p>
            <a:pPr lvl="1"/>
            <a:endParaRPr lang="en-US" sz="2400" dirty="0" smtClean="0"/>
          </a:p>
          <a:p>
            <a:r>
              <a:rPr lang="en-US" sz="2800" b="1" dirty="0" smtClean="0"/>
              <a:t>Where are the resources located?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What are the data limitations?</a:t>
            </a:r>
            <a:endParaRPr lang="en-US" sz="2800" b="1" dirty="0"/>
          </a:p>
          <a:p>
            <a:endParaRPr lang="en-US" sz="24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57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776427"/>
              </p:ext>
            </p:extLst>
          </p:nvPr>
        </p:nvGraphicFramePr>
        <p:xfrm>
          <a:off x="228600" y="403153"/>
          <a:ext cx="8077200" cy="571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52800" y="6519446"/>
            <a:ext cx="510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Source: N-SSATS Illinois State Profile, SAMHSA, 2002-2011.</a:t>
            </a:r>
            <a:endParaRPr lang="en-US" sz="1400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20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11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731086"/>
              </p:ext>
            </p:extLst>
          </p:nvPr>
        </p:nvGraphicFramePr>
        <p:xfrm>
          <a:off x="838200" y="1128486"/>
          <a:ext cx="7239000" cy="5005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3512" y="2286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Forensic Programs in </a:t>
            </a:r>
          </a:p>
          <a:p>
            <a:pPr algn="ctr"/>
            <a:r>
              <a:rPr lang="en-US" sz="3200" dirty="0" smtClean="0">
                <a:latin typeface="+mj-lt"/>
              </a:rPr>
              <a:t>Illinois Mental Health Facilities</a:t>
            </a:r>
            <a:endParaRPr lang="en-US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8221" y="6464479"/>
            <a:ext cx="475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Source: SPAC analysis of N-MHSS data, SAMHSA, 2010. </a:t>
            </a:r>
            <a:endParaRPr lang="en-US" sz="1400" dirty="0">
              <a:latin typeface="+mj-lt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21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8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Impact of Reduction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22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38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534400" cy="1143000"/>
          </a:xfrm>
        </p:spPr>
        <p:txBody>
          <a:bodyPr/>
          <a:lstStyle/>
          <a:p>
            <a:pPr algn="ctr"/>
            <a:r>
              <a:rPr lang="en-US" sz="4000" dirty="0" smtClean="0"/>
              <a:t>Impact on Mental Health Capacity</a:t>
            </a:r>
            <a:endParaRPr lang="en-US" sz="4000" dirty="0"/>
          </a:p>
        </p:txBody>
      </p:sp>
      <p:sp>
        <p:nvSpPr>
          <p:cNvPr id="5" name="TextBox 1"/>
          <p:cNvSpPr txBox="1"/>
          <p:nvPr/>
        </p:nvSpPr>
        <p:spPr>
          <a:xfrm>
            <a:off x="304800" y="4495800"/>
            <a:ext cx="7848600" cy="19050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Bureau of Justice Statistics estimates that </a:t>
            </a:r>
            <a:r>
              <a:rPr lang="en-US" sz="2000" b="1" dirty="0"/>
              <a:t>55% of male inmates </a:t>
            </a:r>
            <a:r>
              <a:rPr lang="en-US" sz="2000" dirty="0"/>
              <a:t>and </a:t>
            </a:r>
            <a:r>
              <a:rPr lang="en-US" sz="2000" b="1" dirty="0"/>
              <a:t>73% of female inmates </a:t>
            </a:r>
            <a:r>
              <a:rPr lang="en-US" sz="2000" dirty="0"/>
              <a:t>have mental health </a:t>
            </a:r>
            <a:r>
              <a:rPr lang="en-US" sz="2000" dirty="0" smtClean="0"/>
              <a:t>needs. Applying this estimate to the reduction goal of 12,000 means a</a:t>
            </a:r>
            <a:r>
              <a:rPr lang="en-US" sz="2000" baseline="0" dirty="0" smtClean="0">
                <a:latin typeface="+mj-lt"/>
              </a:rPr>
              <a:t>n </a:t>
            </a:r>
            <a:r>
              <a:rPr lang="en-US" sz="2000" b="1" baseline="0" dirty="0">
                <a:latin typeface="+mj-lt"/>
              </a:rPr>
              <a:t>additional </a:t>
            </a:r>
            <a:r>
              <a:rPr lang="en-US" sz="2000" b="1" baseline="0" dirty="0" smtClean="0">
                <a:latin typeface="+mj-lt"/>
              </a:rPr>
              <a:t>7,000 </a:t>
            </a:r>
            <a:r>
              <a:rPr lang="en-US" sz="2000" b="1" baseline="0" dirty="0">
                <a:latin typeface="+mj-lt"/>
              </a:rPr>
              <a:t>individuals </a:t>
            </a:r>
            <a:r>
              <a:rPr lang="en-US" sz="2000" baseline="0" dirty="0">
                <a:latin typeface="+mj-lt"/>
              </a:rPr>
              <a:t>accessing mental health treatment in the </a:t>
            </a:r>
            <a:r>
              <a:rPr lang="en-US" sz="2000" baseline="0" dirty="0" smtClean="0">
                <a:latin typeface="+mj-lt"/>
              </a:rPr>
              <a:t>community.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aseline="0" dirty="0" smtClean="0">
                <a:latin typeface="+mj-lt"/>
              </a:rPr>
              <a:t>That is </a:t>
            </a:r>
            <a:r>
              <a:rPr lang="en-US" sz="2000" baseline="0" dirty="0">
                <a:latin typeface="+mj-lt"/>
              </a:rPr>
              <a:t>a </a:t>
            </a:r>
            <a:r>
              <a:rPr lang="en-US" sz="2000" baseline="0" dirty="0" smtClean="0">
                <a:latin typeface="+mj-lt"/>
              </a:rPr>
              <a:t>5</a:t>
            </a:r>
            <a:r>
              <a:rPr lang="en-US" sz="2000" b="1" baseline="0" dirty="0" smtClean="0">
                <a:latin typeface="+mj-lt"/>
              </a:rPr>
              <a:t>% </a:t>
            </a:r>
            <a:r>
              <a:rPr lang="en-US" sz="2000" b="1" baseline="0" dirty="0">
                <a:latin typeface="+mj-lt"/>
              </a:rPr>
              <a:t>increase </a:t>
            </a:r>
            <a:r>
              <a:rPr lang="en-US" sz="2000" baseline="0" dirty="0">
                <a:latin typeface="+mj-lt"/>
              </a:rPr>
              <a:t>over 2014 numbers. </a:t>
            </a:r>
            <a:endParaRPr lang="en-US" sz="2000" baseline="0" dirty="0" smtClean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23</a:t>
            </a:fld>
            <a:endParaRPr lang="en-US" sz="1200" dirty="0"/>
          </a:p>
        </p:txBody>
      </p:sp>
      <p:sp>
        <p:nvSpPr>
          <p:cNvPr id="8" name="TextBox 1"/>
          <p:cNvSpPr txBox="1"/>
          <p:nvPr/>
        </p:nvSpPr>
        <p:spPr>
          <a:xfrm>
            <a:off x="2016315" y="6600815"/>
            <a:ext cx="7203885" cy="25718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Source: SPAC analysis of figures provided by Dr. Anderson</a:t>
            </a:r>
            <a:r>
              <a:rPr lang="en-US" sz="1400" baseline="0" dirty="0">
                <a:latin typeface="+mj-lt"/>
              </a:rPr>
              <a:t> Freeman and DMH staff. </a:t>
            </a:r>
            <a:endParaRPr lang="en-US" sz="1400" dirty="0">
              <a:latin typeface="+mj-lt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009078"/>
              </p:ext>
            </p:extLst>
          </p:nvPr>
        </p:nvGraphicFramePr>
        <p:xfrm>
          <a:off x="0" y="914400"/>
          <a:ext cx="85344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7483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80" y="0"/>
            <a:ext cx="8305799" cy="1143000"/>
          </a:xfrm>
        </p:spPr>
        <p:txBody>
          <a:bodyPr/>
          <a:lstStyle/>
          <a:p>
            <a:r>
              <a:rPr lang="en-US" sz="4000" dirty="0" smtClean="0"/>
              <a:t>Impact on Substance Abuse Capacity</a:t>
            </a:r>
            <a:endParaRPr lang="en-US" sz="4000" dirty="0"/>
          </a:p>
        </p:txBody>
      </p:sp>
      <p:sp>
        <p:nvSpPr>
          <p:cNvPr id="7" name="TextBox 22"/>
          <p:cNvSpPr txBox="1"/>
          <p:nvPr/>
        </p:nvSpPr>
        <p:spPr>
          <a:xfrm>
            <a:off x="268514" y="4724400"/>
            <a:ext cx="8011886" cy="24384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+mj-lt"/>
              </a:rPr>
              <a:t>The Centers for Disease Control and Prevention estimates </a:t>
            </a:r>
            <a:r>
              <a:rPr lang="en-US" sz="2000" dirty="0">
                <a:latin typeface="+mj-lt"/>
              </a:rPr>
              <a:t>that </a:t>
            </a:r>
            <a:r>
              <a:rPr lang="en-US" sz="2000" b="1" baseline="0" dirty="0">
                <a:latin typeface="+mj-lt"/>
              </a:rPr>
              <a:t>80</a:t>
            </a:r>
            <a:r>
              <a:rPr lang="en-US" sz="2000" b="1" baseline="0" dirty="0" smtClean="0">
                <a:latin typeface="+mj-lt"/>
              </a:rPr>
              <a:t>% of </a:t>
            </a:r>
            <a:r>
              <a:rPr lang="en-US" sz="2000" b="1" dirty="0" smtClean="0">
                <a:latin typeface="+mj-lt"/>
              </a:rPr>
              <a:t>inmates</a:t>
            </a:r>
            <a:r>
              <a:rPr lang="en-US" sz="2000" dirty="0" smtClean="0">
                <a:latin typeface="+mj-lt"/>
              </a:rPr>
              <a:t> have substance abuse problems. Applying that to the </a:t>
            </a:r>
            <a:r>
              <a:rPr lang="en-US" sz="2000" baseline="0" dirty="0" smtClean="0">
                <a:latin typeface="+mj-lt"/>
              </a:rPr>
              <a:t>reduction goal would mean </a:t>
            </a:r>
            <a:r>
              <a:rPr lang="en-US" sz="2000" b="1" baseline="0" dirty="0" smtClean="0">
                <a:latin typeface="+mj-lt"/>
              </a:rPr>
              <a:t>9,600 individuals </a:t>
            </a:r>
            <a:r>
              <a:rPr lang="en-US" sz="2000" baseline="0" dirty="0" smtClean="0">
                <a:latin typeface="+mj-lt"/>
              </a:rPr>
              <a:t>will have substance </a:t>
            </a:r>
            <a:r>
              <a:rPr lang="en-US" sz="2000" baseline="0" dirty="0">
                <a:latin typeface="+mj-lt"/>
              </a:rPr>
              <a:t>abuse issues and will need community-based treatment. </a:t>
            </a:r>
            <a:endParaRPr lang="en-US" sz="2000" baseline="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baseline="0" dirty="0" smtClean="0">
                <a:latin typeface="+mj-lt"/>
              </a:rPr>
              <a:t>That </a:t>
            </a:r>
            <a:r>
              <a:rPr lang="en-US" sz="2000" baseline="0" dirty="0">
                <a:latin typeface="+mj-lt"/>
              </a:rPr>
              <a:t>is a </a:t>
            </a:r>
            <a:r>
              <a:rPr lang="en-US" sz="2000" b="1" baseline="0" dirty="0">
                <a:latin typeface="+mj-lt"/>
              </a:rPr>
              <a:t>21% increase </a:t>
            </a:r>
            <a:r>
              <a:rPr lang="en-US" sz="2000" baseline="0" dirty="0">
                <a:latin typeface="+mj-lt"/>
              </a:rPr>
              <a:t>in population served. </a:t>
            </a:r>
            <a:endParaRPr lang="en-US" sz="2000" dirty="0">
              <a:latin typeface="+mj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24</a:t>
            </a:fld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0" y="6550222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Source: N-SSATS Illinois State Profile, SAMHSA, 2002-2011.</a:t>
            </a:r>
            <a:endParaRPr lang="en-US" sz="1400" dirty="0">
              <a:latin typeface="+mj-lt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108960"/>
              </p:ext>
            </p:extLst>
          </p:nvPr>
        </p:nvGraphicFramePr>
        <p:xfrm>
          <a:off x="268514" y="838200"/>
          <a:ext cx="7830599" cy="4041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155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Funding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25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27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5691" y="4442626"/>
            <a:ext cx="2125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Funding for DMH has </a:t>
            </a:r>
            <a:r>
              <a:rPr lang="en-US" sz="2000" b="1" dirty="0" smtClean="0"/>
              <a:t>decreased 10% </a:t>
            </a:r>
            <a:r>
              <a:rPr lang="en-US" sz="2000" dirty="0" smtClean="0"/>
              <a:t>since FY2005.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85800"/>
            <a:ext cx="19775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State appropriations </a:t>
            </a:r>
          </a:p>
          <a:p>
            <a:r>
              <a:rPr lang="en-US" sz="2000" dirty="0" smtClean="0"/>
              <a:t>to DHS has </a:t>
            </a:r>
            <a:r>
              <a:rPr lang="en-US" sz="2000" b="1" dirty="0" smtClean="0"/>
              <a:t>decreased 39% </a:t>
            </a:r>
            <a:r>
              <a:rPr lang="en-US" sz="2000" dirty="0" smtClean="0"/>
              <a:t>since 1998.</a:t>
            </a:r>
            <a:endParaRPr lang="en-US" sz="2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26</a:t>
            </a:fld>
            <a:endParaRPr lang="en-US" sz="12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213660"/>
              </p:ext>
            </p:extLst>
          </p:nvPr>
        </p:nvGraphicFramePr>
        <p:xfrm>
          <a:off x="1739696" y="0"/>
          <a:ext cx="6717013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759617"/>
              </p:ext>
            </p:extLst>
          </p:nvPr>
        </p:nvGraphicFramePr>
        <p:xfrm>
          <a:off x="0" y="3183569"/>
          <a:ext cx="6579055" cy="353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"/>
          <p:cNvSpPr txBox="1"/>
          <p:nvPr/>
        </p:nvSpPr>
        <p:spPr>
          <a:xfrm>
            <a:off x="1" y="6600815"/>
            <a:ext cx="9220200" cy="25718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+mj-lt"/>
              </a:rPr>
              <a:t>Source: SPAC analysis of figures provided by Dr. Anderson</a:t>
            </a:r>
            <a:r>
              <a:rPr lang="en-US" sz="1200" baseline="0" dirty="0">
                <a:latin typeface="+mj-lt"/>
              </a:rPr>
              <a:t> Freeman and DMH </a:t>
            </a:r>
            <a:r>
              <a:rPr lang="en-US" sz="1200" baseline="0" dirty="0" smtClean="0">
                <a:latin typeface="+mj-lt"/>
              </a:rPr>
              <a:t>staff; </a:t>
            </a:r>
            <a:r>
              <a:rPr lang="en-US" sz="1200" dirty="0" smtClean="0"/>
              <a:t>Illinois </a:t>
            </a:r>
            <a:r>
              <a:rPr lang="en-US" sz="1200" dirty="0"/>
              <a:t>Auditor General DHS </a:t>
            </a:r>
            <a:r>
              <a:rPr lang="en-US" sz="1200" dirty="0" smtClean="0"/>
              <a:t>Financial </a:t>
            </a:r>
            <a:r>
              <a:rPr lang="en-US" sz="1200" dirty="0"/>
              <a:t>Audits</a:t>
            </a:r>
            <a:r>
              <a:rPr lang="en-US" sz="1200" baseline="0" dirty="0" smtClean="0">
                <a:latin typeface="+mj-lt"/>
              </a:rPr>
              <a:t> 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06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302224"/>
              </p:ext>
            </p:extLst>
          </p:nvPr>
        </p:nvGraphicFramePr>
        <p:xfrm>
          <a:off x="813911" y="1305818"/>
          <a:ext cx="6830378" cy="3617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28600"/>
            <a:ext cx="701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Primary Funding Source in Illinois Mental Health Facilities </a:t>
            </a:r>
            <a:endParaRPr lang="en-US" sz="3200" dirty="0">
              <a:latin typeface="+mj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"/>
          <p:cNvSpPr txBox="1"/>
          <p:nvPr/>
        </p:nvSpPr>
        <p:spPr>
          <a:xfrm>
            <a:off x="990600" y="5000592"/>
            <a:ext cx="6477000" cy="114772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512 Facilities Surveyed in Illinois</a:t>
            </a:r>
          </a:p>
          <a:p>
            <a:r>
              <a:rPr lang="en-US" sz="1800" dirty="0"/>
              <a:t>Of</a:t>
            </a:r>
            <a:r>
              <a:rPr lang="en-US" sz="1800" baseline="0" dirty="0"/>
              <a:t> 442 responses, </a:t>
            </a:r>
            <a:r>
              <a:rPr lang="en-US" sz="1800" b="1" baseline="0" dirty="0"/>
              <a:t>306 (69%) had one primary funding source</a:t>
            </a:r>
            <a:r>
              <a:rPr lang="en-US" sz="1800" baseline="0" dirty="0"/>
              <a:t> that made up over half of their overall revenue.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3708221" y="6464479"/>
            <a:ext cx="475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Source: SPAC analysis of N-MHSS data, SAMHSA, 2010. </a:t>
            </a:r>
            <a:endParaRPr lang="en-US" sz="140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27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24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General Sources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312226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information is specific to the state of Illinois. </a:t>
            </a:r>
          </a:p>
          <a:p>
            <a:r>
              <a:rPr lang="en-US" dirty="0" smtClean="0"/>
              <a:t>Information was gathered from: </a:t>
            </a:r>
          </a:p>
          <a:p>
            <a:pPr lvl="1"/>
            <a:r>
              <a:rPr lang="en-US" b="1" dirty="0" smtClean="0"/>
              <a:t>Special thanks to Dr. Anderson Freeman and his staff </a:t>
            </a:r>
            <a:r>
              <a:rPr lang="en-US" dirty="0" smtClean="0"/>
              <a:t>at the </a:t>
            </a:r>
            <a:r>
              <a:rPr lang="en-US" b="1" dirty="0" smtClean="0"/>
              <a:t>Division of Mental Health </a:t>
            </a:r>
            <a:r>
              <a:rPr lang="en-US" dirty="0" smtClean="0"/>
              <a:t>for their data on funding and numbers served.</a:t>
            </a:r>
          </a:p>
          <a:p>
            <a:pPr lvl="1"/>
            <a:r>
              <a:rPr lang="en-US" b="1" dirty="0" smtClean="0"/>
              <a:t>Illinois Auditor General </a:t>
            </a:r>
            <a:r>
              <a:rPr lang="en-US" dirty="0" smtClean="0"/>
              <a:t>Financial Audits on Department of Human Services. </a:t>
            </a:r>
            <a:endParaRPr lang="en-US" b="1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/>
              <a:t>National Survey of Substance Abuse Treatment Services (N-SSATS) </a:t>
            </a:r>
            <a:r>
              <a:rPr lang="en-US" b="1" dirty="0" smtClean="0"/>
              <a:t>Survey. </a:t>
            </a:r>
            <a:r>
              <a:rPr lang="en-US" dirty="0" smtClean="0"/>
              <a:t>This annual survey collects information on all substance abuse facilities, including both alcohol and drug abuse, and in facilities </a:t>
            </a:r>
            <a:r>
              <a:rPr lang="en-US" b="1" dirty="0" smtClean="0"/>
              <a:t>private and public. </a:t>
            </a:r>
            <a:r>
              <a:rPr lang="en-US" dirty="0"/>
              <a:t>They produce state profiles of their findings for </a:t>
            </a:r>
            <a:r>
              <a:rPr lang="en-US" b="1" dirty="0"/>
              <a:t>2002 through 2011</a:t>
            </a:r>
            <a:r>
              <a:rPr lang="en-US" dirty="0"/>
              <a:t>, available on their website. </a:t>
            </a:r>
            <a:endParaRPr lang="en-US" b="1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National Mental Health Services Survey (N-MHSS). </a:t>
            </a:r>
            <a:r>
              <a:rPr lang="en-US" dirty="0" smtClean="0"/>
              <a:t>Surveys all mental health facilities in US, both </a:t>
            </a:r>
            <a:r>
              <a:rPr lang="en-US" b="1" dirty="0" smtClean="0"/>
              <a:t>private and public</a:t>
            </a:r>
            <a:r>
              <a:rPr lang="en-US" dirty="0" smtClean="0"/>
              <a:t>, available for 2010.</a:t>
            </a:r>
          </a:p>
          <a:p>
            <a:pPr lvl="1"/>
            <a:r>
              <a:rPr lang="en-US" dirty="0" smtClean="0"/>
              <a:t>Both surveys are conducted by </a:t>
            </a:r>
            <a:r>
              <a:rPr lang="en-US" b="1" dirty="0" smtClean="0"/>
              <a:t>Substance </a:t>
            </a:r>
            <a:r>
              <a:rPr lang="en-US" b="1" dirty="0"/>
              <a:t>Abuse and Mental Health Services Administration (SAMHSA)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University </a:t>
            </a:r>
            <a:r>
              <a:rPr lang="en-US" dirty="0"/>
              <a:t>of Illinois at Chicago (UIC) School of </a:t>
            </a:r>
            <a:r>
              <a:rPr lang="en-US" b="1" dirty="0"/>
              <a:t>Public Health professor Larry Ouellette </a:t>
            </a:r>
            <a:r>
              <a:rPr lang="en-US" dirty="0"/>
              <a:t>prepared the analysis of Illinois’ publicly-funded admissions for substance abuse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Illinois Hospital Association </a:t>
            </a:r>
            <a:r>
              <a:rPr lang="en-US" dirty="0" smtClean="0"/>
              <a:t>tallies the number of hospitals, authorized beds, and behavioral health providers by county across the state of Illinois.</a:t>
            </a:r>
          </a:p>
          <a:p>
            <a:pPr lvl="1"/>
            <a:r>
              <a:rPr lang="en-US" dirty="0" smtClean="0"/>
              <a:t>Other figures gathered from various sources such as the </a:t>
            </a:r>
            <a:r>
              <a:rPr lang="en-US" b="1" dirty="0" smtClean="0"/>
              <a:t>National Alliance on Mental Illness </a:t>
            </a:r>
            <a:r>
              <a:rPr lang="en-US" dirty="0" smtClean="0"/>
              <a:t>(NAMI), </a:t>
            </a:r>
            <a:r>
              <a:rPr lang="en-US" b="1" dirty="0" smtClean="0"/>
              <a:t>Illinois Department of Health Services, </a:t>
            </a:r>
            <a:r>
              <a:rPr lang="en-US" dirty="0" smtClean="0"/>
              <a:t>and </a:t>
            </a:r>
            <a:r>
              <a:rPr lang="en-US" b="1" dirty="0" smtClean="0"/>
              <a:t>Illinois Department of Public Health (Center for Rural Health).</a:t>
            </a:r>
            <a:endParaRPr lang="en-US" b="1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28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687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6200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References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312226" cy="5943600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 smtClean="0"/>
              <a:t>Slide </a:t>
            </a:r>
            <a:r>
              <a:rPr lang="en-US" sz="1600" b="1" dirty="0"/>
              <a:t>4</a:t>
            </a:r>
            <a:r>
              <a:rPr lang="en-US" sz="1600" b="1" dirty="0" smtClean="0"/>
              <a:t>: </a:t>
            </a:r>
            <a:r>
              <a:rPr lang="en-US" sz="1600" dirty="0" smtClean="0"/>
              <a:t>Illinois </a:t>
            </a:r>
            <a:r>
              <a:rPr lang="en-US" sz="1600" dirty="0"/>
              <a:t>Department of Human Services, Illinois Mental Health 2013-2018 Strategic Plan. Available at: https://www.dhs.state.il.us/onenetlibrary/27897/documents/mental%20health/marysmith/strategicplan/mentalhealthservicesfiveyearstrategicplan2013.pdf, p.3 of Appendix B.</a:t>
            </a:r>
          </a:p>
          <a:p>
            <a:r>
              <a:rPr lang="en-US" sz="1700" b="1" dirty="0" smtClean="0"/>
              <a:t>Slide 7</a:t>
            </a:r>
            <a:r>
              <a:rPr lang="en-US" sz="1700" dirty="0" smtClean="0"/>
              <a:t>: Illinois </a:t>
            </a:r>
            <a:r>
              <a:rPr lang="en-US" sz="1700" dirty="0"/>
              <a:t>Hospital </a:t>
            </a:r>
            <a:r>
              <a:rPr lang="en-US" sz="1700" dirty="0" smtClean="0"/>
              <a:t>Association. (2015). </a:t>
            </a:r>
            <a:r>
              <a:rPr lang="en-US" sz="1700" i="1" dirty="0"/>
              <a:t>Facts &amp; </a:t>
            </a:r>
            <a:r>
              <a:rPr lang="en-US" sz="1700" i="1" dirty="0" smtClean="0"/>
              <a:t>Figures</a:t>
            </a:r>
            <a:r>
              <a:rPr lang="en-US" sz="1700" dirty="0" smtClean="0"/>
              <a:t>. </a:t>
            </a:r>
            <a:r>
              <a:rPr lang="en-US" sz="1700" dirty="0"/>
              <a:t>Available </a:t>
            </a:r>
            <a:r>
              <a:rPr lang="en-US" sz="1700" dirty="0" smtClean="0"/>
              <a:t>at: </a:t>
            </a:r>
            <a:r>
              <a:rPr lang="en-US" sz="1700" dirty="0"/>
              <a:t>http://</a:t>
            </a:r>
            <a:r>
              <a:rPr lang="en-US" sz="1700" dirty="0" smtClean="0"/>
              <a:t>www.ihatoday.org/News-and-Reports/Facts-and-Figures/Maps.aspx</a:t>
            </a:r>
          </a:p>
          <a:p>
            <a:r>
              <a:rPr lang="en-US" sz="1700" b="1" dirty="0" smtClean="0"/>
              <a:t>Slide 7 map</a:t>
            </a:r>
            <a:r>
              <a:rPr lang="en-US" sz="1700" dirty="0" smtClean="0"/>
              <a:t>: Generated by IHA </a:t>
            </a:r>
            <a:r>
              <a:rPr lang="en-US" sz="1700" dirty="0" err="1" smtClean="0"/>
              <a:t>COMPdata</a:t>
            </a:r>
            <a:r>
              <a:rPr lang="en-US" sz="1700" dirty="0" smtClean="0"/>
              <a:t> informatics (April 02, 2014). </a:t>
            </a:r>
            <a:r>
              <a:rPr lang="en-US" sz="1700" dirty="0"/>
              <a:t>Available at: http://</a:t>
            </a:r>
            <a:r>
              <a:rPr lang="en-US" sz="1700" dirty="0" smtClean="0"/>
              <a:t>www.ihatoday.org/uploadDocs/1/bhcountymap.pdf</a:t>
            </a:r>
          </a:p>
          <a:p>
            <a:r>
              <a:rPr lang="en-US" sz="1700" b="1" dirty="0"/>
              <a:t>Slide 8: </a:t>
            </a:r>
            <a:r>
              <a:rPr lang="en-US" sz="1700" dirty="0"/>
              <a:t>Estimate of comorbidity: National Institute on Drug Abuse. (2010). Comorbidity: Addiction and Other Mental Illnesses. Research Report Series.  Available at https://www.drugabuse.gov/sites/default/files/rrcomorbidity.pdf</a:t>
            </a:r>
          </a:p>
          <a:p>
            <a:r>
              <a:rPr lang="en-US" sz="1700" b="1" dirty="0" smtClean="0"/>
              <a:t>Slides 8-9</a:t>
            </a:r>
            <a:r>
              <a:rPr lang="en-US" sz="1700" b="1" dirty="0"/>
              <a:t>: </a:t>
            </a:r>
            <a:r>
              <a:rPr lang="en-US" sz="1700" dirty="0"/>
              <a:t>Substance Abuse and Mental Health Services Administration (SAMHSA). (</a:t>
            </a:r>
            <a:r>
              <a:rPr lang="en-US" sz="1700" dirty="0" smtClean="0"/>
              <a:t>2010). National Mental Health Services Survey (N-MHSS). </a:t>
            </a:r>
            <a:r>
              <a:rPr lang="en-US" sz="1700" dirty="0"/>
              <a:t>Available at: http://</a:t>
            </a:r>
            <a:r>
              <a:rPr lang="en-US" sz="1700" dirty="0" smtClean="0"/>
              <a:t>www.icpsr.umich.edu/icpsrweb/SAMHDA/studies/34945#datasetsSection</a:t>
            </a:r>
          </a:p>
          <a:p>
            <a:r>
              <a:rPr lang="en-US" sz="1700" b="1" dirty="0" smtClean="0"/>
              <a:t>Slide 12</a:t>
            </a:r>
            <a:r>
              <a:rPr lang="en-US" sz="1700" dirty="0" smtClean="0"/>
              <a:t>: </a:t>
            </a:r>
            <a:r>
              <a:rPr lang="en-US" sz="1700" dirty="0"/>
              <a:t>Graph created by Dr. Larry Ouellet of UIC, with data from the Illinois Department of Alcohol and Substance Abuse.</a:t>
            </a:r>
          </a:p>
          <a:p>
            <a:r>
              <a:rPr lang="en-US" sz="1700" b="1" dirty="0"/>
              <a:t>Slides </a:t>
            </a:r>
            <a:r>
              <a:rPr lang="en-US" sz="1700" b="1" dirty="0" smtClean="0"/>
              <a:t>13-17</a:t>
            </a:r>
            <a:r>
              <a:rPr lang="en-US" sz="1700" dirty="0" smtClean="0"/>
              <a:t>: </a:t>
            </a:r>
            <a:r>
              <a:rPr lang="en-US" sz="1700" dirty="0"/>
              <a:t>Substance Abuse and Mental Health Services Administration (SAMHSA). (2002-2011). National Survey of Substance Abuse Treatment Services (N-SSATS) State Profiles. Available at: http://</a:t>
            </a:r>
            <a:r>
              <a:rPr lang="en-US" sz="1700" dirty="0" smtClean="0"/>
              <a:t>wwwdasis.samhsa.gov/webt/tedsweb/tab_year.choose_year_state_profile?t_state=IL</a:t>
            </a:r>
          </a:p>
          <a:p>
            <a:r>
              <a:rPr lang="en-US" sz="1700" b="1" dirty="0" smtClean="0"/>
              <a:t>Slide 23: </a:t>
            </a:r>
            <a:r>
              <a:rPr lang="en-US" sz="1700" dirty="0" smtClean="0"/>
              <a:t>Estimate of mental </a:t>
            </a:r>
            <a:r>
              <a:rPr lang="en-US" sz="1700" dirty="0"/>
              <a:t>health issues: Glaze, L.E. &amp; James, D.J.  (2006). Mental Health Problems of Prison and Jail Inmates. Bureau of Justice Statistics Special Report. Available at http://www.bjs.gov/index.cfm?ty=pbdetail&amp;iid=789.</a:t>
            </a:r>
            <a:endParaRPr lang="en-US" sz="1700" b="1" dirty="0" smtClean="0"/>
          </a:p>
          <a:p>
            <a:r>
              <a:rPr lang="en-US" sz="1700" b="1" dirty="0" smtClean="0"/>
              <a:t>Slide 24: </a:t>
            </a:r>
            <a:r>
              <a:rPr lang="en-US" sz="1700" dirty="0" smtClean="0"/>
              <a:t>Estimate of 80% with substance abuse issues from CDC report. </a:t>
            </a:r>
            <a:r>
              <a:rPr lang="en-US" sz="1800" dirty="0"/>
              <a:t>U.S. Centers for Disease Control and Prevention, </a:t>
            </a:r>
            <a:r>
              <a:rPr lang="en-US" sz="1800" i="1" dirty="0"/>
              <a:t>Substance Abuse Treatment for Drug Users in the Criminal Justice System</a:t>
            </a:r>
            <a:r>
              <a:rPr lang="en-US" sz="1800" dirty="0"/>
              <a:t>, (Aug. 2001), available at: http://</a:t>
            </a:r>
            <a:r>
              <a:rPr lang="en-US" sz="1800" dirty="0" smtClean="0"/>
              <a:t>www.cdc.gov/idu/facts/cj-satreat.pdf</a:t>
            </a:r>
            <a:endParaRPr lang="en-US" sz="1700" dirty="0"/>
          </a:p>
          <a:p>
            <a:endParaRPr lang="en-US" sz="17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29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801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Mental Health Treatment Capacity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45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15" y="-76200"/>
            <a:ext cx="8045526" cy="114300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Mental Health Treatment Numbers in Illinois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248400"/>
            <a:ext cx="815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Source: Illinois Department of Human Services, Illinois Mental Health 2013-2018 Strategic Plan;             Dr. Anderson Freeman and DMH staff.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4876" y="1143000"/>
            <a:ext cx="28956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State Hospitals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1143000"/>
            <a:ext cx="28956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Private Hospitals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87137" y="2745716"/>
            <a:ext cx="375107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Incarceration (Prisons)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00600" y="1616387"/>
            <a:ext cx="2809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/>
              <a:t>8,586 </a:t>
            </a:r>
            <a:r>
              <a:rPr lang="en-US" sz="2000" b="1" dirty="0"/>
              <a:t>admissions </a:t>
            </a:r>
            <a:r>
              <a:rPr lang="en-US" sz="2000" dirty="0" smtClean="0"/>
              <a:t>to</a:t>
            </a:r>
            <a:r>
              <a:rPr lang="en-US" sz="2000" b="1" dirty="0" smtClean="0"/>
              <a:t> 1,324 beds </a:t>
            </a:r>
            <a:r>
              <a:rPr lang="en-US" sz="2000" dirty="0" smtClean="0"/>
              <a:t>in </a:t>
            </a:r>
            <a:r>
              <a:rPr lang="en-US" sz="2000" dirty="0"/>
              <a:t>FY2012</a:t>
            </a:r>
          </a:p>
          <a:p>
            <a:pPr algn="ctr"/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5807" y="1604665"/>
            <a:ext cx="3467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/>
              <a:t>113,781 admissions </a:t>
            </a:r>
            <a:endParaRPr lang="en-US" sz="2000" b="1" dirty="0" smtClean="0"/>
          </a:p>
          <a:p>
            <a:pPr marL="0" lvl="1" algn="ctr"/>
            <a:r>
              <a:rPr lang="en-US" sz="2000" dirty="0" smtClean="0"/>
              <a:t>to</a:t>
            </a:r>
            <a:r>
              <a:rPr lang="en-US" sz="2000" b="1" dirty="0" smtClean="0"/>
              <a:t> </a:t>
            </a:r>
            <a:r>
              <a:rPr lang="en-US" sz="2000" b="1" dirty="0"/>
              <a:t>3,481 beds </a:t>
            </a:r>
            <a:r>
              <a:rPr lang="en-US" sz="2000" dirty="0"/>
              <a:t>in 2010</a:t>
            </a:r>
          </a:p>
          <a:p>
            <a:pPr algn="ctr"/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633914" y="3197402"/>
            <a:ext cx="2976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/>
              <a:t>11,300 with mental illness</a:t>
            </a:r>
            <a:r>
              <a:rPr lang="en-US" sz="2000" dirty="0"/>
              <a:t> </a:t>
            </a:r>
            <a:r>
              <a:rPr lang="en-US" sz="2000" b="1" dirty="0"/>
              <a:t>needs</a:t>
            </a:r>
            <a:r>
              <a:rPr lang="en-US" sz="2000" dirty="0"/>
              <a:t> in FY2012 </a:t>
            </a:r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34261" y="2740202"/>
            <a:ext cx="375107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Incarceration (Jails)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3172361"/>
            <a:ext cx="289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/>
              <a:t>1,400 </a:t>
            </a:r>
            <a:r>
              <a:rPr lang="en-US" sz="2000" dirty="0" smtClean="0"/>
              <a:t>of the 9,600</a:t>
            </a:r>
            <a:r>
              <a:rPr lang="en-US" sz="2000" b="1" dirty="0" smtClean="0"/>
              <a:t> inmates </a:t>
            </a:r>
            <a:r>
              <a:rPr lang="en-US" sz="2000" dirty="0" smtClean="0"/>
              <a:t>in Cook County Jail receive DMH-Funded psychiatric services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01006" y="4697610"/>
            <a:ext cx="332333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State Community-Based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33914" y="5172670"/>
            <a:ext cx="3057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/>
              <a:t>136,047 receiving treatment </a:t>
            </a:r>
            <a:r>
              <a:rPr lang="en-US" sz="2000" dirty="0" smtClean="0"/>
              <a:t>in FY2012</a:t>
            </a:r>
            <a:endParaRPr lang="en-US" sz="2000" dirty="0"/>
          </a:p>
          <a:p>
            <a:pPr algn="ctr"/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4697609"/>
            <a:ext cx="3751077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Private Community-Based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53362" y="5172669"/>
            <a:ext cx="3057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i="1" dirty="0" smtClean="0"/>
              <a:t>Currently researching for additional data</a:t>
            </a:r>
            <a:endParaRPr lang="en-US" sz="2000" i="1" dirty="0"/>
          </a:p>
          <a:p>
            <a:pPr algn="ctr"/>
            <a:endParaRPr lang="en-US" sz="1400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01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833899"/>
              </p:ext>
            </p:extLst>
          </p:nvPr>
        </p:nvGraphicFramePr>
        <p:xfrm>
          <a:off x="457200" y="752475"/>
          <a:ext cx="7924800" cy="5692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14195" y="6550223"/>
            <a:ext cx="475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Source: SPAC analysis of N-MHSS data, SAMHSA, 2010. </a:t>
            </a:r>
            <a:endParaRPr lang="en-US" sz="14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0"/>
            <a:ext cx="7543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Illinois Mental Health Facilities by Type</a:t>
            </a:r>
          </a:p>
          <a:p>
            <a:pPr algn="ctr"/>
            <a:r>
              <a:rPr lang="en-US" dirty="0" smtClean="0">
                <a:latin typeface="+mj-lt"/>
              </a:rPr>
              <a:t>512 Respondents</a:t>
            </a:r>
            <a:endParaRPr lang="en-US" dirty="0">
              <a:latin typeface="+mj-lt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07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747" y="4538229"/>
            <a:ext cx="7933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Civil admissions and presentations (sent to hospital, may not end in admission), as well as total served, are </a:t>
            </a:r>
            <a:r>
              <a:rPr lang="en-US" sz="2000" b="1" dirty="0" smtClean="0">
                <a:latin typeface="+mj-lt"/>
              </a:rPr>
              <a:t>down almost 40%. </a:t>
            </a:r>
            <a:endParaRPr lang="en-US" sz="2000" b="1" dirty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/>
          <p:nvPr/>
        </p:nvSpPr>
        <p:spPr>
          <a:xfrm>
            <a:off x="1598382" y="6529733"/>
            <a:ext cx="7203885" cy="25718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Source: SPAC analysis of figures provided by Dr. Anderson</a:t>
            </a:r>
            <a:r>
              <a:rPr lang="en-US" sz="1400" baseline="0" dirty="0">
                <a:latin typeface="+mj-lt"/>
              </a:rPr>
              <a:t> Freeman and DMH staff. </a:t>
            </a:r>
            <a:endParaRPr lang="en-US" sz="1400" dirty="0">
              <a:latin typeface="+mj-lt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6</a:t>
            </a:fld>
            <a:endParaRPr lang="en-US" sz="12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470882"/>
              </p:ext>
            </p:extLst>
          </p:nvPr>
        </p:nvGraphicFramePr>
        <p:xfrm>
          <a:off x="68730" y="304800"/>
          <a:ext cx="8395896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459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-1"/>
            <a:ext cx="4785255" cy="6429325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6829" y="242292"/>
            <a:ext cx="4038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Illinois has </a:t>
            </a:r>
            <a:r>
              <a:rPr lang="en-US" b="1" dirty="0" smtClean="0"/>
              <a:t>222 hospitals spanning 80 counties in Illinois.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22 counties do NOT have a hospital.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80 hospitals have authorized psychiatric beds, for a total of </a:t>
            </a:r>
            <a:r>
              <a:rPr lang="en-US" b="1" dirty="0"/>
              <a:t>3,927 </a:t>
            </a:r>
            <a:r>
              <a:rPr lang="en-US" b="1" dirty="0" smtClean="0"/>
              <a:t>authorized psychiatric beds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52 counties do NOT have authorized psychiatric hospital beds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28 counties have inpatient behavioral health providers.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75 counties do </a:t>
            </a:r>
            <a:r>
              <a:rPr lang="en-US" b="1" dirty="0"/>
              <a:t>NOT </a:t>
            </a:r>
            <a:r>
              <a:rPr lang="en-US" b="1" dirty="0" smtClean="0"/>
              <a:t>have inpatient </a:t>
            </a:r>
            <a:r>
              <a:rPr lang="en-US" b="1" dirty="0"/>
              <a:t>behavioral health providers </a:t>
            </a:r>
            <a:r>
              <a:rPr lang="en-US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 half of Illinois counties lack sufficient numbers of psychiatrists.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79774" y="6519446"/>
            <a:ext cx="480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Source: Illinois Hospital Association, Facts &amp; Figures, 2015. </a:t>
            </a:r>
            <a:endParaRPr lang="en-US" sz="1400" dirty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2460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76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785792"/>
              </p:ext>
            </p:extLst>
          </p:nvPr>
        </p:nvGraphicFramePr>
        <p:xfrm>
          <a:off x="29029" y="751114"/>
          <a:ext cx="8955314" cy="5386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600" y="0"/>
            <a:ext cx="8138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Special Programs in Illinois </a:t>
            </a:r>
          </a:p>
          <a:p>
            <a:pPr algn="ctr"/>
            <a:r>
              <a:rPr lang="en-US" sz="3200" dirty="0" smtClean="0">
                <a:latin typeface="+mj-lt"/>
              </a:rPr>
              <a:t>Mental Health Facilities</a:t>
            </a:r>
            <a:endParaRPr lang="en-US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8221" y="6464479"/>
            <a:ext cx="475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Source: SPAC analysis of N-MHSS data, SAMHSA, 2010. </a:t>
            </a:r>
            <a:endParaRPr lang="en-US" sz="1400" dirty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75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Substance Abuse Treatment Capacity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26" y="5486400"/>
            <a:ext cx="655490" cy="6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8051" y="6309360"/>
            <a:ext cx="548640" cy="396240"/>
          </a:xfrm>
          <a:ln>
            <a:noFill/>
          </a:ln>
        </p:spPr>
        <p:txBody>
          <a:bodyPr/>
          <a:lstStyle/>
          <a:p>
            <a:fld id="{D987D4C5-21F7-4B8A-8D01-84F906136E56}" type="slidenum">
              <a:rPr lang="en-US" smtClean="0"/>
              <a:t>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2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SPAC theme">
      <a:dk1>
        <a:sysClr val="windowText" lastClr="000000"/>
      </a:dk1>
      <a:lt1>
        <a:sysClr val="window" lastClr="FFFFFF"/>
      </a:lt1>
      <a:dk2>
        <a:srgbClr val="3E3F67"/>
      </a:dk2>
      <a:lt2>
        <a:srgbClr val="DEDEDE"/>
      </a:lt2>
      <a:accent1>
        <a:srgbClr val="735195"/>
      </a:accent1>
      <a:accent2>
        <a:srgbClr val="3C1A5E"/>
      </a:accent2>
      <a:accent3>
        <a:srgbClr val="8A47CC"/>
      </a:accent3>
      <a:accent4>
        <a:srgbClr val="8A47CC"/>
      </a:accent4>
      <a:accent5>
        <a:srgbClr val="6600FF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1885</TotalTime>
  <Words>1639</Words>
  <Application>Microsoft Office PowerPoint</Application>
  <PresentationFormat>On-screen Show (4:3)</PresentationFormat>
  <Paragraphs>239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Theme1</vt:lpstr>
      <vt:lpstr>Office Theme</vt:lpstr>
      <vt:lpstr>Treatment Capacity in Illinois</vt:lpstr>
      <vt:lpstr>Introduction </vt:lpstr>
      <vt:lpstr>Mental Health Treatment Capacity</vt:lpstr>
      <vt:lpstr>Mental Health Treatment Numbers in Illinois</vt:lpstr>
      <vt:lpstr>PowerPoint Presentation</vt:lpstr>
      <vt:lpstr>PowerPoint Presentation</vt:lpstr>
      <vt:lpstr>PowerPoint Presentation</vt:lpstr>
      <vt:lpstr>PowerPoint Presentation</vt:lpstr>
      <vt:lpstr>Substance Abuse Treatment Capacity</vt:lpstr>
      <vt:lpstr>Admissions of Chicago Residents to Publicly Funded Treatment Programs, by Primary Substance:  FY2007 – FY2012</vt:lpstr>
      <vt:lpstr>Declining Admissions for Substance Abuse</vt:lpstr>
      <vt:lpstr>PowerPoint Presentation</vt:lpstr>
      <vt:lpstr>Geographic Distribution of Substance Abuse Treatment Facilities In Illinois</vt:lpstr>
      <vt:lpstr>PowerPoint Presentation</vt:lpstr>
      <vt:lpstr>PowerPoint Presentation</vt:lpstr>
      <vt:lpstr>PowerPoint Presentation</vt:lpstr>
      <vt:lpstr>PowerPoint Presentation</vt:lpstr>
      <vt:lpstr>Forensic Population</vt:lpstr>
      <vt:lpstr>PowerPoint Presentation</vt:lpstr>
      <vt:lpstr>PowerPoint Presentation</vt:lpstr>
      <vt:lpstr>PowerPoint Presentation</vt:lpstr>
      <vt:lpstr>Impact of Reduction</vt:lpstr>
      <vt:lpstr>Impact on Mental Health Capacity</vt:lpstr>
      <vt:lpstr>Impact on Substance Abuse Capacity</vt:lpstr>
      <vt:lpstr>Funding</vt:lpstr>
      <vt:lpstr>PowerPoint Presentation</vt:lpstr>
      <vt:lpstr>PowerPoint Presentation</vt:lpstr>
      <vt:lpstr>General Sources 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Treatment Capacity in Illinois</dc:title>
  <dc:creator>Miller, Mystik</dc:creator>
  <cp:lastModifiedBy>Miller, Mystik</cp:lastModifiedBy>
  <cp:revision>125</cp:revision>
  <cp:lastPrinted>2015-06-02T19:18:21Z</cp:lastPrinted>
  <dcterms:created xsi:type="dcterms:W3CDTF">2014-10-16T20:21:31Z</dcterms:created>
  <dcterms:modified xsi:type="dcterms:W3CDTF">2015-06-10T14:45:00Z</dcterms:modified>
</cp:coreProperties>
</file>