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70" r:id="rId4"/>
    <p:sldId id="275" r:id="rId5"/>
    <p:sldId id="276" r:id="rId6"/>
    <p:sldId id="260" r:id="rId7"/>
    <p:sldId id="264" r:id="rId8"/>
    <p:sldId id="277" r:id="rId9"/>
    <p:sldId id="266" r:id="rId10"/>
    <p:sldId id="278" r:id="rId11"/>
    <p:sldId id="279" r:id="rId12"/>
    <p:sldId id="271" r:id="rId13"/>
    <p:sldId id="261" r:id="rId14"/>
    <p:sldId id="280" r:id="rId15"/>
    <p:sldId id="273"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0B6025-72F2-4484-A0BA-0A3B5C016628}">
          <p14:sldIdLst>
            <p14:sldId id="257"/>
            <p14:sldId id="258"/>
            <p14:sldId id="270"/>
            <p14:sldId id="275"/>
            <p14:sldId id="276"/>
            <p14:sldId id="260"/>
            <p14:sldId id="264"/>
            <p14:sldId id="277"/>
            <p14:sldId id="266"/>
            <p14:sldId id="278"/>
            <p14:sldId id="279"/>
            <p14:sldId id="271"/>
            <p14:sldId id="261"/>
            <p14:sldId id="280"/>
            <p14:sldId id="273"/>
            <p14:sldId id="262"/>
          </p14:sldIdLst>
        </p14:section>
        <p14:section name="Untitled Section" id="{C9A11DCC-CF0B-433C-9012-829B486442C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124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A95FA-7736-43F5-B75C-8559255706D5}"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807EE1C-2252-44A7-BBBB-629CEC60E760}">
      <dgm:prSet phldrT="[Text]"/>
      <dgm:spPr/>
      <dgm:t>
        <a:bodyPr/>
        <a:lstStyle/>
        <a:p>
          <a:r>
            <a:rPr lang="en-US" dirty="0"/>
            <a:t>ICJIA-Violence Prevention Grant Programs</a:t>
          </a:r>
        </a:p>
      </dgm:t>
    </dgm:pt>
    <dgm:pt modelId="{DC70C304-9CC2-4A29-A685-85DB1EB9760A}" type="parTrans" cxnId="{059D8D62-9C5C-4692-87F8-6BCA83271300}">
      <dgm:prSet/>
      <dgm:spPr/>
      <dgm:t>
        <a:bodyPr/>
        <a:lstStyle/>
        <a:p>
          <a:endParaRPr lang="en-US"/>
        </a:p>
      </dgm:t>
    </dgm:pt>
    <dgm:pt modelId="{235F0884-4BA0-4BBF-8534-A5595D0D8723}" type="sibTrans" cxnId="{059D8D62-9C5C-4692-87F8-6BCA83271300}">
      <dgm:prSet/>
      <dgm:spPr/>
      <dgm:t>
        <a:bodyPr/>
        <a:lstStyle/>
        <a:p>
          <a:endParaRPr lang="en-US"/>
        </a:p>
      </dgm:t>
    </dgm:pt>
    <dgm:pt modelId="{4BA42BFA-DFDA-42F4-AEB0-3EC4CD31F76D}">
      <dgm:prSet phldrT="[Text]"/>
      <dgm:spPr>
        <a:solidFill>
          <a:srgbClr val="002060"/>
        </a:solidFill>
      </dgm:spPr>
      <dgm:t>
        <a:bodyPr/>
        <a:lstStyle/>
        <a:p>
          <a:r>
            <a:rPr lang="en-US" dirty="0"/>
            <a:t>AG</a:t>
          </a:r>
        </a:p>
      </dgm:t>
    </dgm:pt>
    <dgm:pt modelId="{BB9169FD-A128-424E-81C2-0315A3CD8EA2}" type="parTrans" cxnId="{95F67DAC-74C6-47FA-ADD2-BFDE20CAE025}">
      <dgm:prSet/>
      <dgm:spPr/>
      <dgm:t>
        <a:bodyPr/>
        <a:lstStyle/>
        <a:p>
          <a:endParaRPr lang="en-US"/>
        </a:p>
      </dgm:t>
    </dgm:pt>
    <dgm:pt modelId="{4FAEF802-9E19-46A6-9B86-8A3973ECABD9}" type="sibTrans" cxnId="{95F67DAC-74C6-47FA-ADD2-BFDE20CAE025}">
      <dgm:prSet/>
      <dgm:spPr/>
      <dgm:t>
        <a:bodyPr/>
        <a:lstStyle/>
        <a:p>
          <a:endParaRPr lang="en-US"/>
        </a:p>
      </dgm:t>
    </dgm:pt>
    <dgm:pt modelId="{641591CF-CDE7-4FDD-B341-CEE0B0B6DE66}">
      <dgm:prSet phldrT="[Text]"/>
      <dgm:spPr>
        <a:solidFill>
          <a:srgbClr val="92D050"/>
        </a:solidFill>
      </dgm:spPr>
      <dgm:t>
        <a:bodyPr/>
        <a:lstStyle/>
        <a:p>
          <a:r>
            <a:rPr lang="en-US" dirty="0"/>
            <a:t>DJJ</a:t>
          </a:r>
        </a:p>
      </dgm:t>
    </dgm:pt>
    <dgm:pt modelId="{91B1BDBF-7DE7-4490-9FB8-321F9FADEED0}" type="parTrans" cxnId="{DCD0F755-7205-49DC-8A13-E61876B0B0EA}">
      <dgm:prSet/>
      <dgm:spPr/>
      <dgm:t>
        <a:bodyPr/>
        <a:lstStyle/>
        <a:p>
          <a:endParaRPr lang="en-US"/>
        </a:p>
      </dgm:t>
    </dgm:pt>
    <dgm:pt modelId="{9E333ED1-6847-4B94-AA72-F590A2FFCAF5}" type="sibTrans" cxnId="{DCD0F755-7205-49DC-8A13-E61876B0B0EA}">
      <dgm:prSet/>
      <dgm:spPr/>
      <dgm:t>
        <a:bodyPr/>
        <a:lstStyle/>
        <a:p>
          <a:endParaRPr lang="en-US"/>
        </a:p>
      </dgm:t>
    </dgm:pt>
    <dgm:pt modelId="{22F6AA04-2FE4-4A41-89D6-2CB5663992FD}">
      <dgm:prSet phldrT="[Text]"/>
      <dgm:spPr>
        <a:solidFill>
          <a:schemeClr val="accent3">
            <a:lumMod val="75000"/>
          </a:schemeClr>
        </a:solidFill>
      </dgm:spPr>
      <dgm:t>
        <a:bodyPr/>
        <a:lstStyle/>
        <a:p>
          <a:r>
            <a:rPr lang="en-US" dirty="0"/>
            <a:t>DHS</a:t>
          </a:r>
        </a:p>
      </dgm:t>
    </dgm:pt>
    <dgm:pt modelId="{48D31CDF-A276-47E4-8D7E-256756A2C64A}" type="parTrans" cxnId="{F9CB371F-0188-4EE0-B4C5-C5660AFDD85D}">
      <dgm:prSet/>
      <dgm:spPr/>
      <dgm:t>
        <a:bodyPr/>
        <a:lstStyle/>
        <a:p>
          <a:endParaRPr lang="en-US"/>
        </a:p>
      </dgm:t>
    </dgm:pt>
    <dgm:pt modelId="{DFC44A85-5229-4381-AE0D-DF0EB6423F0D}" type="sibTrans" cxnId="{F9CB371F-0188-4EE0-B4C5-C5660AFDD85D}">
      <dgm:prSet/>
      <dgm:spPr/>
      <dgm:t>
        <a:bodyPr/>
        <a:lstStyle/>
        <a:p>
          <a:endParaRPr lang="en-US"/>
        </a:p>
      </dgm:t>
    </dgm:pt>
    <dgm:pt modelId="{A596E29D-156B-42AA-9E9B-9F362DB6DB7B}">
      <dgm:prSet phldrT="[Text]"/>
      <dgm:spPr>
        <a:solidFill>
          <a:schemeClr val="accent4">
            <a:lumMod val="75000"/>
          </a:schemeClr>
        </a:solidFill>
      </dgm:spPr>
      <dgm:t>
        <a:bodyPr/>
        <a:lstStyle/>
        <a:p>
          <a:r>
            <a:rPr lang="en-US" dirty="0"/>
            <a:t>HFS</a:t>
          </a:r>
        </a:p>
      </dgm:t>
    </dgm:pt>
    <dgm:pt modelId="{BEF3BCA1-88A3-4E8E-9D8B-FAF4C52967C6}" type="parTrans" cxnId="{23B90607-DEEF-4FBD-89E8-FB0A14889B4C}">
      <dgm:prSet/>
      <dgm:spPr/>
      <dgm:t>
        <a:bodyPr/>
        <a:lstStyle/>
        <a:p>
          <a:endParaRPr lang="en-US"/>
        </a:p>
      </dgm:t>
    </dgm:pt>
    <dgm:pt modelId="{5EC04041-AC60-4275-A4EB-D47629D45E78}" type="sibTrans" cxnId="{23B90607-DEEF-4FBD-89E8-FB0A14889B4C}">
      <dgm:prSet/>
      <dgm:spPr/>
      <dgm:t>
        <a:bodyPr/>
        <a:lstStyle/>
        <a:p>
          <a:endParaRPr lang="en-US"/>
        </a:p>
      </dgm:t>
    </dgm:pt>
    <dgm:pt modelId="{EC286271-E5CC-431D-8F76-1BA552606F5F}">
      <dgm:prSet phldrT="[Text]"/>
      <dgm:spPr>
        <a:solidFill>
          <a:srgbClr val="7030A0"/>
        </a:solidFill>
      </dgm:spPr>
      <dgm:t>
        <a:bodyPr/>
        <a:lstStyle/>
        <a:p>
          <a:r>
            <a:rPr lang="en-US" dirty="0"/>
            <a:t>DPH</a:t>
          </a:r>
        </a:p>
      </dgm:t>
    </dgm:pt>
    <dgm:pt modelId="{3B9A06C3-8B5D-4B4C-BCE2-66FDFAD90A7C}" type="parTrans" cxnId="{7298BE60-CDF0-43D5-97F1-D04BE082CCA5}">
      <dgm:prSet/>
      <dgm:spPr/>
      <dgm:t>
        <a:bodyPr/>
        <a:lstStyle/>
        <a:p>
          <a:endParaRPr lang="en-US"/>
        </a:p>
      </dgm:t>
    </dgm:pt>
    <dgm:pt modelId="{76A59357-93D9-4C09-A225-1BD3BF0A74EB}" type="sibTrans" cxnId="{7298BE60-CDF0-43D5-97F1-D04BE082CCA5}">
      <dgm:prSet/>
      <dgm:spPr/>
      <dgm:t>
        <a:bodyPr/>
        <a:lstStyle/>
        <a:p>
          <a:endParaRPr lang="en-US"/>
        </a:p>
      </dgm:t>
    </dgm:pt>
    <dgm:pt modelId="{E79D9D97-A17A-431D-9984-30AED067A259}">
      <dgm:prSet phldrT="[Text]"/>
      <dgm:spPr>
        <a:solidFill>
          <a:srgbClr val="FF0000"/>
        </a:solidFill>
      </dgm:spPr>
      <dgm:t>
        <a:bodyPr/>
        <a:lstStyle/>
        <a:p>
          <a:r>
            <a:rPr lang="en-US" dirty="0"/>
            <a:t>Local government</a:t>
          </a:r>
        </a:p>
      </dgm:t>
    </dgm:pt>
    <dgm:pt modelId="{DA249F0F-E226-474A-B4EB-79BDFED65A0D}" type="parTrans" cxnId="{06A9F225-712A-452C-9332-817749EFA643}">
      <dgm:prSet/>
      <dgm:spPr/>
      <dgm:t>
        <a:bodyPr/>
        <a:lstStyle/>
        <a:p>
          <a:endParaRPr lang="en-US"/>
        </a:p>
      </dgm:t>
    </dgm:pt>
    <dgm:pt modelId="{B2F61741-721A-4FC5-B9DC-CD5A85D200AE}" type="sibTrans" cxnId="{06A9F225-712A-452C-9332-817749EFA643}">
      <dgm:prSet/>
      <dgm:spPr/>
      <dgm:t>
        <a:bodyPr/>
        <a:lstStyle/>
        <a:p>
          <a:endParaRPr lang="en-US"/>
        </a:p>
      </dgm:t>
    </dgm:pt>
    <dgm:pt modelId="{A8C4923A-F2E6-4F4F-8D21-E45E487568AB}" type="pres">
      <dgm:prSet presAssocID="{8FAA95FA-7736-43F5-B75C-8559255706D5}" presName="Name0" presStyleCnt="0">
        <dgm:presLayoutVars>
          <dgm:chMax val="1"/>
          <dgm:chPref val="1"/>
          <dgm:dir/>
          <dgm:animOne val="branch"/>
          <dgm:animLvl val="lvl"/>
        </dgm:presLayoutVars>
      </dgm:prSet>
      <dgm:spPr/>
    </dgm:pt>
    <dgm:pt modelId="{DAA4BE2A-6AEA-4914-A850-104167A1E0EB}" type="pres">
      <dgm:prSet presAssocID="{1807EE1C-2252-44A7-BBBB-629CEC60E760}" presName="Parent" presStyleLbl="node0" presStyleIdx="0" presStyleCnt="1">
        <dgm:presLayoutVars>
          <dgm:chMax val="6"/>
          <dgm:chPref val="6"/>
        </dgm:presLayoutVars>
      </dgm:prSet>
      <dgm:spPr/>
    </dgm:pt>
    <dgm:pt modelId="{1C0B17C0-C8AA-4B47-8710-E207FF95D678}" type="pres">
      <dgm:prSet presAssocID="{4BA42BFA-DFDA-42F4-AEB0-3EC4CD31F76D}" presName="Accent1" presStyleCnt="0"/>
      <dgm:spPr/>
    </dgm:pt>
    <dgm:pt modelId="{7107DBD2-8D04-4D9D-BF56-26B78F6DE16F}" type="pres">
      <dgm:prSet presAssocID="{4BA42BFA-DFDA-42F4-AEB0-3EC4CD31F76D}" presName="Accent" presStyleLbl="bgShp" presStyleIdx="0" presStyleCnt="6"/>
      <dgm:spPr/>
    </dgm:pt>
    <dgm:pt modelId="{F975861F-075D-4D3B-9C7B-07CB99F80E44}" type="pres">
      <dgm:prSet presAssocID="{4BA42BFA-DFDA-42F4-AEB0-3EC4CD31F76D}" presName="Child1" presStyleLbl="node1" presStyleIdx="0" presStyleCnt="6">
        <dgm:presLayoutVars>
          <dgm:chMax val="0"/>
          <dgm:chPref val="0"/>
          <dgm:bulletEnabled val="1"/>
        </dgm:presLayoutVars>
      </dgm:prSet>
      <dgm:spPr/>
    </dgm:pt>
    <dgm:pt modelId="{716DE9B7-6590-4D1B-BD37-8FF68C6166F8}" type="pres">
      <dgm:prSet presAssocID="{641591CF-CDE7-4FDD-B341-CEE0B0B6DE66}" presName="Accent2" presStyleCnt="0"/>
      <dgm:spPr/>
    </dgm:pt>
    <dgm:pt modelId="{3E60A069-8A55-422D-8A60-F2BB455A0B82}" type="pres">
      <dgm:prSet presAssocID="{641591CF-CDE7-4FDD-B341-CEE0B0B6DE66}" presName="Accent" presStyleLbl="bgShp" presStyleIdx="1" presStyleCnt="6"/>
      <dgm:spPr/>
    </dgm:pt>
    <dgm:pt modelId="{ABBD6A18-3599-48C1-991F-A94522F0D976}" type="pres">
      <dgm:prSet presAssocID="{641591CF-CDE7-4FDD-B341-CEE0B0B6DE66}" presName="Child2" presStyleLbl="node1" presStyleIdx="1" presStyleCnt="6">
        <dgm:presLayoutVars>
          <dgm:chMax val="0"/>
          <dgm:chPref val="0"/>
          <dgm:bulletEnabled val="1"/>
        </dgm:presLayoutVars>
      </dgm:prSet>
      <dgm:spPr/>
    </dgm:pt>
    <dgm:pt modelId="{640E874B-A722-4FC8-B493-08EE3E22BA95}" type="pres">
      <dgm:prSet presAssocID="{22F6AA04-2FE4-4A41-89D6-2CB5663992FD}" presName="Accent3" presStyleCnt="0"/>
      <dgm:spPr/>
    </dgm:pt>
    <dgm:pt modelId="{3E691101-228F-45E0-96C5-3E5FA81744F6}" type="pres">
      <dgm:prSet presAssocID="{22F6AA04-2FE4-4A41-89D6-2CB5663992FD}" presName="Accent" presStyleLbl="bgShp" presStyleIdx="2" presStyleCnt="6"/>
      <dgm:spPr/>
    </dgm:pt>
    <dgm:pt modelId="{78D920F8-0E4A-455D-A5B2-B6F45D948FB2}" type="pres">
      <dgm:prSet presAssocID="{22F6AA04-2FE4-4A41-89D6-2CB5663992FD}" presName="Child3" presStyleLbl="node1" presStyleIdx="2" presStyleCnt="6">
        <dgm:presLayoutVars>
          <dgm:chMax val="0"/>
          <dgm:chPref val="0"/>
          <dgm:bulletEnabled val="1"/>
        </dgm:presLayoutVars>
      </dgm:prSet>
      <dgm:spPr/>
    </dgm:pt>
    <dgm:pt modelId="{86BFE136-48AA-4D99-B478-EA01D4BBD832}" type="pres">
      <dgm:prSet presAssocID="{A596E29D-156B-42AA-9E9B-9F362DB6DB7B}" presName="Accent4" presStyleCnt="0"/>
      <dgm:spPr/>
    </dgm:pt>
    <dgm:pt modelId="{6AFC3954-15CA-4E04-8448-9D4E2D4DA2CE}" type="pres">
      <dgm:prSet presAssocID="{A596E29D-156B-42AA-9E9B-9F362DB6DB7B}" presName="Accent" presStyleLbl="bgShp" presStyleIdx="3" presStyleCnt="6"/>
      <dgm:spPr/>
    </dgm:pt>
    <dgm:pt modelId="{AFD61332-E81E-4AAD-99DA-0D46B18FA143}" type="pres">
      <dgm:prSet presAssocID="{A596E29D-156B-42AA-9E9B-9F362DB6DB7B}" presName="Child4" presStyleLbl="node1" presStyleIdx="3" presStyleCnt="6">
        <dgm:presLayoutVars>
          <dgm:chMax val="0"/>
          <dgm:chPref val="0"/>
          <dgm:bulletEnabled val="1"/>
        </dgm:presLayoutVars>
      </dgm:prSet>
      <dgm:spPr/>
    </dgm:pt>
    <dgm:pt modelId="{11545997-886B-42CB-B451-19C8A143E9AA}" type="pres">
      <dgm:prSet presAssocID="{EC286271-E5CC-431D-8F76-1BA552606F5F}" presName="Accent5" presStyleCnt="0"/>
      <dgm:spPr/>
    </dgm:pt>
    <dgm:pt modelId="{58153062-5FEB-4B29-8A0B-BDB8A1090510}" type="pres">
      <dgm:prSet presAssocID="{EC286271-E5CC-431D-8F76-1BA552606F5F}" presName="Accent" presStyleLbl="bgShp" presStyleIdx="4" presStyleCnt="6"/>
      <dgm:spPr/>
    </dgm:pt>
    <dgm:pt modelId="{24D99597-3F55-421E-86DF-9651EE7B8842}" type="pres">
      <dgm:prSet presAssocID="{EC286271-E5CC-431D-8F76-1BA552606F5F}" presName="Child5" presStyleLbl="node1" presStyleIdx="4" presStyleCnt="6">
        <dgm:presLayoutVars>
          <dgm:chMax val="0"/>
          <dgm:chPref val="0"/>
          <dgm:bulletEnabled val="1"/>
        </dgm:presLayoutVars>
      </dgm:prSet>
      <dgm:spPr/>
    </dgm:pt>
    <dgm:pt modelId="{A940A732-7CC1-401B-8ED9-78A02CC2697E}" type="pres">
      <dgm:prSet presAssocID="{E79D9D97-A17A-431D-9984-30AED067A259}" presName="Accent6" presStyleCnt="0"/>
      <dgm:spPr/>
    </dgm:pt>
    <dgm:pt modelId="{9E1B5B2D-9FE8-46F6-A4DA-62085697CEC3}" type="pres">
      <dgm:prSet presAssocID="{E79D9D97-A17A-431D-9984-30AED067A259}" presName="Accent" presStyleLbl="bgShp" presStyleIdx="5" presStyleCnt="6"/>
      <dgm:spPr/>
    </dgm:pt>
    <dgm:pt modelId="{F5AEBCF6-9DF2-45CB-BE95-24233AF8F75D}" type="pres">
      <dgm:prSet presAssocID="{E79D9D97-A17A-431D-9984-30AED067A259}" presName="Child6" presStyleLbl="node1" presStyleIdx="5" presStyleCnt="6">
        <dgm:presLayoutVars>
          <dgm:chMax val="0"/>
          <dgm:chPref val="0"/>
          <dgm:bulletEnabled val="1"/>
        </dgm:presLayoutVars>
      </dgm:prSet>
      <dgm:spPr/>
    </dgm:pt>
  </dgm:ptLst>
  <dgm:cxnLst>
    <dgm:cxn modelId="{23B90607-DEEF-4FBD-89E8-FB0A14889B4C}" srcId="{1807EE1C-2252-44A7-BBBB-629CEC60E760}" destId="{A596E29D-156B-42AA-9E9B-9F362DB6DB7B}" srcOrd="3" destOrd="0" parTransId="{BEF3BCA1-88A3-4E8E-9D8B-FAF4C52967C6}" sibTransId="{5EC04041-AC60-4275-A4EB-D47629D45E78}"/>
    <dgm:cxn modelId="{F9CB371F-0188-4EE0-B4C5-C5660AFDD85D}" srcId="{1807EE1C-2252-44A7-BBBB-629CEC60E760}" destId="{22F6AA04-2FE4-4A41-89D6-2CB5663992FD}" srcOrd="2" destOrd="0" parTransId="{48D31CDF-A276-47E4-8D7E-256756A2C64A}" sibTransId="{DFC44A85-5229-4381-AE0D-DF0EB6423F0D}"/>
    <dgm:cxn modelId="{06A9F225-712A-452C-9332-817749EFA643}" srcId="{1807EE1C-2252-44A7-BBBB-629CEC60E760}" destId="{E79D9D97-A17A-431D-9984-30AED067A259}" srcOrd="5" destOrd="0" parTransId="{DA249F0F-E226-474A-B4EB-79BDFED65A0D}" sibTransId="{B2F61741-721A-4FC5-B9DC-CD5A85D200AE}"/>
    <dgm:cxn modelId="{3E5FC85C-138B-4E7C-8125-89362CC567FF}" type="presOf" srcId="{4BA42BFA-DFDA-42F4-AEB0-3EC4CD31F76D}" destId="{F975861F-075D-4D3B-9C7B-07CB99F80E44}" srcOrd="0" destOrd="0" presId="urn:microsoft.com/office/officeart/2011/layout/HexagonRadial"/>
    <dgm:cxn modelId="{7298BE60-CDF0-43D5-97F1-D04BE082CCA5}" srcId="{1807EE1C-2252-44A7-BBBB-629CEC60E760}" destId="{EC286271-E5CC-431D-8F76-1BA552606F5F}" srcOrd="4" destOrd="0" parTransId="{3B9A06C3-8B5D-4B4C-BCE2-66FDFAD90A7C}" sibTransId="{76A59357-93D9-4C09-A225-1BD3BF0A74EB}"/>
    <dgm:cxn modelId="{059D8D62-9C5C-4692-87F8-6BCA83271300}" srcId="{8FAA95FA-7736-43F5-B75C-8559255706D5}" destId="{1807EE1C-2252-44A7-BBBB-629CEC60E760}" srcOrd="0" destOrd="0" parTransId="{DC70C304-9CC2-4A29-A685-85DB1EB9760A}" sibTransId="{235F0884-4BA0-4BBF-8534-A5595D0D8723}"/>
    <dgm:cxn modelId="{90204F6A-02D7-4D9B-8355-3963FB5CB3E7}" type="presOf" srcId="{E79D9D97-A17A-431D-9984-30AED067A259}" destId="{F5AEBCF6-9DF2-45CB-BE95-24233AF8F75D}" srcOrd="0" destOrd="0" presId="urn:microsoft.com/office/officeart/2011/layout/HexagonRadial"/>
    <dgm:cxn modelId="{1A5C1572-30DD-47A4-AD61-408D00526715}" type="presOf" srcId="{1807EE1C-2252-44A7-BBBB-629CEC60E760}" destId="{DAA4BE2A-6AEA-4914-A850-104167A1E0EB}" srcOrd="0" destOrd="0" presId="urn:microsoft.com/office/officeart/2011/layout/HexagonRadial"/>
    <dgm:cxn modelId="{17BB3C52-AC1E-4CE7-9C4E-6B6E3CDD3BE9}" type="presOf" srcId="{8FAA95FA-7736-43F5-B75C-8559255706D5}" destId="{A8C4923A-F2E6-4F4F-8D21-E45E487568AB}" srcOrd="0" destOrd="0" presId="urn:microsoft.com/office/officeart/2011/layout/HexagonRadial"/>
    <dgm:cxn modelId="{DCD0F755-7205-49DC-8A13-E61876B0B0EA}" srcId="{1807EE1C-2252-44A7-BBBB-629CEC60E760}" destId="{641591CF-CDE7-4FDD-B341-CEE0B0B6DE66}" srcOrd="1" destOrd="0" parTransId="{91B1BDBF-7DE7-4490-9FB8-321F9FADEED0}" sibTransId="{9E333ED1-6847-4B94-AA72-F590A2FFCAF5}"/>
    <dgm:cxn modelId="{8835D983-5D17-44FF-9651-96A11443B5B4}" type="presOf" srcId="{22F6AA04-2FE4-4A41-89D6-2CB5663992FD}" destId="{78D920F8-0E4A-455D-A5B2-B6F45D948FB2}" srcOrd="0" destOrd="0" presId="urn:microsoft.com/office/officeart/2011/layout/HexagonRadial"/>
    <dgm:cxn modelId="{73F682A5-A181-4E46-9595-69B5F7A6AAA0}" type="presOf" srcId="{A596E29D-156B-42AA-9E9B-9F362DB6DB7B}" destId="{AFD61332-E81E-4AAD-99DA-0D46B18FA143}" srcOrd="0" destOrd="0" presId="urn:microsoft.com/office/officeart/2011/layout/HexagonRadial"/>
    <dgm:cxn modelId="{95F67DAC-74C6-47FA-ADD2-BFDE20CAE025}" srcId="{1807EE1C-2252-44A7-BBBB-629CEC60E760}" destId="{4BA42BFA-DFDA-42F4-AEB0-3EC4CD31F76D}" srcOrd="0" destOrd="0" parTransId="{BB9169FD-A128-424E-81C2-0315A3CD8EA2}" sibTransId="{4FAEF802-9E19-46A6-9B86-8A3973ECABD9}"/>
    <dgm:cxn modelId="{4D3074AE-6B5B-43EB-9274-2206D6A5D754}" type="presOf" srcId="{EC286271-E5CC-431D-8F76-1BA552606F5F}" destId="{24D99597-3F55-421E-86DF-9651EE7B8842}" srcOrd="0" destOrd="0" presId="urn:microsoft.com/office/officeart/2011/layout/HexagonRadial"/>
    <dgm:cxn modelId="{2ADE84AF-5CE9-4383-8981-608502B20798}" type="presOf" srcId="{641591CF-CDE7-4FDD-B341-CEE0B0B6DE66}" destId="{ABBD6A18-3599-48C1-991F-A94522F0D976}" srcOrd="0" destOrd="0" presId="urn:microsoft.com/office/officeart/2011/layout/HexagonRadial"/>
    <dgm:cxn modelId="{FA1198E3-48ED-482E-9E7F-882284DA9E53}" type="presParOf" srcId="{A8C4923A-F2E6-4F4F-8D21-E45E487568AB}" destId="{DAA4BE2A-6AEA-4914-A850-104167A1E0EB}" srcOrd="0" destOrd="0" presId="urn:microsoft.com/office/officeart/2011/layout/HexagonRadial"/>
    <dgm:cxn modelId="{C72CE17A-E1D8-46B3-9E1C-875B256C99BA}" type="presParOf" srcId="{A8C4923A-F2E6-4F4F-8D21-E45E487568AB}" destId="{1C0B17C0-C8AA-4B47-8710-E207FF95D678}" srcOrd="1" destOrd="0" presId="urn:microsoft.com/office/officeart/2011/layout/HexagonRadial"/>
    <dgm:cxn modelId="{71448EBC-14B7-45A8-AA27-398D1123010A}" type="presParOf" srcId="{1C0B17C0-C8AA-4B47-8710-E207FF95D678}" destId="{7107DBD2-8D04-4D9D-BF56-26B78F6DE16F}" srcOrd="0" destOrd="0" presId="urn:microsoft.com/office/officeart/2011/layout/HexagonRadial"/>
    <dgm:cxn modelId="{C17CFA63-5F11-4602-9409-70866EE348A0}" type="presParOf" srcId="{A8C4923A-F2E6-4F4F-8D21-E45E487568AB}" destId="{F975861F-075D-4D3B-9C7B-07CB99F80E44}" srcOrd="2" destOrd="0" presId="urn:microsoft.com/office/officeart/2011/layout/HexagonRadial"/>
    <dgm:cxn modelId="{B36BE99D-95C6-4DE3-AC7E-0EA8B194EC13}" type="presParOf" srcId="{A8C4923A-F2E6-4F4F-8D21-E45E487568AB}" destId="{716DE9B7-6590-4D1B-BD37-8FF68C6166F8}" srcOrd="3" destOrd="0" presId="urn:microsoft.com/office/officeart/2011/layout/HexagonRadial"/>
    <dgm:cxn modelId="{EB39CA7E-5D90-4E7B-A247-81C0D4E04D07}" type="presParOf" srcId="{716DE9B7-6590-4D1B-BD37-8FF68C6166F8}" destId="{3E60A069-8A55-422D-8A60-F2BB455A0B82}" srcOrd="0" destOrd="0" presId="urn:microsoft.com/office/officeart/2011/layout/HexagonRadial"/>
    <dgm:cxn modelId="{C3F27642-8F5A-45CD-B9AE-5740D8D9666E}" type="presParOf" srcId="{A8C4923A-F2E6-4F4F-8D21-E45E487568AB}" destId="{ABBD6A18-3599-48C1-991F-A94522F0D976}" srcOrd="4" destOrd="0" presId="urn:microsoft.com/office/officeart/2011/layout/HexagonRadial"/>
    <dgm:cxn modelId="{6C91AC98-1C5D-47F2-9EAC-95FF519C7713}" type="presParOf" srcId="{A8C4923A-F2E6-4F4F-8D21-E45E487568AB}" destId="{640E874B-A722-4FC8-B493-08EE3E22BA95}" srcOrd="5" destOrd="0" presId="urn:microsoft.com/office/officeart/2011/layout/HexagonRadial"/>
    <dgm:cxn modelId="{DE653EB0-E9F9-4235-9779-C9A605593F62}" type="presParOf" srcId="{640E874B-A722-4FC8-B493-08EE3E22BA95}" destId="{3E691101-228F-45E0-96C5-3E5FA81744F6}" srcOrd="0" destOrd="0" presId="urn:microsoft.com/office/officeart/2011/layout/HexagonRadial"/>
    <dgm:cxn modelId="{C9B9F088-7310-42E9-A046-519AE3B2DEB8}" type="presParOf" srcId="{A8C4923A-F2E6-4F4F-8D21-E45E487568AB}" destId="{78D920F8-0E4A-455D-A5B2-B6F45D948FB2}" srcOrd="6" destOrd="0" presId="urn:microsoft.com/office/officeart/2011/layout/HexagonRadial"/>
    <dgm:cxn modelId="{51A6E634-20B9-4217-8FF5-33B001D8B313}" type="presParOf" srcId="{A8C4923A-F2E6-4F4F-8D21-E45E487568AB}" destId="{86BFE136-48AA-4D99-B478-EA01D4BBD832}" srcOrd="7" destOrd="0" presId="urn:microsoft.com/office/officeart/2011/layout/HexagonRadial"/>
    <dgm:cxn modelId="{883859E2-1AF7-4A7E-9AC9-3E2E6F1AC393}" type="presParOf" srcId="{86BFE136-48AA-4D99-B478-EA01D4BBD832}" destId="{6AFC3954-15CA-4E04-8448-9D4E2D4DA2CE}" srcOrd="0" destOrd="0" presId="urn:microsoft.com/office/officeart/2011/layout/HexagonRadial"/>
    <dgm:cxn modelId="{2AEF6FB3-8884-4BED-ADD7-98CDADE816D4}" type="presParOf" srcId="{A8C4923A-F2E6-4F4F-8D21-E45E487568AB}" destId="{AFD61332-E81E-4AAD-99DA-0D46B18FA143}" srcOrd="8" destOrd="0" presId="urn:microsoft.com/office/officeart/2011/layout/HexagonRadial"/>
    <dgm:cxn modelId="{BD9050C1-3535-410F-9FBF-61D62551A652}" type="presParOf" srcId="{A8C4923A-F2E6-4F4F-8D21-E45E487568AB}" destId="{11545997-886B-42CB-B451-19C8A143E9AA}" srcOrd="9" destOrd="0" presId="urn:microsoft.com/office/officeart/2011/layout/HexagonRadial"/>
    <dgm:cxn modelId="{990833DE-8832-40E8-9B8C-E0EEFF5ECF90}" type="presParOf" srcId="{11545997-886B-42CB-B451-19C8A143E9AA}" destId="{58153062-5FEB-4B29-8A0B-BDB8A1090510}" srcOrd="0" destOrd="0" presId="urn:microsoft.com/office/officeart/2011/layout/HexagonRadial"/>
    <dgm:cxn modelId="{DBBB8E49-0E71-4654-8880-CF784D93B63D}" type="presParOf" srcId="{A8C4923A-F2E6-4F4F-8D21-E45E487568AB}" destId="{24D99597-3F55-421E-86DF-9651EE7B8842}" srcOrd="10" destOrd="0" presId="urn:microsoft.com/office/officeart/2011/layout/HexagonRadial"/>
    <dgm:cxn modelId="{7D26037C-DB6A-40CD-8AFA-E8E3608986EC}" type="presParOf" srcId="{A8C4923A-F2E6-4F4F-8D21-E45E487568AB}" destId="{A940A732-7CC1-401B-8ED9-78A02CC2697E}" srcOrd="11" destOrd="0" presId="urn:microsoft.com/office/officeart/2011/layout/HexagonRadial"/>
    <dgm:cxn modelId="{0A21994E-C6F1-4C90-991C-3F535A21F6EE}" type="presParOf" srcId="{A940A732-7CC1-401B-8ED9-78A02CC2697E}" destId="{9E1B5B2D-9FE8-46F6-A4DA-62085697CEC3}" srcOrd="0" destOrd="0" presId="urn:microsoft.com/office/officeart/2011/layout/HexagonRadial"/>
    <dgm:cxn modelId="{AF1775DB-89E0-4D45-90AD-7833202332D5}" type="presParOf" srcId="{A8C4923A-F2E6-4F4F-8D21-E45E487568AB}" destId="{F5AEBCF6-9DF2-45CB-BE95-24233AF8F75D}"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4BE2A-6AEA-4914-A850-104167A1E0EB}">
      <dsp:nvSpPr>
        <dsp:cNvPr id="0" name=""/>
        <dsp:cNvSpPr/>
      </dsp:nvSpPr>
      <dsp:spPr>
        <a:xfrm>
          <a:off x="1628055" y="1290561"/>
          <a:ext cx="1640359" cy="1418977"/>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ICJIA-Violence Prevention Grant Programs</a:t>
          </a:r>
        </a:p>
      </dsp:txBody>
      <dsp:txXfrm>
        <a:off x="1899885" y="1525705"/>
        <a:ext cx="1096699" cy="948689"/>
      </dsp:txXfrm>
    </dsp:sp>
    <dsp:sp modelId="{3E60A069-8A55-422D-8A60-F2BB455A0B82}">
      <dsp:nvSpPr>
        <dsp:cNvPr id="0" name=""/>
        <dsp:cNvSpPr/>
      </dsp:nvSpPr>
      <dsp:spPr>
        <a:xfrm>
          <a:off x="2655236" y="611676"/>
          <a:ext cx="618902" cy="5332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75861F-075D-4D3B-9C7B-07CB99F80E44}">
      <dsp:nvSpPr>
        <dsp:cNvPr id="0" name=""/>
        <dsp:cNvSpPr/>
      </dsp:nvSpPr>
      <dsp:spPr>
        <a:xfrm>
          <a:off x="1779156" y="0"/>
          <a:ext cx="1344262" cy="1162945"/>
        </a:xfrm>
        <a:prstGeom prst="hexagon">
          <a:avLst>
            <a:gd name="adj" fmla="val 28570"/>
            <a:gd name="vf" fmla="val 11547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AG</a:t>
          </a:r>
        </a:p>
      </dsp:txBody>
      <dsp:txXfrm>
        <a:off x="2001929" y="192725"/>
        <a:ext cx="898716" cy="777495"/>
      </dsp:txXfrm>
    </dsp:sp>
    <dsp:sp modelId="{3E691101-228F-45E0-96C5-3E5FA81744F6}">
      <dsp:nvSpPr>
        <dsp:cNvPr id="0" name=""/>
        <dsp:cNvSpPr/>
      </dsp:nvSpPr>
      <dsp:spPr>
        <a:xfrm>
          <a:off x="3377543" y="1608601"/>
          <a:ext cx="618902" cy="5332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D6A18-3599-48C1-991F-A94522F0D976}">
      <dsp:nvSpPr>
        <dsp:cNvPr id="0" name=""/>
        <dsp:cNvSpPr/>
      </dsp:nvSpPr>
      <dsp:spPr>
        <a:xfrm>
          <a:off x="3012001" y="715289"/>
          <a:ext cx="1344262" cy="1162945"/>
        </a:xfrm>
        <a:prstGeom prst="hexagon">
          <a:avLst>
            <a:gd name="adj" fmla="val 28570"/>
            <a:gd name="vf" fmla="val 11547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DJJ</a:t>
          </a:r>
        </a:p>
      </dsp:txBody>
      <dsp:txXfrm>
        <a:off x="3234774" y="908014"/>
        <a:ext cx="898716" cy="777495"/>
      </dsp:txXfrm>
    </dsp:sp>
    <dsp:sp modelId="{6AFC3954-15CA-4E04-8448-9D4E2D4DA2CE}">
      <dsp:nvSpPr>
        <dsp:cNvPr id="0" name=""/>
        <dsp:cNvSpPr/>
      </dsp:nvSpPr>
      <dsp:spPr>
        <a:xfrm>
          <a:off x="2875782" y="2733941"/>
          <a:ext cx="618902" cy="5332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920F8-0E4A-455D-A5B2-B6F45D948FB2}">
      <dsp:nvSpPr>
        <dsp:cNvPr id="0" name=""/>
        <dsp:cNvSpPr/>
      </dsp:nvSpPr>
      <dsp:spPr>
        <a:xfrm>
          <a:off x="3012001" y="2121465"/>
          <a:ext cx="1344262" cy="1162945"/>
        </a:xfrm>
        <a:prstGeom prst="hexagon">
          <a:avLst>
            <a:gd name="adj" fmla="val 28570"/>
            <a:gd name="vf" fmla="val 11547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DHS</a:t>
          </a:r>
        </a:p>
      </dsp:txBody>
      <dsp:txXfrm>
        <a:off x="3234774" y="2314190"/>
        <a:ext cx="898716" cy="777495"/>
      </dsp:txXfrm>
    </dsp:sp>
    <dsp:sp modelId="{58153062-5FEB-4B29-8A0B-BDB8A1090510}">
      <dsp:nvSpPr>
        <dsp:cNvPr id="0" name=""/>
        <dsp:cNvSpPr/>
      </dsp:nvSpPr>
      <dsp:spPr>
        <a:xfrm>
          <a:off x="1631108" y="2850756"/>
          <a:ext cx="618902" cy="5332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61332-E81E-4AAD-99DA-0D46B18FA143}">
      <dsp:nvSpPr>
        <dsp:cNvPr id="0" name=""/>
        <dsp:cNvSpPr/>
      </dsp:nvSpPr>
      <dsp:spPr>
        <a:xfrm>
          <a:off x="1779156" y="2837554"/>
          <a:ext cx="1344262" cy="1162945"/>
        </a:xfrm>
        <a:prstGeom prst="hexagon">
          <a:avLst>
            <a:gd name="adj" fmla="val 28570"/>
            <a:gd name="vf" fmla="val 11547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HFS</a:t>
          </a:r>
        </a:p>
      </dsp:txBody>
      <dsp:txXfrm>
        <a:off x="2001929" y="3030279"/>
        <a:ext cx="898716" cy="777495"/>
      </dsp:txXfrm>
    </dsp:sp>
    <dsp:sp modelId="{9E1B5B2D-9FE8-46F6-A4DA-62085697CEC3}">
      <dsp:nvSpPr>
        <dsp:cNvPr id="0" name=""/>
        <dsp:cNvSpPr/>
      </dsp:nvSpPr>
      <dsp:spPr>
        <a:xfrm>
          <a:off x="896972" y="1854231"/>
          <a:ext cx="618902" cy="5332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D99597-3F55-421E-86DF-9651EE7B8842}">
      <dsp:nvSpPr>
        <dsp:cNvPr id="0" name=""/>
        <dsp:cNvSpPr/>
      </dsp:nvSpPr>
      <dsp:spPr>
        <a:xfrm>
          <a:off x="540588" y="2122265"/>
          <a:ext cx="1344262" cy="1162945"/>
        </a:xfrm>
        <a:prstGeom prst="hexagon">
          <a:avLst>
            <a:gd name="adj" fmla="val 28570"/>
            <a:gd name="vf" fmla="val 11547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DPH</a:t>
          </a:r>
        </a:p>
      </dsp:txBody>
      <dsp:txXfrm>
        <a:off x="763361" y="2314990"/>
        <a:ext cx="898716" cy="777495"/>
      </dsp:txXfrm>
    </dsp:sp>
    <dsp:sp modelId="{F5AEBCF6-9DF2-45CB-BE95-24233AF8F75D}">
      <dsp:nvSpPr>
        <dsp:cNvPr id="0" name=""/>
        <dsp:cNvSpPr/>
      </dsp:nvSpPr>
      <dsp:spPr>
        <a:xfrm>
          <a:off x="540588" y="713689"/>
          <a:ext cx="1344262" cy="1162945"/>
        </a:xfrm>
        <a:prstGeom prst="hexagon">
          <a:avLst>
            <a:gd name="adj" fmla="val 28570"/>
            <a:gd name="vf" fmla="val 11547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Local government</a:t>
          </a:r>
        </a:p>
      </dsp:txBody>
      <dsp:txXfrm>
        <a:off x="763361" y="906414"/>
        <a:ext cx="898716" cy="77749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62058-3AE6-49FB-B842-201B7A829700}" type="datetimeFigureOut">
              <a:rPr lang="en-US" smtClean="0"/>
              <a:t>3/15/2021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29550-7CBD-4E85-9388-5C904B278079}" type="slidenum">
              <a:rPr lang="en-US" smtClean="0"/>
              <a:t>‹#›</a:t>
            </a:fld>
            <a:endParaRPr lang="en-US"/>
          </a:p>
        </p:txBody>
      </p:sp>
    </p:spTree>
    <p:extLst>
      <p:ext uri="{BB962C8B-B14F-4D97-AF65-F5344CB8AC3E}">
        <p14:creationId xmlns:p14="http://schemas.microsoft.com/office/powerpoint/2010/main" val="1022224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49478" rtl="0" eaLnBrk="1" fontAlgn="base" latinLnBrk="0" hangingPunct="1">
              <a:lnSpc>
                <a:spcPct val="100000"/>
              </a:lnSpc>
              <a:spcBef>
                <a:spcPct val="0"/>
              </a:spcBef>
              <a:spcAft>
                <a:spcPct val="0"/>
              </a:spcAft>
              <a:buClrTx/>
              <a:buSzTx/>
              <a:buFontTx/>
              <a:buNone/>
              <a:tabLst/>
              <a:defRPr/>
            </a:pPr>
            <a:fld id="{2BA1BCA7-36ED-4D0D-80A2-E06FD3B32326}"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49478"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15560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482" name="Rectangle 2"/>
          <p:cNvSpPr>
            <a:spLocks noGrp="1"/>
          </p:cNvSpPr>
          <p:nvPr/>
        </p:nvSpPr>
        <p:spPr bwMode="auto">
          <a:xfrm>
            <a:off x="457200" y="990600"/>
            <a:ext cx="8229600" cy="914400"/>
          </a:xfrm>
          <a:prstGeom prst="rect">
            <a:avLst/>
          </a:prstGeom>
        </p:spPr>
        <p:txBody>
          <a:bodyPr anchor="ct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endParaRPr lang="en-US" altLang="en-US" sz="4400"/>
          </a:p>
        </p:txBody>
      </p:sp>
      <p:sp>
        <p:nvSpPr>
          <p:cNvPr id="20483" name="Rectangle 3"/>
          <p:cNvSpPr>
            <a:spLocks noGrp="1"/>
          </p:cNvSpPr>
          <p:nvPr/>
        </p:nvSpPr>
        <p:spPr bwMode="auto">
          <a:xfrm>
            <a:off x="457200" y="2286004"/>
            <a:ext cx="8229600" cy="3840163"/>
          </a:xfrm>
          <a:prstGeom prst="rect">
            <a:avLst/>
          </a:prstGeom>
        </p:spPr>
        <p:txBody>
          <a:bodyPr/>
          <a:lstStyle>
            <a:lvl1pPr algn="ctr" eaLnBrk="0" hangingPunct="0">
              <a:spcBef>
                <a:spcPct val="20000"/>
              </a:spcBef>
              <a:buFont typeface="Arial" panose="020B0604020202020204" pitchFamily="34" charset="0"/>
              <a:defRPr sz="3200">
                <a:solidFill>
                  <a:schemeClr val="tx1"/>
                </a:solidFill>
                <a:latin typeface="Calibri" panose="020F0502020204030204" pitchFamily="34" charset="0"/>
              </a:defRPr>
            </a:lvl1pPr>
            <a:lvl2pPr algn="ctr" eaLnBrk="0" hangingPunct="0">
              <a:spcBef>
                <a:spcPct val="20000"/>
              </a:spcBef>
              <a:buFont typeface="Arial" panose="020B0604020202020204" pitchFamily="34" charset="0"/>
              <a:defRPr sz="2800">
                <a:solidFill>
                  <a:schemeClr val="tx1"/>
                </a:solidFill>
                <a:latin typeface="Calibri" panose="020F0502020204030204" pitchFamily="34" charset="0"/>
              </a:defRPr>
            </a:lvl2pPr>
            <a:lvl3pPr algn="ctr" eaLnBrk="0" hangingPunct="0">
              <a:spcBef>
                <a:spcPct val="20000"/>
              </a:spcBef>
              <a:buFont typeface="Arial" panose="020B0604020202020204" pitchFamily="34" charset="0"/>
              <a:defRPr sz="2400">
                <a:solidFill>
                  <a:schemeClr val="tx1"/>
                </a:solidFill>
                <a:latin typeface="Calibri" panose="020F0502020204030204" pitchFamily="34" charset="0"/>
              </a:defRPr>
            </a:lvl3pPr>
            <a:lvl4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4pPr>
            <a:lvl5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5pPr>
            <a:lvl6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marL="342900" indent="-342900" algn="l">
              <a:buFont typeface="Arial" panose="020B0604020202020204" pitchFamily="34" charset="0"/>
              <a:buChar char="•"/>
            </a:pPr>
            <a:endParaRPr lang="en-US" altLang="en-US" sz="3200"/>
          </a:p>
        </p:txBody>
      </p:sp>
    </p:spTree>
    <p:extLst>
      <p:ext uri="{BB962C8B-B14F-4D97-AF65-F5344CB8AC3E}">
        <p14:creationId xmlns:p14="http://schemas.microsoft.com/office/powerpoint/2010/main" val="336646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139063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4051161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15622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1262333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1354607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182356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327437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220446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158030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274668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52600"/>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86003"/>
            <a:ext cx="4040188"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8202" y="1752600"/>
            <a:ext cx="4041775"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2286003"/>
            <a:ext cx="4041775"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180938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274217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r>
              <a:rPr lang="en-US" altLang="en-US"/>
              <a:t>Statewide Violence Prevention Planning Meeting</a:t>
            </a:r>
          </a:p>
        </p:txBody>
      </p:sp>
    </p:spTree>
    <p:extLst>
      <p:ext uri="{BB962C8B-B14F-4D97-AF65-F5344CB8AC3E}">
        <p14:creationId xmlns:p14="http://schemas.microsoft.com/office/powerpoint/2010/main" val="277934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9"/>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9"/>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9"/>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457200" y="990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Placeholder 2"/>
          <p:cNvSpPr>
            <a:spLocks noGrp="1"/>
          </p:cNvSpPr>
          <p:nvPr>
            <p:ph type="body" idx="1"/>
          </p:nvPr>
        </p:nvSpPr>
        <p:spPr bwMode="auto">
          <a:xfrm>
            <a:off x="457200" y="2286004"/>
            <a:ext cx="8229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1828800" y="6400804"/>
            <a:ext cx="5486400" cy="365125"/>
          </a:xfrm>
          <a:prstGeom prst="rect">
            <a:avLst/>
          </a:prstGeom>
        </p:spPr>
        <p:txBody>
          <a:bodyPr vert="horz" wrap="square" lIns="91440" tIns="45720" rIns="91440" bIns="45720" numCol="1" anchor="ctr" anchorCtr="0" compatLnSpc="1">
            <a:prstTxWarp prst="textNoShape">
              <a:avLst/>
            </a:prstTxWarp>
          </a:bodyPr>
          <a:lstStyle>
            <a:lvl1pPr algn="ctr">
              <a:defRPr sz="1300">
                <a:solidFill>
                  <a:schemeClr val="bg2"/>
                </a:solidFill>
                <a:latin typeface="Times New Roman" panose="02020603050405020304" pitchFamily="18" charset="0"/>
                <a:cs typeface="Times New Roman" panose="02020603050405020304" pitchFamily="18" charset="0"/>
              </a:defRPr>
            </a:lvl1pPr>
          </a:lstStyle>
          <a:p>
            <a:r>
              <a:rPr lang="en-US" altLang="en-US"/>
              <a:t>Statewide Violence Prevention Planning Meeting</a:t>
            </a:r>
          </a:p>
        </p:txBody>
      </p:sp>
      <p:pic>
        <p:nvPicPr>
          <p:cNvPr id="1032"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9600" y="76200"/>
            <a:ext cx="8080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972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cdc.gov/violenceprevention/aces/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2247905"/>
            <a:ext cx="7772400" cy="1600199"/>
          </a:xfrm>
        </p:spPr>
        <p:txBody>
          <a:bodyPr/>
          <a:lstStyle/>
          <a:p>
            <a:pPr>
              <a:defRPr/>
            </a:pPr>
            <a:r>
              <a:rPr lang="en-US" dirty="0">
                <a:cs typeface="Times New Roman" panose="02020603050405020304" pitchFamily="18" charset="0"/>
              </a:rPr>
              <a:t>Statewide Violence Prevention Plan</a:t>
            </a:r>
            <a:endParaRPr lang="en-US" altLang="en-US" dirty="0">
              <a:cs typeface="Times New Roman" panose="02020603050405020304" pitchFamily="18" charset="0"/>
            </a:endParaRPr>
          </a:p>
        </p:txBody>
      </p:sp>
      <p:sp>
        <p:nvSpPr>
          <p:cNvPr id="2" name="TextBox 1">
            <a:extLst>
              <a:ext uri="{FF2B5EF4-FFF2-40B4-BE49-F238E27FC236}">
                <a16:creationId xmlns:a16="http://schemas.microsoft.com/office/drawing/2014/main" id="{48E3AC8F-EEB1-49C4-A6D9-D48EED8AB6DF}"/>
              </a:ext>
            </a:extLst>
          </p:cNvPr>
          <p:cNvSpPr txBox="1"/>
          <p:nvPr/>
        </p:nvSpPr>
        <p:spPr>
          <a:xfrm>
            <a:off x="1112189" y="5393605"/>
            <a:ext cx="6484620" cy="400110"/>
          </a:xfrm>
          <a:prstGeom prst="rect">
            <a:avLst/>
          </a:prstGeom>
          <a:noFill/>
        </p:spPr>
        <p:txBody>
          <a:bodyPr wrap="square" rtlCol="0">
            <a:spAutoFit/>
          </a:bodyPr>
          <a:lstStyle/>
          <a:p>
            <a:pPr algn="ctr" fontAlgn="base">
              <a:spcBef>
                <a:spcPct val="0"/>
              </a:spcBef>
              <a:spcAft>
                <a:spcPct val="0"/>
              </a:spcAft>
              <a:defRPr/>
            </a:pPr>
            <a:r>
              <a:rPr lang="en-US" sz="2000" dirty="0">
                <a:solidFill>
                  <a:prstClr val="black"/>
                </a:solidFill>
                <a:latin typeface="Calibri"/>
              </a:rPr>
              <a:t>Presentation to ICJIA Board of Directors January 21, 2021</a:t>
            </a:r>
          </a:p>
        </p:txBody>
      </p:sp>
      <p:sp>
        <p:nvSpPr>
          <p:cNvPr id="3" name="Footer Placeholder 2">
            <a:extLst>
              <a:ext uri="{FF2B5EF4-FFF2-40B4-BE49-F238E27FC236}">
                <a16:creationId xmlns:a16="http://schemas.microsoft.com/office/drawing/2014/main" id="{67A6E385-8598-4365-A9C4-746577F7CCFE}"/>
              </a:ext>
            </a:extLst>
          </p:cNvPr>
          <p:cNvSpPr>
            <a:spLocks noGrp="1"/>
          </p:cNvSpPr>
          <p:nvPr>
            <p:ph type="ftr" sz="quarter" idx="10"/>
          </p:nvPr>
        </p:nvSpPr>
        <p:spPr/>
        <p:txBody>
          <a:bodyPr/>
          <a:lstStyle/>
          <a:p>
            <a:pPr fontAlgn="base">
              <a:spcBef>
                <a:spcPct val="0"/>
              </a:spcBef>
              <a:spcAft>
                <a:spcPct val="0"/>
              </a:spcAft>
              <a:defRPr/>
            </a:pPr>
            <a:r>
              <a:rPr lang="en-US" altLang="en-US" dirty="0">
                <a:solidFill>
                  <a:srgbClr val="EEECE1"/>
                </a:solidFill>
              </a:rPr>
              <a:t>Statewide Violence Prevention Planning Meeting</a:t>
            </a:r>
          </a:p>
        </p:txBody>
      </p:sp>
    </p:spTree>
    <p:extLst>
      <p:ext uri="{BB962C8B-B14F-4D97-AF65-F5344CB8AC3E}">
        <p14:creationId xmlns:p14="http://schemas.microsoft.com/office/powerpoint/2010/main" val="322077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0E67-CEFF-44F5-AC5C-287ECA6849A2}"/>
              </a:ext>
            </a:extLst>
          </p:cNvPr>
          <p:cNvSpPr>
            <a:spLocks noGrp="1"/>
          </p:cNvSpPr>
          <p:nvPr>
            <p:ph type="ctrTitle"/>
          </p:nvPr>
        </p:nvSpPr>
        <p:spPr>
          <a:xfrm>
            <a:off x="685800" y="791959"/>
            <a:ext cx="7772400" cy="880087"/>
          </a:xfrm>
        </p:spPr>
        <p:txBody>
          <a:bodyPr/>
          <a:lstStyle/>
          <a:p>
            <a:r>
              <a:rPr lang="en-US" sz="3600" dirty="0"/>
              <a:t>Key findings</a:t>
            </a:r>
          </a:p>
        </p:txBody>
      </p:sp>
      <p:sp>
        <p:nvSpPr>
          <p:cNvPr id="4" name="Footer Placeholder 3">
            <a:extLst>
              <a:ext uri="{FF2B5EF4-FFF2-40B4-BE49-F238E27FC236}">
                <a16:creationId xmlns:a16="http://schemas.microsoft.com/office/drawing/2014/main" id="{ACD7BC50-FF31-4F0E-AD4C-6F0D9619B105}"/>
              </a:ext>
            </a:extLst>
          </p:cNvPr>
          <p:cNvSpPr>
            <a:spLocks noGrp="1"/>
          </p:cNvSpPr>
          <p:nvPr>
            <p:ph type="ftr" sz="quarter" idx="10"/>
          </p:nvPr>
        </p:nvSpPr>
        <p:spPr/>
        <p:txBody>
          <a:bodyPr/>
          <a:lstStyle/>
          <a:p>
            <a:r>
              <a:rPr lang="en-US" altLang="en-US" dirty="0"/>
              <a:t>Statewide Violence Prevention Plan</a:t>
            </a:r>
          </a:p>
        </p:txBody>
      </p:sp>
      <p:sp>
        <p:nvSpPr>
          <p:cNvPr id="5" name="TextBox 4">
            <a:extLst>
              <a:ext uri="{FF2B5EF4-FFF2-40B4-BE49-F238E27FC236}">
                <a16:creationId xmlns:a16="http://schemas.microsoft.com/office/drawing/2014/main" id="{29CF5DC5-3478-49E5-8510-16CD57617A5B}"/>
              </a:ext>
            </a:extLst>
          </p:cNvPr>
          <p:cNvSpPr txBox="1"/>
          <p:nvPr/>
        </p:nvSpPr>
        <p:spPr>
          <a:xfrm>
            <a:off x="400593" y="1397675"/>
            <a:ext cx="8665029" cy="4524315"/>
          </a:xfrm>
          <a:prstGeom prst="rect">
            <a:avLst/>
          </a:prstGeom>
          <a:noFill/>
        </p:spPr>
        <p:txBody>
          <a:bodyPr wrap="square" rtlCol="0">
            <a:spAutoFit/>
          </a:bodyPr>
          <a:lstStyle/>
          <a:p>
            <a:r>
              <a:rPr lang="en-US" b="1" dirty="0"/>
              <a:t>Data Collection #2</a:t>
            </a:r>
          </a:p>
          <a:p>
            <a:pPr marL="285750" indent="-285750">
              <a:buFont typeface="Arial" panose="020B0604020202020204" pitchFamily="34" charset="0"/>
              <a:buChar char="•"/>
            </a:pPr>
            <a:r>
              <a:rPr lang="en-US" dirty="0"/>
              <a:t>Representative sample of 712 adult Illinois residents</a:t>
            </a:r>
          </a:p>
          <a:p>
            <a:endParaRPr lang="en-US" b="1" dirty="0"/>
          </a:p>
          <a:p>
            <a:r>
              <a:rPr lang="en-US" b="1" dirty="0"/>
              <a:t>Key findings:  </a:t>
            </a:r>
          </a:p>
          <a:p>
            <a:pPr marL="342900" marR="0" lvl="0" indent="-342900">
              <a:spcBef>
                <a:spcPts val="0"/>
              </a:spcBef>
              <a:spcAft>
                <a:spcPts val="0"/>
              </a:spcAft>
              <a:buFont typeface="Symbol" panose="05050102010706020507" pitchFamily="18" charset="2"/>
              <a:buChar char=""/>
            </a:pPr>
            <a:r>
              <a:rPr lang="en-US" sz="1800" dirty="0">
                <a:effectLst/>
                <a:latin typeface="Source Sans Pro" panose="020B0503030403020204" pitchFamily="34" charset="0"/>
                <a:ea typeface="Calibri" panose="020F0502020204030204" pitchFamily="34" charset="0"/>
                <a:cs typeface="Times New Roman" panose="02020603050405020304" pitchFamily="18" charset="0"/>
              </a:rPr>
              <a:t>About 41% of adult residents were aware of organizations or programs in their community that addressed the needs of individuals who experienced violence or trauma</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Source Sans Pro" panose="020B0503030403020204" pitchFamily="34" charset="0"/>
                <a:ea typeface="Calibri" panose="020F0502020204030204" pitchFamily="34" charset="0"/>
                <a:cs typeface="Times New Roman" panose="02020603050405020304" pitchFamily="18" charset="0"/>
              </a:rPr>
              <a:t>63% of adult residents reported experiencing at least one adverse childhood experience (ACE)</a:t>
            </a:r>
          </a:p>
          <a:p>
            <a:pPr marL="342900" marR="0" lvl="0" indent="-342900">
              <a:spcBef>
                <a:spcPts val="0"/>
              </a:spcBef>
              <a:spcAft>
                <a:spcPts val="0"/>
              </a:spcAft>
              <a:buFont typeface="Symbol" panose="05050102010706020507" pitchFamily="18" charset="2"/>
              <a:buChar char=""/>
            </a:pPr>
            <a:r>
              <a:rPr lang="en-US" sz="1800" b="1" dirty="0">
                <a:effectLst/>
                <a:latin typeface="Source Sans Pro" panose="020B0503030403020204" pitchFamily="34" charset="0"/>
                <a:ea typeface="Calibri" panose="020F0502020204030204" pitchFamily="34" charset="0"/>
                <a:cs typeface="Times New Roman" panose="02020603050405020304" pitchFamily="18" charset="0"/>
              </a:rPr>
              <a:t>29% had experienced four or more ACEs </a:t>
            </a:r>
            <a:r>
              <a:rPr lang="en-US" sz="1800" dirty="0">
                <a:effectLst/>
                <a:latin typeface="Source Sans Pro" panose="020B0503030403020204" pitchFamily="34" charset="0"/>
                <a:ea typeface="Calibri" panose="020F0502020204030204" pitchFamily="34" charset="0"/>
                <a:cs typeface="Times New Roman" panose="02020603050405020304" pitchFamily="18" charset="0"/>
              </a:rPr>
              <a:t>(higher than national rate*) </a:t>
            </a:r>
          </a:p>
          <a:p>
            <a:pPr marL="342900" marR="0" lvl="0" indent="-342900">
              <a:spcBef>
                <a:spcPts val="0"/>
              </a:spcBef>
              <a:spcAft>
                <a:spcPts val="0"/>
              </a:spcAft>
              <a:buFont typeface="Symbol" panose="05050102010706020507" pitchFamily="18" charset="2"/>
              <a:buChar char=""/>
            </a:pPr>
            <a:endParaRPr lang="en-US" sz="1800" dirty="0">
              <a:effectLst/>
              <a:latin typeface="Source Sans Pro" panose="020B0503030403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Source Sans Pro" panose="020B0503030403020204" pitchFamily="34" charset="0"/>
                <a:ea typeface="Calibri" panose="020F0502020204030204" pitchFamily="34" charset="0"/>
                <a:cs typeface="Times New Roman" panose="02020603050405020304" pitchFamily="18" charset="0"/>
              </a:rPr>
              <a:t>Experiencing more ACEs was associated with greater levels of depression, anxiety, and traumatic stress symptoms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1800" dirty="0">
              <a:effectLst/>
              <a:latin typeface="Source Sans Pro" panose="020B0503030403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effectLst/>
                <a:latin typeface="Source Sans Pro" panose="020B0503030403020204" pitchFamily="34" charset="0"/>
                <a:ea typeface="Calibri" panose="020F0502020204030204" pitchFamily="34" charset="0"/>
                <a:cs typeface="Times New Roman" panose="02020603050405020304" pitchFamily="18" charset="0"/>
              </a:rPr>
              <a:t>Protective factors: </a:t>
            </a:r>
            <a:r>
              <a:rPr lang="en-US" sz="1800" dirty="0">
                <a:effectLst/>
                <a:latin typeface="Source Sans Pro" panose="020B0503030403020204" pitchFamily="34" charset="0"/>
                <a:ea typeface="Calibri" panose="020F0502020204030204" pitchFamily="34" charset="0"/>
                <a:cs typeface="Times New Roman" panose="02020603050405020304" pitchFamily="18" charset="0"/>
              </a:rPr>
              <a:t>Social support, family resilience, and community social cohesion</a:t>
            </a:r>
            <a:endParaRPr lang="en-US" dirty="0"/>
          </a:p>
        </p:txBody>
      </p:sp>
      <p:sp>
        <p:nvSpPr>
          <p:cNvPr id="7" name="TextBox 6">
            <a:extLst>
              <a:ext uri="{FF2B5EF4-FFF2-40B4-BE49-F238E27FC236}">
                <a16:creationId xmlns:a16="http://schemas.microsoft.com/office/drawing/2014/main" id="{992F3243-9D21-44AE-9157-FC20D1D89B72}"/>
              </a:ext>
            </a:extLst>
          </p:cNvPr>
          <p:cNvSpPr txBox="1"/>
          <p:nvPr/>
        </p:nvSpPr>
        <p:spPr>
          <a:xfrm>
            <a:off x="1672046" y="5969917"/>
            <a:ext cx="7471954" cy="430887"/>
          </a:xfrm>
          <a:prstGeom prst="rect">
            <a:avLst/>
          </a:prstGeom>
          <a:noFill/>
        </p:spPr>
        <p:txBody>
          <a:bodyPr wrap="square">
            <a:spAutoFit/>
          </a:bodyPr>
          <a:lstStyle/>
          <a:p>
            <a:pPr marR="0" lvl="0" algn="r">
              <a:spcBef>
                <a:spcPts val="0"/>
              </a:spcBef>
              <a:spcAft>
                <a:spcPts val="0"/>
              </a:spcAft>
            </a:pPr>
            <a:r>
              <a:rPr lang="en-US" sz="1100" dirty="0">
                <a:effectLst/>
                <a:latin typeface="Source Sans Pro" panose="020B0503030403020204" pitchFamily="34" charset="0"/>
                <a:ea typeface="Calibri" panose="020F0502020204030204" pitchFamily="34" charset="0"/>
                <a:cs typeface="Times New Roman" panose="02020603050405020304" pitchFamily="18" charset="0"/>
              </a:rPr>
              <a:t>*National reports suggest that 61% of adults experienced at least one ACE; 17% experienced 4+ ACEs </a:t>
            </a:r>
          </a:p>
          <a:p>
            <a:pPr marR="0" lvl="0" algn="r">
              <a:spcBef>
                <a:spcPts val="0"/>
              </a:spcBef>
              <a:spcAft>
                <a:spcPts val="0"/>
              </a:spcAft>
            </a:pPr>
            <a:r>
              <a:rPr lang="en-US" sz="1100" dirty="0">
                <a:effectLst/>
                <a:latin typeface="Source Sans Pro" panose="020B0503030403020204" pitchFamily="34" charset="0"/>
                <a:ea typeface="Calibri" panose="020F0502020204030204" pitchFamily="34" charset="0"/>
                <a:cs typeface="Times New Roman" panose="02020603050405020304" pitchFamily="18" charset="0"/>
              </a:rPr>
              <a:t>(CDC; </a:t>
            </a:r>
            <a:r>
              <a:rPr lang="en-US" sz="1100" dirty="0">
                <a:effectLst/>
                <a:latin typeface="Source Sans Pro" panose="020B0503030403020204" pitchFamily="34" charset="0"/>
                <a:ea typeface="Calibri" panose="020F0502020204030204" pitchFamily="34" charset="0"/>
                <a:cs typeface="Times New Roman" panose="02020603050405020304" pitchFamily="18" charset="0"/>
                <a:hlinkClick r:id="rId2"/>
              </a:rPr>
              <a:t>https://www.cdc.gov/violenceprevention/aces/index.html</a:t>
            </a:r>
            <a:r>
              <a:rPr lang="en-US" sz="1100" dirty="0">
                <a:effectLst/>
                <a:latin typeface="Source Sans Pro" panose="020B050303040302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4300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0E67-CEFF-44F5-AC5C-287ECA6849A2}"/>
              </a:ext>
            </a:extLst>
          </p:cNvPr>
          <p:cNvSpPr>
            <a:spLocks noGrp="1"/>
          </p:cNvSpPr>
          <p:nvPr>
            <p:ph type="ctrTitle"/>
          </p:nvPr>
        </p:nvSpPr>
        <p:spPr>
          <a:xfrm>
            <a:off x="685800" y="791959"/>
            <a:ext cx="7772400" cy="880087"/>
          </a:xfrm>
        </p:spPr>
        <p:txBody>
          <a:bodyPr/>
          <a:lstStyle/>
          <a:p>
            <a:r>
              <a:rPr lang="en-US" sz="3600" dirty="0"/>
              <a:t>Appendices</a:t>
            </a:r>
          </a:p>
        </p:txBody>
      </p:sp>
      <p:sp>
        <p:nvSpPr>
          <p:cNvPr id="4" name="Footer Placeholder 3">
            <a:extLst>
              <a:ext uri="{FF2B5EF4-FFF2-40B4-BE49-F238E27FC236}">
                <a16:creationId xmlns:a16="http://schemas.microsoft.com/office/drawing/2014/main" id="{ACD7BC50-FF31-4F0E-AD4C-6F0D9619B105}"/>
              </a:ext>
            </a:extLst>
          </p:cNvPr>
          <p:cNvSpPr>
            <a:spLocks noGrp="1"/>
          </p:cNvSpPr>
          <p:nvPr>
            <p:ph type="ftr" sz="quarter" idx="10"/>
          </p:nvPr>
        </p:nvSpPr>
        <p:spPr/>
        <p:txBody>
          <a:bodyPr/>
          <a:lstStyle/>
          <a:p>
            <a:r>
              <a:rPr lang="en-US" altLang="en-US" dirty="0"/>
              <a:t>Statewide Violence Prevention Plan</a:t>
            </a:r>
          </a:p>
        </p:txBody>
      </p:sp>
      <p:sp>
        <p:nvSpPr>
          <p:cNvPr id="5" name="TextBox 4">
            <a:extLst>
              <a:ext uri="{FF2B5EF4-FFF2-40B4-BE49-F238E27FC236}">
                <a16:creationId xmlns:a16="http://schemas.microsoft.com/office/drawing/2014/main" id="{29CF5DC5-3478-49E5-8510-16CD57617A5B}"/>
              </a:ext>
            </a:extLst>
          </p:cNvPr>
          <p:cNvSpPr txBox="1"/>
          <p:nvPr/>
        </p:nvSpPr>
        <p:spPr>
          <a:xfrm>
            <a:off x="330925" y="1672046"/>
            <a:ext cx="8961121" cy="4758354"/>
          </a:xfrm>
          <a:prstGeom prst="rect">
            <a:avLst/>
          </a:prstGeom>
          <a:noFill/>
        </p:spPr>
        <p:txBody>
          <a:bodyPr wrap="square" rtlCol="0">
            <a:spAutoFit/>
          </a:bodyPr>
          <a:lstStyle/>
          <a:p>
            <a:pPr marL="342900" lvl="2" indent="-342900">
              <a:lnSpc>
                <a:spcPct val="150000"/>
              </a:lnSpc>
              <a:buFont typeface="+mj-lt"/>
              <a:buAutoNum type="arabicPeriod"/>
            </a:pPr>
            <a:r>
              <a:rPr lang="en-US" sz="1800" dirty="0"/>
              <a:t>Violence prevention funding and programs by state agencies</a:t>
            </a:r>
          </a:p>
          <a:p>
            <a:pPr marL="342900" lvl="2" indent="-342900">
              <a:lnSpc>
                <a:spcPct val="150000"/>
              </a:lnSpc>
              <a:buFont typeface="+mj-lt"/>
              <a:buAutoNum type="arabicPeriod"/>
            </a:pPr>
            <a:r>
              <a:rPr lang="en-US" dirty="0"/>
              <a:t>Full n</a:t>
            </a:r>
            <a:r>
              <a:rPr lang="en-US" sz="1800" dirty="0"/>
              <a:t>eeds assessment of violence (secondary and administrative data)</a:t>
            </a:r>
          </a:p>
          <a:p>
            <a:pPr marL="457200" lvl="3">
              <a:lnSpc>
                <a:spcPct val="150000"/>
              </a:lnSpc>
            </a:pPr>
            <a:r>
              <a:rPr lang="en-US" dirty="0"/>
              <a:t>Disparities by race, ethnicity, sex, gender  </a:t>
            </a:r>
          </a:p>
          <a:p>
            <a:pPr marL="342900" lvl="2" indent="-342900">
              <a:lnSpc>
                <a:spcPct val="150000"/>
              </a:lnSpc>
              <a:buFont typeface="+mj-lt"/>
              <a:buAutoNum type="arabicPeriod"/>
            </a:pPr>
            <a:r>
              <a:rPr lang="en-US" sz="1800" dirty="0"/>
              <a:t>Additional survey results (Violence prevention and intervention staff; IL adult residents)</a:t>
            </a:r>
          </a:p>
          <a:p>
            <a:pPr marL="342900" lvl="2" indent="-342900">
              <a:lnSpc>
                <a:spcPct val="150000"/>
              </a:lnSpc>
              <a:buFont typeface="+mj-lt"/>
              <a:buAutoNum type="arabicPeriod"/>
            </a:pPr>
            <a:r>
              <a:rPr lang="en-US" sz="1800" dirty="0"/>
              <a:t>ICJIA Violence prevention grantee strategies </a:t>
            </a:r>
          </a:p>
          <a:p>
            <a:pPr marL="342900" lvl="2" indent="-342900">
              <a:lnSpc>
                <a:spcPct val="150000"/>
              </a:lnSpc>
              <a:buFont typeface="+mj-lt"/>
              <a:buAutoNum type="arabicPeriod"/>
            </a:pPr>
            <a:r>
              <a:rPr lang="en-US" sz="1800" dirty="0"/>
              <a:t>Violence data by community type </a:t>
            </a:r>
          </a:p>
          <a:p>
            <a:pPr marL="457200" lvl="3">
              <a:lnSpc>
                <a:spcPct val="150000"/>
              </a:lnSpc>
            </a:pPr>
            <a:r>
              <a:rPr lang="en-US" sz="1400" i="1" dirty="0">
                <a:solidFill>
                  <a:schemeClr val="tx1"/>
                </a:solidFill>
              </a:rPr>
              <a:t>1. </a:t>
            </a:r>
            <a:r>
              <a:rPr lang="en-US" sz="1400" i="1" u="sng" dirty="0">
                <a:solidFill>
                  <a:schemeClr val="tx1"/>
                </a:solidFill>
              </a:rPr>
              <a:t>City of Chicago</a:t>
            </a:r>
            <a:r>
              <a:rPr lang="en-US" sz="1400" i="1" dirty="0">
                <a:solidFill>
                  <a:schemeClr val="tx1"/>
                </a:solidFill>
              </a:rPr>
              <a:t>, 2. </a:t>
            </a:r>
            <a:r>
              <a:rPr lang="en-US" sz="1400" i="1" u="sng" dirty="0">
                <a:solidFill>
                  <a:schemeClr val="tx1"/>
                </a:solidFill>
              </a:rPr>
              <a:t>Suburban Chicago Counties </a:t>
            </a:r>
            <a:r>
              <a:rPr lang="en-US" sz="1400" i="1" dirty="0">
                <a:solidFill>
                  <a:schemeClr val="tx1"/>
                </a:solidFill>
              </a:rPr>
              <a:t>(Suburban Cook, DeKalb, DuPage, Grundy, Kane, Kendall, Lake, McHenry, Will), 3. </a:t>
            </a:r>
            <a:r>
              <a:rPr lang="en-US" sz="1400" i="1" u="sng" dirty="0">
                <a:solidFill>
                  <a:schemeClr val="tx1"/>
                </a:solidFill>
              </a:rPr>
              <a:t>Other Urban and Suburban Counties </a:t>
            </a:r>
            <a:r>
              <a:rPr lang="en-US" sz="1400" i="1" dirty="0">
                <a:solidFill>
                  <a:schemeClr val="tx1"/>
                </a:solidFill>
              </a:rPr>
              <a:t>(excluding the Suburban Chicago counties listed above; 32 counties), and 4. </a:t>
            </a:r>
            <a:r>
              <a:rPr lang="en-US" sz="1400" i="1" u="sng" dirty="0">
                <a:solidFill>
                  <a:schemeClr val="tx1"/>
                </a:solidFill>
              </a:rPr>
              <a:t>Rural Counties </a:t>
            </a:r>
            <a:r>
              <a:rPr lang="en-US" sz="1400" i="1" dirty="0">
                <a:solidFill>
                  <a:schemeClr val="tx1"/>
                </a:solidFill>
              </a:rPr>
              <a:t>(61 counties)</a:t>
            </a:r>
          </a:p>
          <a:p>
            <a:pPr marL="342900" lvl="2" indent="-342900">
              <a:lnSpc>
                <a:spcPct val="150000"/>
              </a:lnSpc>
              <a:buFont typeface="+mj-lt"/>
              <a:buAutoNum type="arabicPeriod" startAt="7"/>
            </a:pPr>
            <a:r>
              <a:rPr lang="en-US" dirty="0"/>
              <a:t>Violence data by county (102 Illinois counties) </a:t>
            </a:r>
          </a:p>
          <a:p>
            <a:pPr marL="0" lvl="2">
              <a:lnSpc>
                <a:spcPct val="150000"/>
              </a:lnSpc>
            </a:pPr>
            <a:r>
              <a:rPr lang="en-US" b="1" dirty="0"/>
              <a:t>Needs assessments: Useful for organizations, counties, and agencies </a:t>
            </a:r>
            <a:r>
              <a:rPr lang="en-US" b="1" dirty="0">
                <a:sym typeface="Wingdings" panose="05000000000000000000" pitchFamily="2" charset="2"/>
              </a:rPr>
              <a:t> </a:t>
            </a:r>
            <a:r>
              <a:rPr lang="en-US" b="1" dirty="0"/>
              <a:t>Illustrate the need for programming/policies for specific groups, locations, etc. </a:t>
            </a:r>
          </a:p>
        </p:txBody>
      </p:sp>
    </p:spTree>
    <p:extLst>
      <p:ext uri="{BB962C8B-B14F-4D97-AF65-F5344CB8AC3E}">
        <p14:creationId xmlns:p14="http://schemas.microsoft.com/office/powerpoint/2010/main" val="156324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A3305-E4EA-4384-BDEA-6FDADE4E1AFD}"/>
              </a:ext>
            </a:extLst>
          </p:cNvPr>
          <p:cNvSpPr>
            <a:spLocks noGrp="1"/>
          </p:cNvSpPr>
          <p:nvPr>
            <p:ph type="ctrTitle"/>
          </p:nvPr>
        </p:nvSpPr>
        <p:spPr>
          <a:xfrm>
            <a:off x="685800" y="553421"/>
            <a:ext cx="7772400" cy="1470025"/>
          </a:xfrm>
        </p:spPr>
        <p:txBody>
          <a:bodyPr/>
          <a:lstStyle/>
          <a:p>
            <a:r>
              <a:rPr lang="en-US" sz="3200" dirty="0"/>
              <a:t>County Appendices - Example</a:t>
            </a:r>
          </a:p>
        </p:txBody>
      </p:sp>
      <p:sp>
        <p:nvSpPr>
          <p:cNvPr id="4" name="Footer Placeholder 3">
            <a:extLst>
              <a:ext uri="{FF2B5EF4-FFF2-40B4-BE49-F238E27FC236}">
                <a16:creationId xmlns:a16="http://schemas.microsoft.com/office/drawing/2014/main" id="{F36F94D5-5066-4B55-B4CD-CE960AE05AEC}"/>
              </a:ext>
            </a:extLst>
          </p:cNvPr>
          <p:cNvSpPr>
            <a:spLocks noGrp="1"/>
          </p:cNvSpPr>
          <p:nvPr>
            <p:ph type="ftr" sz="quarter" idx="10"/>
          </p:nvPr>
        </p:nvSpPr>
        <p:spPr/>
        <p:txBody>
          <a:bodyPr/>
          <a:lstStyle/>
          <a:p>
            <a:r>
              <a:rPr lang="en-US" altLang="en-US"/>
              <a:t>Statewide Violence Prevention Planning Meeting</a:t>
            </a:r>
          </a:p>
        </p:txBody>
      </p:sp>
      <p:pic>
        <p:nvPicPr>
          <p:cNvPr id="7" name="Picture 6">
            <a:extLst>
              <a:ext uri="{FF2B5EF4-FFF2-40B4-BE49-F238E27FC236}">
                <a16:creationId xmlns:a16="http://schemas.microsoft.com/office/drawing/2014/main" id="{7D525CD7-3CAC-40BF-A848-516E86A99941}"/>
              </a:ext>
            </a:extLst>
          </p:cNvPr>
          <p:cNvPicPr>
            <a:picLocks noChangeAspect="1"/>
          </p:cNvPicPr>
          <p:nvPr/>
        </p:nvPicPr>
        <p:blipFill>
          <a:blip r:embed="rId2"/>
          <a:stretch>
            <a:fillRect/>
          </a:stretch>
        </p:blipFill>
        <p:spPr>
          <a:xfrm>
            <a:off x="126126" y="1552061"/>
            <a:ext cx="8891748" cy="5305939"/>
          </a:xfrm>
          <a:prstGeom prst="rect">
            <a:avLst/>
          </a:prstGeom>
          <a:ln>
            <a:solidFill>
              <a:schemeClr val="accent1"/>
            </a:solidFill>
          </a:ln>
        </p:spPr>
      </p:pic>
    </p:spTree>
    <p:extLst>
      <p:ext uri="{BB962C8B-B14F-4D97-AF65-F5344CB8AC3E}">
        <p14:creationId xmlns:p14="http://schemas.microsoft.com/office/powerpoint/2010/main" val="256122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F98-CCD8-4AEF-8DDE-914BB09EADA7}"/>
              </a:ext>
            </a:extLst>
          </p:cNvPr>
          <p:cNvSpPr>
            <a:spLocks noGrp="1"/>
          </p:cNvSpPr>
          <p:nvPr>
            <p:ph type="ctrTitle"/>
          </p:nvPr>
        </p:nvSpPr>
        <p:spPr>
          <a:xfrm>
            <a:off x="685800" y="884724"/>
            <a:ext cx="7772400" cy="1470025"/>
          </a:xfrm>
        </p:spPr>
        <p:txBody>
          <a:bodyPr/>
          <a:lstStyle/>
          <a:p>
            <a:r>
              <a:rPr lang="en-US" sz="3600" dirty="0"/>
              <a:t>Goals, Objectives and Strategies to design notice of funding opportunities </a:t>
            </a:r>
          </a:p>
        </p:txBody>
      </p:sp>
      <p:sp>
        <p:nvSpPr>
          <p:cNvPr id="3" name="Subtitle 2">
            <a:extLst>
              <a:ext uri="{FF2B5EF4-FFF2-40B4-BE49-F238E27FC236}">
                <a16:creationId xmlns:a16="http://schemas.microsoft.com/office/drawing/2014/main" id="{30F32EC8-0B69-46D3-BC1E-087D754EDD08}"/>
              </a:ext>
            </a:extLst>
          </p:cNvPr>
          <p:cNvSpPr>
            <a:spLocks noGrp="1"/>
          </p:cNvSpPr>
          <p:nvPr>
            <p:ph type="subTitle" idx="1"/>
          </p:nvPr>
        </p:nvSpPr>
        <p:spPr>
          <a:xfrm>
            <a:off x="331305" y="2354749"/>
            <a:ext cx="8507896" cy="3462954"/>
          </a:xfrm>
        </p:spPr>
        <p:txBody>
          <a:bodyPr/>
          <a:lstStyle/>
          <a:p>
            <a:pPr marL="457200" indent="-457200" algn="l">
              <a:buFont typeface="Arial" panose="020B0604020202020204" pitchFamily="34" charset="0"/>
              <a:buChar char="•"/>
            </a:pPr>
            <a:r>
              <a:rPr lang="en-US" dirty="0"/>
              <a:t>Balance of best practices and community driven design</a:t>
            </a:r>
          </a:p>
          <a:p>
            <a:pPr marL="457200" indent="-457200" algn="l">
              <a:buFont typeface="Arial" panose="020B0604020202020204" pitchFamily="34" charset="0"/>
              <a:buChar char="•"/>
            </a:pPr>
            <a:r>
              <a:rPr lang="en-US" dirty="0"/>
              <a:t>Apply needs assessment to program design</a:t>
            </a:r>
          </a:p>
          <a:p>
            <a:pPr marL="914400" lvl="1" indent="-457200" algn="l">
              <a:buFont typeface="Arial" panose="020B0604020202020204" pitchFamily="34" charset="0"/>
              <a:buChar char="•"/>
            </a:pPr>
            <a:r>
              <a:rPr lang="en-US" dirty="0"/>
              <a:t>Regional difference</a:t>
            </a:r>
          </a:p>
          <a:p>
            <a:pPr marL="914400" lvl="1" indent="-457200" algn="l">
              <a:buFont typeface="Arial" panose="020B0604020202020204" pitchFamily="34" charset="0"/>
              <a:buChar char="•"/>
            </a:pPr>
            <a:r>
              <a:rPr lang="en-US" dirty="0"/>
              <a:t>High need groups</a:t>
            </a:r>
          </a:p>
          <a:p>
            <a:pPr marL="914400" lvl="1" indent="-457200" algn="l">
              <a:buFont typeface="Arial" panose="020B0604020202020204" pitchFamily="34" charset="0"/>
              <a:buChar char="•"/>
            </a:pPr>
            <a:r>
              <a:rPr lang="en-US" dirty="0"/>
              <a:t>Higher rates and inequities</a:t>
            </a:r>
          </a:p>
          <a:p>
            <a:pPr marL="457200" indent="-457200" algn="l">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3A42CECE-72BC-43D4-937B-BB62DE14B2A4}"/>
              </a:ext>
            </a:extLst>
          </p:cNvPr>
          <p:cNvSpPr>
            <a:spLocks noGrp="1"/>
          </p:cNvSpPr>
          <p:nvPr>
            <p:ph type="ftr" sz="quarter" idx="10"/>
          </p:nvPr>
        </p:nvSpPr>
        <p:spPr/>
        <p:txBody>
          <a:bodyPr/>
          <a:lstStyle/>
          <a:p>
            <a:r>
              <a:rPr lang="en-US" altLang="en-US" dirty="0"/>
              <a:t>Statewide Violence Prevention Plan</a:t>
            </a:r>
          </a:p>
        </p:txBody>
      </p:sp>
    </p:spTree>
    <p:extLst>
      <p:ext uri="{BB962C8B-B14F-4D97-AF65-F5344CB8AC3E}">
        <p14:creationId xmlns:p14="http://schemas.microsoft.com/office/powerpoint/2010/main" val="207426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F98-CCD8-4AEF-8DDE-914BB09EADA7}"/>
              </a:ext>
            </a:extLst>
          </p:cNvPr>
          <p:cNvSpPr>
            <a:spLocks noGrp="1"/>
          </p:cNvSpPr>
          <p:nvPr>
            <p:ph type="ctrTitle"/>
          </p:nvPr>
        </p:nvSpPr>
        <p:spPr>
          <a:xfrm>
            <a:off x="685800" y="884724"/>
            <a:ext cx="7772400" cy="1470025"/>
          </a:xfrm>
        </p:spPr>
        <p:txBody>
          <a:bodyPr/>
          <a:lstStyle/>
          <a:p>
            <a:r>
              <a:rPr lang="en-US" sz="3600" dirty="0"/>
              <a:t>Goals, Objectives and Strategies to design notice of funding opportunities </a:t>
            </a:r>
          </a:p>
        </p:txBody>
      </p:sp>
      <p:sp>
        <p:nvSpPr>
          <p:cNvPr id="3" name="Subtitle 2">
            <a:extLst>
              <a:ext uri="{FF2B5EF4-FFF2-40B4-BE49-F238E27FC236}">
                <a16:creationId xmlns:a16="http://schemas.microsoft.com/office/drawing/2014/main" id="{30F32EC8-0B69-46D3-BC1E-087D754EDD08}"/>
              </a:ext>
            </a:extLst>
          </p:cNvPr>
          <p:cNvSpPr>
            <a:spLocks noGrp="1"/>
          </p:cNvSpPr>
          <p:nvPr>
            <p:ph type="subTitle" idx="1"/>
          </p:nvPr>
        </p:nvSpPr>
        <p:spPr>
          <a:xfrm>
            <a:off x="331305" y="2354748"/>
            <a:ext cx="8507896" cy="3860521"/>
          </a:xfrm>
        </p:spPr>
        <p:txBody>
          <a:bodyPr/>
          <a:lstStyle/>
          <a:p>
            <a:pPr marL="457200" indent="-457200" algn="l">
              <a:buFont typeface="Arial" panose="020B0604020202020204" pitchFamily="34" charset="0"/>
              <a:buChar char="•"/>
            </a:pPr>
            <a:r>
              <a:rPr lang="en-US" sz="2800" dirty="0"/>
              <a:t>Structure NOFO scoring to advance equity</a:t>
            </a:r>
          </a:p>
          <a:p>
            <a:pPr algn="l"/>
            <a:endParaRPr lang="en-US" sz="2800" dirty="0"/>
          </a:p>
          <a:p>
            <a:pPr marL="457200" indent="-457200" algn="l">
              <a:buFont typeface="Arial" panose="020B0604020202020204" pitchFamily="34" charset="0"/>
              <a:buChar char="•"/>
            </a:pPr>
            <a:r>
              <a:rPr lang="en-US" sz="2800" dirty="0"/>
              <a:t>Further the understanding of the</a:t>
            </a:r>
          </a:p>
          <a:p>
            <a:pPr marL="914400" lvl="1" indent="-457200" algn="l">
              <a:buFont typeface="Arial" panose="020B0604020202020204" pitchFamily="34" charset="0"/>
              <a:buChar char="•"/>
            </a:pPr>
            <a:r>
              <a:rPr lang="en-US" sz="2400" dirty="0"/>
              <a:t>Importance of relational programming such as mentoring</a:t>
            </a:r>
          </a:p>
          <a:p>
            <a:pPr marL="914400" lvl="1" indent="-457200" algn="l">
              <a:buFont typeface="Arial" panose="020B0604020202020204" pitchFamily="34" charset="0"/>
              <a:buChar char="•"/>
            </a:pPr>
            <a:r>
              <a:rPr lang="en-US" sz="2400" dirty="0"/>
              <a:t>Interconnections of different forms of violence</a:t>
            </a:r>
          </a:p>
          <a:p>
            <a:pPr marL="914400" lvl="1" indent="-457200" algn="l">
              <a:buFont typeface="Arial" panose="020B0604020202020204" pitchFamily="34" charset="0"/>
              <a:buChar char="•"/>
            </a:pPr>
            <a:r>
              <a:rPr lang="en-US" sz="2400" dirty="0"/>
              <a:t>Increase of programs that increase protective factors</a:t>
            </a:r>
          </a:p>
          <a:p>
            <a:pPr marL="914400" lvl="1" indent="-457200" algn="l">
              <a:buFont typeface="Arial" panose="020B0604020202020204" pitchFamily="34" charset="0"/>
              <a:buChar char="•"/>
            </a:pPr>
            <a:r>
              <a:rPr lang="en-US" sz="2400" dirty="0"/>
              <a:t>Multi-generational trauma, multiple victimizations and perpetrations. </a:t>
            </a:r>
          </a:p>
          <a:p>
            <a:pPr lvl="1" algn="l"/>
            <a:endParaRPr lang="en-US" dirty="0"/>
          </a:p>
          <a:p>
            <a:pPr marL="914400" lvl="1" indent="-457200" algn="l">
              <a:buFont typeface="Arial" panose="020B0604020202020204" pitchFamily="34" charset="0"/>
              <a:buChar char="•"/>
            </a:pPr>
            <a:endParaRPr lang="en-US" dirty="0"/>
          </a:p>
          <a:p>
            <a:pPr marL="457200" indent="-457200" algn="l">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3A42CECE-72BC-43D4-937B-BB62DE14B2A4}"/>
              </a:ext>
            </a:extLst>
          </p:cNvPr>
          <p:cNvSpPr>
            <a:spLocks noGrp="1"/>
          </p:cNvSpPr>
          <p:nvPr>
            <p:ph type="ftr" sz="quarter" idx="10"/>
          </p:nvPr>
        </p:nvSpPr>
        <p:spPr/>
        <p:txBody>
          <a:bodyPr/>
          <a:lstStyle/>
          <a:p>
            <a:r>
              <a:rPr lang="en-US" altLang="en-US" dirty="0"/>
              <a:t>Statewide Violence Prevention Plan</a:t>
            </a:r>
          </a:p>
        </p:txBody>
      </p:sp>
    </p:spTree>
    <p:extLst>
      <p:ext uri="{BB962C8B-B14F-4D97-AF65-F5344CB8AC3E}">
        <p14:creationId xmlns:p14="http://schemas.microsoft.com/office/powerpoint/2010/main" val="423541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0CBF02C-6970-4BCA-9374-CD57DBAF9657}"/>
              </a:ext>
            </a:extLst>
          </p:cNvPr>
          <p:cNvGraphicFramePr>
            <a:graphicFrameLocks noGrp="1"/>
          </p:cNvGraphicFramePr>
          <p:nvPr>
            <p:ph idx="1"/>
          </p:nvPr>
        </p:nvGraphicFramePr>
        <p:xfrm>
          <a:off x="4174958" y="1852007"/>
          <a:ext cx="4896853"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F40552F8-F5C5-4135-8572-8839DBAC753E}"/>
              </a:ext>
            </a:extLst>
          </p:cNvPr>
          <p:cNvSpPr txBox="1"/>
          <p:nvPr/>
        </p:nvSpPr>
        <p:spPr>
          <a:xfrm>
            <a:off x="268357" y="1852007"/>
            <a:ext cx="4331369" cy="4285789"/>
          </a:xfrm>
          <a:prstGeom prst="rect">
            <a:avLst/>
          </a:prstGeom>
          <a:noFill/>
        </p:spPr>
        <p:txBody>
          <a:bodyPr wrap="square" rtlCol="0">
            <a:spAutoFit/>
          </a:bodyPr>
          <a:lstStyle/>
          <a:p>
            <a:r>
              <a:rPr lang="en-US" sz="1350" b="1" dirty="0"/>
              <a:t>Ad Hoc committee of ICJIA Board</a:t>
            </a:r>
          </a:p>
          <a:p>
            <a:pPr marL="557213" lvl="1" indent="-214313">
              <a:buFont typeface="Arial" panose="020B0604020202020204" pitchFamily="34" charset="0"/>
              <a:buChar char="•"/>
            </a:pPr>
            <a:r>
              <a:rPr lang="en-US" sz="1350" dirty="0"/>
              <a:t>Builds on current membership</a:t>
            </a:r>
          </a:p>
          <a:p>
            <a:pPr marL="557213" lvl="1" indent="-214313">
              <a:buFont typeface="Arial" panose="020B0604020202020204" pitchFamily="34" charset="0"/>
              <a:buChar char="•"/>
            </a:pPr>
            <a:r>
              <a:rPr lang="en-US" sz="1350" dirty="0"/>
              <a:t>Ad Hoc allows non Board agencies </a:t>
            </a:r>
          </a:p>
          <a:p>
            <a:pPr marL="557213" lvl="1" indent="-214313">
              <a:buFont typeface="Arial" panose="020B0604020202020204" pitchFamily="34" charset="0"/>
              <a:buChar char="•"/>
            </a:pPr>
            <a:r>
              <a:rPr lang="en-US" sz="1350" dirty="0"/>
              <a:t>Is not duplicative of other state wide coalitions</a:t>
            </a:r>
          </a:p>
          <a:p>
            <a:pPr marL="557213" lvl="1" indent="-214313">
              <a:buFont typeface="Arial" panose="020B0604020202020204" pitchFamily="34" charset="0"/>
              <a:buChar char="•"/>
            </a:pPr>
            <a:endParaRPr lang="en-US" sz="1350" dirty="0"/>
          </a:p>
          <a:p>
            <a:r>
              <a:rPr lang="en-US" sz="1350" b="1" dirty="0"/>
              <a:t>Quarterly meetings</a:t>
            </a:r>
          </a:p>
          <a:p>
            <a:pPr marL="557213" lvl="1" indent="-214313">
              <a:buFont typeface="Arial" panose="020B0604020202020204" pitchFamily="34" charset="0"/>
              <a:buChar char="•"/>
            </a:pPr>
            <a:r>
              <a:rPr lang="en-US" sz="1350" dirty="0"/>
              <a:t>Presentations on VP grantees, emerging programs, issues</a:t>
            </a:r>
          </a:p>
          <a:p>
            <a:pPr marL="557213" lvl="1" indent="-214313">
              <a:buFont typeface="Arial" panose="020B0604020202020204" pitchFamily="34" charset="0"/>
              <a:buChar char="•"/>
            </a:pPr>
            <a:r>
              <a:rPr lang="en-US" sz="1350" dirty="0"/>
              <a:t>Committees in development</a:t>
            </a:r>
          </a:p>
          <a:p>
            <a:pPr marL="557213" lvl="1" indent="-214313">
              <a:buFont typeface="Arial" panose="020B0604020202020204" pitchFamily="34" charset="0"/>
              <a:buChar char="•"/>
            </a:pPr>
            <a:r>
              <a:rPr lang="en-US" sz="1350" dirty="0"/>
              <a:t>Collaborate across community, municipal and state agencies</a:t>
            </a:r>
          </a:p>
          <a:p>
            <a:r>
              <a:rPr lang="en-US" sz="1400" b="1" dirty="0"/>
              <a:t>NOFO</a:t>
            </a:r>
          </a:p>
          <a:p>
            <a:pPr marL="557213" lvl="1" indent="-214313">
              <a:buFont typeface="Arial" panose="020B0604020202020204" pitchFamily="34" charset="0"/>
              <a:buChar char="•"/>
            </a:pPr>
            <a:r>
              <a:rPr lang="en-US" sz="1400" dirty="0"/>
              <a:t>FY22 NOFO developed 3</a:t>
            </a:r>
            <a:r>
              <a:rPr lang="en-US" sz="1400" baseline="30000" dirty="0"/>
              <a:t>rd</a:t>
            </a:r>
            <a:r>
              <a:rPr lang="en-US" sz="1400" dirty="0"/>
              <a:t> Q of SFY 21</a:t>
            </a:r>
          </a:p>
          <a:p>
            <a:pPr marL="557213" lvl="1" indent="-214313">
              <a:buFont typeface="Arial" panose="020B0604020202020204" pitchFamily="34" charset="0"/>
              <a:buChar char="•"/>
            </a:pPr>
            <a:r>
              <a:rPr lang="en-US" sz="1400" dirty="0"/>
              <a:t>FY22 NOFO Released 4</a:t>
            </a:r>
            <a:r>
              <a:rPr lang="en-US" sz="1400" baseline="30000" dirty="0"/>
              <a:t>th</a:t>
            </a:r>
            <a:r>
              <a:rPr lang="en-US" sz="1400" dirty="0"/>
              <a:t> Q of FY21</a:t>
            </a:r>
          </a:p>
          <a:p>
            <a:pPr marL="342900" lvl="1"/>
            <a:endParaRPr lang="en-US" sz="1400" dirty="0"/>
          </a:p>
          <a:p>
            <a:r>
              <a:rPr lang="en-US" sz="1400" b="1" dirty="0"/>
              <a:t>4 yr Plan and Implementation in sync with NOFO</a:t>
            </a:r>
          </a:p>
          <a:p>
            <a:pPr marL="100013" indent="-214313">
              <a:buFont typeface="Arial" panose="020B0604020202020204" pitchFamily="34" charset="0"/>
              <a:buChar char="•"/>
            </a:pPr>
            <a:endParaRPr lang="en-US" sz="1350" dirty="0"/>
          </a:p>
          <a:p>
            <a:pPr marL="557213" lvl="1" indent="-214313">
              <a:buFont typeface="Arial" panose="020B0604020202020204" pitchFamily="34" charset="0"/>
              <a:buChar char="•"/>
            </a:pPr>
            <a:endParaRPr lang="en-US" sz="1350" dirty="0"/>
          </a:p>
          <a:p>
            <a:pPr marL="557213" lvl="1" indent="-214313">
              <a:buFont typeface="Arial" panose="020B0604020202020204" pitchFamily="34" charset="0"/>
              <a:buChar char="•"/>
            </a:pPr>
            <a:endParaRPr lang="en-US" sz="1350" dirty="0"/>
          </a:p>
          <a:p>
            <a:pPr marL="100013" indent="-214313">
              <a:buFont typeface="Arial" panose="020B0604020202020204" pitchFamily="34" charset="0"/>
              <a:buChar char="•"/>
            </a:pPr>
            <a:endParaRPr lang="en-US" sz="1350" dirty="0"/>
          </a:p>
        </p:txBody>
      </p:sp>
      <p:sp>
        <p:nvSpPr>
          <p:cNvPr id="2" name="TextBox 1">
            <a:extLst>
              <a:ext uri="{FF2B5EF4-FFF2-40B4-BE49-F238E27FC236}">
                <a16:creationId xmlns:a16="http://schemas.microsoft.com/office/drawing/2014/main" id="{848A80CA-526A-4963-942D-AAF0015AB3C4}"/>
              </a:ext>
            </a:extLst>
          </p:cNvPr>
          <p:cNvSpPr txBox="1"/>
          <p:nvPr/>
        </p:nvSpPr>
        <p:spPr>
          <a:xfrm>
            <a:off x="1815548" y="1086678"/>
            <a:ext cx="7474226" cy="523220"/>
          </a:xfrm>
          <a:prstGeom prst="rect">
            <a:avLst/>
          </a:prstGeom>
          <a:noFill/>
        </p:spPr>
        <p:txBody>
          <a:bodyPr wrap="square" rtlCol="0">
            <a:spAutoFit/>
          </a:bodyPr>
          <a:lstStyle/>
          <a:p>
            <a:r>
              <a:rPr lang="en-US" sz="2800" dirty="0"/>
              <a:t>2021-Violence Prevention Ad Hoc Committee</a:t>
            </a:r>
          </a:p>
        </p:txBody>
      </p:sp>
    </p:spTree>
    <p:extLst>
      <p:ext uri="{BB962C8B-B14F-4D97-AF65-F5344CB8AC3E}">
        <p14:creationId xmlns:p14="http://schemas.microsoft.com/office/powerpoint/2010/main" val="244700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9BA38D-91AA-40CC-8E14-1EB54646BA95}"/>
              </a:ext>
            </a:extLst>
          </p:cNvPr>
          <p:cNvSpPr>
            <a:spLocks noGrp="1"/>
          </p:cNvSpPr>
          <p:nvPr>
            <p:ph type="ftr" sz="quarter" idx="10"/>
          </p:nvPr>
        </p:nvSpPr>
        <p:spPr/>
        <p:txBody>
          <a:bodyPr/>
          <a:lstStyle/>
          <a:p>
            <a:r>
              <a:rPr lang="en-US" altLang="en-US" dirty="0"/>
              <a:t>Statewide Violence Prevention Plan</a:t>
            </a:r>
          </a:p>
        </p:txBody>
      </p:sp>
      <p:sp>
        <p:nvSpPr>
          <p:cNvPr id="8" name="TextBox 7">
            <a:extLst>
              <a:ext uri="{FF2B5EF4-FFF2-40B4-BE49-F238E27FC236}">
                <a16:creationId xmlns:a16="http://schemas.microsoft.com/office/drawing/2014/main" id="{47FB0D5E-936F-4A45-86C5-91EA81F82B50}"/>
              </a:ext>
            </a:extLst>
          </p:cNvPr>
          <p:cNvSpPr txBox="1"/>
          <p:nvPr/>
        </p:nvSpPr>
        <p:spPr>
          <a:xfrm>
            <a:off x="602967" y="993913"/>
            <a:ext cx="8209729" cy="461665"/>
          </a:xfrm>
          <a:prstGeom prst="rect">
            <a:avLst/>
          </a:prstGeom>
          <a:noFill/>
        </p:spPr>
        <p:txBody>
          <a:bodyPr wrap="square" rtlCol="0">
            <a:spAutoFit/>
          </a:bodyPr>
          <a:lstStyle/>
          <a:p>
            <a:r>
              <a:rPr lang="en-US" sz="2400" dirty="0"/>
              <a:t>ICJIA Violence Prevention Planning and Implementation Timeline</a:t>
            </a:r>
          </a:p>
        </p:txBody>
      </p:sp>
      <p:sp>
        <p:nvSpPr>
          <p:cNvPr id="9" name="TextBox 8">
            <a:extLst>
              <a:ext uri="{FF2B5EF4-FFF2-40B4-BE49-F238E27FC236}">
                <a16:creationId xmlns:a16="http://schemas.microsoft.com/office/drawing/2014/main" id="{D155C1DF-2C03-4F50-A888-15B4390DF4ED}"/>
              </a:ext>
            </a:extLst>
          </p:cNvPr>
          <p:cNvSpPr txBox="1"/>
          <p:nvPr/>
        </p:nvSpPr>
        <p:spPr>
          <a:xfrm>
            <a:off x="132522" y="1643270"/>
            <a:ext cx="9011478" cy="1477328"/>
          </a:xfrm>
          <a:prstGeom prst="rect">
            <a:avLst/>
          </a:prstGeom>
          <a:noFill/>
        </p:spPr>
        <p:txBody>
          <a:bodyPr wrap="square" rtlCol="0">
            <a:spAutoFit/>
          </a:bodyPr>
          <a:lstStyle/>
          <a:p>
            <a:r>
              <a:rPr lang="en-US" dirty="0"/>
              <a:t>This chart outlines ICJIA's best intentions to be transparent regarding violence prevention planning and implementation. It must be noted that the timeline outlined below is totally contingent on timely, consistently appropriated State funds. In addition, the actual appropriated language must be general enough to allow for the plan to be applied to the NOFO. </a:t>
            </a:r>
          </a:p>
        </p:txBody>
      </p:sp>
      <p:pic>
        <p:nvPicPr>
          <p:cNvPr id="15" name="Picture 14">
            <a:extLst>
              <a:ext uri="{FF2B5EF4-FFF2-40B4-BE49-F238E27FC236}">
                <a16:creationId xmlns:a16="http://schemas.microsoft.com/office/drawing/2014/main" id="{F5F5C833-FE20-4038-80E3-0BA253F8F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9228"/>
            <a:ext cx="9144000" cy="1336556"/>
          </a:xfrm>
          <a:prstGeom prst="rect">
            <a:avLst/>
          </a:prstGeom>
        </p:spPr>
      </p:pic>
      <p:sp>
        <p:nvSpPr>
          <p:cNvPr id="16" name="TextBox 15">
            <a:extLst>
              <a:ext uri="{FF2B5EF4-FFF2-40B4-BE49-F238E27FC236}">
                <a16:creationId xmlns:a16="http://schemas.microsoft.com/office/drawing/2014/main" id="{C1625CBC-2596-4C7C-B609-AC7DFE19EC20}"/>
              </a:ext>
            </a:extLst>
          </p:cNvPr>
          <p:cNvSpPr txBox="1"/>
          <p:nvPr/>
        </p:nvSpPr>
        <p:spPr>
          <a:xfrm>
            <a:off x="152400" y="5539409"/>
            <a:ext cx="8839200" cy="523220"/>
          </a:xfrm>
          <a:prstGeom prst="rect">
            <a:avLst/>
          </a:prstGeom>
          <a:noFill/>
        </p:spPr>
        <p:txBody>
          <a:bodyPr wrap="square" rtlCol="0">
            <a:spAutoFit/>
          </a:bodyPr>
          <a:lstStyle/>
          <a:p>
            <a:r>
              <a:rPr lang="en-US" sz="1400" dirty="0"/>
              <a:t>** Plan development + implementation = 4 year plan outlined in statute.                                                                                *** NOFO implementation includes 2 NOFOs. The black line symbolizes the end of one and the beginning of the next. </a:t>
            </a:r>
          </a:p>
        </p:txBody>
      </p:sp>
    </p:spTree>
    <p:extLst>
      <p:ext uri="{BB962C8B-B14F-4D97-AF65-F5344CB8AC3E}">
        <p14:creationId xmlns:p14="http://schemas.microsoft.com/office/powerpoint/2010/main" val="379196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65BD-2E57-4A11-8D58-3FB2086D7F31}"/>
              </a:ext>
            </a:extLst>
          </p:cNvPr>
          <p:cNvSpPr>
            <a:spLocks noGrp="1"/>
          </p:cNvSpPr>
          <p:nvPr>
            <p:ph type="ctrTitle"/>
          </p:nvPr>
        </p:nvSpPr>
        <p:spPr>
          <a:xfrm>
            <a:off x="579783" y="2660516"/>
            <a:ext cx="7772400" cy="1470025"/>
          </a:xfrm>
        </p:spPr>
        <p:txBody>
          <a:bodyPr/>
          <a:lstStyle/>
          <a:p>
            <a:pPr algn="l">
              <a:spcBef>
                <a:spcPts val="0"/>
              </a:spcBef>
              <a:spcAft>
                <a:spcPts val="0"/>
              </a:spcAft>
            </a:pPr>
            <a:r>
              <a:rPr lang="en-US" sz="2400" dirty="0"/>
              <a:t>To coordinate statewide violence prevention efforts and assist in the implementation of trauma recovery centers and analyze trauma recovery services. The Authority shall develop, publish, and facilitate the implementation of a 4-year statewide violence prevention plan, which shall incorporate public health, public safety, victim services, and trauma recovery centers and services. </a:t>
            </a:r>
            <a:br>
              <a:rPr lang="en-US" dirty="0"/>
            </a:br>
            <a:endParaRPr lang="en-US" dirty="0"/>
          </a:p>
        </p:txBody>
      </p:sp>
      <p:sp>
        <p:nvSpPr>
          <p:cNvPr id="4" name="Footer Placeholder 3">
            <a:extLst>
              <a:ext uri="{FF2B5EF4-FFF2-40B4-BE49-F238E27FC236}">
                <a16:creationId xmlns:a16="http://schemas.microsoft.com/office/drawing/2014/main" id="{6D3CBD4C-EEE5-45DF-8D73-1D828AE216DF}"/>
              </a:ext>
            </a:extLst>
          </p:cNvPr>
          <p:cNvSpPr>
            <a:spLocks noGrp="1"/>
          </p:cNvSpPr>
          <p:nvPr>
            <p:ph type="ftr" sz="quarter" idx="10"/>
          </p:nvPr>
        </p:nvSpPr>
        <p:spPr/>
        <p:txBody>
          <a:bodyPr/>
          <a:lstStyle/>
          <a:p>
            <a:r>
              <a:rPr lang="en-US" altLang="en-US" dirty="0"/>
              <a:t>Statewide Violence Prevention Planning Meeting</a:t>
            </a:r>
          </a:p>
        </p:txBody>
      </p:sp>
      <p:sp>
        <p:nvSpPr>
          <p:cNvPr id="5" name="TextBox 4">
            <a:extLst>
              <a:ext uri="{FF2B5EF4-FFF2-40B4-BE49-F238E27FC236}">
                <a16:creationId xmlns:a16="http://schemas.microsoft.com/office/drawing/2014/main" id="{3578184A-5469-46E2-879C-1564FD3551A5}"/>
              </a:ext>
            </a:extLst>
          </p:cNvPr>
          <p:cNvSpPr txBox="1"/>
          <p:nvPr/>
        </p:nvSpPr>
        <p:spPr>
          <a:xfrm>
            <a:off x="3352799" y="5777948"/>
            <a:ext cx="4770783" cy="369332"/>
          </a:xfrm>
          <a:prstGeom prst="rect">
            <a:avLst/>
          </a:prstGeom>
          <a:noFill/>
        </p:spPr>
        <p:txBody>
          <a:bodyPr wrap="square" rtlCol="0">
            <a:spAutoFit/>
          </a:bodyPr>
          <a:lstStyle/>
          <a:p>
            <a:pPr lvl="0" fontAlgn="base">
              <a:spcBef>
                <a:spcPct val="0"/>
              </a:spcBef>
              <a:spcAft>
                <a:spcPct val="0"/>
              </a:spcAft>
              <a:defRPr/>
            </a:pPr>
            <a:r>
              <a:rPr lang="en-US">
                <a:solidFill>
                  <a:prstClr val="black"/>
                </a:solidFill>
                <a:latin typeface="Arial" panose="020B0604020202020204" pitchFamily="34" charset="0"/>
              </a:rPr>
              <a:t>20 ILCS 3930/Section 7(x)</a:t>
            </a:r>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423622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E2A8-B723-4AB3-AEF8-36A90C6A1329}"/>
              </a:ext>
            </a:extLst>
          </p:cNvPr>
          <p:cNvSpPr>
            <a:spLocks noGrp="1"/>
          </p:cNvSpPr>
          <p:nvPr>
            <p:ph type="title"/>
          </p:nvPr>
        </p:nvSpPr>
        <p:spPr>
          <a:xfrm>
            <a:off x="404330" y="1031900"/>
            <a:ext cx="8229600" cy="405499"/>
          </a:xfrm>
        </p:spPr>
        <p:txBody>
          <a:bodyPr>
            <a:noAutofit/>
          </a:bodyPr>
          <a:lstStyle/>
          <a:p>
            <a:r>
              <a:rPr lang="en-US" sz="3600" dirty="0"/>
              <a:t>Process</a:t>
            </a:r>
          </a:p>
        </p:txBody>
      </p:sp>
      <p:cxnSp>
        <p:nvCxnSpPr>
          <p:cNvPr id="2050" name="AutoShape 2">
            <a:extLst>
              <a:ext uri="{FF2B5EF4-FFF2-40B4-BE49-F238E27FC236}">
                <a16:creationId xmlns:a16="http://schemas.microsoft.com/office/drawing/2014/main" id="{47F17C3C-7247-45D8-9119-B5CC936B8D12}"/>
              </a:ext>
            </a:extLst>
          </p:cNvPr>
          <p:cNvCxnSpPr>
            <a:cxnSpLocks noChangeShapeType="1"/>
          </p:cNvCxnSpPr>
          <p:nvPr/>
        </p:nvCxnSpPr>
        <p:spPr bwMode="auto">
          <a:xfrm>
            <a:off x="0" y="1698447"/>
            <a:ext cx="9144000" cy="0"/>
          </a:xfrm>
          <a:prstGeom prst="straightConnector1">
            <a:avLst/>
          </a:prstGeom>
          <a:noFill/>
          <a:ln w="25400" algn="ctr">
            <a:solidFill>
              <a:srgbClr val="13294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8" name="Oval 3">
            <a:extLst>
              <a:ext uri="{FF2B5EF4-FFF2-40B4-BE49-F238E27FC236}">
                <a16:creationId xmlns:a16="http://schemas.microsoft.com/office/drawing/2014/main" id="{00304B83-4C13-4B62-A82F-39EC42E8E8BD}"/>
              </a:ext>
            </a:extLst>
          </p:cNvPr>
          <p:cNvSpPr>
            <a:spLocks noChangeArrowheads="1"/>
          </p:cNvSpPr>
          <p:nvPr/>
        </p:nvSpPr>
        <p:spPr bwMode="auto">
          <a:xfrm>
            <a:off x="886043" y="1599498"/>
            <a:ext cx="159544" cy="147638"/>
          </a:xfrm>
          <a:prstGeom prst="ellipse">
            <a:avLst/>
          </a:prstGeom>
          <a:solidFill>
            <a:srgbClr val="13294B"/>
          </a:solidFill>
          <a:ln>
            <a:noFill/>
          </a:ln>
          <a:effectLst/>
          <a:extLs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7432" tIns="27432" rIns="27432" bIns="27432" numCol="1" anchor="t" anchorCtr="0" compatLnSpc="1">
            <a:prstTxWarp prst="textNoShape">
              <a:avLst/>
            </a:prstTxWarp>
          </a:bodyPr>
          <a:lstStyle/>
          <a:p>
            <a:pPr defTabSz="685800">
              <a:defRPr/>
            </a:pPr>
            <a:endParaRPr lang="en-US" sz="1350">
              <a:solidFill>
                <a:prstClr val="black"/>
              </a:solidFill>
              <a:latin typeface="Calibri"/>
            </a:endParaRPr>
          </a:p>
        </p:txBody>
      </p:sp>
      <p:sp>
        <p:nvSpPr>
          <p:cNvPr id="10" name="Oval 3">
            <a:extLst>
              <a:ext uri="{FF2B5EF4-FFF2-40B4-BE49-F238E27FC236}">
                <a16:creationId xmlns:a16="http://schemas.microsoft.com/office/drawing/2014/main" id="{3E844D94-6B92-4A54-B1AC-04BF11CF6518}"/>
              </a:ext>
            </a:extLst>
          </p:cNvPr>
          <p:cNvSpPr>
            <a:spLocks noChangeArrowheads="1"/>
          </p:cNvSpPr>
          <p:nvPr/>
        </p:nvSpPr>
        <p:spPr bwMode="auto">
          <a:xfrm>
            <a:off x="2700588" y="1599498"/>
            <a:ext cx="159544" cy="147638"/>
          </a:xfrm>
          <a:prstGeom prst="ellipse">
            <a:avLst/>
          </a:prstGeom>
          <a:solidFill>
            <a:srgbClr val="13294B"/>
          </a:solidFill>
          <a:ln>
            <a:noFill/>
          </a:ln>
          <a:effectLst/>
          <a:extLs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7432" tIns="27432" rIns="27432" bIns="27432" numCol="1" anchor="t" anchorCtr="0" compatLnSpc="1">
            <a:prstTxWarp prst="textNoShape">
              <a:avLst/>
            </a:prstTxWarp>
          </a:bodyPr>
          <a:lstStyle/>
          <a:p>
            <a:pPr defTabSz="685800">
              <a:defRPr/>
            </a:pPr>
            <a:endParaRPr lang="en-US" sz="1350">
              <a:solidFill>
                <a:prstClr val="black"/>
              </a:solidFill>
              <a:latin typeface="Calibri"/>
            </a:endParaRPr>
          </a:p>
        </p:txBody>
      </p:sp>
      <p:sp>
        <p:nvSpPr>
          <p:cNvPr id="11" name="Oval 3">
            <a:extLst>
              <a:ext uri="{FF2B5EF4-FFF2-40B4-BE49-F238E27FC236}">
                <a16:creationId xmlns:a16="http://schemas.microsoft.com/office/drawing/2014/main" id="{A708F68D-A722-4722-A313-4A571DA821FF}"/>
              </a:ext>
            </a:extLst>
          </p:cNvPr>
          <p:cNvSpPr>
            <a:spLocks noChangeArrowheads="1"/>
          </p:cNvSpPr>
          <p:nvPr/>
        </p:nvSpPr>
        <p:spPr bwMode="auto">
          <a:xfrm>
            <a:off x="4371713" y="1624628"/>
            <a:ext cx="159544" cy="147638"/>
          </a:xfrm>
          <a:prstGeom prst="ellipse">
            <a:avLst/>
          </a:prstGeom>
          <a:solidFill>
            <a:srgbClr val="13294B"/>
          </a:solidFill>
          <a:ln>
            <a:noFill/>
          </a:ln>
          <a:effectLst/>
          <a:extLs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7432" tIns="27432" rIns="27432" bIns="27432" numCol="1" anchor="t" anchorCtr="0" compatLnSpc="1">
            <a:prstTxWarp prst="textNoShape">
              <a:avLst/>
            </a:prstTxWarp>
          </a:bodyPr>
          <a:lstStyle/>
          <a:p>
            <a:pPr defTabSz="685800">
              <a:defRPr/>
            </a:pPr>
            <a:endParaRPr lang="en-US" sz="1350">
              <a:solidFill>
                <a:prstClr val="black"/>
              </a:solidFill>
              <a:latin typeface="Calibri"/>
            </a:endParaRPr>
          </a:p>
        </p:txBody>
      </p:sp>
      <p:sp>
        <p:nvSpPr>
          <p:cNvPr id="12" name="Oval 3">
            <a:extLst>
              <a:ext uri="{FF2B5EF4-FFF2-40B4-BE49-F238E27FC236}">
                <a16:creationId xmlns:a16="http://schemas.microsoft.com/office/drawing/2014/main" id="{98FD9BD2-C936-4A56-8D1C-EC9B6A82CF70}"/>
              </a:ext>
            </a:extLst>
          </p:cNvPr>
          <p:cNvSpPr>
            <a:spLocks noChangeArrowheads="1"/>
          </p:cNvSpPr>
          <p:nvPr/>
        </p:nvSpPr>
        <p:spPr bwMode="auto">
          <a:xfrm>
            <a:off x="6187625" y="1624628"/>
            <a:ext cx="159544" cy="147638"/>
          </a:xfrm>
          <a:prstGeom prst="ellipse">
            <a:avLst/>
          </a:prstGeom>
          <a:solidFill>
            <a:srgbClr val="13294B"/>
          </a:solidFill>
          <a:ln>
            <a:noFill/>
          </a:ln>
          <a:effectLst/>
          <a:extLs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7432" tIns="27432" rIns="27432" bIns="27432" numCol="1" anchor="t" anchorCtr="0" compatLnSpc="1">
            <a:prstTxWarp prst="textNoShape">
              <a:avLst/>
            </a:prstTxWarp>
          </a:bodyPr>
          <a:lstStyle/>
          <a:p>
            <a:pPr defTabSz="685800">
              <a:defRPr/>
            </a:pPr>
            <a:endParaRPr lang="en-US" sz="1350">
              <a:solidFill>
                <a:prstClr val="black"/>
              </a:solidFill>
              <a:latin typeface="Calibri"/>
            </a:endParaRPr>
          </a:p>
        </p:txBody>
      </p:sp>
      <p:sp>
        <p:nvSpPr>
          <p:cNvPr id="13" name="Oval 3">
            <a:extLst>
              <a:ext uri="{FF2B5EF4-FFF2-40B4-BE49-F238E27FC236}">
                <a16:creationId xmlns:a16="http://schemas.microsoft.com/office/drawing/2014/main" id="{71921438-73EC-4CBC-82F8-80A92A2FB908}"/>
              </a:ext>
            </a:extLst>
          </p:cNvPr>
          <p:cNvSpPr>
            <a:spLocks noChangeArrowheads="1"/>
          </p:cNvSpPr>
          <p:nvPr/>
        </p:nvSpPr>
        <p:spPr bwMode="auto">
          <a:xfrm flipV="1">
            <a:off x="8125783" y="1599497"/>
            <a:ext cx="183330" cy="144925"/>
          </a:xfrm>
          <a:prstGeom prst="ellipse">
            <a:avLst/>
          </a:prstGeom>
          <a:solidFill>
            <a:srgbClr val="13294B"/>
          </a:solidFill>
          <a:ln>
            <a:noFill/>
          </a:ln>
          <a:effectLst/>
          <a:extLs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7432" tIns="27432" rIns="27432" bIns="27432" numCol="1" anchor="t" anchorCtr="0" compatLnSpc="1">
            <a:prstTxWarp prst="textNoShape">
              <a:avLst/>
            </a:prstTxWarp>
          </a:bodyPr>
          <a:lstStyle/>
          <a:p>
            <a:pPr defTabSz="685800">
              <a:defRPr/>
            </a:pPr>
            <a:endParaRPr lang="en-US" sz="1350">
              <a:solidFill>
                <a:prstClr val="black"/>
              </a:solidFill>
              <a:latin typeface="Calibri"/>
            </a:endParaRPr>
          </a:p>
        </p:txBody>
      </p:sp>
      <p:sp>
        <p:nvSpPr>
          <p:cNvPr id="9" name="Text Box 4">
            <a:extLst>
              <a:ext uri="{FF2B5EF4-FFF2-40B4-BE49-F238E27FC236}">
                <a16:creationId xmlns:a16="http://schemas.microsoft.com/office/drawing/2014/main" id="{7CF0DEB8-D6F4-41B4-BAEF-3D05EEF4D952}"/>
              </a:ext>
            </a:extLst>
          </p:cNvPr>
          <p:cNvSpPr txBox="1">
            <a:spLocks noChangeArrowheads="1"/>
          </p:cNvSpPr>
          <p:nvPr/>
        </p:nvSpPr>
        <p:spPr bwMode="auto">
          <a:xfrm>
            <a:off x="156271" y="1909235"/>
            <a:ext cx="1552874" cy="2478157"/>
          </a:xfrm>
          <a:prstGeom prst="rect">
            <a:avLst/>
          </a:prstGeom>
          <a:solidFill>
            <a:schemeClr val="bg2"/>
          </a:solidFill>
          <a:ln w="28575" algn="ctr">
            <a:solidFill>
              <a:srgbClr val="13294B"/>
            </a:solidFill>
            <a:miter lim="800000"/>
            <a:headEnd/>
            <a:tailEnd/>
          </a:ln>
          <a:effectLst/>
        </p:spPr>
        <p:txBody>
          <a:bodyPr vert="horz" wrap="square" lIns="27432" tIns="27432" rIns="27432" bIns="27432" numCol="1" anchor="t" anchorCtr="0" compatLnSpc="1">
            <a:prstTxWarp prst="textNoShape">
              <a:avLst/>
            </a:prstTxWarp>
          </a:bodyPr>
          <a:lstStyle/>
          <a:p>
            <a:pPr defTabSz="685800" eaLnBrk="0" fontAlgn="base" hangingPunct="0">
              <a:spcBef>
                <a:spcPct val="0"/>
              </a:spcBef>
              <a:spcAft>
                <a:spcPct val="0"/>
              </a:spcAft>
              <a:defRPr/>
            </a:pPr>
            <a:r>
              <a:rPr lang="en-US" altLang="en-US" sz="1100" dirty="0">
                <a:solidFill>
                  <a:prstClr val="black"/>
                </a:solidFill>
                <a:latin typeface="DengXian" panose="02010600030101010101" pitchFamily="2" charset="-122"/>
                <a:ea typeface="DengXian" panose="02010600030101010101" pitchFamily="2" charset="-122"/>
              </a:rPr>
              <a:t>Contracted with University of IL-Urbana Champaign(UIUC) to conduct data analysis and provide technical assistance</a:t>
            </a:r>
          </a:p>
          <a:p>
            <a:pPr defTabSz="685800" eaLnBrk="0" fontAlgn="base" hangingPunct="0">
              <a:spcBef>
                <a:spcPct val="0"/>
              </a:spcBef>
              <a:spcAft>
                <a:spcPct val="0"/>
              </a:spcAft>
              <a:defRPr/>
            </a:pPr>
            <a:endParaRPr lang="en-US" altLang="en-US" sz="1100" dirty="0">
              <a:solidFill>
                <a:prstClr val="black"/>
              </a:solidFill>
              <a:latin typeface="DengXian" panose="02010600030101010101" pitchFamily="2" charset="-122"/>
              <a:ea typeface="DengXian" panose="02010600030101010101" pitchFamily="2" charset="-122"/>
            </a:endParaRPr>
          </a:p>
          <a:p>
            <a:pPr defTabSz="685800" eaLnBrk="0" fontAlgn="base" hangingPunct="0">
              <a:spcBef>
                <a:spcPct val="0"/>
              </a:spcBef>
              <a:spcAft>
                <a:spcPct val="0"/>
              </a:spcAft>
              <a:defRPr/>
            </a:pPr>
            <a:r>
              <a:rPr lang="en-US" altLang="en-US" sz="1100" dirty="0">
                <a:solidFill>
                  <a:prstClr val="black"/>
                </a:solidFill>
                <a:latin typeface="DengXian" panose="02010600030101010101" pitchFamily="2" charset="-122"/>
                <a:ea typeface="DengXian" panose="02010600030101010101" pitchFamily="2" charset="-122"/>
              </a:rPr>
              <a:t>Convened state agencies and ICJIA Board member agencies</a:t>
            </a:r>
          </a:p>
          <a:p>
            <a:pPr defTabSz="685800" eaLnBrk="0" fontAlgn="base" hangingPunct="0">
              <a:spcBef>
                <a:spcPct val="0"/>
              </a:spcBef>
              <a:spcAft>
                <a:spcPct val="0"/>
              </a:spcAft>
              <a:defRPr/>
            </a:pPr>
            <a:endParaRPr lang="en-US" altLang="en-US" sz="1100" dirty="0">
              <a:solidFill>
                <a:prstClr val="black"/>
              </a:solidFill>
              <a:latin typeface="DengXian" panose="02010600030101010101" pitchFamily="2" charset="-122"/>
              <a:ea typeface="DengXian" panose="02010600030101010101" pitchFamily="2" charset="-122"/>
            </a:endParaRPr>
          </a:p>
          <a:p>
            <a:pPr defTabSz="685800" eaLnBrk="0" fontAlgn="base" hangingPunct="0">
              <a:spcBef>
                <a:spcPct val="0"/>
              </a:spcBef>
              <a:spcAft>
                <a:spcPct val="0"/>
              </a:spcAft>
              <a:defRPr/>
            </a:pPr>
            <a:r>
              <a:rPr lang="en-US" altLang="en-US" sz="1100" dirty="0">
                <a:solidFill>
                  <a:prstClr val="black"/>
                </a:solidFill>
                <a:latin typeface="DengXian" panose="02010600030101010101" pitchFamily="2" charset="-122"/>
                <a:ea typeface="DengXian" panose="02010600030101010101" pitchFamily="2" charset="-122"/>
              </a:rPr>
              <a:t>Provided results from 2018 state agency survey</a:t>
            </a:r>
          </a:p>
        </p:txBody>
      </p:sp>
      <p:sp>
        <p:nvSpPr>
          <p:cNvPr id="17" name="Text Box 4">
            <a:extLst>
              <a:ext uri="{FF2B5EF4-FFF2-40B4-BE49-F238E27FC236}">
                <a16:creationId xmlns:a16="http://schemas.microsoft.com/office/drawing/2014/main" id="{E41A4666-A5B4-4192-8052-56D63646DA4D}"/>
              </a:ext>
            </a:extLst>
          </p:cNvPr>
          <p:cNvSpPr txBox="1">
            <a:spLocks noChangeArrowheads="1"/>
          </p:cNvSpPr>
          <p:nvPr/>
        </p:nvSpPr>
        <p:spPr bwMode="auto">
          <a:xfrm>
            <a:off x="2025587" y="2754960"/>
            <a:ext cx="1654710" cy="2585665"/>
          </a:xfrm>
          <a:prstGeom prst="rect">
            <a:avLst/>
          </a:prstGeom>
          <a:solidFill>
            <a:schemeClr val="bg2"/>
          </a:solidFill>
          <a:ln w="28575" algn="ctr">
            <a:solidFill>
              <a:srgbClr val="13294B"/>
            </a:solidFill>
            <a:miter lim="800000"/>
            <a:headEnd/>
            <a:tailEnd/>
          </a:ln>
          <a:effectLst/>
        </p:spPr>
        <p:txBody>
          <a:bodyPr vert="horz" wrap="square" lIns="27432" tIns="27432" rIns="27432" bIns="27432" numCol="1" anchor="t" anchorCtr="0" compatLnSpc="1">
            <a:prstTxWarp prst="textNoShape">
              <a:avLst/>
            </a:prstTxWarp>
          </a:bodyPr>
          <a:lstStyle/>
          <a:p>
            <a:pPr defTabSz="685800" eaLnBrk="0" fontAlgn="base" hangingPunct="0">
              <a:spcBef>
                <a:spcPct val="0"/>
              </a:spcBef>
              <a:spcAft>
                <a:spcPct val="0"/>
              </a:spcAft>
              <a:defRPr/>
            </a:pPr>
            <a:r>
              <a:rPr lang="en-US" altLang="en-US" sz="1200" dirty="0">
                <a:solidFill>
                  <a:prstClr val="black"/>
                </a:solidFill>
                <a:latin typeface="DengXian" panose="02010600030101010101" pitchFamily="2" charset="-122"/>
              </a:rPr>
              <a:t>Vision and Guiding Principles drafted and refined</a:t>
            </a:r>
          </a:p>
          <a:p>
            <a:pPr marL="128588" indent="-128588" defTabSz="685800" eaLnBrk="0" fontAlgn="base" hangingPunct="0">
              <a:spcBef>
                <a:spcPct val="0"/>
              </a:spcBef>
              <a:spcAft>
                <a:spcPct val="0"/>
              </a:spcAft>
              <a:buFont typeface="Arial" panose="020B0604020202020204" pitchFamily="34" charset="0"/>
              <a:buChar char="•"/>
              <a:defRPr/>
            </a:pPr>
            <a:r>
              <a:rPr lang="en-US" altLang="en-US" sz="1200" dirty="0">
                <a:solidFill>
                  <a:prstClr val="black"/>
                </a:solidFill>
                <a:latin typeface="DengXian" panose="02010600030101010101" pitchFamily="2" charset="-122"/>
              </a:rPr>
              <a:t>January 22, 2020</a:t>
            </a:r>
          </a:p>
          <a:p>
            <a:pPr marL="128588" indent="-128588" defTabSz="685800" eaLnBrk="0" fontAlgn="base" hangingPunct="0">
              <a:spcBef>
                <a:spcPct val="0"/>
              </a:spcBef>
              <a:spcAft>
                <a:spcPct val="0"/>
              </a:spcAft>
              <a:buFont typeface="Arial" panose="020B0604020202020204" pitchFamily="34" charset="0"/>
              <a:buChar char="•"/>
              <a:defRPr/>
            </a:pPr>
            <a:r>
              <a:rPr lang="en-US" altLang="en-US" sz="1200" dirty="0">
                <a:solidFill>
                  <a:prstClr val="black"/>
                </a:solidFill>
                <a:latin typeface="DengXian" panose="02010600030101010101" pitchFamily="2" charset="-122"/>
              </a:rPr>
              <a:t>May 5 and 27, 2020</a:t>
            </a:r>
          </a:p>
          <a:p>
            <a:pPr marL="128588" indent="-128588" defTabSz="685800" eaLnBrk="0" fontAlgn="base" hangingPunct="0">
              <a:spcBef>
                <a:spcPct val="0"/>
              </a:spcBef>
              <a:spcAft>
                <a:spcPct val="0"/>
              </a:spcAft>
              <a:buFont typeface="Arial" panose="020B0604020202020204" pitchFamily="34" charset="0"/>
              <a:buChar char="•"/>
              <a:defRPr/>
            </a:pPr>
            <a:endParaRPr lang="en-US" altLang="en-US" sz="1200" dirty="0">
              <a:solidFill>
                <a:prstClr val="black"/>
              </a:solidFill>
              <a:latin typeface="DengXian" panose="02010600030101010101" pitchFamily="2" charset="-122"/>
            </a:endParaRPr>
          </a:p>
          <a:p>
            <a:pPr defTabSz="685800" eaLnBrk="0" fontAlgn="base" hangingPunct="0">
              <a:spcBef>
                <a:spcPct val="0"/>
              </a:spcBef>
              <a:spcAft>
                <a:spcPct val="0"/>
              </a:spcAft>
              <a:defRPr/>
            </a:pPr>
            <a:r>
              <a:rPr lang="en-US" altLang="en-US" sz="1200" dirty="0">
                <a:solidFill>
                  <a:prstClr val="black"/>
                </a:solidFill>
                <a:latin typeface="DengXian" panose="02010600030101010101" pitchFamily="2" charset="-122"/>
              </a:rPr>
              <a:t>June Committee meetings: attendees shared agency programs as well as strengths and challenges </a:t>
            </a:r>
          </a:p>
        </p:txBody>
      </p:sp>
      <p:sp>
        <p:nvSpPr>
          <p:cNvPr id="18" name="Text Box 4">
            <a:extLst>
              <a:ext uri="{FF2B5EF4-FFF2-40B4-BE49-F238E27FC236}">
                <a16:creationId xmlns:a16="http://schemas.microsoft.com/office/drawing/2014/main" id="{470FB868-9352-440F-BE9A-91F647C50B30}"/>
              </a:ext>
            </a:extLst>
          </p:cNvPr>
          <p:cNvSpPr txBox="1">
            <a:spLocks noChangeArrowheads="1"/>
          </p:cNvSpPr>
          <p:nvPr/>
        </p:nvSpPr>
        <p:spPr bwMode="auto">
          <a:xfrm>
            <a:off x="3748225" y="1908168"/>
            <a:ext cx="1683720" cy="2479224"/>
          </a:xfrm>
          <a:prstGeom prst="rect">
            <a:avLst/>
          </a:prstGeom>
          <a:solidFill>
            <a:schemeClr val="bg2"/>
          </a:solidFill>
          <a:ln w="28575" algn="ctr">
            <a:solidFill>
              <a:srgbClr val="13294B"/>
            </a:solidFill>
            <a:miter lim="800000"/>
            <a:headEnd/>
            <a:tailEnd/>
          </a:ln>
          <a:effectLst/>
        </p:spPr>
        <p:txBody>
          <a:bodyPr vert="horz" wrap="square" lIns="27432" tIns="27432" rIns="27432" bIns="27432" numCol="1" anchor="t" anchorCtr="0" compatLnSpc="1">
            <a:prstTxWarp prst="textNoShape">
              <a:avLst/>
            </a:prstTxWarp>
          </a:bodyPr>
          <a:lstStyle/>
          <a:p>
            <a:pPr defTabSz="685800" eaLnBrk="0" fontAlgn="base" hangingPunct="0">
              <a:spcBef>
                <a:spcPct val="0"/>
              </a:spcBef>
              <a:spcAft>
                <a:spcPct val="0"/>
              </a:spcAft>
              <a:defRPr/>
            </a:pPr>
            <a:r>
              <a:rPr lang="en-US" altLang="en-US" sz="1200" dirty="0">
                <a:solidFill>
                  <a:prstClr val="black"/>
                </a:solidFill>
                <a:latin typeface="DengXian" panose="02010600030101010101" pitchFamily="2" charset="-122"/>
                <a:ea typeface="DengXian" panose="02010600030101010101" pitchFamily="2" charset="-122"/>
              </a:rPr>
              <a:t>Secondary Data Analyzed</a:t>
            </a:r>
          </a:p>
          <a:p>
            <a:pPr marL="128588" indent="-128588" defTabSz="685800" eaLnBrk="0" fontAlgn="base" hangingPunct="0">
              <a:spcBef>
                <a:spcPct val="0"/>
              </a:spcBef>
              <a:spcAft>
                <a:spcPct val="0"/>
              </a:spcAft>
              <a:buFont typeface="Arial" panose="020B0604020202020204" pitchFamily="34" charset="0"/>
              <a:buChar char="•"/>
              <a:defRPr/>
            </a:pPr>
            <a:r>
              <a:rPr lang="en-US" altLang="en-US" sz="1200" dirty="0">
                <a:solidFill>
                  <a:prstClr val="black"/>
                </a:solidFill>
                <a:latin typeface="DengXian" panose="02010600030101010101" pitchFamily="2" charset="-122"/>
                <a:ea typeface="DengXian" panose="02010600030101010101" pitchFamily="2" charset="-122"/>
              </a:rPr>
              <a:t>July 22, 2020</a:t>
            </a:r>
          </a:p>
          <a:p>
            <a:pPr marL="128588" indent="-128588" defTabSz="685800" eaLnBrk="0" fontAlgn="base" hangingPunct="0">
              <a:spcBef>
                <a:spcPct val="0"/>
              </a:spcBef>
              <a:spcAft>
                <a:spcPct val="0"/>
              </a:spcAft>
              <a:buFont typeface="Arial" panose="020B0604020202020204" pitchFamily="34" charset="0"/>
              <a:buChar char="•"/>
              <a:defRPr/>
            </a:pPr>
            <a:r>
              <a:rPr lang="en-US" altLang="en-US" sz="1200" dirty="0">
                <a:solidFill>
                  <a:prstClr val="black"/>
                </a:solidFill>
                <a:latin typeface="DengXian" panose="02010600030101010101" pitchFamily="2" charset="-122"/>
                <a:ea typeface="DengXian" panose="02010600030101010101" pitchFamily="2" charset="-122"/>
              </a:rPr>
              <a:t>Sept 24, 2020</a:t>
            </a:r>
          </a:p>
          <a:p>
            <a:pPr marL="128588" indent="-128588" defTabSz="685800" eaLnBrk="0" fontAlgn="base" hangingPunct="0">
              <a:spcBef>
                <a:spcPct val="0"/>
              </a:spcBef>
              <a:spcAft>
                <a:spcPct val="0"/>
              </a:spcAft>
              <a:buFont typeface="Arial" panose="020B0604020202020204" pitchFamily="34" charset="0"/>
              <a:buChar char="•"/>
              <a:defRPr/>
            </a:pPr>
            <a:endParaRPr lang="en-US" altLang="en-US" sz="1200" dirty="0">
              <a:solidFill>
                <a:prstClr val="black"/>
              </a:solidFill>
              <a:latin typeface="DengXian" panose="02010600030101010101" pitchFamily="2" charset="-122"/>
              <a:ea typeface="DengXian" panose="02010600030101010101" pitchFamily="2" charset="-122"/>
            </a:endParaRPr>
          </a:p>
          <a:p>
            <a:pPr defTabSz="685800" eaLnBrk="0" fontAlgn="base" hangingPunct="0">
              <a:spcBef>
                <a:spcPct val="0"/>
              </a:spcBef>
              <a:spcAft>
                <a:spcPct val="0"/>
              </a:spcAft>
              <a:defRPr/>
            </a:pPr>
            <a:r>
              <a:rPr lang="en-US" altLang="en-US" sz="1200" dirty="0">
                <a:solidFill>
                  <a:prstClr val="black"/>
                </a:solidFill>
                <a:latin typeface="DengXian" panose="02010600030101010101" pitchFamily="2" charset="-122"/>
                <a:ea typeface="DengXian" panose="02010600030101010101" pitchFamily="2" charset="-122"/>
              </a:rPr>
              <a:t>UIUC completed IRB process to conduct primary  data collection</a:t>
            </a:r>
          </a:p>
          <a:p>
            <a:pPr defTabSz="685800" eaLnBrk="0" fontAlgn="base" hangingPunct="0">
              <a:spcBef>
                <a:spcPct val="0"/>
              </a:spcBef>
              <a:spcAft>
                <a:spcPct val="0"/>
              </a:spcAft>
              <a:defRPr/>
            </a:pPr>
            <a:endParaRPr lang="en-US" altLang="en-US" sz="1050" dirty="0">
              <a:solidFill>
                <a:prstClr val="black"/>
              </a:solidFill>
              <a:latin typeface="DengXian" panose="02010600030101010101" pitchFamily="2" charset="-122"/>
              <a:ea typeface="DengXian" panose="02010600030101010101" pitchFamily="2" charset="-122"/>
            </a:endParaRPr>
          </a:p>
        </p:txBody>
      </p:sp>
      <p:sp>
        <p:nvSpPr>
          <p:cNvPr id="19" name="Text Box 4">
            <a:extLst>
              <a:ext uri="{FF2B5EF4-FFF2-40B4-BE49-F238E27FC236}">
                <a16:creationId xmlns:a16="http://schemas.microsoft.com/office/drawing/2014/main" id="{926E94CE-2102-4838-81A4-3860FD6B754A}"/>
              </a:ext>
            </a:extLst>
          </p:cNvPr>
          <p:cNvSpPr txBox="1">
            <a:spLocks noChangeArrowheads="1"/>
          </p:cNvSpPr>
          <p:nvPr/>
        </p:nvSpPr>
        <p:spPr bwMode="auto">
          <a:xfrm>
            <a:off x="5603463" y="2846541"/>
            <a:ext cx="1621659" cy="2402502"/>
          </a:xfrm>
          <a:prstGeom prst="rect">
            <a:avLst/>
          </a:prstGeom>
          <a:solidFill>
            <a:schemeClr val="bg2"/>
          </a:solidFill>
          <a:ln w="28575" algn="ctr">
            <a:solidFill>
              <a:srgbClr val="13294B"/>
            </a:solidFill>
            <a:miter lim="800000"/>
            <a:headEnd/>
            <a:tailEnd/>
          </a:ln>
          <a:effectLst/>
        </p:spPr>
        <p:txBody>
          <a:bodyPr vert="horz" wrap="square" lIns="27432" tIns="27432" rIns="27432" bIns="27432" numCol="1" anchor="t" anchorCtr="0" compatLnSpc="1">
            <a:prstTxWarp prst="textNoShape">
              <a:avLst/>
            </a:prstTxWarp>
          </a:bodyPr>
          <a:lstStyle/>
          <a:p>
            <a:pPr defTabSz="685800" eaLnBrk="0" fontAlgn="base" hangingPunct="0">
              <a:spcBef>
                <a:spcPct val="0"/>
              </a:spcBef>
              <a:spcAft>
                <a:spcPct val="0"/>
              </a:spcAft>
              <a:defRPr/>
            </a:pPr>
            <a:r>
              <a:rPr lang="en-US" altLang="en-US" sz="1100" dirty="0">
                <a:solidFill>
                  <a:prstClr val="black"/>
                </a:solidFill>
                <a:latin typeface="DengXian" panose="02010600030101010101" pitchFamily="2" charset="-122"/>
              </a:rPr>
              <a:t>Goal Development</a:t>
            </a:r>
          </a:p>
          <a:p>
            <a:pPr marL="128588" indent="-128588" defTabSz="685800" eaLnBrk="0" fontAlgn="base" hangingPunct="0">
              <a:spcBef>
                <a:spcPct val="0"/>
              </a:spcBef>
              <a:spcAft>
                <a:spcPct val="0"/>
              </a:spcAft>
              <a:buFont typeface="Arial" panose="020B0604020202020204" pitchFamily="34" charset="0"/>
              <a:buChar char="•"/>
              <a:defRPr/>
            </a:pPr>
            <a:r>
              <a:rPr lang="en-US" altLang="en-US" sz="1100" dirty="0">
                <a:solidFill>
                  <a:prstClr val="black"/>
                </a:solidFill>
                <a:latin typeface="DengXian" panose="02010600030101010101" pitchFamily="2" charset="-122"/>
              </a:rPr>
              <a:t>Large Group meetings-October 21 and Nov 19</a:t>
            </a:r>
          </a:p>
          <a:p>
            <a:pPr marL="128588" indent="-128588" defTabSz="685800" eaLnBrk="0" fontAlgn="base" hangingPunct="0">
              <a:spcBef>
                <a:spcPct val="0"/>
              </a:spcBef>
              <a:spcAft>
                <a:spcPct val="0"/>
              </a:spcAft>
              <a:buFont typeface="Arial" panose="020B0604020202020204" pitchFamily="34" charset="0"/>
              <a:buChar char="•"/>
              <a:defRPr/>
            </a:pPr>
            <a:r>
              <a:rPr lang="en-US" altLang="en-US" sz="1100" dirty="0">
                <a:solidFill>
                  <a:prstClr val="black"/>
                </a:solidFill>
                <a:latin typeface="DengXian" panose="02010600030101010101" pitchFamily="2" charset="-122"/>
              </a:rPr>
              <a:t>October Committee meetings: attendees drafted primary, secondary and tertiary goals</a:t>
            </a:r>
          </a:p>
          <a:p>
            <a:pPr defTabSz="685800" eaLnBrk="0" fontAlgn="base" hangingPunct="0">
              <a:spcBef>
                <a:spcPct val="0"/>
              </a:spcBef>
              <a:spcAft>
                <a:spcPct val="0"/>
              </a:spcAft>
              <a:defRPr/>
            </a:pPr>
            <a:endParaRPr lang="en-US" altLang="en-US" sz="900" dirty="0">
              <a:solidFill>
                <a:prstClr val="black"/>
              </a:solidFill>
              <a:latin typeface="DengXian" panose="02010600030101010101" pitchFamily="2" charset="-122"/>
            </a:endParaRPr>
          </a:p>
          <a:p>
            <a:pPr defTabSz="685800" eaLnBrk="0" fontAlgn="base" hangingPunct="0">
              <a:spcBef>
                <a:spcPct val="0"/>
              </a:spcBef>
              <a:spcAft>
                <a:spcPct val="0"/>
              </a:spcAft>
              <a:defRPr/>
            </a:pPr>
            <a:endParaRPr lang="en-US" altLang="en-US" sz="900" dirty="0">
              <a:solidFill>
                <a:srgbClr val="E84A27"/>
              </a:solidFill>
              <a:latin typeface="DengXian" panose="02010600030101010101" pitchFamily="2" charset="-122"/>
            </a:endParaRPr>
          </a:p>
          <a:p>
            <a:pPr defTabSz="685800" eaLnBrk="0" fontAlgn="base" hangingPunct="0">
              <a:spcBef>
                <a:spcPct val="0"/>
              </a:spcBef>
              <a:spcAft>
                <a:spcPct val="0"/>
              </a:spcAft>
              <a:defRPr/>
            </a:pPr>
            <a:endParaRPr lang="en-US" altLang="en-US" sz="1350" dirty="0">
              <a:solidFill>
                <a:prstClr val="black"/>
              </a:solidFill>
              <a:latin typeface="Arial" panose="020B0604020202020204" pitchFamily="34" charset="0"/>
            </a:endParaRPr>
          </a:p>
        </p:txBody>
      </p:sp>
      <p:sp>
        <p:nvSpPr>
          <p:cNvPr id="20" name="Text Box 4">
            <a:extLst>
              <a:ext uri="{FF2B5EF4-FFF2-40B4-BE49-F238E27FC236}">
                <a16:creationId xmlns:a16="http://schemas.microsoft.com/office/drawing/2014/main" id="{A2A99E1D-7A57-46C2-A5CA-3E0E1526C13E}"/>
              </a:ext>
            </a:extLst>
          </p:cNvPr>
          <p:cNvSpPr txBox="1">
            <a:spLocks noChangeArrowheads="1"/>
          </p:cNvSpPr>
          <p:nvPr/>
        </p:nvSpPr>
        <p:spPr bwMode="auto">
          <a:xfrm>
            <a:off x="7353068" y="1818241"/>
            <a:ext cx="1640786" cy="2581481"/>
          </a:xfrm>
          <a:prstGeom prst="rect">
            <a:avLst/>
          </a:prstGeom>
          <a:solidFill>
            <a:schemeClr val="bg2"/>
          </a:solidFill>
          <a:ln w="28575" algn="ctr">
            <a:solidFill>
              <a:srgbClr val="13294B"/>
            </a:solidFill>
            <a:miter lim="800000"/>
            <a:headEnd/>
            <a:tailEnd/>
          </a:ln>
          <a:effectLst/>
        </p:spPr>
        <p:txBody>
          <a:bodyPr vert="horz" wrap="square" lIns="27432" tIns="27432" rIns="27432" bIns="27432" numCol="1" anchor="t" anchorCtr="0" compatLnSpc="1">
            <a:prstTxWarp prst="textNoShape">
              <a:avLst/>
            </a:prstTxWarp>
          </a:bodyPr>
          <a:lstStyle/>
          <a:p>
            <a:pPr defTabSz="685800" eaLnBrk="0" fontAlgn="base" hangingPunct="0">
              <a:spcBef>
                <a:spcPct val="0"/>
              </a:spcBef>
              <a:spcAft>
                <a:spcPct val="0"/>
              </a:spcAft>
              <a:defRPr/>
            </a:pPr>
            <a:r>
              <a:rPr lang="en-US" altLang="en-US" sz="1200" dirty="0">
                <a:solidFill>
                  <a:prstClr val="black"/>
                </a:solidFill>
                <a:latin typeface="DengXian" panose="02010600030101010101" pitchFamily="2" charset="-122"/>
              </a:rPr>
              <a:t>Finalize 4 yr plan</a:t>
            </a:r>
          </a:p>
          <a:p>
            <a:pPr marL="128588" indent="-128588" defTabSz="685800" eaLnBrk="0" fontAlgn="base" hangingPunct="0">
              <a:spcBef>
                <a:spcPct val="0"/>
              </a:spcBef>
              <a:spcAft>
                <a:spcPct val="0"/>
              </a:spcAft>
              <a:buFont typeface="Arial" panose="020B0604020202020204" pitchFamily="34" charset="0"/>
              <a:buChar char="•"/>
              <a:defRPr/>
            </a:pPr>
            <a:r>
              <a:rPr lang="en-US" altLang="en-US" sz="1200" dirty="0">
                <a:solidFill>
                  <a:prstClr val="black"/>
                </a:solidFill>
                <a:latin typeface="DengXian" panose="02010600030101010101" pitchFamily="2" charset="-122"/>
              </a:rPr>
              <a:t>Overview provided at Dec 3, 2020</a:t>
            </a:r>
          </a:p>
          <a:p>
            <a:pPr marL="128588" indent="-128588" defTabSz="685800" eaLnBrk="0" fontAlgn="base" hangingPunct="0">
              <a:spcBef>
                <a:spcPct val="0"/>
              </a:spcBef>
              <a:spcAft>
                <a:spcPct val="0"/>
              </a:spcAft>
              <a:buFont typeface="Arial" panose="020B0604020202020204" pitchFamily="34" charset="0"/>
              <a:buChar char="•"/>
              <a:defRPr/>
            </a:pPr>
            <a:r>
              <a:rPr lang="en-US" altLang="en-US" sz="1200" dirty="0">
                <a:solidFill>
                  <a:prstClr val="black"/>
                </a:solidFill>
                <a:latin typeface="DengXian" panose="02010600030101010101" pitchFamily="2" charset="-122"/>
              </a:rPr>
              <a:t>Submit to LG’s Office for approval</a:t>
            </a:r>
          </a:p>
          <a:p>
            <a:pPr marL="128588" indent="-128588" defTabSz="685800" eaLnBrk="0" fontAlgn="base" hangingPunct="0">
              <a:spcBef>
                <a:spcPct val="0"/>
              </a:spcBef>
              <a:spcAft>
                <a:spcPct val="0"/>
              </a:spcAft>
              <a:buFont typeface="Arial" panose="020B0604020202020204" pitchFamily="34" charset="0"/>
              <a:buChar char="•"/>
              <a:defRPr/>
            </a:pPr>
            <a:r>
              <a:rPr lang="en-US" altLang="en-US" sz="1200" dirty="0">
                <a:solidFill>
                  <a:prstClr val="black"/>
                </a:solidFill>
                <a:latin typeface="DengXian" panose="02010600030101010101" pitchFamily="2" charset="-122"/>
              </a:rPr>
              <a:t>Violence Prevention Plan website and materials available in early 2021</a:t>
            </a:r>
          </a:p>
          <a:p>
            <a:pPr defTabSz="685800" eaLnBrk="0" fontAlgn="base" hangingPunct="0">
              <a:spcBef>
                <a:spcPct val="0"/>
              </a:spcBef>
              <a:spcAft>
                <a:spcPct val="0"/>
              </a:spcAft>
              <a:defRPr/>
            </a:pPr>
            <a:endParaRPr lang="en-US" altLang="en-US" sz="1350" dirty="0">
              <a:solidFill>
                <a:prstClr val="black"/>
              </a:solidFill>
              <a:latin typeface="Arial" panose="020B0604020202020204" pitchFamily="34" charset="0"/>
            </a:endParaRPr>
          </a:p>
        </p:txBody>
      </p:sp>
      <p:cxnSp>
        <p:nvCxnSpPr>
          <p:cNvPr id="22" name="AutoShape 2">
            <a:extLst>
              <a:ext uri="{FF2B5EF4-FFF2-40B4-BE49-F238E27FC236}">
                <a16:creationId xmlns:a16="http://schemas.microsoft.com/office/drawing/2014/main" id="{6E50BAE2-F3FB-4CA5-8000-717E15D6E837}"/>
              </a:ext>
            </a:extLst>
          </p:cNvPr>
          <p:cNvCxnSpPr>
            <a:cxnSpLocks noChangeShapeType="1"/>
            <a:stCxn id="8" idx="4"/>
          </p:cNvCxnSpPr>
          <p:nvPr/>
        </p:nvCxnSpPr>
        <p:spPr bwMode="auto">
          <a:xfrm>
            <a:off x="965815" y="1747136"/>
            <a:ext cx="0" cy="174429"/>
          </a:xfrm>
          <a:prstGeom prst="straightConnector1">
            <a:avLst/>
          </a:prstGeom>
          <a:noFill/>
          <a:ln w="25400" algn="ctr">
            <a:solidFill>
              <a:srgbClr val="13294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23" name="AutoShape 2">
            <a:extLst>
              <a:ext uri="{FF2B5EF4-FFF2-40B4-BE49-F238E27FC236}">
                <a16:creationId xmlns:a16="http://schemas.microsoft.com/office/drawing/2014/main" id="{F364BD02-67B1-4CE2-938B-BC0C6BE85F15}"/>
              </a:ext>
            </a:extLst>
          </p:cNvPr>
          <p:cNvCxnSpPr>
            <a:cxnSpLocks noChangeShapeType="1"/>
          </p:cNvCxnSpPr>
          <p:nvPr/>
        </p:nvCxnSpPr>
        <p:spPr bwMode="auto">
          <a:xfrm>
            <a:off x="4451485" y="1760531"/>
            <a:ext cx="0" cy="147637"/>
          </a:xfrm>
          <a:prstGeom prst="straightConnector1">
            <a:avLst/>
          </a:prstGeom>
          <a:noFill/>
          <a:ln w="25400" algn="ctr">
            <a:solidFill>
              <a:srgbClr val="13294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24" name="AutoShape 2">
            <a:extLst>
              <a:ext uri="{FF2B5EF4-FFF2-40B4-BE49-F238E27FC236}">
                <a16:creationId xmlns:a16="http://schemas.microsoft.com/office/drawing/2014/main" id="{B601C13D-7AE1-40C5-BF41-C63DAE241141}"/>
              </a:ext>
            </a:extLst>
          </p:cNvPr>
          <p:cNvCxnSpPr>
            <a:cxnSpLocks noChangeShapeType="1"/>
          </p:cNvCxnSpPr>
          <p:nvPr/>
        </p:nvCxnSpPr>
        <p:spPr bwMode="auto">
          <a:xfrm>
            <a:off x="8174001" y="1747136"/>
            <a:ext cx="0" cy="96373"/>
          </a:xfrm>
          <a:prstGeom prst="straightConnector1">
            <a:avLst/>
          </a:prstGeom>
          <a:noFill/>
          <a:ln w="25400" algn="ctr">
            <a:solidFill>
              <a:srgbClr val="13294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25" name="AutoShape 2">
            <a:extLst>
              <a:ext uri="{FF2B5EF4-FFF2-40B4-BE49-F238E27FC236}">
                <a16:creationId xmlns:a16="http://schemas.microsoft.com/office/drawing/2014/main" id="{D6F55338-1194-41E1-8ACC-653F82A8FA30}"/>
              </a:ext>
            </a:extLst>
          </p:cNvPr>
          <p:cNvCxnSpPr>
            <a:cxnSpLocks noChangeShapeType="1"/>
          </p:cNvCxnSpPr>
          <p:nvPr/>
        </p:nvCxnSpPr>
        <p:spPr bwMode="auto">
          <a:xfrm>
            <a:off x="2780360" y="1731935"/>
            <a:ext cx="0" cy="1023026"/>
          </a:xfrm>
          <a:prstGeom prst="straightConnector1">
            <a:avLst/>
          </a:prstGeom>
          <a:noFill/>
          <a:ln w="25400" algn="ctr">
            <a:solidFill>
              <a:srgbClr val="13294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26" name="AutoShape 2">
            <a:extLst>
              <a:ext uri="{FF2B5EF4-FFF2-40B4-BE49-F238E27FC236}">
                <a16:creationId xmlns:a16="http://schemas.microsoft.com/office/drawing/2014/main" id="{C4E18910-5B8D-4954-B02B-11024848436B}"/>
              </a:ext>
            </a:extLst>
          </p:cNvPr>
          <p:cNvCxnSpPr>
            <a:cxnSpLocks noChangeShapeType="1"/>
          </p:cNvCxnSpPr>
          <p:nvPr/>
        </p:nvCxnSpPr>
        <p:spPr bwMode="auto">
          <a:xfrm>
            <a:off x="6252641" y="1747136"/>
            <a:ext cx="14756" cy="1099405"/>
          </a:xfrm>
          <a:prstGeom prst="straightConnector1">
            <a:avLst/>
          </a:prstGeom>
          <a:noFill/>
          <a:ln w="25400" algn="ctr">
            <a:solidFill>
              <a:srgbClr val="13294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Tree>
    <p:extLst>
      <p:ext uri="{BB962C8B-B14F-4D97-AF65-F5344CB8AC3E}">
        <p14:creationId xmlns:p14="http://schemas.microsoft.com/office/powerpoint/2010/main" val="209632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913B-BA6C-49CB-9900-491EA563C8F0}"/>
              </a:ext>
            </a:extLst>
          </p:cNvPr>
          <p:cNvSpPr>
            <a:spLocks noGrp="1"/>
          </p:cNvSpPr>
          <p:nvPr>
            <p:ph type="title"/>
          </p:nvPr>
        </p:nvSpPr>
        <p:spPr/>
        <p:txBody>
          <a:bodyPr/>
          <a:lstStyle/>
          <a:p>
            <a:r>
              <a:rPr lang="en-US" u="sng" dirty="0">
                <a:solidFill>
                  <a:schemeClr val="tx2"/>
                </a:solidFill>
              </a:rPr>
              <a:t>Prevention Framework</a:t>
            </a:r>
          </a:p>
        </p:txBody>
      </p:sp>
      <p:sp>
        <p:nvSpPr>
          <p:cNvPr id="3" name="Content Placeholder 2">
            <a:extLst>
              <a:ext uri="{FF2B5EF4-FFF2-40B4-BE49-F238E27FC236}">
                <a16:creationId xmlns:a16="http://schemas.microsoft.com/office/drawing/2014/main" id="{CC3F1C68-C41B-4889-8440-899A1B94CA32}"/>
              </a:ext>
            </a:extLst>
          </p:cNvPr>
          <p:cNvSpPr>
            <a:spLocks noGrp="1"/>
          </p:cNvSpPr>
          <p:nvPr>
            <p:ph idx="1"/>
          </p:nvPr>
        </p:nvSpPr>
        <p:spPr>
          <a:xfrm>
            <a:off x="457200" y="1750424"/>
            <a:ext cx="8229600" cy="4375744"/>
          </a:xfrm>
        </p:spPr>
        <p:txBody>
          <a:bodyPr/>
          <a:lstStyle/>
          <a:p>
            <a:pPr marL="0" indent="0">
              <a:buNone/>
            </a:pPr>
            <a:endParaRPr lang="en-US" sz="2800" dirty="0"/>
          </a:p>
          <a:p>
            <a:pPr marL="0" indent="0">
              <a:buNone/>
            </a:pPr>
            <a:r>
              <a:rPr lang="en-US" sz="2800" dirty="0"/>
              <a:t>Violence prevention efforts seek to: </a:t>
            </a:r>
          </a:p>
          <a:p>
            <a:pPr lvl="1"/>
            <a:r>
              <a:rPr lang="en-US" sz="2400" dirty="0"/>
              <a:t>Decrease vulnerability / risk factors</a:t>
            </a:r>
          </a:p>
          <a:p>
            <a:pPr lvl="1"/>
            <a:r>
              <a:rPr lang="en-US" sz="2400" dirty="0"/>
              <a:t>Increase resiliency / protective factors </a:t>
            </a:r>
          </a:p>
          <a:p>
            <a:pPr lvl="1"/>
            <a:endParaRPr lang="en-US" sz="2400" dirty="0"/>
          </a:p>
          <a:p>
            <a:pPr lvl="1"/>
            <a:r>
              <a:rPr lang="en-US" sz="2400" b="1" dirty="0">
                <a:solidFill>
                  <a:schemeClr val="tx2"/>
                </a:solidFill>
              </a:rPr>
              <a:t>Importance of </a:t>
            </a:r>
            <a:r>
              <a:rPr lang="en-US" sz="2400" b="1" u="sng" dirty="0">
                <a:solidFill>
                  <a:schemeClr val="tx2"/>
                </a:solidFill>
              </a:rPr>
              <a:t>Needs Assessments </a:t>
            </a:r>
            <a:r>
              <a:rPr lang="en-US" sz="2400" b="1" dirty="0">
                <a:solidFill>
                  <a:schemeClr val="tx2"/>
                </a:solidFill>
              </a:rPr>
              <a:t>in planning: </a:t>
            </a:r>
          </a:p>
          <a:p>
            <a:pPr lvl="2"/>
            <a:r>
              <a:rPr lang="en-US" sz="2000" dirty="0"/>
              <a:t>What is the prevalence of violence? </a:t>
            </a:r>
          </a:p>
          <a:p>
            <a:pPr lvl="2"/>
            <a:r>
              <a:rPr lang="en-US" sz="2000" dirty="0"/>
              <a:t>What groups are at highest risk? </a:t>
            </a:r>
          </a:p>
          <a:p>
            <a:pPr lvl="2"/>
            <a:r>
              <a:rPr lang="en-US" sz="2000" dirty="0"/>
              <a:t>Where should we target efforts? </a:t>
            </a:r>
          </a:p>
          <a:p>
            <a:pPr lvl="2"/>
            <a:r>
              <a:rPr lang="en-US" sz="2000" dirty="0"/>
              <a:t>What efforts are already happening? </a:t>
            </a:r>
          </a:p>
        </p:txBody>
      </p:sp>
      <p:sp>
        <p:nvSpPr>
          <p:cNvPr id="4" name="Footer Placeholder 3">
            <a:extLst>
              <a:ext uri="{FF2B5EF4-FFF2-40B4-BE49-F238E27FC236}">
                <a16:creationId xmlns:a16="http://schemas.microsoft.com/office/drawing/2014/main" id="{FB0EA068-E276-46B8-B8FB-70EBC28DC18A}"/>
              </a:ext>
            </a:extLst>
          </p:cNvPr>
          <p:cNvSpPr>
            <a:spLocks noGrp="1"/>
          </p:cNvSpPr>
          <p:nvPr>
            <p:ph type="ftr" sz="quarter" idx="10"/>
          </p:nvPr>
        </p:nvSpPr>
        <p:spPr/>
        <p:txBody>
          <a:bodyPr/>
          <a:lstStyle/>
          <a:p>
            <a:r>
              <a:rPr lang="en-US" altLang="en-US"/>
              <a:t>Statewide Violence Prevention Planning Meeting</a:t>
            </a:r>
          </a:p>
        </p:txBody>
      </p:sp>
    </p:spTree>
    <p:extLst>
      <p:ext uri="{BB962C8B-B14F-4D97-AF65-F5344CB8AC3E}">
        <p14:creationId xmlns:p14="http://schemas.microsoft.com/office/powerpoint/2010/main" val="67398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C0BC-7C30-4FC0-9D9F-EB318BF7D611}"/>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3C221317-98E1-4767-A2B0-854DE49A98EC}"/>
              </a:ext>
            </a:extLst>
          </p:cNvPr>
          <p:cNvSpPr>
            <a:spLocks noGrp="1"/>
          </p:cNvSpPr>
          <p:nvPr>
            <p:ph idx="1"/>
          </p:nvPr>
        </p:nvSpPr>
        <p:spPr>
          <a:xfrm>
            <a:off x="457199" y="1905000"/>
            <a:ext cx="8791303" cy="4221167"/>
          </a:xfrm>
        </p:spPr>
        <p:txBody>
          <a:bodyPr/>
          <a:lstStyle/>
          <a:p>
            <a:pPr marL="0" indent="0">
              <a:buNone/>
            </a:pPr>
            <a:r>
              <a:rPr lang="en-US" b="1" dirty="0">
                <a:solidFill>
                  <a:schemeClr val="tx2"/>
                </a:solidFill>
              </a:rPr>
              <a:t>Comprehensive Needs Assessment</a:t>
            </a:r>
          </a:p>
          <a:p>
            <a:pPr marL="0" indent="0">
              <a:buNone/>
            </a:pPr>
            <a:r>
              <a:rPr lang="en-US" sz="2000" b="1" dirty="0">
                <a:effectLst/>
                <a:latin typeface="Source Sans Pro" panose="020B0503030403020204" pitchFamily="34" charset="0"/>
                <a:ea typeface="Calibri" panose="020F0502020204030204" pitchFamily="34" charset="0"/>
                <a:cs typeface="Times New Roman" panose="02020603050405020304" pitchFamily="18" charset="0"/>
              </a:rPr>
              <a:t>This is one of the first statewide plans that reviews and consolidates the many different forms of violence.</a:t>
            </a:r>
            <a:endParaRPr lang="en-US" sz="3600" dirty="0"/>
          </a:p>
          <a:p>
            <a:pPr lvl="1"/>
            <a:r>
              <a:rPr lang="en-US" dirty="0"/>
              <a:t>Compiled / aggregated data sources in one location </a:t>
            </a:r>
          </a:p>
          <a:p>
            <a:pPr lvl="1"/>
            <a:r>
              <a:rPr lang="en-US" dirty="0"/>
              <a:t>Highlighted disparities </a:t>
            </a:r>
          </a:p>
          <a:p>
            <a:pPr lvl="1"/>
            <a:r>
              <a:rPr lang="en-US" dirty="0"/>
              <a:t>Community type &amp; county level reports </a:t>
            </a:r>
          </a:p>
          <a:p>
            <a:pPr lvl="1"/>
            <a:r>
              <a:rPr lang="en-US" dirty="0"/>
              <a:t>Identified risk/protective factors </a:t>
            </a:r>
          </a:p>
          <a:p>
            <a:pPr lvl="1"/>
            <a:r>
              <a:rPr lang="en-US" dirty="0"/>
              <a:t>Collected additional data to address gaps </a:t>
            </a:r>
          </a:p>
          <a:p>
            <a:pPr lvl="1"/>
            <a:endParaRPr lang="en-US" dirty="0"/>
          </a:p>
        </p:txBody>
      </p:sp>
      <p:sp>
        <p:nvSpPr>
          <p:cNvPr id="4" name="Footer Placeholder 3">
            <a:extLst>
              <a:ext uri="{FF2B5EF4-FFF2-40B4-BE49-F238E27FC236}">
                <a16:creationId xmlns:a16="http://schemas.microsoft.com/office/drawing/2014/main" id="{EFFEF5A6-D9DE-4643-AC56-DB3DFEA36DBB}"/>
              </a:ext>
            </a:extLst>
          </p:cNvPr>
          <p:cNvSpPr>
            <a:spLocks noGrp="1"/>
          </p:cNvSpPr>
          <p:nvPr>
            <p:ph type="ftr" sz="quarter" idx="10"/>
          </p:nvPr>
        </p:nvSpPr>
        <p:spPr/>
        <p:txBody>
          <a:bodyPr/>
          <a:lstStyle/>
          <a:p>
            <a:r>
              <a:rPr lang="en-US" altLang="en-US"/>
              <a:t>Statewide Violence Prevention Planning Meeting</a:t>
            </a:r>
          </a:p>
        </p:txBody>
      </p:sp>
    </p:spTree>
    <p:extLst>
      <p:ext uri="{BB962C8B-B14F-4D97-AF65-F5344CB8AC3E}">
        <p14:creationId xmlns:p14="http://schemas.microsoft.com/office/powerpoint/2010/main" val="162780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02D4-3BA4-4CC6-B0F9-78A92DECBF03}"/>
              </a:ext>
            </a:extLst>
          </p:cNvPr>
          <p:cNvSpPr>
            <a:spLocks noGrp="1"/>
          </p:cNvSpPr>
          <p:nvPr>
            <p:ph type="ctrTitle"/>
          </p:nvPr>
        </p:nvSpPr>
        <p:spPr>
          <a:xfrm>
            <a:off x="579783" y="738951"/>
            <a:ext cx="7772400" cy="941803"/>
          </a:xfrm>
        </p:spPr>
        <p:txBody>
          <a:bodyPr/>
          <a:lstStyle/>
          <a:p>
            <a:r>
              <a:rPr lang="en-US" sz="3600" dirty="0"/>
              <a:t>Data Sources</a:t>
            </a:r>
          </a:p>
        </p:txBody>
      </p:sp>
      <p:sp>
        <p:nvSpPr>
          <p:cNvPr id="4" name="Footer Placeholder 3">
            <a:extLst>
              <a:ext uri="{FF2B5EF4-FFF2-40B4-BE49-F238E27FC236}">
                <a16:creationId xmlns:a16="http://schemas.microsoft.com/office/drawing/2014/main" id="{98998289-B6D0-41EB-BF41-20DF45602E81}"/>
              </a:ext>
            </a:extLst>
          </p:cNvPr>
          <p:cNvSpPr>
            <a:spLocks noGrp="1"/>
          </p:cNvSpPr>
          <p:nvPr>
            <p:ph type="ftr" sz="quarter" idx="10"/>
          </p:nvPr>
        </p:nvSpPr>
        <p:spPr/>
        <p:txBody>
          <a:bodyPr/>
          <a:lstStyle/>
          <a:p>
            <a:r>
              <a:rPr lang="en-US" altLang="en-US" dirty="0"/>
              <a:t>Statewide Violence Prevention Plan</a:t>
            </a:r>
          </a:p>
        </p:txBody>
      </p:sp>
      <p:graphicFrame>
        <p:nvGraphicFramePr>
          <p:cNvPr id="6" name="Table 6">
            <a:extLst>
              <a:ext uri="{FF2B5EF4-FFF2-40B4-BE49-F238E27FC236}">
                <a16:creationId xmlns:a16="http://schemas.microsoft.com/office/drawing/2014/main" id="{F9C01E14-DAA7-47BD-B343-0B82FE2775BF}"/>
              </a:ext>
            </a:extLst>
          </p:cNvPr>
          <p:cNvGraphicFramePr>
            <a:graphicFrameLocks noGrp="1"/>
          </p:cNvGraphicFramePr>
          <p:nvPr>
            <p:extLst>
              <p:ext uri="{D42A27DB-BD31-4B8C-83A1-F6EECF244321}">
                <p14:modId xmlns:p14="http://schemas.microsoft.com/office/powerpoint/2010/main" val="2911575124"/>
              </p:ext>
            </p:extLst>
          </p:nvPr>
        </p:nvGraphicFramePr>
        <p:xfrm>
          <a:off x="152400" y="1457684"/>
          <a:ext cx="8839200" cy="4815840"/>
        </p:xfrm>
        <a:graphic>
          <a:graphicData uri="http://schemas.openxmlformats.org/drawingml/2006/table">
            <a:tbl>
              <a:tblPr firstRow="1" bandRow="1">
                <a:tableStyleId>{5C22544A-7EE6-4342-B048-85BDC9FD1C3A}</a:tableStyleId>
              </a:tblPr>
              <a:tblGrid>
                <a:gridCol w="2516777">
                  <a:extLst>
                    <a:ext uri="{9D8B030D-6E8A-4147-A177-3AD203B41FA5}">
                      <a16:colId xmlns:a16="http://schemas.microsoft.com/office/drawing/2014/main" val="163135791"/>
                    </a:ext>
                  </a:extLst>
                </a:gridCol>
                <a:gridCol w="6322423">
                  <a:extLst>
                    <a:ext uri="{9D8B030D-6E8A-4147-A177-3AD203B41FA5}">
                      <a16:colId xmlns:a16="http://schemas.microsoft.com/office/drawing/2014/main" val="3965354358"/>
                    </a:ext>
                  </a:extLst>
                </a:gridCol>
              </a:tblGrid>
              <a:tr h="353698">
                <a:tc>
                  <a:txBody>
                    <a:bodyPr/>
                    <a:lstStyle/>
                    <a:p>
                      <a:r>
                        <a:rPr lang="en-US" dirty="0"/>
                        <a:t>Type of Violence</a:t>
                      </a:r>
                    </a:p>
                  </a:txBody>
                  <a:tcPr/>
                </a:tc>
                <a:tc>
                  <a:txBody>
                    <a:bodyPr/>
                    <a:lstStyle/>
                    <a:p>
                      <a:r>
                        <a:rPr lang="en-US" dirty="0"/>
                        <a:t>Source</a:t>
                      </a:r>
                    </a:p>
                  </a:txBody>
                  <a:tcPr/>
                </a:tc>
                <a:extLst>
                  <a:ext uri="{0D108BD9-81ED-4DB2-BD59-A6C34878D82A}">
                    <a16:rowId xmlns:a16="http://schemas.microsoft.com/office/drawing/2014/main" val="3898803277"/>
                  </a:ext>
                </a:extLst>
              </a:tr>
              <a:tr h="521676">
                <a:tc>
                  <a:txBody>
                    <a:bodyPr/>
                    <a:lstStyle/>
                    <a:p>
                      <a:r>
                        <a:rPr lang="en-US" sz="1600" b="1" dirty="0"/>
                        <a:t>Child Maltreatment</a:t>
                      </a:r>
                    </a:p>
                    <a:p>
                      <a:r>
                        <a:rPr lang="en-US" sz="1600" dirty="0"/>
                        <a:t>(Abuse, Neglect)</a:t>
                      </a:r>
                    </a:p>
                  </a:txBody>
                  <a:tcPr/>
                </a:tc>
                <a:tc>
                  <a:txBody>
                    <a:bodyPr/>
                    <a:lstStyle/>
                    <a:p>
                      <a:r>
                        <a:rPr lang="en-US" sz="1600" dirty="0"/>
                        <a:t>IL Department of Children &amp; Family Services (Children and Family Research Center) &amp; Children’s Bureau </a:t>
                      </a:r>
                    </a:p>
                  </a:txBody>
                  <a:tcPr/>
                </a:tc>
                <a:extLst>
                  <a:ext uri="{0D108BD9-81ED-4DB2-BD59-A6C34878D82A}">
                    <a16:rowId xmlns:a16="http://schemas.microsoft.com/office/drawing/2014/main" val="3992156160"/>
                  </a:ext>
                </a:extLst>
              </a:tr>
              <a:tr h="521676">
                <a:tc>
                  <a:txBody>
                    <a:bodyPr/>
                    <a:lstStyle/>
                    <a:p>
                      <a:r>
                        <a:rPr lang="en-US" sz="1600" b="1" dirty="0"/>
                        <a:t>Youth Violence</a:t>
                      </a:r>
                    </a:p>
                    <a:p>
                      <a:r>
                        <a:rPr lang="en-US" sz="1600" dirty="0"/>
                        <a:t>(Bullying, Dating Violence, Physical Fighting, etc.) &amp; psychosocial indicators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Youth Risk Behavior Surveillance (Centers for Disease Control and Prevention; CDC)</a:t>
                      </a:r>
                    </a:p>
                    <a:p>
                      <a:r>
                        <a:rPr lang="en-US" sz="1600" dirty="0"/>
                        <a:t>Illinois Youth Survey (Center for Prevention Research &amp; Development) </a:t>
                      </a:r>
                    </a:p>
                  </a:txBody>
                  <a:tcPr/>
                </a:tc>
                <a:extLst>
                  <a:ext uri="{0D108BD9-81ED-4DB2-BD59-A6C34878D82A}">
                    <a16:rowId xmlns:a16="http://schemas.microsoft.com/office/drawing/2014/main" val="3072190414"/>
                  </a:ext>
                </a:extLst>
              </a:tr>
              <a:tr h="521676">
                <a:tc>
                  <a:txBody>
                    <a:bodyPr/>
                    <a:lstStyle/>
                    <a:p>
                      <a:r>
                        <a:rPr lang="en-US" sz="1600" b="1" dirty="0"/>
                        <a:t>Juvenile Justice Detention for Violent Offenses</a:t>
                      </a:r>
                    </a:p>
                  </a:txBody>
                  <a:tcPr/>
                </a:tc>
                <a:tc>
                  <a:txBody>
                    <a:bodyPr/>
                    <a:lstStyle/>
                    <a:p>
                      <a:r>
                        <a:rPr lang="en-US" sz="1600" dirty="0"/>
                        <a:t>Illinois Juvenile Justice Commission &amp; Center for Prevention Research &amp; Development</a:t>
                      </a:r>
                    </a:p>
                  </a:txBody>
                  <a:tcPr/>
                </a:tc>
                <a:extLst>
                  <a:ext uri="{0D108BD9-81ED-4DB2-BD59-A6C34878D82A}">
                    <a16:rowId xmlns:a16="http://schemas.microsoft.com/office/drawing/2014/main" val="1346963560"/>
                  </a:ext>
                </a:extLst>
              </a:tr>
              <a:tr h="521676">
                <a:tc>
                  <a:txBody>
                    <a:bodyPr/>
                    <a:lstStyle/>
                    <a:p>
                      <a:r>
                        <a:rPr lang="en-US" sz="1600" b="1" dirty="0"/>
                        <a:t>Adult Violent Crime</a:t>
                      </a:r>
                    </a:p>
                  </a:txBody>
                  <a:tcPr/>
                </a:tc>
                <a:tc>
                  <a:txBody>
                    <a:bodyPr/>
                    <a:lstStyle/>
                    <a:p>
                      <a:r>
                        <a:rPr lang="en-US" sz="1600" dirty="0"/>
                        <a:t>Illinois Criminal Justice Information Authority – Criminal History Record Information</a:t>
                      </a:r>
                    </a:p>
                  </a:txBody>
                  <a:tcPr/>
                </a:tc>
                <a:extLst>
                  <a:ext uri="{0D108BD9-81ED-4DB2-BD59-A6C34878D82A}">
                    <a16:rowId xmlns:a16="http://schemas.microsoft.com/office/drawing/2014/main" val="1078731047"/>
                  </a:ext>
                </a:extLst>
              </a:tr>
              <a:tr h="521676">
                <a:tc>
                  <a:txBody>
                    <a:bodyPr/>
                    <a:lstStyle/>
                    <a:p>
                      <a:r>
                        <a:rPr lang="en-US" sz="1600" b="1" dirty="0"/>
                        <a:t>Adult Domestic Violence &amp; Sexual Assault </a:t>
                      </a:r>
                    </a:p>
                  </a:txBody>
                  <a:tcPr/>
                </a:tc>
                <a:tc>
                  <a:txBody>
                    <a:bodyPr/>
                    <a:lstStyle/>
                    <a:p>
                      <a:r>
                        <a:rPr lang="en-US" sz="1600" dirty="0"/>
                        <a:t>Illinois Criminal Justice Information Authority </a:t>
                      </a:r>
                    </a:p>
                    <a:p>
                      <a:r>
                        <a:rPr lang="en-US" sz="1600" dirty="0"/>
                        <a:t>CDC’s National Intimate Partner and Sexual Violence Survey</a:t>
                      </a:r>
                    </a:p>
                  </a:txBody>
                  <a:tcPr/>
                </a:tc>
                <a:extLst>
                  <a:ext uri="{0D108BD9-81ED-4DB2-BD59-A6C34878D82A}">
                    <a16:rowId xmlns:a16="http://schemas.microsoft.com/office/drawing/2014/main" val="1449404424"/>
                  </a:ext>
                </a:extLst>
              </a:tr>
              <a:tr h="521676">
                <a:tc>
                  <a:txBody>
                    <a:bodyPr/>
                    <a:lstStyle/>
                    <a:p>
                      <a:r>
                        <a:rPr lang="en-US" sz="1600" i="1" dirty="0"/>
                        <a:t>Additional </a:t>
                      </a:r>
                    </a:p>
                  </a:txBody>
                  <a:tcPr/>
                </a:tc>
                <a:tc>
                  <a:txBody>
                    <a:bodyPr/>
                    <a:lstStyle/>
                    <a:p>
                      <a:r>
                        <a:rPr lang="en-US" sz="1600" i="1" dirty="0"/>
                        <a:t>Examples include: </a:t>
                      </a:r>
                    </a:p>
                    <a:p>
                      <a:r>
                        <a:rPr lang="en-US" sz="1600" dirty="0"/>
                        <a:t>Abuse among older adults and persons with disabilities</a:t>
                      </a:r>
                    </a:p>
                    <a:p>
                      <a:r>
                        <a:rPr lang="en-US" sz="1600" dirty="0"/>
                        <a:t>Incarcerated women’s victimization histories</a:t>
                      </a:r>
                    </a:p>
                    <a:p>
                      <a:r>
                        <a:rPr lang="en-US" sz="1600" dirty="0"/>
                        <a:t>Injuries, violent deaths, illegal possession of firearms</a:t>
                      </a:r>
                    </a:p>
                  </a:txBody>
                  <a:tcPr/>
                </a:tc>
                <a:extLst>
                  <a:ext uri="{0D108BD9-81ED-4DB2-BD59-A6C34878D82A}">
                    <a16:rowId xmlns:a16="http://schemas.microsoft.com/office/drawing/2014/main" val="2853954636"/>
                  </a:ext>
                </a:extLst>
              </a:tr>
            </a:tbl>
          </a:graphicData>
        </a:graphic>
      </p:graphicFrame>
    </p:spTree>
    <p:extLst>
      <p:ext uri="{BB962C8B-B14F-4D97-AF65-F5344CB8AC3E}">
        <p14:creationId xmlns:p14="http://schemas.microsoft.com/office/powerpoint/2010/main" val="423259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0E67-CEFF-44F5-AC5C-287ECA6849A2}"/>
              </a:ext>
            </a:extLst>
          </p:cNvPr>
          <p:cNvSpPr>
            <a:spLocks noGrp="1"/>
          </p:cNvSpPr>
          <p:nvPr>
            <p:ph type="ctrTitle"/>
          </p:nvPr>
        </p:nvSpPr>
        <p:spPr>
          <a:xfrm>
            <a:off x="685800" y="791959"/>
            <a:ext cx="7772400" cy="1470025"/>
          </a:xfrm>
        </p:spPr>
        <p:txBody>
          <a:bodyPr/>
          <a:lstStyle/>
          <a:p>
            <a:r>
              <a:rPr lang="en-US" sz="3600" dirty="0"/>
              <a:t>Key findings</a:t>
            </a:r>
          </a:p>
        </p:txBody>
      </p:sp>
      <p:sp>
        <p:nvSpPr>
          <p:cNvPr id="4" name="Footer Placeholder 3">
            <a:extLst>
              <a:ext uri="{FF2B5EF4-FFF2-40B4-BE49-F238E27FC236}">
                <a16:creationId xmlns:a16="http://schemas.microsoft.com/office/drawing/2014/main" id="{ACD7BC50-FF31-4F0E-AD4C-6F0D9619B105}"/>
              </a:ext>
            </a:extLst>
          </p:cNvPr>
          <p:cNvSpPr>
            <a:spLocks noGrp="1"/>
          </p:cNvSpPr>
          <p:nvPr>
            <p:ph type="ftr" sz="quarter" idx="10"/>
          </p:nvPr>
        </p:nvSpPr>
        <p:spPr/>
        <p:txBody>
          <a:bodyPr/>
          <a:lstStyle/>
          <a:p>
            <a:r>
              <a:rPr lang="en-US" altLang="en-US" dirty="0"/>
              <a:t>Statewide Violence Prevention Plan</a:t>
            </a:r>
          </a:p>
        </p:txBody>
      </p:sp>
      <p:pic>
        <p:nvPicPr>
          <p:cNvPr id="5" name="Picture 4">
            <a:extLst>
              <a:ext uri="{FF2B5EF4-FFF2-40B4-BE49-F238E27FC236}">
                <a16:creationId xmlns:a16="http://schemas.microsoft.com/office/drawing/2014/main" id="{67B49054-536B-4571-A6D2-B1D4F19E69D4}"/>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857500" y="2003036"/>
            <a:ext cx="3429000" cy="3429000"/>
          </a:xfrm>
          <a:prstGeom prst="rect">
            <a:avLst/>
          </a:prstGeom>
        </p:spPr>
      </p:pic>
      <p:sp>
        <p:nvSpPr>
          <p:cNvPr id="7" name="TextBox 6">
            <a:extLst>
              <a:ext uri="{FF2B5EF4-FFF2-40B4-BE49-F238E27FC236}">
                <a16:creationId xmlns:a16="http://schemas.microsoft.com/office/drawing/2014/main" id="{6D359CA4-5CD5-4BAA-9108-37A7A55B858E}"/>
              </a:ext>
            </a:extLst>
          </p:cNvPr>
          <p:cNvSpPr txBox="1"/>
          <p:nvPr/>
        </p:nvSpPr>
        <p:spPr>
          <a:xfrm>
            <a:off x="400594" y="2003036"/>
            <a:ext cx="8057606" cy="313932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Illinois: </a:t>
            </a:r>
          </a:p>
          <a:p>
            <a:pPr marL="742950" lvl="1" indent="-285750">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About 1 in 4 youth reported experiencing bullying in the past year </a:t>
            </a:r>
          </a:p>
          <a:p>
            <a:pPr marL="742950" lvl="1" indent="-285750">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About 1 in 5 youth reported engaging in physical fighting in the past year </a:t>
            </a:r>
          </a:p>
          <a:p>
            <a:pPr marL="742950" lvl="1" indent="-285750">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An estimated 1 in 3 women will experience sexual violence or violent victimization by an intimate partner in their lifetime </a:t>
            </a:r>
          </a:p>
          <a:p>
            <a:pPr marL="285750" indent="-285750">
              <a:buFont typeface="Arial" panose="020B0604020202020204" pitchFamily="34" charset="0"/>
              <a:buChar char="•"/>
            </a:pPr>
            <a:endParaRPr lang="en-US"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t>Across most forms of violence, Illinois had higher rates of violence compared to the national rates. </a:t>
            </a:r>
          </a:p>
          <a:p>
            <a:pPr marL="742950" lvl="1" indent="-285750">
              <a:buFont typeface="Arial" panose="020B0604020202020204" pitchFamily="34" charset="0"/>
              <a:buChar char="•"/>
            </a:pPr>
            <a:endParaRPr lang="en-US" dirty="0"/>
          </a:p>
        </p:txBody>
      </p:sp>
      <p:graphicFrame>
        <p:nvGraphicFramePr>
          <p:cNvPr id="8" name="Table 7">
            <a:extLst>
              <a:ext uri="{FF2B5EF4-FFF2-40B4-BE49-F238E27FC236}">
                <a16:creationId xmlns:a16="http://schemas.microsoft.com/office/drawing/2014/main" id="{66EC17FA-E9E3-4EBC-B840-4AD553AB0D14}"/>
              </a:ext>
            </a:extLst>
          </p:cNvPr>
          <p:cNvGraphicFramePr>
            <a:graphicFrameLocks noGrp="1"/>
          </p:cNvGraphicFramePr>
          <p:nvPr>
            <p:extLst>
              <p:ext uri="{D42A27DB-BD31-4B8C-83A1-F6EECF244321}">
                <p14:modId xmlns:p14="http://schemas.microsoft.com/office/powerpoint/2010/main" val="2056450051"/>
              </p:ext>
            </p:extLst>
          </p:nvPr>
        </p:nvGraphicFramePr>
        <p:xfrm>
          <a:off x="715191" y="5062669"/>
          <a:ext cx="7772400" cy="1179946"/>
        </p:xfrm>
        <a:graphic>
          <a:graphicData uri="http://schemas.openxmlformats.org/drawingml/2006/table">
            <a:tbl>
              <a:tblPr>
                <a:tableStyleId>{3B4B98B0-60AC-42C2-AFA5-B58CD77FA1E5}</a:tableStyleId>
              </a:tblPr>
              <a:tblGrid>
                <a:gridCol w="3118757">
                  <a:extLst>
                    <a:ext uri="{9D8B030D-6E8A-4147-A177-3AD203B41FA5}">
                      <a16:colId xmlns:a16="http://schemas.microsoft.com/office/drawing/2014/main" val="3387276708"/>
                    </a:ext>
                  </a:extLst>
                </a:gridCol>
                <a:gridCol w="2333897">
                  <a:extLst>
                    <a:ext uri="{9D8B030D-6E8A-4147-A177-3AD203B41FA5}">
                      <a16:colId xmlns:a16="http://schemas.microsoft.com/office/drawing/2014/main" val="1599596554"/>
                    </a:ext>
                  </a:extLst>
                </a:gridCol>
                <a:gridCol w="2319746">
                  <a:extLst>
                    <a:ext uri="{9D8B030D-6E8A-4147-A177-3AD203B41FA5}">
                      <a16:colId xmlns:a16="http://schemas.microsoft.com/office/drawing/2014/main" val="3553151301"/>
                    </a:ext>
                  </a:extLst>
                </a:gridCol>
              </a:tblGrid>
              <a:tr h="379407">
                <a:tc>
                  <a:txBody>
                    <a:bodyPr/>
                    <a:lstStyle/>
                    <a:p>
                      <a:pPr marR="0" indent="0" algn="ctr" rtl="0">
                        <a:lnSpc>
                          <a:spcPct val="119000"/>
                        </a:lnSpc>
                        <a:spcBef>
                          <a:spcPts val="0"/>
                        </a:spcBef>
                        <a:spcAft>
                          <a:spcPts val="600"/>
                        </a:spcAft>
                      </a:pPr>
                      <a:r>
                        <a:rPr lang="en-US" sz="1200" b="1" kern="1200" dirty="0">
                          <a:ln>
                            <a:noFill/>
                          </a:ln>
                          <a:solidFill>
                            <a:srgbClr val="FFFFFF"/>
                          </a:solidFill>
                          <a:effectLst/>
                          <a:latin typeface="+mn-lt"/>
                        </a:rPr>
                        <a:t>Violence</a:t>
                      </a:r>
                      <a:endParaRPr lang="en-US" sz="1200" kern="1400" dirty="0">
                        <a:ln>
                          <a:noFill/>
                        </a:ln>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indent="0" algn="ctr" rtl="0">
                        <a:lnSpc>
                          <a:spcPct val="119000"/>
                        </a:lnSpc>
                        <a:spcBef>
                          <a:spcPts val="0"/>
                        </a:spcBef>
                        <a:spcAft>
                          <a:spcPts val="1400"/>
                        </a:spcAft>
                      </a:pPr>
                      <a:r>
                        <a:rPr lang="en-US" sz="1200" b="1" kern="1200" dirty="0">
                          <a:ln>
                            <a:noFill/>
                          </a:ln>
                          <a:solidFill>
                            <a:srgbClr val="FFFFFF"/>
                          </a:solidFill>
                          <a:effectLst/>
                          <a:latin typeface="+mn-lt"/>
                        </a:rPr>
                        <a:t>Rate in Illinois</a:t>
                      </a:r>
                      <a:endParaRPr lang="en-US" sz="1200" kern="1400" dirty="0">
                        <a:ln>
                          <a:noFill/>
                        </a:ln>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R="0" indent="0" algn="ctr" rtl="0">
                        <a:lnSpc>
                          <a:spcPct val="119000"/>
                        </a:lnSpc>
                        <a:spcBef>
                          <a:spcPts val="0"/>
                        </a:spcBef>
                        <a:spcAft>
                          <a:spcPts val="600"/>
                        </a:spcAft>
                      </a:pPr>
                      <a:r>
                        <a:rPr lang="en-US" sz="1200" b="1" kern="1200" dirty="0">
                          <a:ln>
                            <a:noFill/>
                          </a:ln>
                          <a:solidFill>
                            <a:srgbClr val="FFFFFF"/>
                          </a:solidFill>
                          <a:effectLst/>
                          <a:latin typeface="+mn-lt"/>
                        </a:rPr>
                        <a:t>Rate in U.S.</a:t>
                      </a:r>
                      <a:endParaRPr lang="en-US" sz="1200" kern="1400" dirty="0">
                        <a:ln>
                          <a:noFill/>
                        </a:ln>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5943411"/>
                  </a:ext>
                </a:extLst>
              </a:tr>
              <a:tr h="379407">
                <a:tc>
                  <a:txBody>
                    <a:bodyPr/>
                    <a:lstStyle/>
                    <a:p>
                      <a:pPr marR="0" indent="0" algn="l" rtl="0">
                        <a:lnSpc>
                          <a:spcPct val="119000"/>
                        </a:lnSpc>
                        <a:spcBef>
                          <a:spcPts val="0"/>
                        </a:spcBef>
                        <a:spcAft>
                          <a:spcPts val="600"/>
                        </a:spcAft>
                      </a:pPr>
                      <a:r>
                        <a:rPr lang="en-US" sz="1200" kern="1200" dirty="0">
                          <a:ln>
                            <a:noFill/>
                          </a:ln>
                          <a:solidFill>
                            <a:srgbClr val="000000"/>
                          </a:solidFill>
                          <a:effectLst/>
                          <a:latin typeface="+mn-lt"/>
                        </a:rPr>
                        <a:t>Substantiated Cases of Childhood Maltreatment</a:t>
                      </a:r>
                      <a:endParaRPr lang="en-US" sz="1200" kern="1400" dirty="0">
                        <a:ln>
                          <a:noFill/>
                        </a:ln>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indent="0" algn="ctr" rtl="0">
                        <a:lnSpc>
                          <a:spcPct val="119000"/>
                        </a:lnSpc>
                        <a:spcBef>
                          <a:spcPts val="0"/>
                        </a:spcBef>
                        <a:spcAft>
                          <a:spcPts val="600"/>
                        </a:spcAft>
                      </a:pPr>
                      <a:r>
                        <a:rPr lang="en-US" sz="1200" kern="1200" dirty="0">
                          <a:ln>
                            <a:noFill/>
                          </a:ln>
                          <a:solidFill>
                            <a:srgbClr val="000000"/>
                          </a:solidFill>
                          <a:effectLst/>
                          <a:latin typeface="+mn-lt"/>
                        </a:rPr>
                        <a:t>10.95 per 1,000 children</a:t>
                      </a:r>
                      <a:endParaRPr lang="en-US" sz="1200" kern="1400" dirty="0">
                        <a:ln>
                          <a:noFill/>
                        </a:ln>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indent="0" algn="ctr" rtl="0">
                        <a:lnSpc>
                          <a:spcPct val="119000"/>
                        </a:lnSpc>
                        <a:spcBef>
                          <a:spcPts val="0"/>
                        </a:spcBef>
                        <a:spcAft>
                          <a:spcPts val="600"/>
                        </a:spcAft>
                      </a:pPr>
                      <a:r>
                        <a:rPr lang="en-US" sz="1200" kern="1200" dirty="0">
                          <a:ln>
                            <a:noFill/>
                          </a:ln>
                          <a:solidFill>
                            <a:srgbClr val="000000"/>
                          </a:solidFill>
                          <a:effectLst/>
                          <a:latin typeface="+mn-lt"/>
                        </a:rPr>
                        <a:t>9.2 per 1,000 children</a:t>
                      </a:r>
                      <a:endParaRPr lang="en-US" sz="1200" kern="1400" dirty="0">
                        <a:ln>
                          <a:noFill/>
                        </a:ln>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013508"/>
                  </a:ext>
                </a:extLst>
              </a:tr>
              <a:tr h="413853">
                <a:tc>
                  <a:txBody>
                    <a:bodyPr/>
                    <a:lstStyle/>
                    <a:p>
                      <a:pPr marR="0" indent="0" algn="l" rtl="0">
                        <a:lnSpc>
                          <a:spcPct val="119000"/>
                        </a:lnSpc>
                        <a:spcBef>
                          <a:spcPts val="0"/>
                        </a:spcBef>
                        <a:spcAft>
                          <a:spcPts val="600"/>
                        </a:spcAft>
                      </a:pPr>
                      <a:r>
                        <a:rPr lang="en-US" sz="1200" kern="1200" dirty="0">
                          <a:ln>
                            <a:noFill/>
                          </a:ln>
                          <a:solidFill>
                            <a:srgbClr val="000000"/>
                          </a:solidFill>
                          <a:effectLst/>
                          <a:latin typeface="+mn-lt"/>
                        </a:rPr>
                        <a:t>Adult Violent Offenses (Arrests)</a:t>
                      </a:r>
                      <a:endParaRPr lang="en-US" sz="1200" kern="1400" dirty="0">
                        <a:ln>
                          <a:noFill/>
                        </a:ln>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indent="0" algn="ctr" rtl="0">
                        <a:lnSpc>
                          <a:spcPct val="119000"/>
                        </a:lnSpc>
                        <a:spcBef>
                          <a:spcPts val="0"/>
                        </a:spcBef>
                        <a:spcAft>
                          <a:spcPts val="600"/>
                        </a:spcAft>
                      </a:pPr>
                      <a:r>
                        <a:rPr lang="en-US" sz="1200" kern="1200">
                          <a:ln>
                            <a:noFill/>
                          </a:ln>
                          <a:solidFill>
                            <a:srgbClr val="000000"/>
                          </a:solidFill>
                          <a:effectLst/>
                          <a:latin typeface="+mn-lt"/>
                        </a:rPr>
                        <a:t>395.75 violent crimes per 100,000 residents</a:t>
                      </a:r>
                      <a:endParaRPr lang="en-US" sz="1200" kern="1400">
                        <a:ln>
                          <a:noFill/>
                        </a:ln>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indent="0" algn="ctr" rtl="0">
                        <a:lnSpc>
                          <a:spcPct val="119000"/>
                        </a:lnSpc>
                        <a:spcBef>
                          <a:spcPts val="0"/>
                        </a:spcBef>
                        <a:spcAft>
                          <a:spcPts val="0"/>
                        </a:spcAft>
                      </a:pPr>
                      <a:r>
                        <a:rPr lang="en-US" sz="1200" kern="1200" dirty="0">
                          <a:ln>
                            <a:noFill/>
                          </a:ln>
                          <a:solidFill>
                            <a:srgbClr val="000000"/>
                          </a:solidFill>
                          <a:effectLst/>
                          <a:latin typeface="+mn-lt"/>
                        </a:rPr>
                        <a:t>368.9 violent crimes per 100,000 residents</a:t>
                      </a:r>
                      <a:endParaRPr lang="en-US" sz="1200" kern="1400" dirty="0">
                        <a:ln>
                          <a:noFill/>
                        </a:ln>
                        <a:solidFill>
                          <a:srgbClr val="000000"/>
                        </a:solidFill>
                        <a:effectLst/>
                        <a:latin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494806"/>
                  </a:ext>
                </a:extLst>
              </a:tr>
            </a:tbl>
          </a:graphicData>
        </a:graphic>
      </p:graphicFrame>
      <p:sp>
        <p:nvSpPr>
          <p:cNvPr id="9" name="Control 1">
            <a:extLst>
              <a:ext uri="{FF2B5EF4-FFF2-40B4-BE49-F238E27FC236}">
                <a16:creationId xmlns:a16="http://schemas.microsoft.com/office/drawing/2014/main" id="{77FF3323-2A94-4F34-BC79-5931294EAD62}"/>
              </a:ext>
            </a:extLst>
          </p:cNvPr>
          <p:cNvSpPr>
            <a:spLocks noChangeArrowheads="1" noChangeShapeType="1"/>
          </p:cNvSpPr>
          <p:nvPr/>
        </p:nvSpPr>
        <p:spPr bwMode="auto">
          <a:xfrm>
            <a:off x="1530532" y="12028216"/>
            <a:ext cx="6858000" cy="771525"/>
          </a:xfrm>
          <a:prstGeom prst="rect">
            <a:avLst/>
          </a:prstGeom>
          <a:noFill/>
          <a:ln>
            <a:noFill/>
          </a:ln>
          <a:extLst>
            <a:ext uri="{91240B29-F687-4F45-9708-019B960494DF}">
              <a14:hiddenLine xmlns:a14="http://schemas.microsoft.com/office/drawing/2010/main" w="9525" algn="in">
                <a:no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Tree>
    <p:extLst>
      <p:ext uri="{BB962C8B-B14F-4D97-AF65-F5344CB8AC3E}">
        <p14:creationId xmlns:p14="http://schemas.microsoft.com/office/powerpoint/2010/main" val="155940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081CC3-2670-474D-88A9-D4ECA51F0F15}"/>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857500" y="2003036"/>
            <a:ext cx="3429000" cy="3429000"/>
          </a:xfrm>
          <a:prstGeom prst="rect">
            <a:avLst/>
          </a:prstGeom>
        </p:spPr>
      </p:pic>
      <p:sp>
        <p:nvSpPr>
          <p:cNvPr id="2" name="Title 1">
            <a:extLst>
              <a:ext uri="{FF2B5EF4-FFF2-40B4-BE49-F238E27FC236}">
                <a16:creationId xmlns:a16="http://schemas.microsoft.com/office/drawing/2014/main" id="{FCD20E67-CEFF-44F5-AC5C-287ECA6849A2}"/>
              </a:ext>
            </a:extLst>
          </p:cNvPr>
          <p:cNvSpPr>
            <a:spLocks noGrp="1"/>
          </p:cNvSpPr>
          <p:nvPr>
            <p:ph type="ctrTitle"/>
          </p:nvPr>
        </p:nvSpPr>
        <p:spPr>
          <a:xfrm>
            <a:off x="685800" y="791959"/>
            <a:ext cx="7772400" cy="1470025"/>
          </a:xfrm>
        </p:spPr>
        <p:txBody>
          <a:bodyPr/>
          <a:lstStyle/>
          <a:p>
            <a:r>
              <a:rPr lang="en-US" sz="3600" dirty="0"/>
              <a:t>Key findings</a:t>
            </a:r>
          </a:p>
        </p:txBody>
      </p:sp>
      <p:sp>
        <p:nvSpPr>
          <p:cNvPr id="4" name="Footer Placeholder 3">
            <a:extLst>
              <a:ext uri="{FF2B5EF4-FFF2-40B4-BE49-F238E27FC236}">
                <a16:creationId xmlns:a16="http://schemas.microsoft.com/office/drawing/2014/main" id="{ACD7BC50-FF31-4F0E-AD4C-6F0D9619B105}"/>
              </a:ext>
            </a:extLst>
          </p:cNvPr>
          <p:cNvSpPr>
            <a:spLocks noGrp="1"/>
          </p:cNvSpPr>
          <p:nvPr>
            <p:ph type="ftr" sz="quarter" idx="10"/>
          </p:nvPr>
        </p:nvSpPr>
        <p:spPr/>
        <p:txBody>
          <a:bodyPr/>
          <a:lstStyle/>
          <a:p>
            <a:r>
              <a:rPr lang="en-US" altLang="en-US" dirty="0"/>
              <a:t>Statewide Violence Prevention Plan</a:t>
            </a:r>
          </a:p>
        </p:txBody>
      </p:sp>
      <p:sp>
        <p:nvSpPr>
          <p:cNvPr id="7" name="TextBox 6">
            <a:extLst>
              <a:ext uri="{FF2B5EF4-FFF2-40B4-BE49-F238E27FC236}">
                <a16:creationId xmlns:a16="http://schemas.microsoft.com/office/drawing/2014/main" id="{6D359CA4-5CD5-4BAA-9108-37A7A55B858E}"/>
              </a:ext>
            </a:extLst>
          </p:cNvPr>
          <p:cNvSpPr txBox="1"/>
          <p:nvPr/>
        </p:nvSpPr>
        <p:spPr>
          <a:xfrm>
            <a:off x="543197" y="1876489"/>
            <a:ext cx="8057606" cy="4801314"/>
          </a:xfrm>
          <a:prstGeom prst="rect">
            <a:avLst/>
          </a:prstGeom>
          <a:noFill/>
        </p:spPr>
        <p:txBody>
          <a:bodyPr wrap="square" rtlCol="0">
            <a:spAutoFit/>
          </a:bodyPr>
          <a:lstStyle/>
          <a:p>
            <a:r>
              <a:rPr lang="en-US" b="1" dirty="0">
                <a:effectLst/>
                <a:ea typeface="Calibri" panose="020F0502020204030204" pitchFamily="34" charset="0"/>
                <a:cs typeface="Times New Roman" panose="02020603050405020304" pitchFamily="18" charset="0"/>
              </a:rPr>
              <a:t>Disparities – Groups at the highest risk for violence: </a:t>
            </a:r>
          </a:p>
          <a:p>
            <a:pPr marL="742950" lvl="1" indent="-285750">
              <a:buFont typeface="Arial" panose="020B0604020202020204" pitchFamily="34" charset="0"/>
              <a:buChar char="•"/>
            </a:pPr>
            <a:endParaRPr lang="en-US" dirty="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US" b="1" dirty="0">
                <a:ea typeface="Calibri" panose="020F0502020204030204" pitchFamily="34" charset="0"/>
                <a:cs typeface="Times New Roman" panose="02020603050405020304" pitchFamily="18" charset="0"/>
              </a:rPr>
              <a:t>Racial, sexual, and gender minorities </a:t>
            </a:r>
          </a:p>
          <a:p>
            <a:pPr marL="1200150" lvl="2"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LGBTGQIA+ youth (sexual and gender minorities) experience higher rates of youth violence than non-LGBTQIA+ youth </a:t>
            </a:r>
            <a:endParaRPr lang="en-US" dirty="0">
              <a:effectLst/>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Black youth and adults experienced disproportionately higher rates of juvenile detention and adult arrests/convictions for violent offenses</a:t>
            </a:r>
            <a:endParaRPr lang="en-US" dirty="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US" b="1" dirty="0">
                <a:effectLst/>
                <a:ea typeface="Calibri" panose="020F0502020204030204" pitchFamily="34" charset="0"/>
                <a:cs typeface="Times New Roman" panose="02020603050405020304" pitchFamily="18" charset="0"/>
              </a:rPr>
              <a:t>Within community types and counties </a:t>
            </a:r>
          </a:p>
          <a:p>
            <a:pPr marL="1200150" lvl="2" indent="-285750">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Child maltreatment rate highest in rural counties </a:t>
            </a:r>
          </a:p>
          <a:p>
            <a:pPr marL="1200150" lvl="2"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Reports of bullying, cyber-bullying, and dating violence highest in rural counties, followed by urban/suburban counties </a:t>
            </a:r>
          </a:p>
          <a:p>
            <a:pPr marL="1200150" lvl="2" indent="-285750">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Physical fighting highest in </a:t>
            </a:r>
            <a:r>
              <a:rPr lang="en-US" dirty="0">
                <a:ea typeface="Calibri" panose="020F0502020204030204" pitchFamily="34" charset="0"/>
                <a:cs typeface="Times New Roman" panose="02020603050405020304" pitchFamily="18" charset="0"/>
              </a:rPr>
              <a:t>the city of Chicago</a:t>
            </a:r>
            <a:endParaRPr lang="en-US" dirty="0">
              <a:effectLst/>
              <a:ea typeface="Calibri" panose="020F0502020204030204" pitchFamily="34" charset="0"/>
              <a:cs typeface="Times New Roman" panose="02020603050405020304" pitchFamily="18" charset="0"/>
            </a:endParaRPr>
          </a:p>
          <a:p>
            <a:pPr marR="0" lvl="1">
              <a:spcBef>
                <a:spcPts val="0"/>
              </a:spcBef>
              <a:spcAft>
                <a:spcPts val="0"/>
              </a:spcAft>
            </a:pPr>
            <a:endParaRPr lang="en-US"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94002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0E67-CEFF-44F5-AC5C-287ECA6849A2}"/>
              </a:ext>
            </a:extLst>
          </p:cNvPr>
          <p:cNvSpPr>
            <a:spLocks noGrp="1"/>
          </p:cNvSpPr>
          <p:nvPr>
            <p:ph type="ctrTitle"/>
          </p:nvPr>
        </p:nvSpPr>
        <p:spPr>
          <a:xfrm>
            <a:off x="685800" y="791959"/>
            <a:ext cx="7772400" cy="880087"/>
          </a:xfrm>
        </p:spPr>
        <p:txBody>
          <a:bodyPr/>
          <a:lstStyle/>
          <a:p>
            <a:r>
              <a:rPr lang="en-US" sz="3600" dirty="0"/>
              <a:t>Key findings</a:t>
            </a:r>
          </a:p>
        </p:txBody>
      </p:sp>
      <p:sp>
        <p:nvSpPr>
          <p:cNvPr id="4" name="Footer Placeholder 3">
            <a:extLst>
              <a:ext uri="{FF2B5EF4-FFF2-40B4-BE49-F238E27FC236}">
                <a16:creationId xmlns:a16="http://schemas.microsoft.com/office/drawing/2014/main" id="{ACD7BC50-FF31-4F0E-AD4C-6F0D9619B105}"/>
              </a:ext>
            </a:extLst>
          </p:cNvPr>
          <p:cNvSpPr>
            <a:spLocks noGrp="1"/>
          </p:cNvSpPr>
          <p:nvPr>
            <p:ph type="ftr" sz="quarter" idx="10"/>
          </p:nvPr>
        </p:nvSpPr>
        <p:spPr/>
        <p:txBody>
          <a:bodyPr/>
          <a:lstStyle/>
          <a:p>
            <a:r>
              <a:rPr lang="en-US" altLang="en-US" dirty="0"/>
              <a:t>Statewide Violence Prevention Plan</a:t>
            </a:r>
          </a:p>
        </p:txBody>
      </p:sp>
      <p:sp>
        <p:nvSpPr>
          <p:cNvPr id="5" name="TextBox 4">
            <a:extLst>
              <a:ext uri="{FF2B5EF4-FFF2-40B4-BE49-F238E27FC236}">
                <a16:creationId xmlns:a16="http://schemas.microsoft.com/office/drawing/2014/main" id="{29CF5DC5-3478-49E5-8510-16CD57617A5B}"/>
              </a:ext>
            </a:extLst>
          </p:cNvPr>
          <p:cNvSpPr txBox="1"/>
          <p:nvPr/>
        </p:nvSpPr>
        <p:spPr>
          <a:xfrm>
            <a:off x="400593" y="1397675"/>
            <a:ext cx="8665029" cy="2308324"/>
          </a:xfrm>
          <a:prstGeom prst="rect">
            <a:avLst/>
          </a:prstGeom>
          <a:noFill/>
        </p:spPr>
        <p:txBody>
          <a:bodyPr wrap="square" rtlCol="0">
            <a:spAutoFit/>
          </a:bodyPr>
          <a:lstStyle/>
          <a:p>
            <a:r>
              <a:rPr lang="en-US" b="1" dirty="0"/>
              <a:t>Data Collection #1</a:t>
            </a:r>
          </a:p>
          <a:p>
            <a:pPr marL="285750" indent="-285750">
              <a:buFont typeface="Arial" panose="020B0604020202020204" pitchFamily="34" charset="0"/>
              <a:buChar char="•"/>
            </a:pPr>
            <a:r>
              <a:rPr lang="en-US" dirty="0"/>
              <a:t>130 violence prevention and intervention staff across IL</a:t>
            </a:r>
          </a:p>
          <a:p>
            <a:r>
              <a:rPr lang="en-US" b="1" dirty="0"/>
              <a:t>Key findings:  </a:t>
            </a:r>
          </a:p>
          <a:p>
            <a:pPr marL="285750" lvl="0" indent="-285750">
              <a:buFont typeface="Arial" panose="020B0604020202020204" pitchFamily="34" charset="0"/>
              <a:buChar char="•"/>
            </a:pPr>
            <a:r>
              <a:rPr lang="en-US" dirty="0"/>
              <a:t>High levels of collaboration with various groups, organizations, agencies </a:t>
            </a:r>
          </a:p>
          <a:p>
            <a:pPr marL="285750" lvl="0" indent="-285750">
              <a:buFont typeface="Arial" panose="020B0604020202020204" pitchFamily="34" charset="0"/>
              <a:buChar char="•"/>
            </a:pPr>
            <a:r>
              <a:rPr lang="en-US" dirty="0"/>
              <a:t>About 33% strongly agreed that violence was a concern to community elected officials </a:t>
            </a:r>
          </a:p>
          <a:p>
            <a:pPr marL="285750" lvl="0" indent="-285750">
              <a:buFont typeface="Arial" panose="020B0604020202020204" pitchFamily="34" charset="0"/>
              <a:buChar char="•"/>
            </a:pPr>
            <a:r>
              <a:rPr lang="en-US" dirty="0"/>
              <a:t>Perceived about 1 in 3 providers across the state to be knowledgeable about evidence-based violence prevention programs</a:t>
            </a:r>
          </a:p>
          <a:p>
            <a:pPr marL="742950" lvl="1" indent="-285750">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8CA76166-14C3-4F2A-B157-2D573FFA5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3429000"/>
            <a:ext cx="6339839" cy="291357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58312842"/>
      </p:ext>
    </p:extLst>
  </p:cSld>
  <p:clrMapOvr>
    <a:masterClrMapping/>
  </p:clrMapOvr>
</p:sld>
</file>

<file path=ppt/theme/theme1.xml><?xml version="1.0" encoding="utf-8"?>
<a:theme xmlns:a="http://schemas.openxmlformats.org/drawingml/2006/main" name="Theme1 upd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1355</Words>
  <Application>Microsoft Office PowerPoint</Application>
  <PresentationFormat>On-screen Show (4:3)</PresentationFormat>
  <Paragraphs>190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DengXian</vt:lpstr>
      <vt:lpstr>Arial</vt:lpstr>
      <vt:lpstr>Calibri</vt:lpstr>
      <vt:lpstr>Source Sans Pro</vt:lpstr>
      <vt:lpstr>Symbol</vt:lpstr>
      <vt:lpstr>Times New Roman</vt:lpstr>
      <vt:lpstr>Theme1 updated</vt:lpstr>
      <vt:lpstr>Statewide Violence Prevention Plan</vt:lpstr>
      <vt:lpstr>To coordinate statewide violence prevention efforts and assist in the implementation of trauma recovery centers and analyze trauma recovery services. The Authority shall develop, publish, and facilitate the implementation of a 4-year statewide violence prevention plan, which shall incorporate public health, public safety, victim services, and trauma recovery centers and services.  </vt:lpstr>
      <vt:lpstr>Process</vt:lpstr>
      <vt:lpstr>Prevention Framework</vt:lpstr>
      <vt:lpstr>Contributions</vt:lpstr>
      <vt:lpstr>Data Sources</vt:lpstr>
      <vt:lpstr>Key findings</vt:lpstr>
      <vt:lpstr>Key findings</vt:lpstr>
      <vt:lpstr>Key findings</vt:lpstr>
      <vt:lpstr>Key findings</vt:lpstr>
      <vt:lpstr>Appendices</vt:lpstr>
      <vt:lpstr>County Appendices - Example</vt:lpstr>
      <vt:lpstr>Goals, Objectives and Strategies to design notice of funding opportunities </vt:lpstr>
      <vt:lpstr>Goals, Objectives and Strategies to design notice of funding opportunities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Desai, Reshma</dc:creator>
  <cp:lastModifiedBy>marilyndj7@outlook.com</cp:lastModifiedBy>
  <cp:revision>107</cp:revision>
  <dcterms:created xsi:type="dcterms:W3CDTF">2021-01-11T13:59:33Z</dcterms:created>
  <dcterms:modified xsi:type="dcterms:W3CDTF">2021-03-15T15:18:49Z</dcterms:modified>
</cp:coreProperties>
</file>