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81" r:id="rId8"/>
    <p:sldId id="266" r:id="rId9"/>
    <p:sldId id="275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5259-DB09-4D67-97F4-2970E02D569A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1ABDB-4F40-4F35-ACBF-CD9394F8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lice.mundelein.org/sites/default/files/shared-files/A_Way_Out_MOU.pd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lice.mundelein.org/sites/default/files/shared-files/A_Way_Out_screening_tool.pdf" TargetMode="External"/><Relationship Id="rId4" Type="http://schemas.openxmlformats.org/officeDocument/2006/relationships/hyperlink" Target="http://police.mundelein.org/sites/default/files/shared-files/A_Way_Out_Waiver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guenther@Mundelein.or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31719"/>
            <a:ext cx="9118363" cy="9144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Chief Eric J. </a:t>
            </a:r>
            <a:r>
              <a:rPr lang="en-US" sz="3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Guenther</a:t>
            </a:r>
          </a:p>
          <a:p>
            <a:pPr algn="ctr"/>
            <a:r>
              <a:rPr lang="en-US" sz="3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Mundelein Police Department</a:t>
            </a:r>
            <a:endParaRPr lang="en-US" sz="3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7" y="863125"/>
            <a:ext cx="7588612" cy="4268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06" y="2418220"/>
            <a:ext cx="2392071" cy="20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0" y="2510443"/>
            <a:ext cx="2210129" cy="1895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51" y="339783"/>
            <a:ext cx="5497630" cy="1739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89" y="2510443"/>
            <a:ext cx="1992458" cy="3173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4349" y="2143298"/>
            <a:ext cx="575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</a:t>
            </a:r>
            <a:r>
              <a:rPr lang="en-US" sz="3200" b="1" u="sng" dirty="0" smtClean="0"/>
              <a:t>A Way Out</a:t>
            </a:r>
            <a:r>
              <a:rPr lang="en-US" sz="3200" b="1" dirty="0" smtClean="0"/>
              <a:t> </a:t>
            </a:r>
            <a:r>
              <a:rPr lang="en-US" sz="3200" dirty="0" smtClean="0"/>
              <a:t>Program was launched on June 1, 2016 from the Lake County Opioid Initiative, a county wide Task Force which began in 2012 in Lake County Illinois.  The Program was modeled after the Angel Program in Gloucester, Massachusetts</a:t>
            </a:r>
            <a:endParaRPr lang="en-US" sz="3200" dirty="0"/>
          </a:p>
        </p:txBody>
      </p:sp>
      <p:sp>
        <p:nvSpPr>
          <p:cNvPr id="8" name="Down Arrow 7"/>
          <p:cNvSpPr/>
          <p:nvPr/>
        </p:nvSpPr>
        <p:spPr>
          <a:xfrm>
            <a:off x="11041166" y="1905713"/>
            <a:ext cx="290558" cy="700754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984681"/>
            <a:ext cx="2947482" cy="2756046"/>
          </a:xfrm>
        </p:spPr>
        <p:txBody>
          <a:bodyPr/>
          <a:lstStyle/>
          <a:p>
            <a:pPr algn="ctr"/>
            <a:r>
              <a:rPr lang="en-US" dirty="0" smtClean="0"/>
              <a:t>A Way Out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" y="3940233"/>
            <a:ext cx="2210129" cy="1895013"/>
          </a:xfrm>
        </p:spPr>
      </p:pic>
      <p:sp>
        <p:nvSpPr>
          <p:cNvPr id="3" name="TextBox 2"/>
          <p:cNvSpPr txBox="1"/>
          <p:nvPr/>
        </p:nvSpPr>
        <p:spPr>
          <a:xfrm>
            <a:off x="3541222" y="984681"/>
            <a:ext cx="811322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u="sng" dirty="0" smtClean="0">
                <a:solidFill>
                  <a:srgbClr val="92D050"/>
                </a:solidFill>
                <a:cs typeface="Calibri" panose="020F0502020204030204" pitchFamily="34" charset="0"/>
              </a:rPr>
              <a:t>A </a:t>
            </a:r>
            <a:r>
              <a:rPr lang="en-US" sz="3200" b="1" u="sng" dirty="0">
                <a:solidFill>
                  <a:srgbClr val="92D050"/>
                </a:solidFill>
                <a:cs typeface="Calibri" panose="020F0502020204030204" pitchFamily="34" charset="0"/>
              </a:rPr>
              <a:t>Way Out </a:t>
            </a:r>
            <a:r>
              <a:rPr lang="en-US" sz="3200" dirty="0">
                <a:cs typeface="Calibri" panose="020F0502020204030204" pitchFamily="34" charset="0"/>
              </a:rPr>
              <a:t>-  is a </a:t>
            </a:r>
            <a:r>
              <a:rPr lang="en-US" sz="3200" dirty="0" smtClean="0">
                <a:cs typeface="Calibri" panose="020F0502020204030204" pitchFamily="34" charset="0"/>
              </a:rPr>
              <a:t>county-wide Law </a:t>
            </a:r>
            <a:r>
              <a:rPr lang="en-US" sz="3200" dirty="0">
                <a:cs typeface="Calibri" panose="020F0502020204030204" pitchFamily="34" charset="0"/>
              </a:rPr>
              <a:t>Enforcement Assisted Diversion Program, designed to fast-track users to substance abuse programs and services.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>
                <a:cs typeface="Calibri" panose="020F0502020204030204" pitchFamily="34" charset="0"/>
              </a:rPr>
              <a:t>Available 24 Hours a Day,  7 Days a Week, 365 Days a Year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>
                <a:cs typeface="Calibri" panose="020F0502020204030204" pitchFamily="34" charset="0"/>
              </a:rPr>
              <a:t>Participants will </a:t>
            </a:r>
            <a:r>
              <a:rPr lang="en-US" sz="3200" b="1" dirty="0">
                <a:cs typeface="Calibri" panose="020F0502020204030204" pitchFamily="34" charset="0"/>
              </a:rPr>
              <a:t>NOT</a:t>
            </a:r>
            <a:r>
              <a:rPr lang="en-US" sz="3200" dirty="0">
                <a:cs typeface="Calibri" panose="020F0502020204030204" pitchFamily="34" charset="0"/>
              </a:rPr>
              <a:t> be charged for possession of narcotics or paraphernalia as long as participant voluntarily presents to police station or officer for assistance. 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984681"/>
            <a:ext cx="2947482" cy="2756046"/>
          </a:xfrm>
        </p:spPr>
        <p:txBody>
          <a:bodyPr/>
          <a:lstStyle/>
          <a:p>
            <a:pPr algn="ctr"/>
            <a:r>
              <a:rPr lang="en-US" dirty="0" smtClean="0"/>
              <a:t>Partners in the A Way Out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" y="3940233"/>
            <a:ext cx="2210129" cy="1895013"/>
          </a:xfr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3699916" y="748145"/>
            <a:ext cx="4394516" cy="528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8000" dirty="0" smtClean="0"/>
              <a:t>Lake State’s Attorney’s Office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Antioch Police Department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Deerfield Police Department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Grayslake Police Department 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Gurnee Police Department 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Lake County Sheriffs Department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Libertyville Police Department 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Mundelein Police Department 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Lake Forest Police Department 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Round Lake Beach Police Department 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Round Lake Park Police Department 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Zion Police Department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Lake County Health Department</a:t>
            </a:r>
          </a:p>
          <a:p>
            <a:pPr>
              <a:buFont typeface="Arial"/>
              <a:buChar char="•"/>
            </a:pPr>
            <a:r>
              <a:rPr lang="en-US" sz="8000" dirty="0" smtClean="0"/>
              <a:t>NICASA</a:t>
            </a:r>
          </a:p>
          <a:p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094432" y="748145"/>
            <a:ext cx="3794933" cy="528689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8000" b="1" dirty="0" smtClean="0">
                <a:solidFill>
                  <a:srgbClr val="00FFFF"/>
                </a:solidFill>
              </a:rPr>
              <a:t>Lake County Probation</a:t>
            </a:r>
          </a:p>
          <a:p>
            <a:pPr>
              <a:buFont typeface="Arial"/>
              <a:buChar char="•"/>
            </a:pPr>
            <a:r>
              <a:rPr lang="en-US" sz="8000" b="1" dirty="0" smtClean="0">
                <a:solidFill>
                  <a:srgbClr val="00FFFF"/>
                </a:solidFill>
              </a:rPr>
              <a:t>Lake County Bar Association</a:t>
            </a:r>
          </a:p>
          <a:p>
            <a:pPr>
              <a:buFont typeface="Arial"/>
              <a:buChar char="•"/>
            </a:pPr>
            <a:r>
              <a:rPr lang="en-US" sz="8000" b="1" dirty="0" smtClean="0">
                <a:solidFill>
                  <a:srgbClr val="00FFFF"/>
                </a:solidFill>
              </a:rPr>
              <a:t>Lake County Judges</a:t>
            </a:r>
          </a:p>
          <a:p>
            <a:pPr>
              <a:buFont typeface="Arial"/>
              <a:buChar char="•"/>
            </a:pPr>
            <a:r>
              <a:rPr lang="en-US" sz="8000" b="1" dirty="0" smtClean="0">
                <a:solidFill>
                  <a:srgbClr val="00FFFF"/>
                </a:solidFill>
              </a:rPr>
              <a:t>12 Step Community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Advocate Condell Hospital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Advocate Good Shepard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Northwestern Memorial Health Care (Lake Forest/Grayslake)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Vista Health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Live4Lali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Gateway Foundation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Soft Landing Recovery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Rosecrance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Omni Youth Services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8000" dirty="0" smtClean="0"/>
              <a:t> Brightside  Clinics</a:t>
            </a:r>
          </a:p>
          <a:p>
            <a:pPr marL="68580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984681"/>
            <a:ext cx="2947482" cy="2756046"/>
          </a:xfrm>
        </p:spPr>
        <p:txBody>
          <a:bodyPr/>
          <a:lstStyle/>
          <a:p>
            <a:pPr algn="ctr"/>
            <a:r>
              <a:rPr lang="en-US" dirty="0" smtClean="0"/>
              <a:t>Program Documents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" y="3940233"/>
            <a:ext cx="2210129" cy="1895013"/>
          </a:xfrm>
        </p:spPr>
      </p:pic>
      <p:sp>
        <p:nvSpPr>
          <p:cNvPr id="5" name="TextBox 4"/>
          <p:cNvSpPr txBox="1"/>
          <p:nvPr/>
        </p:nvSpPr>
        <p:spPr>
          <a:xfrm>
            <a:off x="3607723" y="695377"/>
            <a:ext cx="8163099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4400" dirty="0" smtClean="0"/>
              <a:t>Memorandum of Understanding Between Partners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police.mundelein.org/sites/default/files/shared-files/A_Way_Out_MOU.pdf</a:t>
            </a:r>
            <a:r>
              <a:rPr lang="en-US" sz="2400" dirty="0" smtClean="0"/>
              <a:t> 	</a:t>
            </a:r>
            <a:endParaRPr lang="en-US" sz="48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400" dirty="0" smtClean="0"/>
              <a:t>Program Participant Waiver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police.mundelein.org/sites/default/files/shared-files/A_Way_Out_Waiver.pdf</a:t>
            </a:r>
            <a:endParaRPr lang="en-US" sz="4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4400" dirty="0" smtClean="0"/>
              <a:t>Brief Screening Tool-conducted via phone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police.mundelein.org/sites/default/files/shared-files/A_Way_Out_screening_tool.pdf</a:t>
            </a:r>
            <a:r>
              <a:rPr lang="en-US" sz="2400" dirty="0" smtClean="0"/>
              <a:t> </a:t>
            </a:r>
          </a:p>
          <a:p>
            <a:pPr algn="r"/>
            <a:endParaRPr lang="en-US" sz="3600" dirty="0" smtClean="0">
              <a:solidFill>
                <a:srgbClr val="92D05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36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984681"/>
            <a:ext cx="2947482" cy="2756046"/>
          </a:xfrm>
        </p:spPr>
        <p:txBody>
          <a:bodyPr/>
          <a:lstStyle/>
          <a:p>
            <a:pPr algn="ctr"/>
            <a:r>
              <a:rPr lang="en-US" dirty="0" smtClean="0"/>
              <a:t>Participant Information </a:t>
            </a:r>
            <a:br>
              <a:rPr lang="en-US" dirty="0" smtClean="0"/>
            </a:br>
            <a:r>
              <a:rPr lang="en-US" dirty="0" smtClean="0"/>
              <a:t>Year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" y="3940233"/>
            <a:ext cx="2210129" cy="1895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04" y="86958"/>
            <a:ext cx="5232169" cy="67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0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168003"/>
          </a:xfrm>
        </p:spPr>
        <p:txBody>
          <a:bodyPr/>
          <a:lstStyle/>
          <a:p>
            <a:pPr algn="ctr"/>
            <a:r>
              <a:rPr lang="en-US" dirty="0" smtClean="0"/>
              <a:t>Pre-arrest Diversion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098" y="365760"/>
            <a:ext cx="8175261" cy="649224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 Arrest Diversion – the concept of diverting eligible individuals away from criminal justice systems and into behavioral health interventions. 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these models with substance use and / or mental health.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Reduces crime and recidivism.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Half of violent crime offenders and theft of property offenders say they committed crimes while under the influence.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Improves community / law enforcement relations.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Reduces burden on the justice system.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80,000 Americans are incarcerated for Opioid related crimes alone.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Restores lives / families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Reduces costs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dollar spent on treatment, saves up to three dollars in crime reduction.</a:t>
            </a:r>
            <a:endParaRPr lang="en-US" sz="825" dirty="0"/>
          </a:p>
          <a:p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" y="3940233"/>
            <a:ext cx="2210129" cy="18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984681"/>
            <a:ext cx="2947482" cy="2756046"/>
          </a:xfrm>
        </p:spPr>
        <p:txBody>
          <a:bodyPr/>
          <a:lstStyle/>
          <a:p>
            <a:pPr algn="ctr"/>
            <a:r>
              <a:rPr lang="en-US" dirty="0" smtClean="0"/>
              <a:t>Program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" y="3940233"/>
            <a:ext cx="2210129" cy="1895013"/>
          </a:xfrm>
        </p:spPr>
      </p:pic>
      <p:sp>
        <p:nvSpPr>
          <p:cNvPr id="3" name="TextBox 2"/>
          <p:cNvSpPr txBox="1"/>
          <p:nvPr/>
        </p:nvSpPr>
        <p:spPr>
          <a:xfrm>
            <a:off x="3566159" y="2990933"/>
            <a:ext cx="8129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Rosalind Franklin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Community assessment of officers and community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Participant initial assessment, and longitudinal assessment of participant outcomes over one year after program entry.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16" y="415636"/>
            <a:ext cx="2712933" cy="22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984681"/>
            <a:ext cx="2947482" cy="2756046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" y="3940233"/>
            <a:ext cx="2210129" cy="1895013"/>
          </a:xfrm>
        </p:spPr>
      </p:pic>
      <p:sp>
        <p:nvSpPr>
          <p:cNvPr id="3" name="TextBox 2"/>
          <p:cNvSpPr txBox="1"/>
          <p:nvPr/>
        </p:nvSpPr>
        <p:spPr>
          <a:xfrm>
            <a:off x="3531277" y="1770957"/>
            <a:ext cx="79968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</a:rPr>
              <a:t>Eric J. Guenther, Chief of Police</a:t>
            </a:r>
          </a:p>
          <a:p>
            <a:pPr algn="ctr"/>
            <a:r>
              <a:rPr lang="en-US" sz="4000" dirty="0"/>
              <a:t>Mundelein Police Department</a:t>
            </a:r>
          </a:p>
          <a:p>
            <a:pPr algn="ctr"/>
            <a:r>
              <a:rPr lang="en-US" sz="4000" dirty="0"/>
              <a:t>Mundelein, Illinois</a:t>
            </a:r>
          </a:p>
          <a:p>
            <a:pPr algn="ctr"/>
            <a:r>
              <a:rPr lang="en-US" sz="4000" dirty="0"/>
              <a:t>847-968-3775</a:t>
            </a:r>
          </a:p>
          <a:p>
            <a:pPr algn="ctr"/>
            <a:r>
              <a:rPr lang="en-US" sz="4000" dirty="0">
                <a:hlinkClick r:id="rId3"/>
              </a:rPr>
              <a:t>eguenther@Mundelein.org</a:t>
            </a:r>
            <a:endParaRPr lang="en-US" sz="4000" dirty="0"/>
          </a:p>
          <a:p>
            <a:pPr algn="ctr"/>
            <a:endParaRPr lang="en-US" sz="32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171444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108</TotalTime>
  <Words>390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Frame</vt:lpstr>
      <vt:lpstr>PowerPoint Presentation</vt:lpstr>
      <vt:lpstr>PowerPoint Presentation</vt:lpstr>
      <vt:lpstr>A Way Out </vt:lpstr>
      <vt:lpstr>Partners in the A Way Out Program</vt:lpstr>
      <vt:lpstr>Program Documents</vt:lpstr>
      <vt:lpstr>Participant Information  Year 1</vt:lpstr>
      <vt:lpstr>Pre-arrest Diversion</vt:lpstr>
      <vt:lpstr>Program Evaluation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Marshall</dc:creator>
  <cp:lastModifiedBy>Gleicher, Lily</cp:lastModifiedBy>
  <cp:revision>17</cp:revision>
  <cp:lastPrinted>2017-09-15T14:43:50Z</cp:lastPrinted>
  <dcterms:created xsi:type="dcterms:W3CDTF">2017-07-07T15:28:20Z</dcterms:created>
  <dcterms:modified xsi:type="dcterms:W3CDTF">2017-10-27T21:21:15Z</dcterms:modified>
</cp:coreProperties>
</file>