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57" d="100"/>
          <a:sy n="57" d="100"/>
        </p:scale>
        <p:origin x="48" y="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139FF-D7E4-4840-AB62-B8A3A58955B0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875C54-90FF-4E94-8492-AC30ED70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3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74638" y="696913"/>
            <a:ext cx="7507288" cy="4222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04CD64-398E-495E-8E67-348745F366F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9595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9BF3EA-1A78-4F07-BDC0-C8A1BD46119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30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9BF3EA-1A78-4F07-BDC0-C8A1BD46119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742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9BF3EA-1A78-4F07-BDC0-C8A1BD46119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813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9BF3EA-1A78-4F07-BDC0-C8A1BD46119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119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9BF3EA-1A78-4F07-BDC0-C8A1BD46119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460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9BF3EA-1A78-4F07-BDC0-C8A1BD46119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1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9BF3EA-1A78-4F07-BDC0-C8A1BD46119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8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625"/>
            <a:ext cx="10972800" cy="1600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9BF3EA-1A78-4F07-BDC0-C8A1BD46119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825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9BF3EA-1A78-4F07-BDC0-C8A1BD46119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898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9BF3EA-1A78-4F07-BDC0-C8A1BD46119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156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9BF3EA-1A78-4F07-BDC0-C8A1BD46119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467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9BF3EA-1A78-4F07-BDC0-C8A1BD46119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67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609" y="0"/>
            <a:ext cx="12180722" cy="152400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5328" dirty="0">
                <a:ea typeface="Lato" pitchFamily="34" charset="0"/>
                <a:cs typeface="Lato" pitchFamily="34" charset="0"/>
              </a:rPr>
              <a:t>Quick Response Team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748703"/>
            <a:ext cx="12180722" cy="913554"/>
          </a:xfrm>
        </p:spPr>
        <p:txBody>
          <a:bodyPr>
            <a:normAutofit fontScale="85000" lnSpcReduction="20000"/>
          </a:bodyPr>
          <a:lstStyle/>
          <a:p>
            <a:r>
              <a:rPr lang="en-US" sz="3197" dirty="0">
                <a:solidFill>
                  <a:schemeClr val="tx2"/>
                </a:solidFill>
              </a:rPr>
              <a:t>One Community’s Response </a:t>
            </a:r>
          </a:p>
          <a:p>
            <a:r>
              <a:rPr lang="en-US" sz="3197" dirty="0">
                <a:solidFill>
                  <a:schemeClr val="tx2"/>
                </a:solidFill>
              </a:rPr>
              <a:t>To The Heroin/Opiate Epidemic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95570" y="3037899"/>
            <a:ext cx="10972800" cy="1219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Colerain Township Department of Public Safety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   Hamilton County, Ohio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739" y="5176694"/>
            <a:ext cx="1814194" cy="12179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512" y="4850809"/>
            <a:ext cx="1163740" cy="1543805"/>
          </a:xfrm>
          <a:prstGeom prst="rect">
            <a:avLst/>
          </a:prstGeom>
        </p:spPr>
      </p:pic>
      <p:grpSp>
        <p:nvGrpSpPr>
          <p:cNvPr id="9" name="Group 8"/>
          <p:cNvGrpSpPr>
            <a:grpSpLocks noChangeAspect="1"/>
          </p:cNvGrpSpPr>
          <p:nvPr/>
        </p:nvGrpSpPr>
        <p:grpSpPr bwMode="auto">
          <a:xfrm>
            <a:off x="4612299" y="4186628"/>
            <a:ext cx="2472393" cy="2207986"/>
            <a:chOff x="816" y="94"/>
            <a:chExt cx="1253" cy="1119"/>
          </a:xfrm>
        </p:grpSpPr>
        <p:sp>
          <p:nvSpPr>
            <p:cNvPr id="10" name="AutoShape 4"/>
            <p:cNvSpPr>
              <a:spLocks noChangeAspect="1" noChangeArrowheads="1" noTextEdit="1"/>
            </p:cNvSpPr>
            <p:nvPr/>
          </p:nvSpPr>
          <p:spPr bwMode="auto">
            <a:xfrm>
              <a:off x="816" y="130"/>
              <a:ext cx="1008" cy="1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807" tIns="60904" rIns="121807" bIns="6090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8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endParaRPr>
            </a:p>
          </p:txBody>
        </p:sp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28507" y1="22222" x2="28507" y2="22222"/>
                          <a14:foregroundMark x1="31493" y1="22917" x2="31493" y2="22917"/>
                          <a14:foregroundMark x1="34478" y1="21806" x2="34478" y2="21806"/>
                          <a14:foregroundMark x1="38209" y1="22917" x2="38209" y2="22917"/>
                          <a14:foregroundMark x1="38209" y1="23611" x2="73134" y2="22222"/>
                          <a14:foregroundMark x1="35522" y1="74583" x2="65224" y2="74306"/>
                        </a14:backgroundRemoval>
                      </a14:imgEffect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1" y="94"/>
              <a:ext cx="1008" cy="1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0365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360 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182" y="1804904"/>
            <a:ext cx="10962649" cy="42632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                          Police </a:t>
            </a:r>
            <a:r>
              <a:rPr lang="en-US" dirty="0"/>
              <a:t>officers carrying Nasal Narcan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Canvassed </a:t>
            </a:r>
            <a:r>
              <a:rPr lang="en-US" dirty="0"/>
              <a:t>“door to door” (Brochure distribution)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1" descr="narcanki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072" y="1906024"/>
            <a:ext cx="2961146" cy="39481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90" y="2490304"/>
            <a:ext cx="3701559" cy="27796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Oval 5"/>
          <p:cNvSpPr/>
          <p:nvPr/>
        </p:nvSpPr>
        <p:spPr>
          <a:xfrm>
            <a:off x="7212566" y="586832"/>
            <a:ext cx="101506" cy="12878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8">
              <a:ln>
                <a:solidFill>
                  <a:srgbClr val="00206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37916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914526"/>
            <a:ext cx="10972800" cy="45259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What are next steps? 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450" y="2423465"/>
            <a:ext cx="5616666" cy="3159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36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98675"/>
            <a:ext cx="10962649" cy="3858920"/>
          </a:xfrm>
        </p:spPr>
        <p:txBody>
          <a:bodyPr>
            <a:noAutofit/>
          </a:bodyPr>
          <a:lstStyle/>
          <a:p>
            <a:r>
              <a:rPr lang="en-US" sz="2800" dirty="0" smtClean="0"/>
              <a:t>Discuss the Quick Response Team (QRT) response model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Describe </a:t>
            </a:r>
            <a:r>
              <a:rPr lang="en-US" sz="2800" dirty="0"/>
              <a:t>the need for culture change amongst fire, EMS, and law enforcement personnel.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Review </a:t>
            </a:r>
            <a:r>
              <a:rPr lang="en-US" sz="2800" dirty="0"/>
              <a:t>the effectiveness of the QRT response model.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1162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Statistical Data: Painting the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241" y="2018991"/>
            <a:ext cx="10962649" cy="3554402"/>
          </a:xfrm>
        </p:spPr>
        <p:txBody>
          <a:bodyPr>
            <a:normAutofit/>
          </a:bodyPr>
          <a:lstStyle/>
          <a:p>
            <a:r>
              <a:rPr lang="en-US" dirty="0" smtClean="0"/>
              <a:t>14</a:t>
            </a:r>
            <a:r>
              <a:rPr lang="en-US" baseline="30000" dirty="0" smtClean="0"/>
              <a:t>th</a:t>
            </a:r>
            <a:r>
              <a:rPr lang="en-US" dirty="0" smtClean="0"/>
              <a:t> Largest Community in the State of Ohio</a:t>
            </a:r>
          </a:p>
          <a:p>
            <a:r>
              <a:rPr lang="en-US" dirty="0" smtClean="0"/>
              <a:t>45 Square Miles</a:t>
            </a:r>
          </a:p>
          <a:p>
            <a:r>
              <a:rPr lang="en-US" dirty="0" smtClean="0"/>
              <a:t>60,000 residents</a:t>
            </a:r>
          </a:p>
          <a:p>
            <a:r>
              <a:rPr lang="en-US" dirty="0" smtClean="0"/>
              <a:t>5 Fire Stations</a:t>
            </a:r>
          </a:p>
          <a:p>
            <a:r>
              <a:rPr lang="en-US" dirty="0" smtClean="0"/>
              <a:t>170 Fire Department Personnel</a:t>
            </a:r>
          </a:p>
          <a:p>
            <a:r>
              <a:rPr lang="en-US" dirty="0" smtClean="0"/>
              <a:t>Fire Department Staffing: 33 personnel</a:t>
            </a:r>
          </a:p>
          <a:p>
            <a:r>
              <a:rPr lang="en-US" dirty="0" smtClean="0"/>
              <a:t>54 Law Enforcement Personnel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012" y="2616953"/>
            <a:ext cx="4567771" cy="306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10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QRT Staffing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50292"/>
            <a:ext cx="10962649" cy="3858920"/>
          </a:xfrm>
        </p:spPr>
        <p:txBody>
          <a:bodyPr>
            <a:normAutofit/>
          </a:bodyPr>
          <a:lstStyle/>
          <a:p>
            <a:pPr marL="380648" indent="-380648"/>
            <a:r>
              <a:rPr lang="en-US" dirty="0" smtClean="0"/>
              <a:t>Six firefighter (FF)/medics</a:t>
            </a:r>
            <a:r>
              <a:rPr lang="en-US" dirty="0"/>
              <a:t>; each specially trained as a “Tactical Medic” (TACMED) (SWAT, Military and HRT Experience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380648" indent="-380648"/>
            <a:r>
              <a:rPr lang="en-US" dirty="0"/>
              <a:t>Five Police Officers (SWAT, Military, Narcotics Inv. Experience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380648" indent="-380648"/>
            <a:r>
              <a:rPr lang="en-US" dirty="0" smtClean="0"/>
              <a:t>Social Worker/Addiction Counseling Expert</a:t>
            </a:r>
          </a:p>
          <a:p>
            <a:pPr marL="780698" lvl="1" indent="-380648"/>
            <a:r>
              <a:rPr lang="en-US" dirty="0" smtClean="0"/>
              <a:t>Triage </a:t>
            </a:r>
          </a:p>
          <a:p>
            <a:pPr marL="780698" lvl="1" indent="-380648"/>
            <a:r>
              <a:rPr lang="en-US" dirty="0" smtClean="0"/>
              <a:t>Assessment</a:t>
            </a:r>
          </a:p>
          <a:p>
            <a:pPr marL="780698" lvl="1" indent="-380648"/>
            <a:r>
              <a:rPr lang="en-US" dirty="0" smtClean="0"/>
              <a:t>Medicaid Sign up Assistance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53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675" y="2066730"/>
            <a:ext cx="10962649" cy="3960426"/>
          </a:xfrm>
        </p:spPr>
        <p:txBody>
          <a:bodyPr>
            <a:normAutofit/>
          </a:bodyPr>
          <a:lstStyle/>
          <a:p>
            <a:pPr marL="380648" indent="-380648"/>
            <a:r>
              <a:rPr lang="en-US" sz="2800" dirty="0" smtClean="0"/>
              <a:t>Follow-up </a:t>
            </a:r>
            <a:r>
              <a:rPr lang="en-US" sz="2800" dirty="0"/>
              <a:t>is led by police officers and is facilitated by a commitment to investigate the overdose incidents as criminal </a:t>
            </a:r>
            <a:r>
              <a:rPr lang="en-US" sz="2800" dirty="0" smtClean="0"/>
              <a:t>acts</a:t>
            </a:r>
          </a:p>
          <a:p>
            <a:pPr marL="0" indent="0">
              <a:buNone/>
            </a:pPr>
            <a:endParaRPr lang="en-US" sz="2800" dirty="0"/>
          </a:p>
          <a:p>
            <a:pPr marL="380648" indent="-380648"/>
            <a:r>
              <a:rPr lang="en-US" sz="2800" dirty="0"/>
              <a:t>The </a:t>
            </a:r>
            <a:r>
              <a:rPr lang="en-US" sz="2800" dirty="0" smtClean="0"/>
              <a:t>police officer </a:t>
            </a:r>
            <a:r>
              <a:rPr lang="en-US" sz="2800" dirty="0"/>
              <a:t>brings a paramedic and licensed counselor from the </a:t>
            </a:r>
            <a:r>
              <a:rPr lang="en-US" sz="2800" dirty="0" smtClean="0"/>
              <a:t>Addiction </a:t>
            </a:r>
            <a:r>
              <a:rPr lang="en-US" sz="2800" dirty="0"/>
              <a:t>Services </a:t>
            </a:r>
            <a:r>
              <a:rPr lang="en-US" sz="2800" dirty="0" smtClean="0"/>
              <a:t>Council </a:t>
            </a:r>
            <a:r>
              <a:rPr lang="en-US" sz="2800" dirty="0"/>
              <a:t>of Greater Cincinnati 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380648" indent="-380648"/>
            <a:r>
              <a:rPr lang="en-US" sz="2800" dirty="0"/>
              <a:t>Discretion is used as a means to introducing the counselor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0972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5244" y="346456"/>
            <a:ext cx="8741460" cy="939419"/>
          </a:xfrm>
        </p:spPr>
        <p:txBody>
          <a:bodyPr/>
          <a:lstStyle/>
          <a:p>
            <a:pPr algn="ctr"/>
            <a:r>
              <a:rPr lang="en-US" dirty="0"/>
              <a:t>QRT Goal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812" y="1645285"/>
            <a:ext cx="8078927" cy="3194729"/>
          </a:xfrm>
        </p:spPr>
        <p:txBody>
          <a:bodyPr>
            <a:normAutofit/>
          </a:bodyPr>
          <a:lstStyle/>
          <a:p>
            <a:r>
              <a:rPr lang="en-US" sz="3200" dirty="0"/>
              <a:t>Move patient towards action</a:t>
            </a:r>
          </a:p>
          <a:p>
            <a:endParaRPr lang="en-US" sz="3200" dirty="0"/>
          </a:p>
          <a:p>
            <a:r>
              <a:rPr lang="en-US" sz="3200" dirty="0"/>
              <a:t>Assist in </a:t>
            </a:r>
            <a:r>
              <a:rPr lang="en-US" sz="3200" dirty="0" smtClean="0"/>
              <a:t>preparation</a:t>
            </a:r>
          </a:p>
          <a:p>
            <a:endParaRPr lang="en-US" sz="3200" dirty="0"/>
          </a:p>
          <a:p>
            <a:r>
              <a:rPr lang="en-US" sz="3200" dirty="0" smtClean="0"/>
              <a:t>“Bridge to treatment”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6967" r="21052"/>
          <a:stretch/>
        </p:blipFill>
        <p:spPr>
          <a:xfrm>
            <a:off x="6155636" y="2361850"/>
            <a:ext cx="5502206" cy="38579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3499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102" y="485326"/>
            <a:ext cx="5223288" cy="29436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16" t="14286"/>
          <a:stretch/>
        </p:blipFill>
        <p:spPr>
          <a:xfrm>
            <a:off x="716181" y="2515446"/>
            <a:ext cx="4915028" cy="30451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9116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675" y="1898780"/>
            <a:ext cx="10962649" cy="3858920"/>
          </a:xfrm>
        </p:spPr>
        <p:txBody>
          <a:bodyPr>
            <a:normAutofit/>
          </a:bodyPr>
          <a:lstStyle/>
          <a:p>
            <a:pPr marL="380648" indent="-380648"/>
            <a:r>
              <a:rPr lang="en-US" sz="2800" dirty="0"/>
              <a:t>QRT Unit (General Response Model) Operational since July </a:t>
            </a:r>
            <a:r>
              <a:rPr lang="en-US" sz="2800" dirty="0" smtClean="0"/>
              <a:t>2015</a:t>
            </a:r>
          </a:p>
          <a:p>
            <a:pPr marL="0" indent="0">
              <a:buNone/>
            </a:pPr>
            <a:r>
              <a:rPr lang="en-US" sz="2800" dirty="0" smtClean="0"/>
              <a:t> </a:t>
            </a:r>
            <a:endParaRPr lang="en-US" sz="2800" dirty="0"/>
          </a:p>
          <a:p>
            <a:r>
              <a:rPr lang="en-US" sz="2800" dirty="0" smtClean="0"/>
              <a:t>310 </a:t>
            </a:r>
            <a:r>
              <a:rPr lang="en-US" sz="2800" dirty="0"/>
              <a:t>“Overdose Follow-up” investigations </a:t>
            </a:r>
            <a:r>
              <a:rPr lang="en-US" sz="2800" dirty="0" smtClean="0"/>
              <a:t>(July 2015 through March 2017)</a:t>
            </a:r>
            <a:endParaRPr lang="en-US" sz="2800" dirty="0"/>
          </a:p>
          <a:p>
            <a:pPr marL="609036" lvl="1" indent="0">
              <a:buNone/>
            </a:pPr>
            <a:endParaRPr lang="en-US" sz="2664" dirty="0"/>
          </a:p>
          <a:p>
            <a:pPr marL="380648" indent="-380648"/>
            <a:r>
              <a:rPr lang="en-US" sz="2800" dirty="0"/>
              <a:t>QRT responded to more than </a:t>
            </a:r>
            <a:r>
              <a:rPr lang="en-US" sz="2800" dirty="0" smtClean="0"/>
              <a:t>1,500 </a:t>
            </a:r>
            <a:r>
              <a:rPr lang="en-US" sz="2800" dirty="0"/>
              <a:t>incidents, to include medic and fire incidents (Experienced “response time” impact)</a:t>
            </a:r>
          </a:p>
          <a:p>
            <a:pPr marL="0" indent="0">
              <a:buNone/>
            </a:pPr>
            <a:endParaRPr lang="en-US" sz="2664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5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Overdose Follow-Up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675" y="1982755"/>
            <a:ext cx="10962649" cy="3452896"/>
          </a:xfrm>
        </p:spPr>
        <p:txBody>
          <a:bodyPr>
            <a:normAutofit lnSpcReduction="10000"/>
          </a:bodyPr>
          <a:lstStyle/>
          <a:p>
            <a:pPr marL="380648" indent="-380648"/>
            <a:r>
              <a:rPr lang="en-US" dirty="0"/>
              <a:t>The QRT </a:t>
            </a:r>
            <a:r>
              <a:rPr lang="en-US" dirty="0" smtClean="0"/>
              <a:t>and </a:t>
            </a:r>
            <a:r>
              <a:rPr lang="en-US" dirty="0"/>
              <a:t>Addiction Services Council professionals conducted </a:t>
            </a:r>
            <a:r>
              <a:rPr lang="en-US" dirty="0" smtClean="0"/>
              <a:t>310 investigations between July 2015 and March 2017.  </a:t>
            </a:r>
            <a:r>
              <a:rPr lang="en-US" b="1" dirty="0" smtClean="0"/>
              <a:t>82% </a:t>
            </a:r>
            <a:r>
              <a:rPr lang="en-US" dirty="0"/>
              <a:t>of the persons have entered treatment – </a:t>
            </a:r>
            <a:r>
              <a:rPr lang="en-US" dirty="0" smtClean="0"/>
              <a:t>in/outpatient</a:t>
            </a:r>
          </a:p>
          <a:p>
            <a:pPr marL="780698" lvl="1" indent="-380648"/>
            <a:r>
              <a:rPr lang="en-US" sz="2400" dirty="0" smtClean="0"/>
              <a:t>Face to Face Engagement – 250</a:t>
            </a:r>
          </a:p>
          <a:p>
            <a:pPr marL="780698" lvl="1" indent="-380648"/>
            <a:r>
              <a:rPr lang="en-US" sz="2400" dirty="0" smtClean="0"/>
              <a:t>In recovery - 205</a:t>
            </a:r>
          </a:p>
          <a:p>
            <a:pPr marL="0" indent="0">
              <a:buNone/>
            </a:pPr>
            <a:endParaRPr lang="en-US" dirty="0"/>
          </a:p>
          <a:p>
            <a:pPr marL="380648" indent="-380648"/>
            <a:r>
              <a:rPr lang="en-US" dirty="0"/>
              <a:t>Conducted “door to door” canvassing of “Working to Save Lives” brochure in Township neighborhoods </a:t>
            </a:r>
            <a:r>
              <a:rPr lang="en-US" dirty="0" smtClean="0"/>
              <a:t>(follow-ups responded to the Police Department, seeking help)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16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mpany background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mpany background presentation" id="{7C18907C-4901-42BD-8F2C-E63B32C9DCA3}" vid="{B4FC953D-0C69-4290-95E2-4EA0E2E67D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358</Words>
  <Application>Microsoft Office PowerPoint</Application>
  <PresentationFormat>Widescreen</PresentationFormat>
  <Paragraphs>67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Courier New</vt:lpstr>
      <vt:lpstr>Lato</vt:lpstr>
      <vt:lpstr>Palatino Linotype</vt:lpstr>
      <vt:lpstr>Company background presentation</vt:lpstr>
      <vt:lpstr>Quick Response Team</vt:lpstr>
      <vt:lpstr>Objectives</vt:lpstr>
      <vt:lpstr>Statistical Data: Painting the Picture</vt:lpstr>
      <vt:lpstr>QRT Staffing Model</vt:lpstr>
      <vt:lpstr>How Does it Work?</vt:lpstr>
      <vt:lpstr>QRT Goal</vt:lpstr>
      <vt:lpstr>PowerPoint Presentation</vt:lpstr>
      <vt:lpstr>Operational Data</vt:lpstr>
      <vt:lpstr>Overdose Follow-Up Data</vt:lpstr>
      <vt:lpstr>Creating the 360  Solution</vt:lpstr>
      <vt:lpstr>Moving Forward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Response Team</dc:title>
  <dc:creator>Daniel Meloy</dc:creator>
  <cp:lastModifiedBy>Gleicher, Lily</cp:lastModifiedBy>
  <cp:revision>1</cp:revision>
  <dcterms:created xsi:type="dcterms:W3CDTF">2017-10-29T13:14:25Z</dcterms:created>
  <dcterms:modified xsi:type="dcterms:W3CDTF">2017-10-30T13:19:56Z</dcterms:modified>
</cp:coreProperties>
</file>