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12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1"/>
            <a:ext cx="12228577" cy="6664325"/>
          </a:xfrm>
          <a:prstGeom prst="rect">
            <a:avLst/>
          </a:prstGeom>
          <a:solidFill>
            <a:srgbClr val="29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2841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568" y="1168886"/>
            <a:ext cx="10972800" cy="3451225"/>
          </a:xfrm>
        </p:spPr>
        <p:txBody>
          <a:bodyPr anchor="t"/>
          <a:lstStyle>
            <a:lvl1pPr>
              <a:lnSpc>
                <a:spcPct val="110000"/>
              </a:lnSpc>
              <a:defRPr sz="35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Slide: Insert </a:t>
            </a:r>
            <a:br>
              <a:rPr lang="en-US" dirty="0" smtClean="0"/>
            </a:br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arial</a:t>
            </a:r>
            <a:r>
              <a:rPr lang="en-US" dirty="0" smtClean="0"/>
              <a:t>, bold 35pt]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584" y="4553528"/>
            <a:ext cx="10972800" cy="1215231"/>
          </a:xfrm>
        </p:spPr>
        <p:txBody>
          <a:bodyPr numCol="1" spcCol="365760" anchor="b"/>
          <a:lstStyle>
            <a:lvl1pPr marL="0" marR="0" indent="0" algn="l" defTabSz="4572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 b="1" dirty="0" smtClean="0"/>
              <a:t>Presenter Name [arial, bold 18pt]</a:t>
            </a:r>
            <a:r>
              <a:rPr lang="is-IS" dirty="0" smtClean="0"/>
              <a:t/>
            </a:r>
            <a:br>
              <a:rPr lang="is-IS" dirty="0" smtClean="0"/>
            </a:br>
            <a:r>
              <a:rPr lang="is-IS" dirty="0" smtClean="0"/>
              <a:t>Presenter Title [arial 18pt]</a:t>
            </a:r>
            <a:br>
              <a:rPr lang="is-IS" dirty="0" smtClean="0"/>
            </a:br>
            <a:r>
              <a:rPr lang="is-IS" dirty="0" smtClean="0"/>
              <a:t>presenter email  312-presenter-phone [arial 18pt]</a:t>
            </a:r>
            <a:endParaRPr lang="is-IS" dirty="0"/>
          </a:p>
        </p:txBody>
      </p:sp>
      <p:grpSp>
        <p:nvGrpSpPr>
          <p:cNvPr id="9" name="Group 8"/>
          <p:cNvGrpSpPr/>
          <p:nvPr/>
        </p:nvGrpSpPr>
        <p:grpSpPr>
          <a:xfrm>
            <a:off x="-2710" y="5980953"/>
            <a:ext cx="12228577" cy="914400"/>
            <a:chOff x="-2033" y="5980953"/>
            <a:chExt cx="9171433" cy="9144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-2033" y="5980953"/>
              <a:ext cx="9171433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4" name="Picture 13" descr="CHJ_Logo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128575"/>
              <a:ext cx="2286000" cy="62551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7252" y="242110"/>
            <a:ext cx="5286168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69" y="6272215"/>
            <a:ext cx="2232121" cy="3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1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0E758D-6DFE-4587-825E-D4C7F845026C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2160" y="6370670"/>
            <a:ext cx="2844800" cy="365125"/>
          </a:xfrm>
          <a:prstGeom prst="rect">
            <a:avLst/>
          </a:prstGeom>
        </p:spPr>
        <p:txBody>
          <a:bodyPr/>
          <a:lstStyle/>
          <a:p>
            <a:fld id="{0120A561-DD3D-4436-AFC3-FF70C5862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 / L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568" y="1231576"/>
            <a:ext cx="10972800" cy="808431"/>
          </a:xfrm>
        </p:spPr>
        <p:txBody>
          <a:bodyPr anchor="t"/>
          <a:lstStyle>
            <a:lvl1pPr>
              <a:defRPr sz="3000" b="1" i="0">
                <a:solidFill>
                  <a:srgbClr val="3554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Individual Slide Title [</a:t>
            </a:r>
            <a:r>
              <a:rPr lang="en-US" dirty="0" err="1" smtClean="0"/>
              <a:t>arial</a:t>
            </a:r>
            <a:r>
              <a:rPr lang="en-US" dirty="0" smtClean="0"/>
              <a:t>, bold 30pt]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68" y="2094046"/>
            <a:ext cx="10972800" cy="3578092"/>
          </a:xfrm>
        </p:spPr>
        <p:txBody>
          <a:bodyPr anchor="t"/>
          <a:lstStyle>
            <a:lvl1pPr marL="285750" marR="0" indent="-285750" algn="l" defTabSz="4572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18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Bulleted text [</a:t>
            </a:r>
            <a:r>
              <a:rPr lang="en-US" dirty="0" err="1" smtClean="0"/>
              <a:t>arial</a:t>
            </a:r>
            <a:r>
              <a:rPr lang="en-US" dirty="0" smtClean="0"/>
              <a:t> 18]</a:t>
            </a:r>
          </a:p>
          <a:p>
            <a:r>
              <a:rPr lang="en-US" dirty="0" smtClean="0"/>
              <a:t>Bulleted text [</a:t>
            </a:r>
            <a:r>
              <a:rPr lang="en-US" dirty="0" err="1" smtClean="0"/>
              <a:t>arial</a:t>
            </a:r>
            <a:r>
              <a:rPr lang="en-US" dirty="0" smtClean="0"/>
              <a:t> 18]</a:t>
            </a:r>
          </a:p>
          <a:p>
            <a:r>
              <a:rPr lang="en-US" dirty="0" smtClean="0"/>
              <a:t>Bulleted text [</a:t>
            </a:r>
            <a:r>
              <a:rPr lang="en-US" dirty="0" err="1" smtClean="0"/>
              <a:t>arial</a:t>
            </a:r>
            <a:r>
              <a:rPr lang="en-US" dirty="0" smtClean="0"/>
              <a:t> 18]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 / bullets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573568" y="1231576"/>
            <a:ext cx="10972800" cy="808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573568" y="2094046"/>
            <a:ext cx="10972800" cy="3578092"/>
          </a:xfrm>
        </p:spPr>
        <p:txBody>
          <a:bodyPr/>
          <a:lstStyle/>
          <a:p>
            <a:r>
              <a:rPr lang="en-US" b="1" smtClean="0">
                <a:solidFill>
                  <a:srgbClr val="355474"/>
                </a:solidFill>
              </a:rPr>
              <a:t>Click to edit Master subtitle style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8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568" y="1231576"/>
            <a:ext cx="10972800" cy="727371"/>
          </a:xfrm>
        </p:spPr>
        <p:txBody>
          <a:bodyPr anchor="t"/>
          <a:lstStyle>
            <a:lvl1pPr>
              <a:defRPr sz="3000">
                <a:solidFill>
                  <a:srgbClr val="355474"/>
                </a:solidFill>
              </a:defRPr>
            </a:lvl1pPr>
          </a:lstStyle>
          <a:p>
            <a:r>
              <a:rPr lang="en-US" dirty="0" smtClean="0"/>
              <a:t>Data &amp; Text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3568" y="2185500"/>
            <a:ext cx="10972800" cy="3486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0" y="-40530"/>
            <a:ext cx="12212283" cy="6322667"/>
          </a:xfrm>
          <a:prstGeom prst="rect">
            <a:avLst/>
          </a:prstGeom>
          <a:solidFill>
            <a:srgbClr val="29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2841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710" y="5980953"/>
            <a:ext cx="12228577" cy="914400"/>
            <a:chOff x="-2033" y="5980953"/>
            <a:chExt cx="9171433" cy="914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2033" y="5980953"/>
              <a:ext cx="9171433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CHJ_Logo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128575"/>
              <a:ext cx="2286000" cy="62551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568" y="1106196"/>
            <a:ext cx="10972800" cy="4565942"/>
          </a:xfrm>
        </p:spPr>
        <p:txBody>
          <a:bodyPr anchor="t"/>
          <a:lstStyle>
            <a:lvl1pPr>
              <a:lnSpc>
                <a:spcPct val="110000"/>
              </a:lnSpc>
              <a:defRPr sz="5000" b="0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Blue Divider [</a:t>
            </a:r>
            <a:r>
              <a:rPr lang="en-US" dirty="0" err="1" smtClean="0"/>
              <a:t>arial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50pt]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7252" y="242110"/>
            <a:ext cx="5286168" cy="548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69" y="6272215"/>
            <a:ext cx="2232121" cy="3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1"/>
            <a:ext cx="12228577" cy="6376706"/>
          </a:xfrm>
          <a:prstGeom prst="rect">
            <a:avLst/>
          </a:prstGeom>
          <a:solidFill>
            <a:srgbClr val="9597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2841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710" y="5980953"/>
            <a:ext cx="12228577" cy="914400"/>
            <a:chOff x="-2033" y="5980953"/>
            <a:chExt cx="9171433" cy="914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-2033" y="5980953"/>
              <a:ext cx="9171433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CHJ_Logo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6128575"/>
              <a:ext cx="2286000" cy="62551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106196"/>
            <a:ext cx="10972800" cy="4565942"/>
          </a:xfrm>
        </p:spPr>
        <p:txBody>
          <a:bodyPr anchor="t"/>
          <a:lstStyle>
            <a:lvl1pPr>
              <a:lnSpc>
                <a:spcPct val="110000"/>
              </a:lnSpc>
              <a:defRPr sz="5000" b="0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Grey Divider [</a:t>
            </a:r>
            <a:r>
              <a:rPr lang="en-US" dirty="0" err="1" smtClean="0"/>
              <a:t>arial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50pt]</a:t>
            </a:r>
            <a:endParaRPr lang="en-US" dirty="0"/>
          </a:p>
        </p:txBody>
      </p:sp>
      <p:pic>
        <p:nvPicPr>
          <p:cNvPr id="12" name="Picture 11" descr="CHJ_Logo_Bug_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4369" y="227530"/>
            <a:ext cx="5339561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69" y="6272215"/>
            <a:ext cx="2232121" cy="3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40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0" y="5980953"/>
            <a:ext cx="12228577" cy="914400"/>
          </a:xfrm>
          <a:prstGeom prst="rect">
            <a:avLst/>
          </a:prstGeom>
          <a:solidFill>
            <a:srgbClr val="29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3568" y="1155441"/>
            <a:ext cx="10972800" cy="69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568" y="2171991"/>
            <a:ext cx="109728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pic>
        <p:nvPicPr>
          <p:cNvPr id="7" name="Picture 6" descr="CHJ_Logo_w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120524"/>
            <a:ext cx="3048000" cy="635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69" y="6272216"/>
            <a:ext cx="2232121" cy="3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i="0" kern="1200">
          <a:solidFill>
            <a:srgbClr val="355474"/>
          </a:solidFill>
          <a:latin typeface="Arial"/>
          <a:ea typeface="Lato Black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376092"/>
          </a:solidFill>
          <a:latin typeface="Lato Black" pitchFamily="34" charset="0"/>
          <a:ea typeface="Lato Black" pitchFamily="34" charset="0"/>
          <a:cs typeface="Lato Black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Lato Bold" pitchFamily="34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Lato Regular" pitchFamily="34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Lato Regular" pitchFamily="34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Lato Regular" pitchFamily="34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/>
          <a:ea typeface="Lato Regular" pitchFamily="34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Medication-Assisted Treatment for Opioid Addiction in a Criminal Justice Context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 Implementation Brief for Community Supervision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Phillip Barbour / Master Trainer TASC</a:t>
            </a:r>
            <a:b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312-573-8354</a:t>
            </a:r>
            <a:b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pbarbour@tasc.org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The use of </a:t>
            </a:r>
            <a:r>
              <a:rPr lang="en-US" sz="2800" b="1" dirty="0"/>
              <a:t>medication-assisted treatment (MAT)</a:t>
            </a:r>
            <a:r>
              <a:rPr lang="en-US" sz="2800" dirty="0"/>
              <a:t>, when combined with other counseling and behavioral therapies, has emerged over the years as an effective intervention for opiate-involved adult individuals to increase their chances of successful </a:t>
            </a:r>
            <a:r>
              <a:rPr lang="en-US" sz="2800" dirty="0" smtClean="0"/>
              <a:t>recovery.</a:t>
            </a:r>
          </a:p>
          <a:p>
            <a:pPr marL="457200" lvl="1" indent="0" algn="r">
              <a:buNone/>
            </a:pPr>
            <a:r>
              <a:rPr lang="en-US" dirty="0"/>
              <a:t>National Institute on Drug Abuse (NIDA)</a:t>
            </a:r>
          </a:p>
        </p:txBody>
      </p:sp>
    </p:spTree>
    <p:extLst>
      <p:ext uri="{BB962C8B-B14F-4D97-AF65-F5344CB8AC3E}">
        <p14:creationId xmlns:p14="http://schemas.microsoft.com/office/powerpoint/2010/main" val="165957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should be on MAT?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The decision to begin or end MAT is made between the individual and the medical provider, but the criminal justice system can play a key role in facilitating an individual’s recovery process and reducing the likelihood of recidivism. </a:t>
            </a:r>
          </a:p>
        </p:txBody>
      </p:sp>
    </p:spTree>
    <p:extLst>
      <p:ext uri="{BB962C8B-B14F-4D97-AF65-F5344CB8AC3E}">
        <p14:creationId xmlns:p14="http://schemas.microsoft.com/office/powerpoint/2010/main" val="14743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role does MAT play in recovery?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According to SAMHSA, recovery is a process of change through which individuals improve their health and wellness, live self-directed lives, and strive to reach their full potential. Recovery is built on access to evidence-based clinical treatment, including MAT, and recovery support services for all populations.</a:t>
            </a:r>
          </a:p>
        </p:txBody>
      </p:sp>
    </p:spTree>
    <p:extLst>
      <p:ext uri="{BB962C8B-B14F-4D97-AF65-F5344CB8AC3E}">
        <p14:creationId xmlns:p14="http://schemas.microsoft.com/office/powerpoint/2010/main" val="29405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medications are used to treat opioid abuse?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b="1" dirty="0"/>
              <a:t>Methadone </a:t>
            </a:r>
            <a:r>
              <a:rPr lang="en-US" sz="2800" dirty="0"/>
              <a:t>is a long acting medicine that reduces opiate craving and blocks the effect of opiates.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/>
              <a:t>Buprenorphine </a:t>
            </a:r>
            <a:r>
              <a:rPr lang="en-US" sz="2800" dirty="0"/>
              <a:t>is a long-acting partial agonist that acts on the same receptors as heroin and morphine, relieving drug cravings without producing the same intense “high” or dangerous side effects (NIDA, 2012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6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medications are used to treat opioid abuse?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b="1" dirty="0"/>
              <a:t>Naltrexone </a:t>
            </a:r>
            <a:r>
              <a:rPr lang="en-US" sz="2800" dirty="0"/>
              <a:t>is an opioid antagonist medication that binds to opioid </a:t>
            </a:r>
            <a:r>
              <a:rPr lang="en-US" sz="2800" dirty="0" smtClean="0"/>
              <a:t>receptors, </a:t>
            </a:r>
            <a:r>
              <a:rPr lang="en-US" sz="2800" dirty="0"/>
              <a:t>but does not activate them</a:t>
            </a:r>
            <a:r>
              <a:rPr lang="en-US" sz="2800" dirty="0" smtClean="0"/>
              <a:t>. (Also effective for alcohol dependency) </a:t>
            </a:r>
          </a:p>
          <a:p>
            <a:endParaRPr lang="en-US" sz="2800" dirty="0" smtClean="0"/>
          </a:p>
          <a:p>
            <a:pPr lvl="0"/>
            <a:r>
              <a:rPr lang="en-US" sz="2800" b="1" dirty="0"/>
              <a:t>Naloxone:  FDA-approved Medication to Prevent Overdose </a:t>
            </a:r>
            <a:r>
              <a:rPr lang="en-US" sz="2800" b="1" dirty="0" smtClean="0"/>
              <a:t>Death </a:t>
            </a:r>
            <a:r>
              <a:rPr lang="en-US" sz="2800" dirty="0" smtClean="0"/>
              <a:t>Naloxone </a:t>
            </a:r>
            <a:r>
              <a:rPr lang="en-US" sz="2800" dirty="0"/>
              <a:t>is an emergency medication that reverses an overdose, preventing death.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8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benefits of MAT in community 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Benefits of MAT in </a:t>
            </a:r>
            <a:r>
              <a:rPr lang="en-US" sz="2800" dirty="0" smtClean="0"/>
              <a:t>community supervision settings include…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Improving </a:t>
            </a:r>
            <a:r>
              <a:rPr lang="en-US" sz="2800" dirty="0"/>
              <a:t>the capacity of participants to successfully fulfill other conditions of court involvement, </a:t>
            </a:r>
            <a:endParaRPr lang="en-US" sz="2800" dirty="0" smtClean="0"/>
          </a:p>
          <a:p>
            <a:r>
              <a:rPr lang="en-US" sz="2800" dirty="0" smtClean="0"/>
              <a:t>Improved </a:t>
            </a:r>
            <a:r>
              <a:rPr lang="en-US" sz="2800" dirty="0"/>
              <a:t>participation in treatment</a:t>
            </a:r>
            <a:r>
              <a:rPr lang="en-US" sz="2800" dirty="0" smtClean="0"/>
              <a:t>. 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rovides </a:t>
            </a:r>
            <a:r>
              <a:rPr lang="en-US" sz="2800" dirty="0"/>
              <a:t>support and stabilization for ongoing recovery.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093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benefits of MAT in community 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Support </a:t>
            </a:r>
            <a:r>
              <a:rPr lang="en-US" sz="2800" dirty="0"/>
              <a:t>and </a:t>
            </a:r>
            <a:r>
              <a:rPr lang="en-US" sz="2800" dirty="0" smtClean="0"/>
              <a:t>stabilization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table </a:t>
            </a:r>
            <a:r>
              <a:rPr lang="en-US" sz="2800" dirty="0"/>
              <a:t>reentry and recovery upon </a:t>
            </a:r>
            <a:r>
              <a:rPr lang="en-US" sz="2800" dirty="0" smtClean="0"/>
              <a:t>release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educing </a:t>
            </a:r>
            <a:r>
              <a:rPr lang="en-US" sz="2800" dirty="0"/>
              <a:t>the risk of relapse to illicit opiate use, crime, and overdose death,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54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 numCol="2"/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Identify operational </a:t>
            </a:r>
            <a:r>
              <a:rPr lang="en-US" sz="2400" b="1" i="1" dirty="0" smtClean="0"/>
              <a:t>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Identify other </a:t>
            </a:r>
            <a:r>
              <a:rPr lang="en-US" sz="2400" b="1" i="1" dirty="0" smtClean="0"/>
              <a:t>stakeholders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Define target population and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Define clinical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Define role of toxicology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Determine drug testing methods </a:t>
            </a: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Identify possible incentives for compliance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Identify possible sanctions for non-compliance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Establish communication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Plan for transition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Identify and address potential barriers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775324"/>
      </p:ext>
    </p:extLst>
  </p:cSld>
  <p:clrMapOvr>
    <a:masterClrMapping/>
  </p:clrMapOvr>
</p:sld>
</file>

<file path=ppt/theme/theme1.xml><?xml version="1.0" encoding="utf-8"?>
<a:theme xmlns:a="http://schemas.openxmlformats.org/drawingml/2006/main" name="CHJ_based on 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ASC_CHJ_PowerPointTemplateBase" id="{74619FA9-E9B5-4F67-AAFA-DE7E433FDAAE}" vid="{20C9386F-A201-4720-BF18-B3D1533B3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TASC_CHJ_PowerPointTemplateBase</Template>
  <TotalTime>161</TotalTime>
  <Words>436</Words>
  <Application>Microsoft Macintosh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CHJ_based on Office Theme</vt:lpstr>
      <vt:lpstr>Medication-Assisted Treatment for Opioid Addiction in a Criminal Justice Context:</vt:lpstr>
      <vt:lpstr>What is MAT?</vt:lpstr>
      <vt:lpstr>Who should be on MAT?</vt:lpstr>
      <vt:lpstr>What role does MAT play in recovery?</vt:lpstr>
      <vt:lpstr>What medications are used to treat opioid abuse?</vt:lpstr>
      <vt:lpstr>What medications are used to treat opioid abuse?</vt:lpstr>
      <vt:lpstr>Core benefits of MAT in community supervision</vt:lpstr>
      <vt:lpstr>Core benefits of MAT in community supervision</vt:lpstr>
      <vt:lpstr>Implementation Roadmap</vt:lpstr>
      <vt:lpstr>Contact Information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Barbour</dc:creator>
  <cp:lastModifiedBy>Techfella</cp:lastModifiedBy>
  <cp:revision>11</cp:revision>
  <dcterms:created xsi:type="dcterms:W3CDTF">2017-10-31T14:39:09Z</dcterms:created>
  <dcterms:modified xsi:type="dcterms:W3CDTF">2017-11-01T11:44:17Z</dcterms:modified>
</cp:coreProperties>
</file>