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omedirsrv\malderden\Data\don't%20shoot%20conference\Kane\Peoria%20Conference_Kane.xlsx"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Lake\Peoria%20Conference_Lake.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Lake\Peoria%20Conference_Lak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Lake\Peoria%20Conference_Lak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manualLayout>
          <c:xMode val="edge"/>
          <c:yMode val="edge"/>
          <c:x val="0.17757633420822397"/>
          <c:y val="0"/>
        </c:manualLayout>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(crime!$DD$51,crime!$DD$55,crime!$DD$105,crime!$DD$109)</c:f>
              <c:strCache>
                <c:ptCount val="4"/>
                <c:pt idx="0">
                  <c:v>Kane</c:v>
                </c:pt>
                <c:pt idx="1">
                  <c:v>Lake</c:v>
                </c:pt>
                <c:pt idx="2">
                  <c:v>Will</c:v>
                </c:pt>
                <c:pt idx="3">
                  <c:v>Illinois</c:v>
                </c:pt>
              </c:strCache>
            </c:strRef>
          </c:cat>
          <c:val>
            <c:numRef>
              <c:f>(crime!$DI$51,crime!$DI$55,crime!$DI$105,crime!$DI$109)</c:f>
              <c:numCache>
                <c:formatCode>0.0%</c:formatCode>
                <c:ptCount val="4"/>
                <c:pt idx="0">
                  <c:v>9.0062701881056431E-2</c:v>
                </c:pt>
                <c:pt idx="1">
                  <c:v>6.3948444664766388E-2</c:v>
                </c:pt>
                <c:pt idx="2">
                  <c:v>7.9512304585234492E-2</c:v>
                </c:pt>
                <c:pt idx="3">
                  <c:v>0.1130299111183366</c:v>
                </c:pt>
              </c:numCache>
            </c:numRef>
          </c:val>
        </c:ser>
        <c:ser>
          <c:idx val="1"/>
          <c:order val="1"/>
          <c:tx>
            <c:strRef>
              <c:f>crime!$DJ$6</c:f>
              <c:strCache>
                <c:ptCount val="1"/>
                <c:pt idx="0">
                  <c:v>Property Index</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(crime!$DD$51,crime!$DD$55,crime!$DD$105,crime!$DD$109)</c:f>
              <c:strCache>
                <c:ptCount val="4"/>
                <c:pt idx="0">
                  <c:v>Kane</c:v>
                </c:pt>
                <c:pt idx="1">
                  <c:v>Lake</c:v>
                </c:pt>
                <c:pt idx="2">
                  <c:v>Will</c:v>
                </c:pt>
                <c:pt idx="3">
                  <c:v>Illinois</c:v>
                </c:pt>
              </c:strCache>
            </c:strRef>
          </c:cat>
          <c:val>
            <c:numRef>
              <c:f>(crime!$DJ$51,crime!$DJ$55,crime!$DJ$105,crime!$DJ$109)</c:f>
              <c:numCache>
                <c:formatCode>0.0%</c:formatCode>
                <c:ptCount val="4"/>
                <c:pt idx="0">
                  <c:v>0.65095952878586361</c:v>
                </c:pt>
                <c:pt idx="1">
                  <c:v>0.68440946833560545</c:v>
                </c:pt>
                <c:pt idx="2">
                  <c:v>0.63460243847707387</c:v>
                </c:pt>
                <c:pt idx="3">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(crime!$DD$51,crime!$DD$55,crime!$DD$105,crime!$DD$109)</c:f>
              <c:strCache>
                <c:ptCount val="4"/>
                <c:pt idx="0">
                  <c:v>Kane</c:v>
                </c:pt>
                <c:pt idx="1">
                  <c:v>Lake</c:v>
                </c:pt>
                <c:pt idx="2">
                  <c:v>Will</c:v>
                </c:pt>
                <c:pt idx="3">
                  <c:v>Illinois</c:v>
                </c:pt>
              </c:strCache>
            </c:strRef>
          </c:cat>
          <c:val>
            <c:numRef>
              <c:f>(crime!$DK$51,crime!$DK$55,crime!$DK$105,crime!$DK$109)</c:f>
              <c:numCache>
                <c:formatCode>0.0%</c:formatCode>
                <c:ptCount val="4"/>
                <c:pt idx="0">
                  <c:v>0.25897776933307998</c:v>
                </c:pt>
                <c:pt idx="1">
                  <c:v>0.2516420869996282</c:v>
                </c:pt>
                <c:pt idx="2">
                  <c:v>0.28588525693769168</c:v>
                </c:pt>
                <c:pt idx="3">
                  <c:v>0.25218807097915419</c:v>
                </c:pt>
              </c:numCache>
            </c:numRef>
          </c:val>
        </c:ser>
        <c:dLbls>
          <c:showLegendKey val="0"/>
          <c:showVal val="1"/>
          <c:showCatName val="0"/>
          <c:showSerName val="0"/>
          <c:showPercent val="0"/>
          <c:showBubbleSize val="0"/>
        </c:dLbls>
        <c:gapWidth val="95"/>
        <c:overlap val="100"/>
        <c:axId val="105398272"/>
        <c:axId val="105399808"/>
      </c:barChart>
      <c:catAx>
        <c:axId val="105398272"/>
        <c:scaling>
          <c:orientation val="minMax"/>
        </c:scaling>
        <c:delete val="0"/>
        <c:axPos val="b"/>
        <c:majorTickMark val="none"/>
        <c:minorTickMark val="none"/>
        <c:tickLblPos val="nextTo"/>
        <c:crossAx val="105399808"/>
        <c:crosses val="autoZero"/>
        <c:auto val="1"/>
        <c:lblAlgn val="ctr"/>
        <c:lblOffset val="100"/>
        <c:noMultiLvlLbl val="0"/>
      </c:catAx>
      <c:valAx>
        <c:axId val="105399808"/>
        <c:scaling>
          <c:orientation val="minMax"/>
        </c:scaling>
        <c:delete val="1"/>
        <c:axPos val="l"/>
        <c:numFmt formatCode="0%" sourceLinked="1"/>
        <c:majorTickMark val="out"/>
        <c:minorTickMark val="none"/>
        <c:tickLblPos val="nextTo"/>
        <c:crossAx val="1053982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Murder Rate per 100,00</a:t>
            </a:r>
            <a:r>
              <a:rPr lang="en-US" sz="1600" baseline="0"/>
              <a:t>0 Persons</a:t>
            </a:r>
            <a:endParaRPr lang="en-US" sz="1600"/>
          </a:p>
        </c:rich>
      </c:tx>
      <c:layout/>
      <c:overlay val="0"/>
    </c:title>
    <c:autoTitleDeleted val="0"/>
    <c:plotArea>
      <c:layout>
        <c:manualLayout>
          <c:layoutTarget val="inner"/>
          <c:xMode val="edge"/>
          <c:yMode val="edge"/>
          <c:x val="3.0555555555555555E-2"/>
          <c:y val="0.26296296296296295"/>
          <c:w val="0.93888888888888888"/>
          <c:h val="0.6180012394284047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('VI crime by type'!$C$161,'VI crime by type'!$C$165,'VI crime by type'!$C$215,'VI crime by type'!$C$219)</c:f>
              <c:strCache>
                <c:ptCount val="4"/>
                <c:pt idx="0">
                  <c:v>Kane</c:v>
                </c:pt>
                <c:pt idx="1">
                  <c:v>Lake</c:v>
                </c:pt>
                <c:pt idx="2">
                  <c:v>Will</c:v>
                </c:pt>
                <c:pt idx="3">
                  <c:v>Illinois</c:v>
                </c:pt>
              </c:strCache>
            </c:strRef>
          </c:cat>
          <c:val>
            <c:numRef>
              <c:f>('VI crime by type'!$I$161,'VI crime by type'!$I$165,'VI crime by type'!$I$215,'VI crime by type'!$I$219)</c:f>
              <c:numCache>
                <c:formatCode>General</c:formatCode>
                <c:ptCount val="4"/>
                <c:pt idx="0">
                  <c:v>1.6200000000000003</c:v>
                </c:pt>
                <c:pt idx="1">
                  <c:v>1.5799999999999998</c:v>
                </c:pt>
                <c:pt idx="2">
                  <c:v>2.66</c:v>
                </c:pt>
                <c:pt idx="3">
                  <c:v>5.84</c:v>
                </c:pt>
              </c:numCache>
            </c:numRef>
          </c:val>
        </c:ser>
        <c:dLbls>
          <c:showLegendKey val="0"/>
          <c:showVal val="1"/>
          <c:showCatName val="0"/>
          <c:showSerName val="0"/>
          <c:showPercent val="0"/>
          <c:showBubbleSize val="0"/>
        </c:dLbls>
        <c:gapWidth val="150"/>
        <c:overlap val="-25"/>
        <c:axId val="120582144"/>
        <c:axId val="120584832"/>
      </c:barChart>
      <c:catAx>
        <c:axId val="120582144"/>
        <c:scaling>
          <c:orientation val="minMax"/>
        </c:scaling>
        <c:delete val="0"/>
        <c:axPos val="b"/>
        <c:majorTickMark val="none"/>
        <c:minorTickMark val="none"/>
        <c:tickLblPos val="nextTo"/>
        <c:crossAx val="120584832"/>
        <c:crosses val="autoZero"/>
        <c:auto val="1"/>
        <c:lblAlgn val="ctr"/>
        <c:lblOffset val="100"/>
        <c:noMultiLvlLbl val="0"/>
      </c:catAx>
      <c:valAx>
        <c:axId val="120584832"/>
        <c:scaling>
          <c:orientation val="minMax"/>
        </c:scaling>
        <c:delete val="1"/>
        <c:axPos val="l"/>
        <c:numFmt formatCode="General" sourceLinked="1"/>
        <c:majorTickMark val="out"/>
        <c:minorTickMark val="none"/>
        <c:tickLblPos val="nextTo"/>
        <c:crossAx val="120582144"/>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Average Aggravated Assault Rate per 100,00</a:t>
            </a:r>
            <a:r>
              <a:rPr lang="en-US" sz="1600" baseline="0"/>
              <a:t>0 Persons</a:t>
            </a:r>
            <a:endParaRPr lang="en-US" sz="1600"/>
          </a:p>
        </c:rich>
      </c:tx>
      <c:layout>
        <c:manualLayout>
          <c:xMode val="edge"/>
          <c:yMode val="edge"/>
          <c:x val="0.1399582239720035"/>
          <c:y val="0"/>
        </c:manualLayout>
      </c:layout>
      <c:overlay val="0"/>
    </c:title>
    <c:autoTitleDeleted val="0"/>
    <c:plotArea>
      <c:layout>
        <c:manualLayout>
          <c:layoutTarget val="inner"/>
          <c:xMode val="edge"/>
          <c:yMode val="edge"/>
          <c:x val="3.0555555555555555E-2"/>
          <c:y val="0.26296296296296295"/>
          <c:w val="0.93888888888888888"/>
          <c:h val="0.59485309128025665"/>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type'!$AG$161,'VI crime by type'!$AG$165,'VI crime by type'!$AG$215,'VI crime by type'!$AG$219)</c:f>
              <c:strCache>
                <c:ptCount val="4"/>
                <c:pt idx="0">
                  <c:v>Kane</c:v>
                </c:pt>
                <c:pt idx="1">
                  <c:v>Lake</c:v>
                </c:pt>
                <c:pt idx="2">
                  <c:v>Will</c:v>
                </c:pt>
                <c:pt idx="3">
                  <c:v>Illinois</c:v>
                </c:pt>
              </c:strCache>
            </c:strRef>
          </c:cat>
          <c:val>
            <c:numRef>
              <c:f>('VI crime by type'!$AM$161,'VI crime by type'!$AM$165,'VI crime by type'!$AM$215,'VI crime by type'!$AM$219)</c:f>
              <c:numCache>
                <c:formatCode>General</c:formatCode>
                <c:ptCount val="4"/>
                <c:pt idx="0">
                  <c:v>124.9</c:v>
                </c:pt>
                <c:pt idx="1">
                  <c:v>87.88</c:v>
                </c:pt>
                <c:pt idx="2">
                  <c:v>107.92</c:v>
                </c:pt>
                <c:pt idx="3">
                  <c:v>230.51999999999998</c:v>
                </c:pt>
              </c:numCache>
            </c:numRef>
          </c:val>
        </c:ser>
        <c:dLbls>
          <c:showLegendKey val="0"/>
          <c:showVal val="1"/>
          <c:showCatName val="0"/>
          <c:showSerName val="0"/>
          <c:showPercent val="0"/>
          <c:showBubbleSize val="0"/>
        </c:dLbls>
        <c:gapWidth val="150"/>
        <c:overlap val="-25"/>
        <c:axId val="120604160"/>
        <c:axId val="120611200"/>
      </c:barChart>
      <c:catAx>
        <c:axId val="120604160"/>
        <c:scaling>
          <c:orientation val="minMax"/>
        </c:scaling>
        <c:delete val="0"/>
        <c:axPos val="b"/>
        <c:majorTickMark val="none"/>
        <c:minorTickMark val="none"/>
        <c:tickLblPos val="nextTo"/>
        <c:crossAx val="120611200"/>
        <c:crosses val="autoZero"/>
        <c:auto val="1"/>
        <c:lblAlgn val="ctr"/>
        <c:lblOffset val="100"/>
        <c:noMultiLvlLbl val="0"/>
      </c:catAx>
      <c:valAx>
        <c:axId val="120611200"/>
        <c:scaling>
          <c:orientation val="minMax"/>
        </c:scaling>
        <c:delete val="1"/>
        <c:axPos val="l"/>
        <c:numFmt formatCode="General" sourceLinked="1"/>
        <c:majorTickMark val="out"/>
        <c:minorTickMark val="none"/>
        <c:tickLblPos val="nextTo"/>
        <c:crossAx val="12060416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Rate per 100,000 Persons </a:t>
            </a:r>
            <a:endParaRPr lang="en-US" sz="1600" dirty="0"/>
          </a:p>
        </c:rich>
      </c:tx>
      <c:layout/>
      <c:overlay val="0"/>
    </c:title>
    <c:autoTitleDeleted val="0"/>
    <c:plotArea>
      <c:layout>
        <c:manualLayout>
          <c:layoutTarget val="inner"/>
          <c:xMode val="edge"/>
          <c:yMode val="edge"/>
          <c:x val="3.0555555555555555E-2"/>
          <c:y val="0.2225"/>
          <c:w val="0.93888888888888888"/>
          <c:h val="0.67077938174394869"/>
        </c:manualLayout>
      </c:layout>
      <c:barChart>
        <c:barDir val="col"/>
        <c:grouping val="clustered"/>
        <c:varyColors val="0"/>
        <c:ser>
          <c:idx val="0"/>
          <c:order val="0"/>
          <c:spPr>
            <a:solidFill>
              <a:schemeClr val="accent4"/>
            </a:solidFill>
            <a:ln>
              <a:solidFill>
                <a:schemeClr val="accent4"/>
              </a:solidFill>
            </a:ln>
          </c:spPr>
          <c:invertIfNegative val="0"/>
          <c:dLbls>
            <c:numFmt formatCode="#,##0" sourceLinked="0"/>
            <c:showLegendKey val="0"/>
            <c:showVal val="1"/>
            <c:showCatName val="0"/>
            <c:showSerName val="0"/>
            <c:showPercent val="0"/>
            <c:showBubbleSize val="0"/>
            <c:showLeaderLines val="0"/>
          </c:dLbls>
          <c:cat>
            <c:strRef>
              <c:f>('Total Violent Index (VI)'!$C$161,'Total Violent Index (VI)'!$C$165,'Total Violent Index (VI)'!$C$215,'Total Violent Index (VI)'!$C$219)</c:f>
              <c:strCache>
                <c:ptCount val="4"/>
                <c:pt idx="0">
                  <c:v>Kane</c:v>
                </c:pt>
                <c:pt idx="1">
                  <c:v>Lake</c:v>
                </c:pt>
                <c:pt idx="2">
                  <c:v>Will</c:v>
                </c:pt>
                <c:pt idx="3">
                  <c:v>Illinois</c:v>
                </c:pt>
              </c:strCache>
            </c:strRef>
          </c:cat>
          <c:val>
            <c:numRef>
              <c:f>('Total Violent Index (VI)'!$AN$161,'Total Violent Index (VI)'!$AN$165,'Total Violent Index (VI)'!$AN$215,'Total Violent Index (VI)'!$AN$219)</c:f>
              <c:numCache>
                <c:formatCode>General</c:formatCode>
                <c:ptCount val="4"/>
                <c:pt idx="0">
                  <c:v>194.14000000000001</c:v>
                </c:pt>
                <c:pt idx="1">
                  <c:v>150.80000000000001</c:v>
                </c:pt>
                <c:pt idx="2">
                  <c:v>164.66</c:v>
                </c:pt>
                <c:pt idx="3">
                  <c:v>413.68</c:v>
                </c:pt>
              </c:numCache>
            </c:numRef>
          </c:val>
        </c:ser>
        <c:dLbls>
          <c:showLegendKey val="0"/>
          <c:showVal val="1"/>
          <c:showCatName val="0"/>
          <c:showSerName val="0"/>
          <c:showPercent val="0"/>
          <c:showBubbleSize val="0"/>
        </c:dLbls>
        <c:gapWidth val="150"/>
        <c:overlap val="-25"/>
        <c:axId val="120617984"/>
        <c:axId val="120633216"/>
      </c:barChart>
      <c:catAx>
        <c:axId val="120617984"/>
        <c:scaling>
          <c:orientation val="minMax"/>
        </c:scaling>
        <c:delete val="0"/>
        <c:axPos val="b"/>
        <c:majorTickMark val="none"/>
        <c:minorTickMark val="none"/>
        <c:tickLblPos val="nextTo"/>
        <c:crossAx val="120633216"/>
        <c:crosses val="autoZero"/>
        <c:auto val="1"/>
        <c:lblAlgn val="ctr"/>
        <c:lblOffset val="100"/>
        <c:noMultiLvlLbl val="0"/>
      </c:catAx>
      <c:valAx>
        <c:axId val="120633216"/>
        <c:scaling>
          <c:orientation val="minMax"/>
        </c:scaling>
        <c:delete val="1"/>
        <c:axPos val="l"/>
        <c:numFmt formatCode="General" sourceLinked="1"/>
        <c:majorTickMark val="out"/>
        <c:minorTickMark val="none"/>
        <c:tickLblPos val="nextTo"/>
        <c:crossAx val="12061798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overlay val="0"/>
    </c:title>
    <c:autoTitleDeleted val="0"/>
    <c:plotArea>
      <c:layout>
        <c:manualLayout>
          <c:layoutTarget val="inner"/>
          <c:xMode val="edge"/>
          <c:yMode val="edge"/>
          <c:x val="2.7672955974842768E-2"/>
          <c:y val="0.19100960925392854"/>
          <c:w val="0.94465408805031448"/>
          <c:h val="0.65777096117787259"/>
        </c:manualLayout>
      </c:layout>
      <c:barChart>
        <c:barDir val="col"/>
        <c:grouping val="clustered"/>
        <c:varyColors val="0"/>
        <c:ser>
          <c:idx val="0"/>
          <c:order val="0"/>
          <c:tx>
            <c:strRef>
              <c:f>Gun_convictions1!$H$7</c:f>
              <c:strCache>
                <c:ptCount val="1"/>
                <c:pt idx="0">
                  <c:v>Lake</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Gun_convictions1!$I$7:$M$7</c:f>
              <c:numCache>
                <c:formatCode>###0.00</c:formatCode>
                <c:ptCount val="5"/>
                <c:pt idx="0">
                  <c:v>2</c:v>
                </c:pt>
                <c:pt idx="1">
                  <c:v>2</c:v>
                </c:pt>
                <c:pt idx="2">
                  <c:v>7</c:v>
                </c:pt>
                <c:pt idx="3">
                  <c:v>4</c:v>
                </c:pt>
                <c:pt idx="4">
                  <c:v>5</c:v>
                </c:pt>
              </c:numCache>
            </c:numRef>
          </c:val>
        </c:ser>
        <c:dLbls>
          <c:showLegendKey val="0"/>
          <c:showVal val="1"/>
          <c:showCatName val="0"/>
          <c:showSerName val="0"/>
          <c:showPercent val="0"/>
          <c:showBubbleSize val="0"/>
        </c:dLbls>
        <c:gapWidth val="150"/>
        <c:overlap val="-25"/>
        <c:axId val="120665984"/>
        <c:axId val="120754944"/>
      </c:barChart>
      <c:catAx>
        <c:axId val="120665984"/>
        <c:scaling>
          <c:orientation val="minMax"/>
        </c:scaling>
        <c:delete val="0"/>
        <c:axPos val="b"/>
        <c:majorTickMark val="none"/>
        <c:minorTickMark val="none"/>
        <c:tickLblPos val="nextTo"/>
        <c:txPr>
          <a:bodyPr/>
          <a:lstStyle/>
          <a:p>
            <a:pPr>
              <a:defRPr sz="800"/>
            </a:pPr>
            <a:endParaRPr lang="en-US"/>
          </a:p>
        </c:txPr>
        <c:crossAx val="120754944"/>
        <c:crosses val="autoZero"/>
        <c:auto val="1"/>
        <c:lblAlgn val="ctr"/>
        <c:lblOffset val="100"/>
        <c:noMultiLvlLbl val="0"/>
      </c:catAx>
      <c:valAx>
        <c:axId val="120754944"/>
        <c:scaling>
          <c:orientation val="minMax"/>
        </c:scaling>
        <c:delete val="1"/>
        <c:axPos val="l"/>
        <c:numFmt formatCode="#,##0" sourceLinked="0"/>
        <c:majorTickMark val="out"/>
        <c:minorTickMark val="none"/>
        <c:tickLblPos val="nextTo"/>
        <c:crossAx val="120665984"/>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2.7110289587184228E-2"/>
          <c:y val="0.16053241788053718"/>
          <c:w val="0.9457794208256316"/>
          <c:h val="0.63207275262981577"/>
        </c:manualLayout>
      </c:layout>
      <c:barChart>
        <c:barDir val="col"/>
        <c:grouping val="clustered"/>
        <c:varyColors val="0"/>
        <c:ser>
          <c:idx val="0"/>
          <c:order val="0"/>
          <c:tx>
            <c:strRef>
              <c:f>gun_convictions!$R$28</c:f>
              <c:strCache>
                <c:ptCount val="1"/>
                <c:pt idx="0">
                  <c:v>Lake</c:v>
                </c:pt>
              </c:strCache>
            </c:strRef>
          </c:tx>
          <c:spPr>
            <a:solidFill>
              <a:schemeClr val="accent2"/>
            </a:solidFill>
            <a:ln>
              <a:solidFill>
                <a:schemeClr val="accent2"/>
              </a:solidFill>
            </a:ln>
          </c:spPr>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gun_convictions!$S$28:$X$28</c:f>
              <c:numCache>
                <c:formatCode>###0.0%</c:formatCode>
                <c:ptCount val="6"/>
                <c:pt idx="0">
                  <c:v>0.17391304347826086</c:v>
                </c:pt>
                <c:pt idx="1">
                  <c:v>0.22950819672131145</c:v>
                </c:pt>
                <c:pt idx="2">
                  <c:v>0.72549019607843135</c:v>
                </c:pt>
                <c:pt idx="3">
                  <c:v>0.59722222222222221</c:v>
                </c:pt>
                <c:pt idx="4">
                  <c:v>0.75</c:v>
                </c:pt>
                <c:pt idx="5">
                  <c:v>0.51950718685831621</c:v>
                </c:pt>
              </c:numCache>
            </c:numRef>
          </c:val>
        </c:ser>
        <c:dLbls>
          <c:showLegendKey val="0"/>
          <c:showVal val="1"/>
          <c:showCatName val="0"/>
          <c:showSerName val="0"/>
          <c:showPercent val="0"/>
          <c:showBubbleSize val="0"/>
        </c:dLbls>
        <c:gapWidth val="150"/>
        <c:overlap val="-25"/>
        <c:axId val="139150464"/>
        <c:axId val="139152000"/>
      </c:barChart>
      <c:catAx>
        <c:axId val="139150464"/>
        <c:scaling>
          <c:orientation val="minMax"/>
        </c:scaling>
        <c:delete val="0"/>
        <c:axPos val="b"/>
        <c:majorTickMark val="none"/>
        <c:minorTickMark val="none"/>
        <c:tickLblPos val="nextTo"/>
        <c:txPr>
          <a:bodyPr/>
          <a:lstStyle/>
          <a:p>
            <a:pPr>
              <a:defRPr sz="800"/>
            </a:pPr>
            <a:endParaRPr lang="en-US"/>
          </a:p>
        </c:txPr>
        <c:crossAx val="139152000"/>
        <c:crosses val="autoZero"/>
        <c:auto val="1"/>
        <c:lblAlgn val="ctr"/>
        <c:lblOffset val="100"/>
        <c:noMultiLvlLbl val="0"/>
      </c:catAx>
      <c:valAx>
        <c:axId val="139152000"/>
        <c:scaling>
          <c:orientation val="minMax"/>
        </c:scaling>
        <c:delete val="1"/>
        <c:axPos val="l"/>
        <c:numFmt formatCode="###0.0%" sourceLinked="1"/>
        <c:majorTickMark val="out"/>
        <c:minorTickMark val="none"/>
        <c:tickLblPos val="nextTo"/>
        <c:crossAx val="139150464"/>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Total Number of </a:t>
            </a:r>
            <a:r>
              <a:rPr lang="en-US" sz="1400" dirty="0" smtClean="0"/>
              <a:t>Murder and Firearm-involved</a:t>
            </a:r>
            <a:r>
              <a:rPr lang="en-US" sz="1400" baseline="0" dirty="0" smtClean="0"/>
              <a:t> </a:t>
            </a:r>
            <a:r>
              <a:rPr lang="en-US" sz="1400" baseline="0" dirty="0"/>
              <a:t>Arrests</a:t>
            </a:r>
            <a:endParaRPr lang="en-US" sz="1400" dirty="0"/>
          </a:p>
        </c:rich>
      </c:tx>
      <c:layout>
        <c:manualLayout>
          <c:xMode val="edge"/>
          <c:yMode val="edge"/>
          <c:x val="0.16295549537421142"/>
          <c:y val="0"/>
        </c:manualLayout>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gun!$B$53</c:f>
              <c:strCache>
                <c:ptCount val="1"/>
                <c:pt idx="0">
                  <c:v>Lake</c:v>
                </c:pt>
              </c:strCache>
            </c:strRef>
          </c:tx>
          <c:spPr>
            <a:ln>
              <a:solidFill>
                <a:schemeClr val="accent4"/>
              </a:solidFill>
            </a:ln>
          </c:spPr>
          <c:marker>
            <c:spPr>
              <a:solidFill>
                <a:schemeClr val="accent4"/>
              </a:solidFill>
              <a:ln>
                <a:solidFill>
                  <a:schemeClr val="accent4"/>
                </a:solidFill>
              </a:ln>
            </c:spPr>
          </c:marker>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gun!$C$53:$L$53</c:f>
              <c:numCache>
                <c:formatCode>###0</c:formatCode>
                <c:ptCount val="10"/>
                <c:pt idx="0">
                  <c:v>496</c:v>
                </c:pt>
                <c:pt idx="1">
                  <c:v>563</c:v>
                </c:pt>
                <c:pt idx="2">
                  <c:v>533</c:v>
                </c:pt>
                <c:pt idx="3">
                  <c:v>536</c:v>
                </c:pt>
                <c:pt idx="4">
                  <c:v>519</c:v>
                </c:pt>
                <c:pt idx="5">
                  <c:v>487</c:v>
                </c:pt>
                <c:pt idx="6">
                  <c:v>456</c:v>
                </c:pt>
                <c:pt idx="7">
                  <c:v>450</c:v>
                </c:pt>
                <c:pt idx="8">
                  <c:v>438</c:v>
                </c:pt>
                <c:pt idx="9">
                  <c:v>457</c:v>
                </c:pt>
              </c:numCache>
            </c:numRef>
          </c:val>
          <c:smooth val="0"/>
        </c:ser>
        <c:dLbls>
          <c:showLegendKey val="0"/>
          <c:showVal val="0"/>
          <c:showCatName val="0"/>
          <c:showSerName val="0"/>
          <c:showPercent val="0"/>
          <c:showBubbleSize val="0"/>
        </c:dLbls>
        <c:marker val="1"/>
        <c:smooth val="0"/>
        <c:axId val="139203712"/>
        <c:axId val="139205248"/>
      </c:lineChart>
      <c:catAx>
        <c:axId val="139203712"/>
        <c:scaling>
          <c:orientation val="minMax"/>
        </c:scaling>
        <c:delete val="0"/>
        <c:axPos val="b"/>
        <c:majorTickMark val="out"/>
        <c:minorTickMark val="none"/>
        <c:tickLblPos val="nextTo"/>
        <c:crossAx val="139205248"/>
        <c:crosses val="autoZero"/>
        <c:auto val="1"/>
        <c:lblAlgn val="ctr"/>
        <c:lblOffset val="100"/>
        <c:noMultiLvlLbl val="0"/>
      </c:catAx>
      <c:valAx>
        <c:axId val="139205248"/>
        <c:scaling>
          <c:orientation val="minMax"/>
        </c:scaling>
        <c:delete val="0"/>
        <c:axPos val="l"/>
        <c:majorGridlines/>
        <c:numFmt formatCode="###0" sourceLinked="1"/>
        <c:majorTickMark val="out"/>
        <c:minorTickMark val="none"/>
        <c:tickLblPos val="nextTo"/>
        <c:crossAx val="1392037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 100,000</a:t>
            </a:r>
            <a:r>
              <a:rPr lang="en-US" sz="1400" baseline="0" dirty="0" smtClean="0"/>
              <a:t> Persons</a:t>
            </a:r>
            <a:endParaRPr lang="en-US" sz="1400" dirty="0"/>
          </a:p>
        </c:rich>
      </c:tx>
      <c:layout/>
      <c:overlay val="0"/>
    </c:title>
    <c:autoTitleDeleted val="0"/>
    <c:plotArea>
      <c:layout>
        <c:manualLayout>
          <c:layoutTarget val="inner"/>
          <c:xMode val="edge"/>
          <c:yMode val="edge"/>
          <c:x val="0.10015507436570428"/>
          <c:y val="0.21959803926051266"/>
          <c:w val="0.86427077865266844"/>
          <c:h val="0.66850179708660584"/>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crime!$BC$165:$BW$165</c:f>
              <c:numCache>
                <c:formatCode>General</c:formatCode>
                <c:ptCount val="21"/>
                <c:pt idx="0">
                  <c:v>3181.2999999999997</c:v>
                </c:pt>
                <c:pt idx="1">
                  <c:v>3207.2000000000003</c:v>
                </c:pt>
                <c:pt idx="2">
                  <c:v>3141.3</c:v>
                </c:pt>
                <c:pt idx="3">
                  <c:v>2748.3999999999996</c:v>
                </c:pt>
                <c:pt idx="4">
                  <c:v>2578.4</c:v>
                </c:pt>
                <c:pt idx="5">
                  <c:v>2313.6</c:v>
                </c:pt>
                <c:pt idx="6">
                  <c:v>2358.6999999999998</c:v>
                </c:pt>
                <c:pt idx="7">
                  <c:v>2208.5</c:v>
                </c:pt>
                <c:pt idx="8">
                  <c:v>2147.6999999999998</c:v>
                </c:pt>
                <c:pt idx="9">
                  <c:v>2160.1999999999998</c:v>
                </c:pt>
                <c:pt idx="10">
                  <c:v>2135</c:v>
                </c:pt>
                <c:pt idx="11">
                  <c:v>2015.5</c:v>
                </c:pt>
                <c:pt idx="12">
                  <c:v>2066.6</c:v>
                </c:pt>
                <c:pt idx="13">
                  <c:v>2044.5</c:v>
                </c:pt>
                <c:pt idx="14">
                  <c:v>1982.9</c:v>
                </c:pt>
                <c:pt idx="15">
                  <c:v>1987.8000000000002</c:v>
                </c:pt>
                <c:pt idx="16">
                  <c:v>1782.7</c:v>
                </c:pt>
                <c:pt idx="17">
                  <c:v>1864</c:v>
                </c:pt>
                <c:pt idx="18">
                  <c:v>1819.7</c:v>
                </c:pt>
                <c:pt idx="19">
                  <c:v>1708.9</c:v>
                </c:pt>
                <c:pt idx="20">
                  <c:v>1566.2</c:v>
                </c:pt>
              </c:numCache>
            </c:numRef>
          </c:val>
          <c:smooth val="0"/>
        </c:ser>
        <c:dLbls>
          <c:showLegendKey val="0"/>
          <c:showVal val="0"/>
          <c:showCatName val="0"/>
          <c:showSerName val="0"/>
          <c:showPercent val="0"/>
          <c:showBubbleSize val="0"/>
        </c:dLbls>
        <c:marker val="1"/>
        <c:smooth val="0"/>
        <c:axId val="105421056"/>
        <c:axId val="105426944"/>
      </c:lineChart>
      <c:catAx>
        <c:axId val="105421056"/>
        <c:scaling>
          <c:orientation val="minMax"/>
        </c:scaling>
        <c:delete val="0"/>
        <c:axPos val="b"/>
        <c:numFmt formatCode="General" sourceLinked="1"/>
        <c:majorTickMark val="out"/>
        <c:minorTickMark val="none"/>
        <c:tickLblPos val="nextTo"/>
        <c:crossAx val="105426944"/>
        <c:crosses val="autoZero"/>
        <c:auto val="1"/>
        <c:lblAlgn val="ctr"/>
        <c:lblOffset val="100"/>
        <c:tickLblSkip val="2"/>
        <c:noMultiLvlLbl val="0"/>
      </c:catAx>
      <c:valAx>
        <c:axId val="105426944"/>
        <c:scaling>
          <c:orientation val="minMax"/>
        </c:scaling>
        <c:delete val="0"/>
        <c:axPos val="l"/>
        <c:majorGridlines/>
        <c:numFmt formatCode="General" sourceLinked="1"/>
        <c:majorTickMark val="out"/>
        <c:minorTickMark val="none"/>
        <c:tickLblPos val="nextTo"/>
        <c:crossAx val="105421056"/>
        <c:crosses val="autoZero"/>
        <c:crossBetween val="between"/>
      </c:valAx>
      <c:spPr>
        <a:noFill/>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a:t>
            </a:r>
            <a:r>
              <a:rPr lang="en-US" sz="1400" baseline="0" dirty="0" smtClean="0"/>
              <a:t> Persons</a:t>
            </a:r>
            <a:endParaRPr lang="en-US" sz="1400" dirty="0"/>
          </a:p>
        </c:rich>
      </c:tx>
      <c:layout>
        <c:manualLayout>
          <c:xMode val="edge"/>
          <c:yMode val="edge"/>
          <c:x val="0.14004155730533679"/>
          <c:y val="8.9335551012182345E-3"/>
        </c:manualLayout>
      </c:layout>
      <c:overlay val="0"/>
    </c:title>
    <c:autoTitleDeleted val="0"/>
    <c:plotArea>
      <c:layout>
        <c:manualLayout>
          <c:layoutTarget val="inner"/>
          <c:xMode val="edge"/>
          <c:yMode val="edge"/>
          <c:x val="0.10571062992125985"/>
          <c:y val="0.22406481681112178"/>
          <c:w val="0.86427077865266844"/>
          <c:h val="0.64170113178295107"/>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crime!$P$165:$AJ$165</c:f>
              <c:numCache>
                <c:formatCode>General</c:formatCode>
                <c:ptCount val="21"/>
                <c:pt idx="0">
                  <c:v>278.70000000000005</c:v>
                </c:pt>
                <c:pt idx="1">
                  <c:v>338.3</c:v>
                </c:pt>
                <c:pt idx="2">
                  <c:v>277.3</c:v>
                </c:pt>
                <c:pt idx="3">
                  <c:v>237.8</c:v>
                </c:pt>
                <c:pt idx="4">
                  <c:v>205.49999999999997</c:v>
                </c:pt>
                <c:pt idx="5">
                  <c:v>211.70000000000002</c:v>
                </c:pt>
                <c:pt idx="6">
                  <c:v>197.70000000000002</c:v>
                </c:pt>
                <c:pt idx="7">
                  <c:v>162.5</c:v>
                </c:pt>
                <c:pt idx="8">
                  <c:v>215.9</c:v>
                </c:pt>
                <c:pt idx="9">
                  <c:v>223.8</c:v>
                </c:pt>
                <c:pt idx="10">
                  <c:v>193.3</c:v>
                </c:pt>
                <c:pt idx="11">
                  <c:v>207.1</c:v>
                </c:pt>
                <c:pt idx="12">
                  <c:v>206.8</c:v>
                </c:pt>
                <c:pt idx="13">
                  <c:v>197.7</c:v>
                </c:pt>
                <c:pt idx="14">
                  <c:v>187.8</c:v>
                </c:pt>
                <c:pt idx="15">
                  <c:v>207.5</c:v>
                </c:pt>
                <c:pt idx="16">
                  <c:v>132.6</c:v>
                </c:pt>
                <c:pt idx="17">
                  <c:v>166.20000000000002</c:v>
                </c:pt>
                <c:pt idx="18">
                  <c:v>152.6</c:v>
                </c:pt>
                <c:pt idx="19">
                  <c:v>156.30000000000001</c:v>
                </c:pt>
                <c:pt idx="20">
                  <c:v>146.30000000000001</c:v>
                </c:pt>
              </c:numCache>
            </c:numRef>
          </c:val>
          <c:smooth val="0"/>
        </c:ser>
        <c:ser>
          <c:idx val="11"/>
          <c:order val="1"/>
          <c:tx>
            <c:v>Drug Arrests</c:v>
          </c:tx>
          <c:marker>
            <c:symbol val="circle"/>
            <c:size val="7"/>
          </c:marker>
          <c:val>
            <c:numRef>
              <c:f>crime!$CD$165:$CX$165</c:f>
              <c:numCache>
                <c:formatCode>General</c:formatCode>
                <c:ptCount val="21"/>
                <c:pt idx="0">
                  <c:v>313.10000000000002</c:v>
                </c:pt>
                <c:pt idx="1">
                  <c:v>365.5</c:v>
                </c:pt>
                <c:pt idx="2">
                  <c:v>368.5</c:v>
                </c:pt>
                <c:pt idx="3">
                  <c:v>435.5</c:v>
                </c:pt>
                <c:pt idx="4">
                  <c:v>492.7</c:v>
                </c:pt>
                <c:pt idx="5">
                  <c:v>578.4</c:v>
                </c:pt>
                <c:pt idx="6">
                  <c:v>560.4</c:v>
                </c:pt>
                <c:pt idx="7">
                  <c:v>511.4</c:v>
                </c:pt>
                <c:pt idx="8">
                  <c:v>490.5</c:v>
                </c:pt>
                <c:pt idx="9">
                  <c:v>484.6</c:v>
                </c:pt>
                <c:pt idx="10">
                  <c:v>534.70000000000005</c:v>
                </c:pt>
                <c:pt idx="11">
                  <c:v>543.20000000000005</c:v>
                </c:pt>
                <c:pt idx="12">
                  <c:v>557.70000000000005</c:v>
                </c:pt>
                <c:pt idx="13">
                  <c:v>588.20000000000005</c:v>
                </c:pt>
                <c:pt idx="14">
                  <c:v>475.5</c:v>
                </c:pt>
                <c:pt idx="15">
                  <c:v>492.6</c:v>
                </c:pt>
                <c:pt idx="16">
                  <c:v>503.20000000000005</c:v>
                </c:pt>
                <c:pt idx="17">
                  <c:v>532.29999999999995</c:v>
                </c:pt>
                <c:pt idx="18">
                  <c:v>589.09999999999991</c:v>
                </c:pt>
                <c:pt idx="19">
                  <c:v>630.70000000000005</c:v>
                </c:pt>
                <c:pt idx="20">
                  <c:v>574.90000000000009</c:v>
                </c:pt>
              </c:numCache>
            </c:numRef>
          </c:val>
          <c:smooth val="0"/>
        </c:ser>
        <c:dLbls>
          <c:showLegendKey val="0"/>
          <c:showVal val="0"/>
          <c:showCatName val="0"/>
          <c:showSerName val="0"/>
          <c:showPercent val="0"/>
          <c:showBubbleSize val="0"/>
        </c:dLbls>
        <c:marker val="1"/>
        <c:smooth val="0"/>
        <c:axId val="110498560"/>
        <c:axId val="110500096"/>
      </c:lineChart>
      <c:catAx>
        <c:axId val="110498560"/>
        <c:scaling>
          <c:orientation val="minMax"/>
        </c:scaling>
        <c:delete val="0"/>
        <c:axPos val="b"/>
        <c:numFmt formatCode="General" sourceLinked="1"/>
        <c:majorTickMark val="out"/>
        <c:minorTickMark val="none"/>
        <c:tickLblPos val="nextTo"/>
        <c:crossAx val="110500096"/>
        <c:crosses val="autoZero"/>
        <c:auto val="1"/>
        <c:lblAlgn val="ctr"/>
        <c:lblOffset val="100"/>
        <c:tickLblSkip val="2"/>
        <c:noMultiLvlLbl val="0"/>
      </c:catAx>
      <c:valAx>
        <c:axId val="110500096"/>
        <c:scaling>
          <c:orientation val="minMax"/>
        </c:scaling>
        <c:delete val="0"/>
        <c:axPos val="l"/>
        <c:majorGridlines/>
        <c:numFmt formatCode="General" sourceLinked="1"/>
        <c:majorTickMark val="out"/>
        <c:minorTickMark val="none"/>
        <c:tickLblPos val="nextTo"/>
        <c:crossAx val="110498560"/>
        <c:crosses val="autoZero"/>
        <c:crossBetween val="between"/>
        <c:majorUnit val="200"/>
      </c:valAx>
    </c:plotArea>
    <c:legend>
      <c:legendPos val="r"/>
      <c:layout>
        <c:manualLayout>
          <c:xMode val="edge"/>
          <c:yMode val="edge"/>
          <c:x val="0.10370778652668418"/>
          <c:y val="0.24602166633312383"/>
          <c:w val="0.34073665791776026"/>
          <c:h val="0.11278050571659598"/>
        </c:manualLayout>
      </c:layout>
      <c:overlay val="1"/>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overlay val="0"/>
    </c:title>
    <c:autoTitleDeleted val="0"/>
    <c:plotArea>
      <c:layout>
        <c:manualLayout>
          <c:layoutTarget val="inner"/>
          <c:xMode val="edge"/>
          <c:yMode val="edge"/>
          <c:x val="7.1976368807557589E-2"/>
          <c:y val="0.24379006860684588"/>
          <c:w val="0.902471947104173"/>
          <c:h val="0.65100615437929121"/>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1"/>
          <c:order val="9"/>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0"/>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1"/>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2"/>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3"/>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4"/>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5"/>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6"/>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7"/>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8"/>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19"/>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0"/>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1"/>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2"/>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3"/>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4"/>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5"/>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6"/>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7"/>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8"/>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29"/>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0"/>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1"/>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2"/>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3"/>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4"/>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5"/>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6"/>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7"/>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8"/>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39"/>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0"/>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1"/>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2"/>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3"/>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4"/>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5"/>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6"/>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7"/>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8"/>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49"/>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0"/>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1"/>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2"/>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3"/>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4"/>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5"/>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6"/>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7"/>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8"/>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59"/>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0"/>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1"/>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2"/>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3"/>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4"/>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5"/>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6"/>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7"/>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8"/>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69"/>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0"/>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1"/>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2"/>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3"/>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4"/>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5"/>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6"/>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7"/>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8"/>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79"/>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0"/>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1"/>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2"/>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3"/>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4"/>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5"/>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6"/>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7"/>
          <c:tx>
            <c:strRef>
              <c:f>'Total Violent Index (VI)'!$C$165</c:f>
              <c:strCache>
                <c:ptCount val="1"/>
                <c:pt idx="0">
                  <c:v>Lake</c:v>
                </c:pt>
              </c:strCache>
            </c:strRef>
          </c:tx>
          <c:spPr>
            <a:ln>
              <a:solidFill>
                <a:schemeClr val="accent4"/>
              </a:solidFill>
            </a:ln>
          </c:spPr>
          <c:marker>
            <c:spPr>
              <a:solidFill>
                <a:schemeClr val="accent4"/>
              </a:solidFill>
              <a:ln>
                <a:solidFill>
                  <a:schemeClr val="accent4"/>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(VI)'!$V$165:$AJ$165</c:f>
              <c:numCache>
                <c:formatCode>General</c:formatCode>
                <c:ptCount val="15"/>
                <c:pt idx="0">
                  <c:v>197.70000000000002</c:v>
                </c:pt>
                <c:pt idx="1">
                  <c:v>162.5</c:v>
                </c:pt>
                <c:pt idx="2">
                  <c:v>215.9</c:v>
                </c:pt>
                <c:pt idx="3">
                  <c:v>223.8</c:v>
                </c:pt>
                <c:pt idx="4">
                  <c:v>193.3</c:v>
                </c:pt>
                <c:pt idx="5">
                  <c:v>207.1</c:v>
                </c:pt>
                <c:pt idx="6">
                  <c:v>206.8</c:v>
                </c:pt>
                <c:pt idx="7">
                  <c:v>197.7</c:v>
                </c:pt>
                <c:pt idx="8">
                  <c:v>187.8</c:v>
                </c:pt>
                <c:pt idx="9">
                  <c:v>207.5</c:v>
                </c:pt>
                <c:pt idx="10">
                  <c:v>132.6</c:v>
                </c:pt>
                <c:pt idx="11">
                  <c:v>166.20000000000002</c:v>
                </c:pt>
                <c:pt idx="12">
                  <c:v>152.6</c:v>
                </c:pt>
                <c:pt idx="13">
                  <c:v>156.30000000000001</c:v>
                </c:pt>
                <c:pt idx="14">
                  <c:v>146.30000000000001</c:v>
                </c:pt>
              </c:numCache>
            </c:numRef>
          </c:val>
          <c:smooth val="0"/>
        </c:ser>
        <c:ser>
          <c:idx val="100"/>
          <c:order val="88"/>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89"/>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0"/>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16118272"/>
        <c:axId val="116120192"/>
      </c:lineChart>
      <c:catAx>
        <c:axId val="116118272"/>
        <c:scaling>
          <c:orientation val="minMax"/>
        </c:scaling>
        <c:delete val="0"/>
        <c:axPos val="b"/>
        <c:numFmt formatCode="General" sourceLinked="1"/>
        <c:majorTickMark val="none"/>
        <c:minorTickMark val="none"/>
        <c:tickLblPos val="nextTo"/>
        <c:crossAx val="116120192"/>
        <c:crosses val="autoZero"/>
        <c:auto val="1"/>
        <c:lblAlgn val="ctr"/>
        <c:lblOffset val="100"/>
        <c:tickLblSkip val="2"/>
        <c:noMultiLvlLbl val="0"/>
      </c:catAx>
      <c:valAx>
        <c:axId val="116120192"/>
        <c:scaling>
          <c:orientation val="minMax"/>
        </c:scaling>
        <c:delete val="0"/>
        <c:axPos val="l"/>
        <c:majorGridlines/>
        <c:numFmt formatCode="General" sourceLinked="1"/>
        <c:majorTickMark val="none"/>
        <c:minorTickMark val="none"/>
        <c:tickLblPos val="nextTo"/>
        <c:spPr>
          <a:ln w="9525">
            <a:noFill/>
          </a:ln>
        </c:spPr>
        <c:crossAx val="116118272"/>
        <c:crosses val="autoZero"/>
        <c:crossBetween val="between"/>
        <c:majorUnit val="200"/>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Arrest Rate per 100,000 Persons</a:t>
            </a:r>
          </a:p>
          <a:p>
            <a:pPr>
              <a:defRPr sz="1600"/>
            </a:pPr>
            <a:endParaRPr lang="en-US" sz="160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arrest'!$C$165</c:f>
              <c:strCache>
                <c:ptCount val="1"/>
                <c:pt idx="0">
                  <c:v>Lake</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arrest'!$V$165:$AJ$165</c:f>
              <c:numCache>
                <c:formatCode>General</c:formatCode>
                <c:ptCount val="15"/>
                <c:pt idx="0">
                  <c:v>117.79999999999998</c:v>
                </c:pt>
                <c:pt idx="1">
                  <c:v>91.399999999999991</c:v>
                </c:pt>
                <c:pt idx="2">
                  <c:v>116.30000000000001</c:v>
                </c:pt>
                <c:pt idx="3">
                  <c:v>108.2</c:v>
                </c:pt>
                <c:pt idx="4">
                  <c:v>97.5</c:v>
                </c:pt>
                <c:pt idx="5">
                  <c:v>122</c:v>
                </c:pt>
                <c:pt idx="6">
                  <c:v>110.7</c:v>
                </c:pt>
                <c:pt idx="7">
                  <c:v>115.2</c:v>
                </c:pt>
                <c:pt idx="8">
                  <c:v>108.7</c:v>
                </c:pt>
                <c:pt idx="9">
                  <c:v>133.69999999999999</c:v>
                </c:pt>
                <c:pt idx="10">
                  <c:v>86</c:v>
                </c:pt>
                <c:pt idx="11">
                  <c:v>100</c:v>
                </c:pt>
                <c:pt idx="12">
                  <c:v>82.2</c:v>
                </c:pt>
                <c:pt idx="13">
                  <c:v>78.100000000000009</c:v>
                </c:pt>
                <c:pt idx="14">
                  <c:v>73.099999999999994</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10821376"/>
        <c:axId val="110822912"/>
      </c:lineChart>
      <c:catAx>
        <c:axId val="110821376"/>
        <c:scaling>
          <c:orientation val="minMax"/>
        </c:scaling>
        <c:delete val="0"/>
        <c:axPos val="b"/>
        <c:numFmt formatCode="General" sourceLinked="1"/>
        <c:majorTickMark val="none"/>
        <c:minorTickMark val="none"/>
        <c:tickLblPos val="nextTo"/>
        <c:crossAx val="110822912"/>
        <c:crosses val="autoZero"/>
        <c:auto val="1"/>
        <c:lblAlgn val="ctr"/>
        <c:lblOffset val="100"/>
        <c:tickLblSkip val="2"/>
        <c:noMultiLvlLbl val="0"/>
      </c:catAx>
      <c:valAx>
        <c:axId val="110822912"/>
        <c:scaling>
          <c:orientation val="minMax"/>
        </c:scaling>
        <c:delete val="0"/>
        <c:axPos val="l"/>
        <c:majorGridlines/>
        <c:numFmt formatCode="General" sourceLinked="1"/>
        <c:majorTickMark val="none"/>
        <c:minorTickMark val="none"/>
        <c:tickLblPos val="nextTo"/>
        <c:spPr>
          <a:ln w="9525">
            <a:noFill/>
          </a:ln>
        </c:spPr>
        <c:crossAx val="110821376"/>
        <c:crosses val="autoZero"/>
        <c:crossBetween val="between"/>
        <c:majorUnit val="100"/>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Crimes</a:t>
            </a:r>
            <a:endParaRPr lang="en-US" sz="1400"/>
          </a:p>
        </c:rich>
      </c:tx>
      <c:layout>
        <c:manualLayout>
          <c:xMode val="edge"/>
          <c:yMode val="edge"/>
          <c:x val="0.13531806615776082"/>
          <c:y val="5.5555555555555552E-2"/>
        </c:manualLayout>
      </c:layout>
      <c:overlay val="0"/>
    </c:title>
    <c:autoTitleDeleted val="0"/>
    <c:plotArea>
      <c:layout>
        <c:manualLayout>
          <c:layoutTarget val="inner"/>
          <c:xMode val="edge"/>
          <c:yMode val="edge"/>
          <c:x val="0.12250566007493338"/>
          <c:y val="0.17255577427821522"/>
          <c:w val="0.75504426353485476"/>
          <c:h val="0.77339603382910471"/>
        </c:manualLayout>
      </c:layout>
      <c:pieChart>
        <c:varyColors val="1"/>
        <c:ser>
          <c:idx val="0"/>
          <c:order val="0"/>
          <c:tx>
            <c:strRef>
              <c:f>'VI Crime_Arrest'!$M$55</c:f>
              <c:strCache>
                <c:ptCount val="1"/>
                <c:pt idx="0">
                  <c:v>Lake</c:v>
                </c:pt>
              </c:strCache>
            </c:strRef>
          </c:tx>
          <c:spPr>
            <a:ln>
              <a:solidFill>
                <a:schemeClr val="bg1"/>
              </a:solidFill>
            </a:ln>
          </c:spPr>
          <c:dLbls>
            <c:dLbl>
              <c:idx val="0"/>
              <c:layout>
                <c:manualLayout>
                  <c:x val="-4.0071326961992345E-7"/>
                  <c:y val="-6.0456036745406824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Crime_Arrest'!$N$55:$Q$55</c:f>
              <c:numCache>
                <c:formatCode>0%</c:formatCode>
                <c:ptCount val="4"/>
                <c:pt idx="0">
                  <c:v>1.0566037735849057E-2</c:v>
                </c:pt>
                <c:pt idx="1">
                  <c:v>0.13792452830188678</c:v>
                </c:pt>
                <c:pt idx="2">
                  <c:v>0.26867924528301884</c:v>
                </c:pt>
                <c:pt idx="3">
                  <c:v>0.5828301886792453</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overlay val="0"/>
    </c:title>
    <c:autoTitleDeleted val="0"/>
    <c:plotArea>
      <c:layout>
        <c:manualLayout>
          <c:layoutTarget val="inner"/>
          <c:xMode val="edge"/>
          <c:yMode val="edge"/>
          <c:x val="0.13303309411046865"/>
          <c:y val="0.17302446446756647"/>
          <c:w val="0.72643480450552544"/>
          <c:h val="0.67884055431602708"/>
        </c:manualLayout>
      </c:layout>
      <c:pieChart>
        <c:varyColors val="1"/>
        <c:ser>
          <c:idx val="0"/>
          <c:order val="0"/>
          <c:tx>
            <c:strRef>
              <c:f>'VI Crime_Arrest'!$M$55</c:f>
              <c:strCache>
                <c:ptCount val="1"/>
                <c:pt idx="0">
                  <c:v>Lake</c:v>
                </c:pt>
              </c:strCache>
            </c:strRef>
          </c:tx>
          <c:spPr>
            <a:ln>
              <a:solidFill>
                <a:schemeClr val="bg1"/>
              </a:solidFill>
            </a:ln>
          </c:spPr>
          <c:dLbls>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Crime_Arrest'!$R$55:$U$55</c:f>
              <c:numCache>
                <c:formatCode>0%</c:formatCode>
                <c:ptCount val="4"/>
                <c:pt idx="0">
                  <c:v>2.3389830508474575E-2</c:v>
                </c:pt>
                <c:pt idx="1">
                  <c:v>7.2203389830508474E-2</c:v>
                </c:pt>
                <c:pt idx="2">
                  <c:v>0.16983050847457626</c:v>
                </c:pt>
                <c:pt idx="3">
                  <c:v>0.73457627118644064</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0716236128378689"/>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bat'!$C$165</c:f>
              <c:strCache>
                <c:ptCount val="1"/>
                <c:pt idx="0">
                  <c:v>Lake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bat'!$P$165:$AJ$165</c:f>
              <c:numCache>
                <c:formatCode>General</c:formatCode>
                <c:ptCount val="21"/>
                <c:pt idx="0">
                  <c:v>4.8</c:v>
                </c:pt>
                <c:pt idx="1">
                  <c:v>3.3</c:v>
                </c:pt>
                <c:pt idx="2">
                  <c:v>1.2</c:v>
                </c:pt>
                <c:pt idx="3">
                  <c:v>3.4</c:v>
                </c:pt>
                <c:pt idx="4">
                  <c:v>2.1</c:v>
                </c:pt>
                <c:pt idx="5">
                  <c:v>1.1000000000000001</c:v>
                </c:pt>
                <c:pt idx="6">
                  <c:v>1.1000000000000001</c:v>
                </c:pt>
                <c:pt idx="7">
                  <c:v>2.7</c:v>
                </c:pt>
                <c:pt idx="8">
                  <c:v>1.2</c:v>
                </c:pt>
                <c:pt idx="9">
                  <c:v>2.2000000000000002</c:v>
                </c:pt>
                <c:pt idx="10">
                  <c:v>1.3</c:v>
                </c:pt>
                <c:pt idx="11">
                  <c:v>1.9</c:v>
                </c:pt>
                <c:pt idx="12">
                  <c:v>1.4</c:v>
                </c:pt>
                <c:pt idx="13">
                  <c:v>1.4</c:v>
                </c:pt>
                <c:pt idx="14">
                  <c:v>1.4</c:v>
                </c:pt>
                <c:pt idx="15">
                  <c:v>1.3</c:v>
                </c:pt>
                <c:pt idx="16">
                  <c:v>1.7</c:v>
                </c:pt>
                <c:pt idx="17">
                  <c:v>1.3</c:v>
                </c:pt>
                <c:pt idx="18">
                  <c:v>1</c:v>
                </c:pt>
                <c:pt idx="19">
                  <c:v>2.1</c:v>
                </c:pt>
                <c:pt idx="20">
                  <c:v>1.8</c:v>
                </c:pt>
              </c:numCache>
            </c:numRef>
          </c:val>
          <c:smooth val="0"/>
        </c:ser>
        <c:dLbls>
          <c:showLegendKey val="0"/>
          <c:showVal val="0"/>
          <c:showCatName val="0"/>
          <c:showSerName val="0"/>
          <c:showPercent val="0"/>
          <c:showBubbleSize val="0"/>
        </c:dLbls>
        <c:marker val="1"/>
        <c:smooth val="0"/>
        <c:axId val="120449280"/>
        <c:axId val="120471552"/>
      </c:lineChart>
      <c:catAx>
        <c:axId val="120449280"/>
        <c:scaling>
          <c:orientation val="minMax"/>
        </c:scaling>
        <c:delete val="0"/>
        <c:axPos val="b"/>
        <c:numFmt formatCode="General" sourceLinked="1"/>
        <c:majorTickMark val="none"/>
        <c:minorTickMark val="none"/>
        <c:tickLblPos val="nextTo"/>
        <c:crossAx val="120471552"/>
        <c:crosses val="autoZero"/>
        <c:auto val="1"/>
        <c:lblAlgn val="ctr"/>
        <c:lblOffset val="100"/>
        <c:tickLblSkip val="2"/>
        <c:noMultiLvlLbl val="0"/>
      </c:catAx>
      <c:valAx>
        <c:axId val="120471552"/>
        <c:scaling>
          <c:orientation val="minMax"/>
        </c:scaling>
        <c:delete val="0"/>
        <c:axPos val="l"/>
        <c:majorGridlines/>
        <c:numFmt formatCode="General" sourceLinked="1"/>
        <c:majorTickMark val="none"/>
        <c:minorTickMark val="none"/>
        <c:tickLblPos val="nextTo"/>
        <c:spPr>
          <a:ln w="9525">
            <a:noFill/>
          </a:ln>
        </c:spPr>
        <c:crossAx val="12044928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9.7805555555555562E-2"/>
          <c:y val="1.3888888888888888E-2"/>
        </c:manualLayout>
      </c:layout>
      <c:overlay val="0"/>
    </c:title>
    <c:autoTitleDeleted val="0"/>
    <c:plotArea>
      <c:layout>
        <c:manualLayout>
          <c:layoutTarget val="inner"/>
          <c:xMode val="edge"/>
          <c:yMode val="edge"/>
          <c:x val="7.1988407699037624E-2"/>
          <c:y val="0.21783573928258967"/>
          <c:w val="0.88401990376202977"/>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bat'!$AN$165</c:f>
              <c:strCache>
                <c:ptCount val="1"/>
                <c:pt idx="0">
                  <c:v>Lake</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bat'!$BA$165:$BU$165</c:f>
              <c:numCache>
                <c:formatCode>General</c:formatCode>
                <c:ptCount val="21"/>
                <c:pt idx="0">
                  <c:v>154.4</c:v>
                </c:pt>
                <c:pt idx="1">
                  <c:v>208.8</c:v>
                </c:pt>
                <c:pt idx="2">
                  <c:v>158.19999999999999</c:v>
                </c:pt>
                <c:pt idx="3">
                  <c:v>134.80000000000001</c:v>
                </c:pt>
                <c:pt idx="4">
                  <c:v>129.69999999999999</c:v>
                </c:pt>
                <c:pt idx="5">
                  <c:v>135.4</c:v>
                </c:pt>
                <c:pt idx="6">
                  <c:v>132.80000000000001</c:v>
                </c:pt>
                <c:pt idx="7">
                  <c:v>99.4</c:v>
                </c:pt>
                <c:pt idx="8">
                  <c:v>139.4</c:v>
                </c:pt>
                <c:pt idx="9">
                  <c:v>139.4</c:v>
                </c:pt>
                <c:pt idx="10">
                  <c:v>113.5</c:v>
                </c:pt>
                <c:pt idx="11">
                  <c:v>132.80000000000001</c:v>
                </c:pt>
                <c:pt idx="12">
                  <c:v>126.5</c:v>
                </c:pt>
                <c:pt idx="13">
                  <c:v>116.2</c:v>
                </c:pt>
                <c:pt idx="14">
                  <c:v>115.3</c:v>
                </c:pt>
                <c:pt idx="15">
                  <c:v>136.1</c:v>
                </c:pt>
                <c:pt idx="16">
                  <c:v>85.8</c:v>
                </c:pt>
                <c:pt idx="17">
                  <c:v>96.3</c:v>
                </c:pt>
                <c:pt idx="18">
                  <c:v>88.7</c:v>
                </c:pt>
                <c:pt idx="19">
                  <c:v>83.7</c:v>
                </c:pt>
                <c:pt idx="20">
                  <c:v>84.9</c:v>
                </c:pt>
              </c:numCache>
            </c:numRef>
          </c:val>
          <c:smooth val="0"/>
        </c:ser>
        <c:dLbls>
          <c:showLegendKey val="0"/>
          <c:showVal val="0"/>
          <c:showCatName val="0"/>
          <c:showSerName val="0"/>
          <c:showPercent val="0"/>
          <c:showBubbleSize val="0"/>
        </c:dLbls>
        <c:marker val="1"/>
        <c:smooth val="0"/>
        <c:axId val="120537088"/>
        <c:axId val="120538624"/>
      </c:lineChart>
      <c:catAx>
        <c:axId val="120537088"/>
        <c:scaling>
          <c:orientation val="minMax"/>
        </c:scaling>
        <c:delete val="0"/>
        <c:axPos val="b"/>
        <c:numFmt formatCode="General" sourceLinked="1"/>
        <c:majorTickMark val="none"/>
        <c:minorTickMark val="none"/>
        <c:tickLblPos val="nextTo"/>
        <c:crossAx val="120538624"/>
        <c:crosses val="autoZero"/>
        <c:auto val="1"/>
        <c:lblAlgn val="ctr"/>
        <c:lblOffset val="100"/>
        <c:tickLblSkip val="2"/>
        <c:noMultiLvlLbl val="0"/>
      </c:catAx>
      <c:valAx>
        <c:axId val="120538624"/>
        <c:scaling>
          <c:orientation val="minMax"/>
        </c:scaling>
        <c:delete val="0"/>
        <c:axPos val="l"/>
        <c:majorGridlines/>
        <c:numFmt formatCode="General" sourceLinked="1"/>
        <c:majorTickMark val="none"/>
        <c:minorTickMark val="none"/>
        <c:tickLblPos val="nextTo"/>
        <c:spPr>
          <a:ln w="9525">
            <a:noFill/>
          </a:ln>
        </c:spPr>
        <c:crossAx val="120537088"/>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0.86296</cdr:x>
      <cdr:y>0.65669</cdr:y>
    </cdr:from>
    <cdr:to>
      <cdr:x>0.98454</cdr:x>
      <cdr:y>0.73228</cdr:y>
    </cdr:to>
    <cdr:sp macro="" textlink="">
      <cdr:nvSpPr>
        <cdr:cNvPr id="2" name="TextBox 1"/>
        <cdr:cNvSpPr txBox="1"/>
      </cdr:nvSpPr>
      <cdr:spPr>
        <a:xfrm xmlns:a="http://schemas.openxmlformats.org/drawingml/2006/main">
          <a:off x="4438649" y="1985954"/>
          <a:ext cx="625351" cy="2286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Lake</a:t>
          </a:r>
        </a:p>
      </cdr:txBody>
    </cdr:sp>
  </cdr:relSizeAnchor>
  <cdr:relSizeAnchor xmlns:cdr="http://schemas.openxmlformats.org/drawingml/2006/chartDrawing">
    <cdr:from>
      <cdr:x>0.79769</cdr:x>
      <cdr:y>0.44882</cdr:y>
    </cdr:from>
    <cdr:to>
      <cdr:x>0.9537</cdr:x>
      <cdr:y>0.50866</cdr:y>
    </cdr:to>
    <cdr:sp macro="" textlink="">
      <cdr:nvSpPr>
        <cdr:cNvPr id="3" name="TextBox 1"/>
        <cdr:cNvSpPr txBox="1"/>
      </cdr:nvSpPr>
      <cdr:spPr>
        <a:xfrm xmlns:a="http://schemas.openxmlformats.org/drawingml/2006/main">
          <a:off x="4102899" y="1357313"/>
          <a:ext cx="802476" cy="18098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0.65417</cdr:x>
      <cdr:y>0.73676</cdr:y>
    </cdr:from>
    <cdr:to>
      <cdr:x>0.96458</cdr:x>
      <cdr:y>0.81701</cdr:y>
    </cdr:to>
    <cdr:sp macro="" textlink="">
      <cdr:nvSpPr>
        <cdr:cNvPr id="2" name="TextBox 1"/>
        <cdr:cNvSpPr txBox="1"/>
      </cdr:nvSpPr>
      <cdr:spPr>
        <a:xfrm xmlns:a="http://schemas.openxmlformats.org/drawingml/2006/main">
          <a:off x="2990865" y="2185996"/>
          <a:ext cx="1419195" cy="2381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Lake</a:t>
          </a:r>
        </a:p>
      </cdr:txBody>
    </cdr:sp>
  </cdr:relSizeAnchor>
  <cdr:relSizeAnchor xmlns:cdr="http://schemas.openxmlformats.org/drawingml/2006/chartDrawing">
    <cdr:from>
      <cdr:x>0.65069</cdr:x>
      <cdr:y>0.51471</cdr:y>
    </cdr:from>
    <cdr:to>
      <cdr:x>0.96111</cdr:x>
      <cdr:y>0.59497</cdr:y>
    </cdr:to>
    <cdr:sp macro="" textlink="">
      <cdr:nvSpPr>
        <cdr:cNvPr id="3" name="TextBox 1"/>
        <cdr:cNvSpPr txBox="1"/>
      </cdr:nvSpPr>
      <cdr:spPr>
        <a:xfrm xmlns:a="http://schemas.openxmlformats.org/drawingml/2006/main">
          <a:off x="2974970" y="1527167"/>
          <a:ext cx="1419240" cy="2381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10/27/2015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C1587E-D4F7-44F0-B30C-A3E880FE0545}"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Lake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6F7BD-DC4C-446B-A34F-491998E9DC98}"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Lake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32F870-54A6-4ACE-86F9-012D8438DE47}"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Lake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DC743-ED0B-4E1F-964F-DB68737409F5}"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Lake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89061-EEB3-462F-B50D-3E3AEA424D6F}" type="datetime1">
              <a:rPr lang="en-US" smtClean="0"/>
              <a:t>10/27/2015</a:t>
            </a:fld>
            <a:endParaRPr lang="en-US"/>
          </a:p>
        </p:txBody>
      </p:sp>
      <p:sp>
        <p:nvSpPr>
          <p:cNvPr id="5" name="Footer Placeholder 4"/>
          <p:cNvSpPr>
            <a:spLocks noGrp="1"/>
          </p:cNvSpPr>
          <p:nvPr>
            <p:ph type="ftr" sz="quarter" idx="11"/>
          </p:nvPr>
        </p:nvSpPr>
        <p:spPr/>
        <p:txBody>
          <a:bodyPr/>
          <a:lstStyle/>
          <a:p>
            <a:r>
              <a:rPr lang="en-US" smtClean="0"/>
              <a:t>Lake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0EB3D-E0FB-4D03-A446-E1C992406137}"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Lake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A09F9-E6AC-4B1A-AF1F-D8EF384C6933}" type="datetime1">
              <a:rPr lang="en-US" smtClean="0"/>
              <a:t>10/27/2015</a:t>
            </a:fld>
            <a:endParaRPr lang="en-US"/>
          </a:p>
        </p:txBody>
      </p:sp>
      <p:sp>
        <p:nvSpPr>
          <p:cNvPr id="8" name="Footer Placeholder 7"/>
          <p:cNvSpPr>
            <a:spLocks noGrp="1"/>
          </p:cNvSpPr>
          <p:nvPr>
            <p:ph type="ftr" sz="quarter" idx="11"/>
          </p:nvPr>
        </p:nvSpPr>
        <p:spPr/>
        <p:txBody>
          <a:bodyPr/>
          <a:lstStyle/>
          <a:p>
            <a:r>
              <a:rPr lang="en-US" smtClean="0"/>
              <a:t>Lake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F27D36-1247-42EE-84C4-FFB93B8CB00F}" type="datetime1">
              <a:rPr lang="en-US" smtClean="0"/>
              <a:t>10/27/2015</a:t>
            </a:fld>
            <a:endParaRPr lang="en-US"/>
          </a:p>
        </p:txBody>
      </p:sp>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22A71-099B-47A7-AA72-60B09241A65B}" type="datetime1">
              <a:rPr lang="en-US" smtClean="0"/>
              <a:t>10/27/2015</a:t>
            </a:fld>
            <a:endParaRPr lang="en-US"/>
          </a:p>
        </p:txBody>
      </p:sp>
      <p:sp>
        <p:nvSpPr>
          <p:cNvPr id="3" name="Footer Placeholder 2"/>
          <p:cNvSpPr>
            <a:spLocks noGrp="1"/>
          </p:cNvSpPr>
          <p:nvPr>
            <p:ph type="ftr" sz="quarter" idx="11"/>
          </p:nvPr>
        </p:nvSpPr>
        <p:spPr/>
        <p:txBody>
          <a:bodyPr/>
          <a:lstStyle/>
          <a:p>
            <a:r>
              <a:rPr lang="en-US" smtClean="0"/>
              <a:t>Lake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90C6B-49BD-470F-829B-384B24F18C78}"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Lake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96681-B609-4097-84EC-8B48AD26A295}" type="datetime1">
              <a:rPr lang="en-US" smtClean="0"/>
              <a:t>10/27/2015</a:t>
            </a:fld>
            <a:endParaRPr lang="en-US"/>
          </a:p>
        </p:txBody>
      </p:sp>
      <p:sp>
        <p:nvSpPr>
          <p:cNvPr id="6" name="Footer Placeholder 5"/>
          <p:cNvSpPr>
            <a:spLocks noGrp="1"/>
          </p:cNvSpPr>
          <p:nvPr>
            <p:ph type="ftr" sz="quarter" idx="11"/>
          </p:nvPr>
        </p:nvSpPr>
        <p:spPr/>
        <p:txBody>
          <a:bodyPr/>
          <a:lstStyle/>
          <a:p>
            <a:r>
              <a:rPr lang="en-US" smtClean="0"/>
              <a:t>Lake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7781136-A9CA-41A8-B1C8-D4188F525144}" type="datetime1">
              <a:rPr lang="en-US" smtClean="0"/>
              <a:t>10/27/2015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Lake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Lake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Arrests</a:t>
            </a:r>
            <a:endParaRPr lang="en-US" dirty="0"/>
          </a:p>
        </p:txBody>
      </p:sp>
      <p:sp>
        <p:nvSpPr>
          <p:cNvPr id="2" name="TextBox 1"/>
          <p:cNvSpPr txBox="1"/>
          <p:nvPr/>
        </p:nvSpPr>
        <p:spPr>
          <a:xfrm>
            <a:off x="152400" y="914400"/>
            <a:ext cx="4191000" cy="2631490"/>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From 1994 to 2014, the violent index and property index crimes rates declined in Lake County to a relatively similar degree.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Drug arrest rates increased from 1994 to 2014, primarily due to an increase in arrests for violations of Drug </a:t>
            </a:r>
            <a:r>
              <a:rPr lang="en-US" sz="1100" dirty="0"/>
              <a:t>Paraphernalia Control </a:t>
            </a:r>
            <a:r>
              <a:rPr lang="en-US" sz="1100" dirty="0" smtClean="0"/>
              <a:t>Act, although increases in arrests for </a:t>
            </a:r>
            <a:r>
              <a:rPr lang="en-US" sz="1100" dirty="0"/>
              <a:t>the Cannabis </a:t>
            </a:r>
            <a:r>
              <a:rPr lang="en-US" sz="1100" dirty="0" smtClean="0"/>
              <a:t>Control and </a:t>
            </a:r>
            <a:r>
              <a:rPr lang="en-US" sz="1100" dirty="0"/>
              <a:t>Hypodermic Syringes and Needles </a:t>
            </a:r>
            <a:r>
              <a:rPr lang="en-US" sz="1100" dirty="0" smtClean="0"/>
              <a:t>Acts were also noted. By 2014, the Drug Paraphernalia Control Act accounted for 44% of the drug law violation arrests in Lake County, up from 9% in 1994.</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Overall, property index crimes accounted for the largest percentage of crimes in Lake County reported </a:t>
            </a:r>
            <a:r>
              <a:rPr lang="en-US" sz="1100" dirty="0"/>
              <a:t>to the State </a:t>
            </a:r>
            <a:r>
              <a:rPr lang="en-US" sz="1100" dirty="0" smtClean="0"/>
              <a:t>Police Uniform Crime Reporting program. </a:t>
            </a:r>
            <a:endParaRPr lang="en-US" sz="1100" dirty="0"/>
          </a:p>
        </p:txBody>
      </p:sp>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6" name="Chart 15"/>
          <p:cNvGraphicFramePr>
            <a:graphicFrameLocks/>
          </p:cNvGraphicFramePr>
          <p:nvPr>
            <p:extLst>
              <p:ext uri="{D42A27DB-BD31-4B8C-83A1-F6EECF244321}">
                <p14:modId xmlns:p14="http://schemas.microsoft.com/office/powerpoint/2010/main" val="3743956211"/>
              </p:ext>
            </p:extLst>
          </p:nvPr>
        </p:nvGraphicFramePr>
        <p:xfrm>
          <a:off x="114300" y="3733800"/>
          <a:ext cx="4572000" cy="30348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4815153"/>
              </p:ext>
            </p:extLst>
          </p:nvPr>
        </p:nvGraphicFramePr>
        <p:xfrm>
          <a:off x="4343400" y="45720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1363725167"/>
              </p:ext>
            </p:extLst>
          </p:nvPr>
        </p:nvGraphicFramePr>
        <p:xfrm>
          <a:off x="4318819" y="3709987"/>
          <a:ext cx="4572000" cy="284321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Crime </a:t>
            </a:r>
            <a:endParaRPr lang="en-US" dirty="0"/>
          </a:p>
        </p:txBody>
      </p:sp>
      <p:sp>
        <p:nvSpPr>
          <p:cNvPr id="11" name="Footer Placeholder 10"/>
          <p:cNvSpPr>
            <a:spLocks noGrp="1"/>
          </p:cNvSpPr>
          <p:nvPr>
            <p:ph type="ftr" sz="quarter" idx="11"/>
          </p:nvPr>
        </p:nvSpPr>
        <p:spPr/>
        <p:txBody>
          <a:bodyPr/>
          <a:lstStyle/>
          <a:p>
            <a:r>
              <a:rPr lang="en-US" smtClean="0"/>
              <a:t>Lake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Lake County: 2010 - 2014</a:t>
            </a:r>
            <a:endParaRPr lang="en-US" sz="1600" b="1" u="sng" dirty="0"/>
          </a:p>
        </p:txBody>
      </p:sp>
      <p:sp>
        <p:nvSpPr>
          <p:cNvPr id="3" name="TextBox 2"/>
          <p:cNvSpPr txBox="1"/>
          <p:nvPr/>
        </p:nvSpPr>
        <p:spPr>
          <a:xfrm>
            <a:off x="228600" y="914400"/>
            <a:ext cx="3962400" cy="1954381"/>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Not surprisingly, the violent index crime and arrest rates followed similar patterns. Both rates were also much  lower than the statewide violent index crime and arrest rates.</a:t>
            </a:r>
          </a:p>
          <a:p>
            <a:pPr marL="173038" indent="-173038" algn="just">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and arrests from 2010 to 2014, followed by robberies. Murders accounted for the smallest percentage of reported crimes and arrests.</a:t>
            </a:r>
          </a:p>
          <a:p>
            <a:pPr algn="just"/>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N=5,300</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N=2,950</a:t>
            </a:r>
            <a:endParaRPr lang="en-US" sz="800" dirty="0"/>
          </a:p>
        </p:txBody>
      </p:sp>
      <p:graphicFrame>
        <p:nvGraphicFramePr>
          <p:cNvPr id="14" name="Chart 13"/>
          <p:cNvGraphicFramePr>
            <a:graphicFrameLocks/>
          </p:cNvGraphicFramePr>
          <p:nvPr>
            <p:extLst>
              <p:ext uri="{D42A27DB-BD31-4B8C-83A1-F6EECF244321}">
                <p14:modId xmlns:p14="http://schemas.microsoft.com/office/powerpoint/2010/main" val="69167219"/>
              </p:ext>
            </p:extLst>
          </p:nvPr>
        </p:nvGraphicFramePr>
        <p:xfrm>
          <a:off x="4381500" y="457200"/>
          <a:ext cx="4648200"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3963546588"/>
              </p:ext>
            </p:extLst>
          </p:nvPr>
        </p:nvGraphicFramePr>
        <p:xfrm>
          <a:off x="0" y="3581400"/>
          <a:ext cx="4362450" cy="2967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1148050207"/>
              </p:ext>
            </p:extLst>
          </p:nvPr>
        </p:nvGraphicFramePr>
        <p:xfrm>
          <a:off x="4366752" y="3810000"/>
          <a:ext cx="249555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a:graphicFrameLocks/>
          </p:cNvGraphicFramePr>
          <p:nvPr>
            <p:extLst>
              <p:ext uri="{D42A27DB-BD31-4B8C-83A1-F6EECF244321}">
                <p14:modId xmlns:p14="http://schemas.microsoft.com/office/powerpoint/2010/main" val="3816688084"/>
              </p:ext>
            </p:extLst>
          </p:nvPr>
        </p:nvGraphicFramePr>
        <p:xfrm>
          <a:off x="6562725" y="3898671"/>
          <a:ext cx="2581275" cy="276225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139010745"/>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13</a:t>
                      </a:r>
                    </a:p>
                  </a:txBody>
                  <a:tcPr marL="9525" marR="9525" marT="9525" marB="0" anchor="ctr"/>
                </a:tc>
                <a:tc>
                  <a:txBody>
                    <a:bodyPr/>
                    <a:lstStyle/>
                    <a:p>
                      <a:pPr algn="ctr" fontAlgn="b"/>
                      <a:r>
                        <a:rPr lang="en-US" sz="1000" b="0" i="0" u="none" strike="noStrike">
                          <a:solidFill>
                            <a:srgbClr val="000000"/>
                          </a:solidFill>
                          <a:effectLst/>
                          <a:latin typeface="Arial"/>
                        </a:rPr>
                        <a:t>10</a:t>
                      </a:r>
                    </a:p>
                  </a:txBody>
                  <a:tcPr marL="9525" marR="9525" marT="9525" marB="0" anchor="ctr"/>
                </a:tc>
                <a:tc>
                  <a:txBody>
                    <a:bodyPr/>
                    <a:lstStyle/>
                    <a:p>
                      <a:pPr algn="ctr" fontAlgn="b"/>
                      <a:r>
                        <a:rPr lang="en-US" sz="1000" b="0" i="0" u="none" strike="noStrike">
                          <a:solidFill>
                            <a:srgbClr val="000000"/>
                          </a:solidFill>
                          <a:effectLst/>
                          <a:latin typeface="Arial"/>
                        </a:rPr>
                        <a:t>10</a:t>
                      </a:r>
                    </a:p>
                  </a:txBody>
                  <a:tcPr marL="9525" marR="9525" marT="9525" marB="0" anchor="ctr"/>
                </a:tc>
                <a:tc>
                  <a:txBody>
                    <a:bodyPr/>
                    <a:lstStyle/>
                    <a:p>
                      <a:pPr algn="ctr" fontAlgn="b"/>
                      <a:r>
                        <a:rPr lang="en-US" sz="1000" b="0" i="0" u="none" strike="noStrike">
                          <a:solidFill>
                            <a:srgbClr val="000000"/>
                          </a:solidFill>
                          <a:effectLst/>
                          <a:latin typeface="Arial"/>
                        </a:rPr>
                        <a:t>10</a:t>
                      </a:r>
                    </a:p>
                  </a:txBody>
                  <a:tcPr marL="9525" marR="9525" marT="9525" marB="0" anchor="ctr"/>
                </a:tc>
                <a:tc>
                  <a:txBody>
                    <a:bodyPr/>
                    <a:lstStyle/>
                    <a:p>
                      <a:pPr algn="ctr" fontAlgn="b"/>
                      <a:r>
                        <a:rPr lang="en-US" sz="1000" b="0" i="0" u="none" strike="noStrike">
                          <a:solidFill>
                            <a:srgbClr val="000000"/>
                          </a:solidFill>
                          <a:effectLst/>
                          <a:latin typeface="Arial"/>
                        </a:rPr>
                        <a:t>9</a:t>
                      </a:r>
                    </a:p>
                  </a:txBody>
                  <a:tcPr marL="9525" marR="9525" marT="9525" marB="0" anchor="ctr"/>
                </a:tc>
                <a:tc>
                  <a:txBody>
                    <a:bodyPr/>
                    <a:lstStyle/>
                    <a:p>
                      <a:pPr algn="ctr" fontAlgn="b"/>
                      <a:r>
                        <a:rPr lang="en-US" sz="1000" b="0" i="0" u="none" strike="noStrike">
                          <a:solidFill>
                            <a:srgbClr val="000000"/>
                          </a:solidFill>
                          <a:effectLst/>
                          <a:latin typeface="Arial"/>
                        </a:rPr>
                        <a:t>12</a:t>
                      </a:r>
                    </a:p>
                  </a:txBody>
                  <a:tcPr marL="9525" marR="9525" marT="9525" marB="0" anchor="ctr"/>
                </a:tc>
                <a:tc>
                  <a:txBody>
                    <a:bodyPr/>
                    <a:lstStyle/>
                    <a:p>
                      <a:pPr algn="ctr" fontAlgn="b"/>
                      <a:r>
                        <a:rPr lang="en-US" sz="1000" b="0" i="0" u="none" strike="noStrike">
                          <a:solidFill>
                            <a:srgbClr val="000000"/>
                          </a:solidFill>
                          <a:effectLst/>
                          <a:latin typeface="Arial"/>
                        </a:rPr>
                        <a:t>9</a:t>
                      </a:r>
                    </a:p>
                  </a:txBody>
                  <a:tcPr marL="9525" marR="9525" marT="9525" marB="0" anchor="ctr"/>
                </a:tc>
                <a:tc>
                  <a:txBody>
                    <a:bodyPr/>
                    <a:lstStyle/>
                    <a:p>
                      <a:pPr algn="ctr" fontAlgn="b"/>
                      <a:r>
                        <a:rPr lang="en-US" sz="1000" b="0" i="0" u="none" strike="noStrike">
                          <a:solidFill>
                            <a:srgbClr val="000000"/>
                          </a:solidFill>
                          <a:effectLst/>
                          <a:latin typeface="Arial"/>
                        </a:rPr>
                        <a:t>7</a:t>
                      </a:r>
                    </a:p>
                  </a:txBody>
                  <a:tcPr marL="9525" marR="9525" marT="9525" marB="0" anchor="ctr"/>
                </a:tc>
                <a:tc>
                  <a:txBody>
                    <a:bodyPr/>
                    <a:lstStyle/>
                    <a:p>
                      <a:pPr algn="ctr" fontAlgn="b"/>
                      <a:r>
                        <a:rPr lang="en-US" sz="1000" b="0" i="0" u="none" strike="noStrike">
                          <a:solidFill>
                            <a:srgbClr val="000000"/>
                          </a:solidFill>
                          <a:effectLst/>
                          <a:latin typeface="Arial"/>
                        </a:rPr>
                        <a:t>15</a:t>
                      </a:r>
                    </a:p>
                  </a:txBody>
                  <a:tcPr marL="9525" marR="9525" marT="9525" marB="0" anchor="ctr"/>
                </a:tc>
                <a:tc>
                  <a:txBody>
                    <a:bodyPr/>
                    <a:lstStyle/>
                    <a:p>
                      <a:pPr algn="ctr" fontAlgn="b"/>
                      <a:r>
                        <a:rPr lang="en-US" sz="1000" b="0" i="0" u="none" strike="noStrike" dirty="0">
                          <a:solidFill>
                            <a:srgbClr val="000000"/>
                          </a:solidFill>
                          <a:effectLst/>
                          <a:latin typeface="Arial"/>
                        </a:rPr>
                        <a:t>13</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1000" b="0" i="0" u="none" strike="noStrike">
                          <a:solidFill>
                            <a:srgbClr val="000000"/>
                          </a:solidFill>
                          <a:effectLst/>
                          <a:latin typeface="Arial"/>
                        </a:rPr>
                        <a:t>909</a:t>
                      </a:r>
                    </a:p>
                  </a:txBody>
                  <a:tcPr marL="9525" marR="9525" marT="9525" marB="0" anchor="ctr"/>
                </a:tc>
                <a:tc>
                  <a:txBody>
                    <a:bodyPr/>
                    <a:lstStyle/>
                    <a:p>
                      <a:pPr algn="ctr" fontAlgn="b"/>
                      <a:r>
                        <a:rPr lang="en-US" sz="1000" b="0" i="0" u="none" strike="noStrike">
                          <a:solidFill>
                            <a:srgbClr val="000000"/>
                          </a:solidFill>
                          <a:effectLst/>
                          <a:latin typeface="Arial"/>
                        </a:rPr>
                        <a:t>873</a:t>
                      </a:r>
                    </a:p>
                  </a:txBody>
                  <a:tcPr marL="9525" marR="9525" marT="9525" marB="0" anchor="ctr"/>
                </a:tc>
                <a:tc>
                  <a:txBody>
                    <a:bodyPr/>
                    <a:lstStyle/>
                    <a:p>
                      <a:pPr algn="ctr" fontAlgn="b"/>
                      <a:r>
                        <a:rPr lang="en-US" sz="1000" b="0" i="0" u="none" strike="noStrike">
                          <a:solidFill>
                            <a:srgbClr val="000000"/>
                          </a:solidFill>
                          <a:effectLst/>
                          <a:latin typeface="Arial"/>
                        </a:rPr>
                        <a:t>805</a:t>
                      </a:r>
                    </a:p>
                  </a:txBody>
                  <a:tcPr marL="9525" marR="9525" marT="9525" marB="0" anchor="ctr"/>
                </a:tc>
                <a:tc>
                  <a:txBody>
                    <a:bodyPr/>
                    <a:lstStyle/>
                    <a:p>
                      <a:pPr algn="ctr" fontAlgn="b"/>
                      <a:r>
                        <a:rPr lang="en-US" sz="1000" b="0" i="0" u="none" strike="noStrike">
                          <a:solidFill>
                            <a:srgbClr val="000000"/>
                          </a:solidFill>
                          <a:effectLst/>
                          <a:latin typeface="Arial"/>
                        </a:rPr>
                        <a:t>804</a:t>
                      </a:r>
                    </a:p>
                  </a:txBody>
                  <a:tcPr marL="9525" marR="9525" marT="9525" marB="0" anchor="ctr"/>
                </a:tc>
                <a:tc>
                  <a:txBody>
                    <a:bodyPr/>
                    <a:lstStyle/>
                    <a:p>
                      <a:pPr algn="ctr" fontAlgn="b"/>
                      <a:r>
                        <a:rPr lang="en-US" sz="1000" b="0" i="0" u="none" strike="noStrike">
                          <a:solidFill>
                            <a:srgbClr val="000000"/>
                          </a:solidFill>
                          <a:effectLst/>
                          <a:latin typeface="Arial"/>
                        </a:rPr>
                        <a:t>954</a:t>
                      </a:r>
                    </a:p>
                  </a:txBody>
                  <a:tcPr marL="9525" marR="9525" marT="9525" marB="0" anchor="ctr"/>
                </a:tc>
                <a:tc>
                  <a:txBody>
                    <a:bodyPr/>
                    <a:lstStyle/>
                    <a:p>
                      <a:pPr algn="ctr" fontAlgn="b"/>
                      <a:r>
                        <a:rPr lang="en-US" sz="1000" b="0" i="0" u="none" strike="noStrike">
                          <a:solidFill>
                            <a:srgbClr val="000000"/>
                          </a:solidFill>
                          <a:effectLst/>
                          <a:latin typeface="Arial"/>
                        </a:rPr>
                        <a:t>604</a:t>
                      </a:r>
                    </a:p>
                  </a:txBody>
                  <a:tcPr marL="9525" marR="9525" marT="9525" marB="0" anchor="ctr"/>
                </a:tc>
                <a:tc>
                  <a:txBody>
                    <a:bodyPr/>
                    <a:lstStyle/>
                    <a:p>
                      <a:pPr algn="ctr" fontAlgn="b"/>
                      <a:r>
                        <a:rPr lang="en-US" sz="1000" b="0" i="0" u="none" strike="noStrike">
                          <a:solidFill>
                            <a:srgbClr val="000000"/>
                          </a:solidFill>
                          <a:effectLst/>
                          <a:latin typeface="Arial"/>
                        </a:rPr>
                        <a:t>675</a:t>
                      </a:r>
                    </a:p>
                  </a:txBody>
                  <a:tcPr marL="9525" marR="9525" marT="9525" marB="0" anchor="ctr"/>
                </a:tc>
                <a:tc>
                  <a:txBody>
                    <a:bodyPr/>
                    <a:lstStyle/>
                    <a:p>
                      <a:pPr algn="ctr" fontAlgn="b"/>
                      <a:r>
                        <a:rPr lang="en-US" sz="1000" b="0" i="0" u="none" strike="noStrike">
                          <a:solidFill>
                            <a:srgbClr val="000000"/>
                          </a:solidFill>
                          <a:effectLst/>
                          <a:latin typeface="Arial"/>
                        </a:rPr>
                        <a:t>622</a:t>
                      </a:r>
                    </a:p>
                  </a:txBody>
                  <a:tcPr marL="9525" marR="9525" marT="9525" marB="0" anchor="ctr"/>
                </a:tc>
                <a:tc>
                  <a:txBody>
                    <a:bodyPr/>
                    <a:lstStyle/>
                    <a:p>
                      <a:pPr algn="ctr" fontAlgn="b"/>
                      <a:r>
                        <a:rPr lang="en-US" sz="1000" b="0" i="0" u="none" strike="noStrike">
                          <a:solidFill>
                            <a:srgbClr val="000000"/>
                          </a:solidFill>
                          <a:effectLst/>
                          <a:latin typeface="Arial"/>
                        </a:rPr>
                        <a:t>589</a:t>
                      </a:r>
                    </a:p>
                  </a:txBody>
                  <a:tcPr marL="9525" marR="9525" marT="9525" marB="0" anchor="ctr"/>
                </a:tc>
                <a:tc>
                  <a:txBody>
                    <a:bodyPr/>
                    <a:lstStyle/>
                    <a:p>
                      <a:pPr algn="ctr" fontAlgn="b"/>
                      <a:r>
                        <a:rPr lang="en-US" sz="1000" b="0" i="0" u="none" strike="noStrike" dirty="0">
                          <a:solidFill>
                            <a:srgbClr val="000000"/>
                          </a:solidFill>
                          <a:effectLst/>
                          <a:latin typeface="Arial"/>
                        </a:rPr>
                        <a:t>599</a:t>
                      </a: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446550"/>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number and rate of murders has remained relatively unchanged since the 2000s.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aggravated assault (and battery) rate has declined overall since 1994. A more recent decline was noted after a period of relatively no change during the 2000s.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7" name="Chart 16"/>
          <p:cNvGraphicFramePr>
            <a:graphicFrameLocks/>
          </p:cNvGraphicFramePr>
          <p:nvPr>
            <p:extLst>
              <p:ext uri="{D42A27DB-BD31-4B8C-83A1-F6EECF244321}">
                <p14:modId xmlns:p14="http://schemas.microsoft.com/office/powerpoint/2010/main" val="1177460916"/>
              </p:ext>
            </p:extLst>
          </p:nvPr>
        </p:nvGraphicFramePr>
        <p:xfrm>
          <a:off x="4800600" y="523879"/>
          <a:ext cx="4343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p:cNvGraphicFramePr>
            <a:graphicFrameLocks/>
          </p:cNvGraphicFramePr>
          <p:nvPr>
            <p:extLst>
              <p:ext uri="{D42A27DB-BD31-4B8C-83A1-F6EECF244321}">
                <p14:modId xmlns:p14="http://schemas.microsoft.com/office/powerpoint/2010/main" val="1427917698"/>
              </p:ext>
            </p:extLst>
          </p:nvPr>
        </p:nvGraphicFramePr>
        <p:xfrm>
          <a:off x="4572000" y="3581400"/>
          <a:ext cx="4572000" cy="27800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average violent index crime, murder, and aggravated assault rate for Lake County from 2010 to 2014 was lower than the average statewide rates and generally when compared to other counties of similar populations sizes.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1" name="Chart 10"/>
          <p:cNvGraphicFramePr>
            <a:graphicFrameLocks/>
          </p:cNvGraphicFramePr>
          <p:nvPr>
            <p:extLst>
              <p:ext uri="{D42A27DB-BD31-4B8C-83A1-F6EECF244321}">
                <p14:modId xmlns:p14="http://schemas.microsoft.com/office/powerpoint/2010/main" val="857370475"/>
              </p:ext>
            </p:extLst>
          </p:nvPr>
        </p:nvGraphicFramePr>
        <p:xfrm>
          <a:off x="228600" y="383458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91039445"/>
              </p:ext>
            </p:extLst>
          </p:nvPr>
        </p:nvGraphicFramePr>
        <p:xfrm>
          <a:off x="4606413" y="389068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2133422199"/>
              </p:ext>
            </p:extLst>
          </p:nvPr>
        </p:nvGraphicFramePr>
        <p:xfrm>
          <a:off x="4495800" y="42065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In 2014, there were 457 murder and firearm-involved arrests made by police agencies in Lake County. Those arrested tended to be male and non-white (55</a:t>
            </a:r>
            <a:r>
              <a:rPr lang="en-US" sz="1100" dirty="0" smtClean="0"/>
              <a:t>%).** </a:t>
            </a:r>
            <a:r>
              <a:rPr lang="en-US" sz="1100" dirty="0" smtClean="0"/>
              <a:t>The median age at time of arrest was 25 years.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r>
              <a:rPr lang="en-US" sz="1100" dirty="0" smtClean="0"/>
              <a:t>.</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percentage of arrests resulting in conviction varied by seriousness of the arrest charges, with the more serious arrests having higher conviction rates.</a:t>
            </a:r>
            <a:endParaRPr lang="en-US" sz="1100" dirty="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4343400" cy="215444"/>
          </a:xfrm>
          <a:prstGeom prst="rect">
            <a:avLst/>
          </a:prstGeom>
          <a:noFill/>
        </p:spPr>
        <p:txBody>
          <a:bodyPr wrap="square" rtlCol="0">
            <a:spAutoFit/>
          </a:bodyPr>
          <a:lstStyle/>
          <a:p>
            <a:r>
              <a:rPr lang="en-US" sz="800" dirty="0" smtClean="0"/>
              <a:t>*Includes all arrests from 2005 to 2014</a:t>
            </a:r>
            <a:r>
              <a:rPr lang="en-US" sz="800" dirty="0" smtClean="0"/>
              <a:t>. Arrests by ethnicity was not available.</a:t>
            </a:r>
            <a:endParaRPr lang="en-US" sz="800" dirty="0"/>
          </a:p>
        </p:txBody>
      </p:sp>
      <p:graphicFrame>
        <p:nvGraphicFramePr>
          <p:cNvPr id="11" name="Chart 10"/>
          <p:cNvGraphicFramePr>
            <a:graphicFrameLocks/>
          </p:cNvGraphicFramePr>
          <p:nvPr>
            <p:extLst>
              <p:ext uri="{D42A27DB-BD31-4B8C-83A1-F6EECF244321}">
                <p14:modId xmlns:p14="http://schemas.microsoft.com/office/powerpoint/2010/main" val="3954462925"/>
              </p:ext>
            </p:extLst>
          </p:nvPr>
        </p:nvGraphicFramePr>
        <p:xfrm>
          <a:off x="7374" y="3733800"/>
          <a:ext cx="4488426" cy="29869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796168717"/>
              </p:ext>
            </p:extLst>
          </p:nvPr>
        </p:nvGraphicFramePr>
        <p:xfrm>
          <a:off x="4449097" y="3810000"/>
          <a:ext cx="4694903" cy="30774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a:graphicFrameLocks/>
          </p:cNvGraphicFramePr>
          <p:nvPr>
            <p:extLst>
              <p:ext uri="{D42A27DB-BD31-4B8C-83A1-F6EECF244321}">
                <p14:modId xmlns:p14="http://schemas.microsoft.com/office/powerpoint/2010/main" val="2114761908"/>
              </p:ext>
            </p:extLst>
          </p:nvPr>
        </p:nvGraphicFramePr>
        <p:xfrm>
          <a:off x="4328344" y="457200"/>
          <a:ext cx="4791075" cy="3119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Lake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3964</TotalTime>
  <Words>1191</Words>
  <Application>Microsoft Office PowerPoint</Application>
  <PresentationFormat>On-screen Show (4:3)</PresentationFormat>
  <Paragraphs>164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123</cp:revision>
  <cp:lastPrinted>2015-10-16T17:51:47Z</cp:lastPrinted>
  <dcterms:created xsi:type="dcterms:W3CDTF">2015-10-06T14:03:02Z</dcterms:created>
  <dcterms:modified xsi:type="dcterms:W3CDTF">2015-10-27T21:00:19Z</dcterms:modified>
</cp:coreProperties>
</file>