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4.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5.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6.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7.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62" r:id="rId2"/>
    <p:sldId id="267" r:id="rId3"/>
    <p:sldId id="261" r:id="rId4"/>
    <p:sldId id="258" r:id="rId5"/>
    <p:sldId id="266" r:id="rId6"/>
    <p:sldId id="265" r:id="rId7"/>
    <p:sldId id="263" r:id="rId8"/>
    <p:sldId id="264" r:id="rId9"/>
    <p:sldId id="268" r:id="rId1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C8993-424E-481E-A830-ACD56C6CCCC2}">
          <p14:sldIdLst>
            <p14:sldId id="262"/>
            <p14:sldId id="267"/>
          </p14:sldIdLst>
        </p14:section>
        <p14:section name="Crime" id="{B627BE44-41D3-49FA-95F3-B65A7E37CA7B}">
          <p14:sldIdLst>
            <p14:sldId id="261"/>
            <p14:sldId id="258"/>
            <p14:sldId id="266"/>
            <p14:sldId id="265"/>
          </p14:sldIdLst>
        </p14:section>
        <p14:section name="Gun Crime" id="{6D43D1F5-5665-4749-9679-66BCBF25AE3F}">
          <p14:sldIdLst>
            <p14:sldId id="263"/>
          </p14:sldIdLst>
        </p14:section>
        <p14:section name="Data needs" id="{99DDFE89-F685-4960-8F40-9A4E5CBEEDF8}">
          <p14:sldIdLst>
            <p14:sldId id="264"/>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homedirsrv\malderden\Data\don't%20shoot%20conference\Kankakee\Peoria%20Conference_Kankakee.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homedirsrv\malderden\Data\don't%20shoot%20conference\Kankakee\Peoria%20Conference_Kankakee.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homedirsrv\malderden\Data\don't%20shoot%20conference\Kankakee\Peoria%20Conference_Kankakee.xlsx" TargetMode="Externa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3.xml.rels><?xml version="1.0" encoding="UTF-8" standalone="yes"?>
<Relationships xmlns="http://schemas.openxmlformats.org/package/2006/relationships"><Relationship Id="rId1" Type="http://schemas.openxmlformats.org/officeDocument/2006/relationships/oleObject" Target="file:///\\homedirsrv\malderden\Data\don't%20shoot%20conference\Macon\Peoria%20Conference_Macon.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homedirsrv\malderden\Data\don't%20shoot%20conference\Macon\Peoria%20Conference_Macon.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homedirsrv\malderden\Data\don't%20shoot%20conference\Macon\Peoria%20Conference_Mac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homedirsrv\malderden\Data\don't%20shoot%20conference\Macon\Peoria%20Conference_Mac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homedirsrv\malderden\Data\don't%20shoot%20conference\Macon\Peoria%20Conference_Maco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homedirsrv\malderden\Data\don't%20shoot%20conference\Macon\Peoria%20Conference_Maco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homedirsrv\malderden\Data\don't%20shoot%20conference\Macon\Peoria%20Conference_Macon.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homedirsrv\malderden\Data\don't%20shoot%20conference\Macon\Peoria%20Conference_Macon.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homedirsrv\malderden\Data\don't%20shoot%20conference\Macon\Peoria%20Conference_Macon.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homedirsrv\malderden\Data\don't%20shoot%20conference\Macon\Peoria%20Conference_Macon.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homedirsrv\malderden\Data\don't%20shoot%20conference\Macon\Peoria%20Conference_Mac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baseline="0" dirty="0"/>
              <a:t>Index Crime and Drug </a:t>
            </a:r>
            <a:r>
              <a:rPr lang="en-US" sz="1400" baseline="0" dirty="0" smtClean="0"/>
              <a:t>Arrests - 2014</a:t>
            </a:r>
            <a:endParaRPr lang="en-US" sz="1400" dirty="0"/>
          </a:p>
        </c:rich>
      </c:tx>
      <c:layout/>
      <c:overlay val="0"/>
    </c:title>
    <c:autoTitleDeleted val="0"/>
    <c:plotArea>
      <c:layout>
        <c:manualLayout>
          <c:layoutTarget val="inner"/>
          <c:xMode val="edge"/>
          <c:yMode val="edge"/>
          <c:x val="3.0555555555555555E-2"/>
          <c:y val="0.16894847084189349"/>
          <c:w val="0.93888888888888888"/>
          <c:h val="0.64467044255162143"/>
        </c:manualLayout>
      </c:layout>
      <c:barChart>
        <c:barDir val="col"/>
        <c:grouping val="percentStacked"/>
        <c:varyColors val="0"/>
        <c:ser>
          <c:idx val="0"/>
          <c:order val="0"/>
          <c:tx>
            <c:strRef>
              <c:f>crime!$DI$6</c:f>
              <c:strCache>
                <c:ptCount val="1"/>
                <c:pt idx="0">
                  <c:v>Violent Index</c:v>
                </c:pt>
              </c:strCache>
            </c:strRef>
          </c:tx>
          <c:invertIfNegative val="0"/>
          <c:cat>
            <c:strRef>
              <c:f>(crime!$DD$52,crime!$DD$64,crime!$DD$98,crime!$DD$109)</c:f>
              <c:strCache>
                <c:ptCount val="4"/>
                <c:pt idx="0">
                  <c:v>Kankakee</c:v>
                </c:pt>
                <c:pt idx="1">
                  <c:v>Macon</c:v>
                </c:pt>
                <c:pt idx="2">
                  <c:v>Vermilion</c:v>
                </c:pt>
                <c:pt idx="3">
                  <c:v>Illinois</c:v>
                </c:pt>
              </c:strCache>
            </c:strRef>
          </c:cat>
          <c:val>
            <c:numRef>
              <c:f>(crime!$DI$52,crime!$DI$64,crime!$DI$98,crime!$DI$109)</c:f>
              <c:numCache>
                <c:formatCode>0.0%</c:formatCode>
                <c:ptCount val="4"/>
                <c:pt idx="0">
                  <c:v>8.9672404219877849E-2</c:v>
                </c:pt>
                <c:pt idx="1">
                  <c:v>9.1223220456116097E-2</c:v>
                </c:pt>
                <c:pt idx="2">
                  <c:v>0.12890839275918814</c:v>
                </c:pt>
                <c:pt idx="3">
                  <c:v>0.1130299111183366</c:v>
                </c:pt>
              </c:numCache>
            </c:numRef>
          </c:val>
        </c:ser>
        <c:ser>
          <c:idx val="1"/>
          <c:order val="1"/>
          <c:tx>
            <c:strRef>
              <c:f>crime!$DJ$6</c:f>
              <c:strCache>
                <c:ptCount val="1"/>
                <c:pt idx="0">
                  <c:v>Property Index</c:v>
                </c:pt>
              </c:strCache>
            </c:strRef>
          </c:tx>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(crime!$DD$52,crime!$DD$64,crime!$DD$98,crime!$DD$109)</c:f>
              <c:strCache>
                <c:ptCount val="4"/>
                <c:pt idx="0">
                  <c:v>Kankakee</c:v>
                </c:pt>
                <c:pt idx="1">
                  <c:v>Macon</c:v>
                </c:pt>
                <c:pt idx="2">
                  <c:v>Vermilion</c:v>
                </c:pt>
                <c:pt idx="3">
                  <c:v>Illinois</c:v>
                </c:pt>
              </c:strCache>
            </c:strRef>
          </c:cat>
          <c:val>
            <c:numRef>
              <c:f>(crime!$DJ$52,crime!$DJ$64,crime!$DJ$98,crime!$DJ$109)</c:f>
              <c:numCache>
                <c:formatCode>0.0%</c:formatCode>
                <c:ptCount val="4"/>
                <c:pt idx="0">
                  <c:v>0.7501388117712382</c:v>
                </c:pt>
                <c:pt idx="1">
                  <c:v>0.61207095139368806</c:v>
                </c:pt>
                <c:pt idx="2">
                  <c:v>0.76357652221612726</c:v>
                </c:pt>
                <c:pt idx="3">
                  <c:v>0.63478201790250921</c:v>
                </c:pt>
              </c:numCache>
            </c:numRef>
          </c:val>
        </c:ser>
        <c:ser>
          <c:idx val="2"/>
          <c:order val="2"/>
          <c:tx>
            <c:strRef>
              <c:f>crime!$DK$6</c:f>
              <c:strCache>
                <c:ptCount val="1"/>
                <c:pt idx="0">
                  <c:v>Drug Arrests</c:v>
                </c:pt>
              </c:strCache>
            </c:strRef>
          </c:tx>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(crime!$DD$52,crime!$DD$64,crime!$DD$98,crime!$DD$109)</c:f>
              <c:strCache>
                <c:ptCount val="4"/>
                <c:pt idx="0">
                  <c:v>Kankakee</c:v>
                </c:pt>
                <c:pt idx="1">
                  <c:v>Macon</c:v>
                </c:pt>
                <c:pt idx="2">
                  <c:v>Vermilion</c:v>
                </c:pt>
                <c:pt idx="3">
                  <c:v>Illinois</c:v>
                </c:pt>
              </c:strCache>
            </c:strRef>
          </c:cat>
          <c:val>
            <c:numRef>
              <c:f>(crime!$DK$52,crime!$DK$64,crime!$DK$98,crime!$DK$109)</c:f>
              <c:numCache>
                <c:formatCode>0.0%</c:formatCode>
                <c:ptCount val="4"/>
                <c:pt idx="0">
                  <c:v>0.16018878400888395</c:v>
                </c:pt>
                <c:pt idx="1">
                  <c:v>0.29670582815019581</c:v>
                </c:pt>
                <c:pt idx="2">
                  <c:v>0.10751508502468458</c:v>
                </c:pt>
                <c:pt idx="3">
                  <c:v>0.25218807097915419</c:v>
                </c:pt>
              </c:numCache>
            </c:numRef>
          </c:val>
        </c:ser>
        <c:dLbls>
          <c:showLegendKey val="0"/>
          <c:showVal val="1"/>
          <c:showCatName val="0"/>
          <c:showSerName val="0"/>
          <c:showPercent val="0"/>
          <c:showBubbleSize val="0"/>
        </c:dLbls>
        <c:gapWidth val="95"/>
        <c:overlap val="100"/>
        <c:axId val="170032128"/>
        <c:axId val="170050304"/>
      </c:barChart>
      <c:catAx>
        <c:axId val="170032128"/>
        <c:scaling>
          <c:orientation val="minMax"/>
        </c:scaling>
        <c:delete val="0"/>
        <c:axPos val="b"/>
        <c:majorTickMark val="none"/>
        <c:minorTickMark val="none"/>
        <c:tickLblPos val="nextTo"/>
        <c:crossAx val="170050304"/>
        <c:crosses val="autoZero"/>
        <c:auto val="1"/>
        <c:lblAlgn val="ctr"/>
        <c:lblOffset val="100"/>
        <c:noMultiLvlLbl val="0"/>
      </c:catAx>
      <c:valAx>
        <c:axId val="170050304"/>
        <c:scaling>
          <c:orientation val="minMax"/>
        </c:scaling>
        <c:delete val="1"/>
        <c:axPos val="l"/>
        <c:numFmt formatCode="0%" sourceLinked="1"/>
        <c:majorTickMark val="out"/>
        <c:minorTickMark val="none"/>
        <c:tickLblPos val="nextTo"/>
        <c:crossAx val="170032128"/>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Average Aggravated Assault Rate per 100,00</a:t>
            </a:r>
            <a:r>
              <a:rPr lang="en-US" sz="1600" baseline="0"/>
              <a:t>0 Persons</a:t>
            </a:r>
            <a:endParaRPr lang="en-US" sz="1600"/>
          </a:p>
        </c:rich>
      </c:tx>
      <c:layout/>
      <c:overlay val="0"/>
    </c:title>
    <c:autoTitleDeleted val="0"/>
    <c:plotArea>
      <c:layout/>
      <c:barChart>
        <c:barDir val="col"/>
        <c:grouping val="clustered"/>
        <c:varyColors val="0"/>
        <c:ser>
          <c:idx val="0"/>
          <c:order val="0"/>
          <c:spPr>
            <a:solidFill>
              <a:schemeClr val="accent2"/>
            </a:solidFill>
            <a:ln>
              <a:solidFill>
                <a:schemeClr val="accent2"/>
              </a:solidFill>
            </a:ln>
          </c:spPr>
          <c:invertIfNegative val="0"/>
          <c:dLbls>
            <c:numFmt formatCode="#,##0" sourceLinked="0"/>
            <c:showLegendKey val="0"/>
            <c:showVal val="1"/>
            <c:showCatName val="0"/>
            <c:showSerName val="0"/>
            <c:showPercent val="0"/>
            <c:showBubbleSize val="0"/>
            <c:showLeaderLines val="0"/>
          </c:dLbls>
          <c:cat>
            <c:strRef>
              <c:f>('VI crime by type'!$AG$162,'VI crime by type'!$AG$174,'VI crime by type'!$AG$208,'VI crime by type'!$AG$219)</c:f>
              <c:strCache>
                <c:ptCount val="4"/>
                <c:pt idx="0">
                  <c:v>Kankakee</c:v>
                </c:pt>
                <c:pt idx="1">
                  <c:v>Macon</c:v>
                </c:pt>
                <c:pt idx="2">
                  <c:v>Vermilion</c:v>
                </c:pt>
                <c:pt idx="3">
                  <c:v>Illinois</c:v>
                </c:pt>
              </c:strCache>
            </c:strRef>
          </c:cat>
          <c:val>
            <c:numRef>
              <c:f>('VI crime by type'!$AM$162,'VI crime by type'!$AM$174,'VI crime by type'!$AM$208,'VI crime by type'!$AM$219)</c:f>
              <c:numCache>
                <c:formatCode>General</c:formatCode>
                <c:ptCount val="4"/>
                <c:pt idx="0">
                  <c:v>174.01999999999998</c:v>
                </c:pt>
                <c:pt idx="1">
                  <c:v>292.89999999999998</c:v>
                </c:pt>
                <c:pt idx="2">
                  <c:v>394.24000000000007</c:v>
                </c:pt>
                <c:pt idx="3">
                  <c:v>230.51999999999998</c:v>
                </c:pt>
              </c:numCache>
            </c:numRef>
          </c:val>
        </c:ser>
        <c:dLbls>
          <c:showLegendKey val="0"/>
          <c:showVal val="1"/>
          <c:showCatName val="0"/>
          <c:showSerName val="0"/>
          <c:showPercent val="0"/>
          <c:showBubbleSize val="0"/>
        </c:dLbls>
        <c:gapWidth val="150"/>
        <c:overlap val="-25"/>
        <c:axId val="170448000"/>
        <c:axId val="170316160"/>
      </c:barChart>
      <c:catAx>
        <c:axId val="170448000"/>
        <c:scaling>
          <c:orientation val="minMax"/>
        </c:scaling>
        <c:delete val="0"/>
        <c:axPos val="b"/>
        <c:majorTickMark val="none"/>
        <c:minorTickMark val="none"/>
        <c:tickLblPos val="nextTo"/>
        <c:crossAx val="170316160"/>
        <c:crosses val="autoZero"/>
        <c:auto val="1"/>
        <c:lblAlgn val="ctr"/>
        <c:lblOffset val="100"/>
        <c:noMultiLvlLbl val="0"/>
      </c:catAx>
      <c:valAx>
        <c:axId val="170316160"/>
        <c:scaling>
          <c:orientation val="minMax"/>
        </c:scaling>
        <c:delete val="1"/>
        <c:axPos val="l"/>
        <c:numFmt formatCode="General" sourceLinked="1"/>
        <c:majorTickMark val="out"/>
        <c:minorTickMark val="none"/>
        <c:tickLblPos val="nextTo"/>
        <c:crossAx val="170448000"/>
        <c:crosses val="autoZero"/>
        <c:crossBetween val="between"/>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Average Murder Rate per 100,00</a:t>
            </a:r>
            <a:r>
              <a:rPr lang="en-US" sz="1600" baseline="0"/>
              <a:t>0 Persons</a:t>
            </a:r>
            <a:endParaRPr lang="en-US" sz="1600"/>
          </a:p>
        </c:rich>
      </c:tx>
      <c:layout/>
      <c:overlay val="0"/>
    </c:title>
    <c:autoTitleDeleted val="0"/>
    <c:plotArea>
      <c:layout/>
      <c:barChart>
        <c:barDir val="col"/>
        <c:grouping val="clustered"/>
        <c:varyColors val="0"/>
        <c:ser>
          <c:idx val="0"/>
          <c:order val="0"/>
          <c:invertIfNegative val="0"/>
          <c:dLbls>
            <c:numFmt formatCode="#,##0" sourceLinked="0"/>
            <c:showLegendKey val="0"/>
            <c:showVal val="1"/>
            <c:showCatName val="0"/>
            <c:showSerName val="0"/>
            <c:showPercent val="0"/>
            <c:showBubbleSize val="0"/>
            <c:showLeaderLines val="0"/>
          </c:dLbls>
          <c:cat>
            <c:strRef>
              <c:f>('VI crime by type'!$C$162,'VI crime by type'!$C$174,'VI crime by type'!$C$208,'VI crime by type'!$C$219)</c:f>
              <c:strCache>
                <c:ptCount val="4"/>
                <c:pt idx="0">
                  <c:v>Kankakee</c:v>
                </c:pt>
                <c:pt idx="1">
                  <c:v>Macon</c:v>
                </c:pt>
                <c:pt idx="2">
                  <c:v>Vermilion</c:v>
                </c:pt>
                <c:pt idx="3">
                  <c:v>Illinois</c:v>
                </c:pt>
              </c:strCache>
            </c:strRef>
          </c:cat>
          <c:val>
            <c:numRef>
              <c:f>('VI crime by type'!$I$162,'VI crime by type'!$I$174,'VI crime by type'!$I$208,'VI crime by type'!$I$219)</c:f>
              <c:numCache>
                <c:formatCode>General</c:formatCode>
                <c:ptCount val="4"/>
                <c:pt idx="0">
                  <c:v>6.0400000000000009</c:v>
                </c:pt>
                <c:pt idx="1">
                  <c:v>4.9000000000000004</c:v>
                </c:pt>
                <c:pt idx="2">
                  <c:v>3.2399999999999998</c:v>
                </c:pt>
                <c:pt idx="3">
                  <c:v>5.84</c:v>
                </c:pt>
              </c:numCache>
            </c:numRef>
          </c:val>
        </c:ser>
        <c:dLbls>
          <c:showLegendKey val="0"/>
          <c:showVal val="1"/>
          <c:showCatName val="0"/>
          <c:showSerName val="0"/>
          <c:showPercent val="0"/>
          <c:showBubbleSize val="0"/>
        </c:dLbls>
        <c:gapWidth val="150"/>
        <c:overlap val="-25"/>
        <c:axId val="171576320"/>
        <c:axId val="171591552"/>
      </c:barChart>
      <c:catAx>
        <c:axId val="171576320"/>
        <c:scaling>
          <c:orientation val="minMax"/>
        </c:scaling>
        <c:delete val="0"/>
        <c:axPos val="b"/>
        <c:majorTickMark val="none"/>
        <c:minorTickMark val="none"/>
        <c:tickLblPos val="nextTo"/>
        <c:crossAx val="171591552"/>
        <c:crosses val="autoZero"/>
        <c:auto val="1"/>
        <c:lblAlgn val="ctr"/>
        <c:lblOffset val="100"/>
        <c:noMultiLvlLbl val="0"/>
      </c:catAx>
      <c:valAx>
        <c:axId val="171591552"/>
        <c:scaling>
          <c:orientation val="minMax"/>
        </c:scaling>
        <c:delete val="1"/>
        <c:axPos val="l"/>
        <c:numFmt formatCode="General" sourceLinked="1"/>
        <c:majorTickMark val="out"/>
        <c:minorTickMark val="none"/>
        <c:tickLblPos val="nextTo"/>
        <c:crossAx val="171576320"/>
        <c:crosses val="autoZero"/>
        <c:crossBetween val="between"/>
      </c:valAx>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smtClean="0"/>
              <a:t>Average Violent</a:t>
            </a:r>
            <a:r>
              <a:rPr lang="en-US" sz="1600" baseline="0" dirty="0" smtClean="0"/>
              <a:t> </a:t>
            </a:r>
            <a:r>
              <a:rPr lang="en-US" sz="1600" baseline="0" dirty="0"/>
              <a:t>Index Crime Rate per 100,000 Persons </a:t>
            </a:r>
            <a:endParaRPr lang="en-US" sz="1600" dirty="0"/>
          </a:p>
        </c:rich>
      </c:tx>
      <c:layout/>
      <c:overlay val="0"/>
    </c:title>
    <c:autoTitleDeleted val="0"/>
    <c:plotArea>
      <c:layout>
        <c:manualLayout>
          <c:layoutTarget val="inner"/>
          <c:xMode val="edge"/>
          <c:yMode val="edge"/>
          <c:x val="3.0555555555555555E-2"/>
          <c:y val="0.2225"/>
          <c:w val="0.93888888888888888"/>
          <c:h val="0.67077938174394869"/>
        </c:manualLayout>
      </c:layout>
      <c:barChart>
        <c:barDir val="col"/>
        <c:grouping val="clustered"/>
        <c:varyColors val="0"/>
        <c:ser>
          <c:idx val="0"/>
          <c:order val="0"/>
          <c:spPr>
            <a:solidFill>
              <a:schemeClr val="accent4"/>
            </a:solidFill>
            <a:ln>
              <a:solidFill>
                <a:schemeClr val="accent4"/>
              </a:solidFill>
            </a:ln>
          </c:spPr>
          <c:invertIfNegative val="0"/>
          <c:dLbls>
            <c:numFmt formatCode="#,##0" sourceLinked="0"/>
            <c:showLegendKey val="0"/>
            <c:showVal val="1"/>
            <c:showCatName val="0"/>
            <c:showSerName val="0"/>
            <c:showPercent val="0"/>
            <c:showBubbleSize val="0"/>
            <c:showLeaderLines val="0"/>
          </c:dLbls>
          <c:cat>
            <c:strRef>
              <c:f>('Total Violent Index (VI)'!$C$162,'Total Violent Index (VI)'!$C$174,'Total Violent Index (VI)'!$C$208,'Total Violent Index (VI)'!$C$219)</c:f>
              <c:strCache>
                <c:ptCount val="4"/>
                <c:pt idx="0">
                  <c:v>Kankakee</c:v>
                </c:pt>
                <c:pt idx="1">
                  <c:v>Macon</c:v>
                </c:pt>
                <c:pt idx="2">
                  <c:v>Vermilion</c:v>
                </c:pt>
                <c:pt idx="3">
                  <c:v>Illinois</c:v>
                </c:pt>
              </c:strCache>
            </c:strRef>
          </c:cat>
          <c:val>
            <c:numRef>
              <c:f>('Total Violent Index (VI)'!$AN$162,'Total Violent Index (VI)'!$AN$174,'Total Violent Index (VI)'!$AN$208,'Total Violent Index (VI)'!$AN$219)</c:f>
              <c:numCache>
                <c:formatCode>General</c:formatCode>
                <c:ptCount val="4"/>
                <c:pt idx="0">
                  <c:v>319.5</c:v>
                </c:pt>
                <c:pt idx="1">
                  <c:v>423.84</c:v>
                </c:pt>
                <c:pt idx="2">
                  <c:v>594.6</c:v>
                </c:pt>
                <c:pt idx="3">
                  <c:v>413.68</c:v>
                </c:pt>
              </c:numCache>
            </c:numRef>
          </c:val>
        </c:ser>
        <c:dLbls>
          <c:showLegendKey val="0"/>
          <c:showVal val="1"/>
          <c:showCatName val="0"/>
          <c:showSerName val="0"/>
          <c:showPercent val="0"/>
          <c:showBubbleSize val="0"/>
        </c:dLbls>
        <c:gapWidth val="150"/>
        <c:overlap val="-25"/>
        <c:axId val="171602688"/>
        <c:axId val="171605376"/>
      </c:barChart>
      <c:catAx>
        <c:axId val="171602688"/>
        <c:scaling>
          <c:orientation val="minMax"/>
        </c:scaling>
        <c:delete val="0"/>
        <c:axPos val="b"/>
        <c:majorTickMark val="none"/>
        <c:minorTickMark val="none"/>
        <c:tickLblPos val="nextTo"/>
        <c:crossAx val="171605376"/>
        <c:crosses val="autoZero"/>
        <c:auto val="1"/>
        <c:lblAlgn val="ctr"/>
        <c:lblOffset val="100"/>
        <c:noMultiLvlLbl val="0"/>
      </c:catAx>
      <c:valAx>
        <c:axId val="171605376"/>
        <c:scaling>
          <c:orientation val="minMax"/>
        </c:scaling>
        <c:delete val="1"/>
        <c:axPos val="l"/>
        <c:numFmt formatCode="General" sourceLinked="1"/>
        <c:majorTickMark val="out"/>
        <c:minorTickMark val="none"/>
        <c:tickLblPos val="nextTo"/>
        <c:crossAx val="171602688"/>
        <c:crosses val="autoZero"/>
        <c:crossBetween val="between"/>
      </c:valAx>
    </c:plotArea>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Median</a:t>
            </a:r>
            <a:r>
              <a:rPr lang="en-US" sz="1400" baseline="0"/>
              <a:t> Number of Prior Arrests by Current Arrest Charge*</a:t>
            </a:r>
            <a:endParaRPr lang="en-US" sz="1400"/>
          </a:p>
        </c:rich>
      </c:tx>
      <c:layout/>
      <c:overlay val="0"/>
    </c:title>
    <c:autoTitleDeleted val="0"/>
    <c:plotArea>
      <c:layout>
        <c:manualLayout>
          <c:layoutTarget val="inner"/>
          <c:xMode val="edge"/>
          <c:yMode val="edge"/>
          <c:x val="2.7672955974842768E-2"/>
          <c:y val="0.19100960925392854"/>
          <c:w val="0.94465408805031448"/>
          <c:h val="0.62530013937524986"/>
        </c:manualLayout>
      </c:layout>
      <c:barChart>
        <c:barDir val="col"/>
        <c:grouping val="clustered"/>
        <c:varyColors val="0"/>
        <c:ser>
          <c:idx val="0"/>
          <c:order val="0"/>
          <c:tx>
            <c:strRef>
              <c:f>Gun_convictions1!$H$8</c:f>
              <c:strCache>
                <c:ptCount val="1"/>
                <c:pt idx="0">
                  <c:v>Macon</c:v>
                </c:pt>
              </c:strCache>
            </c:strRef>
          </c:tx>
          <c:invertIfNegative val="0"/>
          <c:dLbls>
            <c:numFmt formatCode="#,##0" sourceLinked="0"/>
            <c:showLegendKey val="0"/>
            <c:showVal val="1"/>
            <c:showCatName val="0"/>
            <c:showSerName val="0"/>
            <c:showPercent val="0"/>
            <c:showBubbleSize val="0"/>
            <c:showLeaderLines val="0"/>
          </c:dLbls>
          <c:cat>
            <c:strRef>
              <c:f>Gun_convictions1!$I$2:$M$2</c:f>
              <c:strCache>
                <c:ptCount val="5"/>
                <c:pt idx="0">
                  <c:v>Other Arrest</c:v>
                </c:pt>
                <c:pt idx="1">
                  <c:v>Possesion or 
minor gun charge</c:v>
                </c:pt>
                <c:pt idx="2">
                  <c:v>Agg Possession 
or Agg UUW</c:v>
                </c:pt>
                <c:pt idx="3">
                  <c:v>Violent with gun</c:v>
                </c:pt>
                <c:pt idx="4">
                  <c:v>Murder</c:v>
                </c:pt>
              </c:strCache>
            </c:strRef>
          </c:cat>
          <c:val>
            <c:numRef>
              <c:f>Gun_convictions1!$I$8:$M$8</c:f>
              <c:numCache>
                <c:formatCode>###0.00</c:formatCode>
                <c:ptCount val="5"/>
                <c:pt idx="0">
                  <c:v>2.5</c:v>
                </c:pt>
                <c:pt idx="1">
                  <c:v>2</c:v>
                </c:pt>
                <c:pt idx="2">
                  <c:v>4</c:v>
                </c:pt>
                <c:pt idx="3">
                  <c:v>3</c:v>
                </c:pt>
                <c:pt idx="4">
                  <c:v>4</c:v>
                </c:pt>
              </c:numCache>
            </c:numRef>
          </c:val>
        </c:ser>
        <c:dLbls>
          <c:showLegendKey val="0"/>
          <c:showVal val="1"/>
          <c:showCatName val="0"/>
          <c:showSerName val="0"/>
          <c:showPercent val="0"/>
          <c:showBubbleSize val="0"/>
        </c:dLbls>
        <c:gapWidth val="150"/>
        <c:overlap val="-25"/>
        <c:axId val="171817216"/>
        <c:axId val="171824256"/>
      </c:barChart>
      <c:catAx>
        <c:axId val="171817216"/>
        <c:scaling>
          <c:orientation val="minMax"/>
        </c:scaling>
        <c:delete val="0"/>
        <c:axPos val="b"/>
        <c:majorTickMark val="none"/>
        <c:minorTickMark val="none"/>
        <c:tickLblPos val="nextTo"/>
        <c:txPr>
          <a:bodyPr/>
          <a:lstStyle/>
          <a:p>
            <a:pPr>
              <a:defRPr sz="800"/>
            </a:pPr>
            <a:endParaRPr lang="en-US"/>
          </a:p>
        </c:txPr>
        <c:crossAx val="171824256"/>
        <c:crosses val="autoZero"/>
        <c:auto val="1"/>
        <c:lblAlgn val="ctr"/>
        <c:lblOffset val="100"/>
        <c:noMultiLvlLbl val="0"/>
      </c:catAx>
      <c:valAx>
        <c:axId val="171824256"/>
        <c:scaling>
          <c:orientation val="minMax"/>
        </c:scaling>
        <c:delete val="1"/>
        <c:axPos val="l"/>
        <c:numFmt formatCode="#,##0" sourceLinked="0"/>
        <c:majorTickMark val="out"/>
        <c:minorTickMark val="none"/>
        <c:tickLblPos val="nextTo"/>
        <c:crossAx val="171817216"/>
        <c:crosses val="autoZero"/>
        <c:crossBetween val="between"/>
      </c:valAx>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Percent</a:t>
            </a:r>
            <a:r>
              <a:rPr lang="en-US" sz="1400" baseline="0"/>
              <a:t> of Arrests in 2010 Resulting in a Conviction by 2014</a:t>
            </a:r>
          </a:p>
        </c:rich>
      </c:tx>
      <c:layout>
        <c:manualLayout>
          <c:xMode val="edge"/>
          <c:yMode val="edge"/>
          <c:x val="0.11877993993819165"/>
          <c:y val="0"/>
        </c:manualLayout>
      </c:layout>
      <c:overlay val="0"/>
    </c:title>
    <c:autoTitleDeleted val="0"/>
    <c:plotArea>
      <c:layout>
        <c:manualLayout>
          <c:layoutTarget val="inner"/>
          <c:xMode val="edge"/>
          <c:yMode val="edge"/>
          <c:x val="6.3783549649614038E-2"/>
          <c:y val="0.16053241788053718"/>
          <c:w val="0.90910611615591275"/>
          <c:h val="0.67501742906179218"/>
        </c:manualLayout>
      </c:layout>
      <c:barChart>
        <c:barDir val="col"/>
        <c:grouping val="clustered"/>
        <c:varyColors val="0"/>
        <c:ser>
          <c:idx val="0"/>
          <c:order val="0"/>
          <c:tx>
            <c:strRef>
              <c:f>gun_convictions!$R$29</c:f>
              <c:strCache>
                <c:ptCount val="1"/>
                <c:pt idx="0">
                  <c:v>Macon</c:v>
                </c:pt>
              </c:strCache>
            </c:strRef>
          </c:tx>
          <c:spPr>
            <a:solidFill>
              <a:schemeClr val="accent2"/>
            </a:solidFill>
            <a:ln>
              <a:solidFill>
                <a:schemeClr val="accent2"/>
              </a:solidFill>
            </a:ln>
          </c:spPr>
          <c:invertIfNegative val="0"/>
          <c:dLbls>
            <c:dLbl>
              <c:idx val="0"/>
              <c:layout/>
              <c:tx>
                <c:rich>
                  <a:bodyPr/>
                  <a:lstStyle/>
                  <a:p>
                    <a:r>
                      <a:rPr lang="en-US"/>
                      <a:t>n/a</a:t>
                    </a:r>
                  </a:p>
                </c:rich>
              </c:tx>
              <c:showLegendKey val="0"/>
              <c:showVal val="1"/>
              <c:showCatName val="0"/>
              <c:showSerName val="0"/>
              <c:showPercent val="0"/>
              <c:showBubbleSize val="0"/>
            </c:dLbl>
            <c:showLegendKey val="0"/>
            <c:showVal val="1"/>
            <c:showCatName val="0"/>
            <c:showSerName val="0"/>
            <c:showPercent val="0"/>
            <c:showBubbleSize val="0"/>
            <c:showLeaderLines val="0"/>
          </c:dLbls>
          <c:cat>
            <c:strRef>
              <c:f>gun_convictions!$S$23:$X$23</c:f>
              <c:strCache>
                <c:ptCount val="6"/>
                <c:pt idx="0">
                  <c:v>Other Arrest with Gun Flag</c:v>
                </c:pt>
                <c:pt idx="1">
                  <c:v>Possession or Minor Gun Charge</c:v>
                </c:pt>
                <c:pt idx="2">
                  <c:v>Agg Possession or Agg. UUW</c:v>
                </c:pt>
                <c:pt idx="3">
                  <c:v>Violent with Gun</c:v>
                </c:pt>
                <c:pt idx="4">
                  <c:v>Murder</c:v>
                </c:pt>
                <c:pt idx="5">
                  <c:v>Overall</c:v>
                </c:pt>
              </c:strCache>
            </c:strRef>
          </c:cat>
          <c:val>
            <c:numRef>
              <c:f>gun_convictions!$S$29:$X$29</c:f>
              <c:numCache>
                <c:formatCode>###0.0%</c:formatCode>
                <c:ptCount val="6"/>
                <c:pt idx="0">
                  <c:v>0</c:v>
                </c:pt>
                <c:pt idx="1">
                  <c:v>0.15</c:v>
                </c:pt>
                <c:pt idx="2">
                  <c:v>0.5</c:v>
                </c:pt>
                <c:pt idx="3">
                  <c:v>0.4642857142857143</c:v>
                </c:pt>
                <c:pt idx="4">
                  <c:v>0.38888888888888895</c:v>
                </c:pt>
                <c:pt idx="5">
                  <c:v>0.43181818181818182</c:v>
                </c:pt>
              </c:numCache>
            </c:numRef>
          </c:val>
        </c:ser>
        <c:dLbls>
          <c:showLegendKey val="0"/>
          <c:showVal val="1"/>
          <c:showCatName val="0"/>
          <c:showSerName val="0"/>
          <c:showPercent val="0"/>
          <c:showBubbleSize val="0"/>
        </c:dLbls>
        <c:gapWidth val="150"/>
        <c:overlap val="-25"/>
        <c:axId val="174469120"/>
        <c:axId val="174471808"/>
      </c:barChart>
      <c:catAx>
        <c:axId val="174469120"/>
        <c:scaling>
          <c:orientation val="minMax"/>
        </c:scaling>
        <c:delete val="0"/>
        <c:axPos val="b"/>
        <c:majorTickMark val="none"/>
        <c:minorTickMark val="none"/>
        <c:tickLblPos val="nextTo"/>
        <c:txPr>
          <a:bodyPr/>
          <a:lstStyle/>
          <a:p>
            <a:pPr>
              <a:defRPr sz="800"/>
            </a:pPr>
            <a:endParaRPr lang="en-US"/>
          </a:p>
        </c:txPr>
        <c:crossAx val="174471808"/>
        <c:crosses val="autoZero"/>
        <c:auto val="1"/>
        <c:lblAlgn val="ctr"/>
        <c:lblOffset val="100"/>
        <c:noMultiLvlLbl val="0"/>
      </c:catAx>
      <c:valAx>
        <c:axId val="174471808"/>
        <c:scaling>
          <c:orientation val="minMax"/>
        </c:scaling>
        <c:delete val="1"/>
        <c:axPos val="l"/>
        <c:numFmt formatCode="###0.0%" sourceLinked="1"/>
        <c:majorTickMark val="out"/>
        <c:minorTickMark val="none"/>
        <c:tickLblPos val="nextTo"/>
        <c:crossAx val="174469120"/>
        <c:crosses val="autoZero"/>
        <c:crossBetween val="between"/>
      </c:valAx>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Total Number of Murder and Firearm-involved</a:t>
            </a:r>
            <a:r>
              <a:rPr lang="en-US" sz="1400" baseline="0"/>
              <a:t> Arrests</a:t>
            </a:r>
            <a:endParaRPr lang="en-US" sz="1400"/>
          </a:p>
        </c:rich>
      </c:tx>
      <c:layout/>
      <c:overlay val="0"/>
    </c:title>
    <c:autoTitleDeleted val="0"/>
    <c:plotArea>
      <c:layout/>
      <c:lineChart>
        <c:grouping val="standard"/>
        <c:varyColors val="0"/>
        <c:ser>
          <c:idx val="0"/>
          <c:order val="0"/>
          <c:tx>
            <c:strRef>
              <c:f>gun!$B$5</c:f>
              <c:strCache>
                <c:ptCount val="1"/>
                <c:pt idx="0">
                  <c:v>Adams</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gun!$C$5:$L$5</c:f>
            </c:numRef>
          </c:val>
          <c:smooth val="0"/>
        </c:ser>
        <c:ser>
          <c:idx val="1"/>
          <c:order val="1"/>
          <c:tx>
            <c:strRef>
              <c:f>gun!$B$6</c:f>
              <c:strCache>
                <c:ptCount val="1"/>
                <c:pt idx="0">
                  <c:v>Alexander</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gun!$C$6:$L$6</c:f>
            </c:numRef>
          </c:val>
          <c:smooth val="0"/>
        </c:ser>
        <c:ser>
          <c:idx val="2"/>
          <c:order val="2"/>
          <c:tx>
            <c:strRef>
              <c:f>gun!$B$7</c:f>
              <c:strCache>
                <c:ptCount val="1"/>
                <c:pt idx="0">
                  <c:v>Bond</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gun!$C$7:$L$7</c:f>
            </c:numRef>
          </c:val>
          <c:smooth val="0"/>
        </c:ser>
        <c:ser>
          <c:idx val="3"/>
          <c:order val="3"/>
          <c:tx>
            <c:strRef>
              <c:f>gun!$B$8</c:f>
              <c:strCache>
                <c:ptCount val="1"/>
                <c:pt idx="0">
                  <c:v>Boone</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gun!$C$8:$L$8</c:f>
            </c:numRef>
          </c:val>
          <c:smooth val="0"/>
        </c:ser>
        <c:ser>
          <c:idx val="4"/>
          <c:order val="4"/>
          <c:tx>
            <c:strRef>
              <c:f>gun!$B$9</c:f>
              <c:strCache>
                <c:ptCount val="1"/>
                <c:pt idx="0">
                  <c:v>Brown</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gun!$C$9:$L$9</c:f>
            </c:numRef>
          </c:val>
          <c:smooth val="0"/>
        </c:ser>
        <c:ser>
          <c:idx val="5"/>
          <c:order val="5"/>
          <c:tx>
            <c:strRef>
              <c:f>gun!$B$10</c:f>
              <c:strCache>
                <c:ptCount val="1"/>
                <c:pt idx="0">
                  <c:v>Bureau</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gun!$C$10:$L$10</c:f>
            </c:numRef>
          </c:val>
          <c:smooth val="0"/>
        </c:ser>
        <c:ser>
          <c:idx val="6"/>
          <c:order val="6"/>
          <c:tx>
            <c:strRef>
              <c:f>gun!$B$11</c:f>
              <c:strCache>
                <c:ptCount val="1"/>
                <c:pt idx="0">
                  <c:v>Calhoun</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gun!$C$11:$L$11</c:f>
            </c:numRef>
          </c:val>
          <c:smooth val="0"/>
        </c:ser>
        <c:ser>
          <c:idx val="7"/>
          <c:order val="7"/>
          <c:tx>
            <c:strRef>
              <c:f>gun!$B$12</c:f>
              <c:strCache>
                <c:ptCount val="1"/>
                <c:pt idx="0">
                  <c:v>Carroll</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gun!$C$12:$L$12</c:f>
            </c:numRef>
          </c:val>
          <c:smooth val="0"/>
        </c:ser>
        <c:ser>
          <c:idx val="8"/>
          <c:order val="8"/>
          <c:tx>
            <c:strRef>
              <c:f>gun!$B$13</c:f>
              <c:strCache>
                <c:ptCount val="1"/>
                <c:pt idx="0">
                  <c:v>Cass</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gun!$C$13:$L$13</c:f>
            </c:numRef>
          </c:val>
          <c:smooth val="0"/>
        </c:ser>
        <c:ser>
          <c:idx val="9"/>
          <c:order val="9"/>
          <c:tx>
            <c:strRef>
              <c:f>gun!$B$62</c:f>
              <c:strCache>
                <c:ptCount val="1"/>
                <c:pt idx="0">
                  <c:v>Macon</c:v>
                </c:pt>
              </c:strCache>
            </c:strRef>
          </c:tx>
          <c:dLbls>
            <c:dLblPos val="t"/>
            <c:showLegendKey val="0"/>
            <c:showVal val="1"/>
            <c:showCatName val="0"/>
            <c:showSerName val="0"/>
            <c:showPercent val="0"/>
            <c:showBubbleSize val="0"/>
            <c:showLeaderLines val="0"/>
          </c:dLbls>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gun!$C$62:$L$62</c:f>
              <c:numCache>
                <c:formatCode>###0</c:formatCode>
                <c:ptCount val="10"/>
                <c:pt idx="0">
                  <c:v>188</c:v>
                </c:pt>
                <c:pt idx="1">
                  <c:v>248</c:v>
                </c:pt>
                <c:pt idx="2">
                  <c:v>212</c:v>
                </c:pt>
                <c:pt idx="3">
                  <c:v>251</c:v>
                </c:pt>
                <c:pt idx="4">
                  <c:v>239</c:v>
                </c:pt>
                <c:pt idx="5">
                  <c:v>220</c:v>
                </c:pt>
                <c:pt idx="6">
                  <c:v>221</c:v>
                </c:pt>
                <c:pt idx="7">
                  <c:v>199</c:v>
                </c:pt>
                <c:pt idx="8">
                  <c:v>200</c:v>
                </c:pt>
                <c:pt idx="9">
                  <c:v>204</c:v>
                </c:pt>
              </c:numCache>
            </c:numRef>
          </c:val>
          <c:smooth val="0"/>
        </c:ser>
        <c:dLbls>
          <c:showLegendKey val="0"/>
          <c:showVal val="0"/>
          <c:showCatName val="0"/>
          <c:showSerName val="0"/>
          <c:showPercent val="0"/>
          <c:showBubbleSize val="0"/>
        </c:dLbls>
        <c:marker val="1"/>
        <c:smooth val="0"/>
        <c:axId val="174512000"/>
        <c:axId val="174513536"/>
      </c:lineChart>
      <c:catAx>
        <c:axId val="174512000"/>
        <c:scaling>
          <c:orientation val="minMax"/>
        </c:scaling>
        <c:delete val="0"/>
        <c:axPos val="b"/>
        <c:majorTickMark val="out"/>
        <c:minorTickMark val="none"/>
        <c:tickLblPos val="nextTo"/>
        <c:crossAx val="174513536"/>
        <c:crosses val="autoZero"/>
        <c:auto val="1"/>
        <c:lblAlgn val="ctr"/>
        <c:lblOffset val="100"/>
        <c:noMultiLvlLbl val="0"/>
      </c:catAx>
      <c:valAx>
        <c:axId val="174513536"/>
        <c:scaling>
          <c:orientation val="minMax"/>
        </c:scaling>
        <c:delete val="0"/>
        <c:axPos val="l"/>
        <c:majorGridlines/>
        <c:numFmt formatCode="###0" sourceLinked="1"/>
        <c:majorTickMark val="out"/>
        <c:minorTickMark val="none"/>
        <c:tickLblPos val="nextTo"/>
        <c:crossAx val="17451200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Property Index Crime </a:t>
            </a:r>
            <a:r>
              <a:rPr lang="en-US" sz="1400" dirty="0" smtClean="0"/>
              <a:t>Rate</a:t>
            </a:r>
            <a:r>
              <a:rPr lang="en-US" sz="1400" baseline="0" dirty="0" smtClean="0"/>
              <a:t> per 100,000 Persons</a:t>
            </a:r>
            <a:endParaRPr lang="en-US" sz="1400" dirty="0"/>
          </a:p>
        </c:rich>
      </c:tx>
      <c:layout/>
      <c:overlay val="0"/>
    </c:title>
    <c:autoTitleDeleted val="0"/>
    <c:plotArea>
      <c:layout>
        <c:manualLayout>
          <c:layoutTarget val="inner"/>
          <c:xMode val="edge"/>
          <c:yMode val="edge"/>
          <c:x val="0.10015507436570428"/>
          <c:y val="0.21959803926051266"/>
          <c:w val="0.86427077865266844"/>
          <c:h val="0.66850179708660584"/>
        </c:manualLayout>
      </c:layout>
      <c:lineChart>
        <c:grouping val="standard"/>
        <c:varyColors val="0"/>
        <c:ser>
          <c:idx val="0"/>
          <c:order val="0"/>
          <c:marker>
            <c:symbol val="square"/>
            <c:size val="5"/>
          </c:marker>
          <c:cat>
            <c:numRef>
              <c:f>crime!$P$116:$AJ$116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crime!$BC$174:$BW$174</c:f>
              <c:numCache>
                <c:formatCode>General</c:formatCode>
                <c:ptCount val="21"/>
                <c:pt idx="0">
                  <c:v>3779.9</c:v>
                </c:pt>
                <c:pt idx="1">
                  <c:v>5300.6</c:v>
                </c:pt>
                <c:pt idx="2">
                  <c:v>5647.1</c:v>
                </c:pt>
                <c:pt idx="3">
                  <c:v>5252.9</c:v>
                </c:pt>
                <c:pt idx="4">
                  <c:v>5494.1</c:v>
                </c:pt>
                <c:pt idx="5">
                  <c:v>4380.6000000000004</c:v>
                </c:pt>
                <c:pt idx="6">
                  <c:v>4179.1000000000004</c:v>
                </c:pt>
                <c:pt idx="7">
                  <c:v>4256</c:v>
                </c:pt>
                <c:pt idx="8">
                  <c:v>4606.2</c:v>
                </c:pt>
                <c:pt idx="9">
                  <c:v>4213.3999999999996</c:v>
                </c:pt>
                <c:pt idx="10">
                  <c:v>4064.6</c:v>
                </c:pt>
                <c:pt idx="11">
                  <c:v>4351.8</c:v>
                </c:pt>
                <c:pt idx="12">
                  <c:v>4142.2</c:v>
                </c:pt>
                <c:pt idx="13">
                  <c:v>3587.2</c:v>
                </c:pt>
                <c:pt idx="14">
                  <c:v>3560.1000000000004</c:v>
                </c:pt>
                <c:pt idx="15">
                  <c:v>3252.8999999999996</c:v>
                </c:pt>
                <c:pt idx="16">
                  <c:v>3375.8999999999996</c:v>
                </c:pt>
                <c:pt idx="17">
                  <c:v>3075.6000000000004</c:v>
                </c:pt>
                <c:pt idx="18">
                  <c:v>2743.4</c:v>
                </c:pt>
                <c:pt idx="19">
                  <c:v>2578.6000000000004</c:v>
                </c:pt>
                <c:pt idx="20">
                  <c:v>2452.3000000000002</c:v>
                </c:pt>
              </c:numCache>
            </c:numRef>
          </c:val>
          <c:smooth val="0"/>
        </c:ser>
        <c:dLbls>
          <c:showLegendKey val="0"/>
          <c:showVal val="0"/>
          <c:showCatName val="0"/>
          <c:showSerName val="0"/>
          <c:showPercent val="0"/>
          <c:showBubbleSize val="0"/>
        </c:dLbls>
        <c:marker val="1"/>
        <c:smooth val="0"/>
        <c:axId val="170337792"/>
        <c:axId val="170339328"/>
      </c:lineChart>
      <c:catAx>
        <c:axId val="170337792"/>
        <c:scaling>
          <c:orientation val="minMax"/>
        </c:scaling>
        <c:delete val="0"/>
        <c:axPos val="b"/>
        <c:numFmt formatCode="General" sourceLinked="1"/>
        <c:majorTickMark val="out"/>
        <c:minorTickMark val="none"/>
        <c:tickLblPos val="nextTo"/>
        <c:crossAx val="170339328"/>
        <c:crosses val="autoZero"/>
        <c:auto val="1"/>
        <c:lblAlgn val="ctr"/>
        <c:lblOffset val="100"/>
        <c:tickLblSkip val="2"/>
        <c:noMultiLvlLbl val="0"/>
      </c:catAx>
      <c:valAx>
        <c:axId val="170339328"/>
        <c:scaling>
          <c:orientation val="minMax"/>
        </c:scaling>
        <c:delete val="0"/>
        <c:axPos val="l"/>
        <c:majorGridlines/>
        <c:numFmt formatCode="General" sourceLinked="1"/>
        <c:majorTickMark val="out"/>
        <c:minorTickMark val="none"/>
        <c:tickLblPos val="nextTo"/>
        <c:crossAx val="170337792"/>
        <c:crosses val="autoZero"/>
        <c:crossBetween val="between"/>
      </c:valAx>
      <c:spPr>
        <a:noFill/>
        <a:ln w="25400">
          <a:noFill/>
        </a:ln>
      </c:spPr>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Violent Index Crime and </a:t>
            </a:r>
            <a:endParaRPr lang="en-US" sz="1400" dirty="0" smtClean="0"/>
          </a:p>
          <a:p>
            <a:pPr>
              <a:defRPr sz="1400"/>
            </a:pPr>
            <a:r>
              <a:rPr lang="en-US" sz="1400" dirty="0" smtClean="0"/>
              <a:t>Drug </a:t>
            </a:r>
            <a:r>
              <a:rPr lang="en-US" sz="1400" dirty="0"/>
              <a:t>Arrest </a:t>
            </a:r>
            <a:r>
              <a:rPr lang="en-US" sz="1400" dirty="0" smtClean="0"/>
              <a:t>Rates per 100,000 Persons</a:t>
            </a:r>
            <a:endParaRPr lang="en-US" sz="1400" dirty="0"/>
          </a:p>
        </c:rich>
      </c:tx>
      <c:layout>
        <c:manualLayout>
          <c:xMode val="edge"/>
          <c:yMode val="edge"/>
          <c:x val="0.17780555555555552"/>
          <c:y val="0"/>
        </c:manualLayout>
      </c:layout>
      <c:overlay val="0"/>
    </c:title>
    <c:autoTitleDeleted val="0"/>
    <c:plotArea>
      <c:layout>
        <c:manualLayout>
          <c:layoutTarget val="inner"/>
          <c:xMode val="edge"/>
          <c:yMode val="edge"/>
          <c:x val="0.10848840769903761"/>
          <c:y val="0.21513126170990354"/>
          <c:w val="0.86427077865266844"/>
          <c:h val="0.68636890728904232"/>
        </c:manualLayout>
      </c:layout>
      <c:lineChart>
        <c:grouping val="standard"/>
        <c:varyColors val="0"/>
        <c:ser>
          <c:idx val="10"/>
          <c:order val="0"/>
          <c:tx>
            <c:v>Violent Index Crime</c:v>
          </c:tx>
          <c:marker>
            <c:symbol val="triangle"/>
            <c:size val="5"/>
          </c:marker>
          <c:cat>
            <c:numRef>
              <c:f>crime!$P$116:$AJ$116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crime!$P$174:$AJ$174</c:f>
              <c:numCache>
                <c:formatCode>General</c:formatCode>
                <c:ptCount val="21"/>
                <c:pt idx="0">
                  <c:v>866.4</c:v>
                </c:pt>
                <c:pt idx="1">
                  <c:v>792.8</c:v>
                </c:pt>
                <c:pt idx="2">
                  <c:v>795.19999999999993</c:v>
                </c:pt>
                <c:pt idx="3">
                  <c:v>684.5</c:v>
                </c:pt>
                <c:pt idx="4">
                  <c:v>722.4</c:v>
                </c:pt>
                <c:pt idx="5">
                  <c:v>567.1</c:v>
                </c:pt>
                <c:pt idx="6">
                  <c:v>576.5</c:v>
                </c:pt>
                <c:pt idx="7">
                  <c:v>581</c:v>
                </c:pt>
                <c:pt idx="8">
                  <c:v>562.29999999999995</c:v>
                </c:pt>
                <c:pt idx="9">
                  <c:v>577.29999999999995</c:v>
                </c:pt>
                <c:pt idx="10">
                  <c:v>557.70000000000005</c:v>
                </c:pt>
                <c:pt idx="11">
                  <c:v>699.5</c:v>
                </c:pt>
                <c:pt idx="12">
                  <c:v>637.19999999999993</c:v>
                </c:pt>
                <c:pt idx="13">
                  <c:v>620.19999999999993</c:v>
                </c:pt>
                <c:pt idx="14">
                  <c:v>733.30000000000007</c:v>
                </c:pt>
                <c:pt idx="15">
                  <c:v>648.40000000000009</c:v>
                </c:pt>
                <c:pt idx="16">
                  <c:v>502</c:v>
                </c:pt>
                <c:pt idx="17">
                  <c:v>514.5</c:v>
                </c:pt>
                <c:pt idx="18">
                  <c:v>381.8</c:v>
                </c:pt>
                <c:pt idx="19">
                  <c:v>355.5</c:v>
                </c:pt>
                <c:pt idx="20">
                  <c:v>365.40000000000003</c:v>
                </c:pt>
              </c:numCache>
            </c:numRef>
          </c:val>
          <c:smooth val="0"/>
        </c:ser>
        <c:ser>
          <c:idx val="11"/>
          <c:order val="1"/>
          <c:tx>
            <c:v>Drug Arrests</c:v>
          </c:tx>
          <c:marker>
            <c:symbol val="circle"/>
            <c:size val="7"/>
          </c:marker>
          <c:val>
            <c:numRef>
              <c:f>crime!$CD$174:$CX$174</c:f>
              <c:numCache>
                <c:formatCode>General</c:formatCode>
                <c:ptCount val="21"/>
                <c:pt idx="0">
                  <c:v>480.9</c:v>
                </c:pt>
                <c:pt idx="1">
                  <c:v>465.59999999999997</c:v>
                </c:pt>
                <c:pt idx="2">
                  <c:v>818.5</c:v>
                </c:pt>
                <c:pt idx="3">
                  <c:v>796</c:v>
                </c:pt>
                <c:pt idx="4">
                  <c:v>871.4</c:v>
                </c:pt>
                <c:pt idx="5">
                  <c:v>719.09999999999991</c:v>
                </c:pt>
                <c:pt idx="6">
                  <c:v>791.30000000000007</c:v>
                </c:pt>
                <c:pt idx="7">
                  <c:v>844.1</c:v>
                </c:pt>
                <c:pt idx="8">
                  <c:v>561.5</c:v>
                </c:pt>
                <c:pt idx="9">
                  <c:v>723.3</c:v>
                </c:pt>
                <c:pt idx="10">
                  <c:v>665.6</c:v>
                </c:pt>
                <c:pt idx="11">
                  <c:v>664.3</c:v>
                </c:pt>
                <c:pt idx="12">
                  <c:v>755.3</c:v>
                </c:pt>
                <c:pt idx="13">
                  <c:v>1045.5</c:v>
                </c:pt>
                <c:pt idx="14">
                  <c:v>1176.4000000000001</c:v>
                </c:pt>
                <c:pt idx="15">
                  <c:v>1253.5</c:v>
                </c:pt>
                <c:pt idx="16">
                  <c:v>1106</c:v>
                </c:pt>
                <c:pt idx="17">
                  <c:v>1170.2</c:v>
                </c:pt>
                <c:pt idx="18">
                  <c:v>1176</c:v>
                </c:pt>
                <c:pt idx="19">
                  <c:v>1256.5</c:v>
                </c:pt>
                <c:pt idx="20">
                  <c:v>1141.7</c:v>
                </c:pt>
              </c:numCache>
            </c:numRef>
          </c:val>
          <c:smooth val="0"/>
        </c:ser>
        <c:dLbls>
          <c:showLegendKey val="0"/>
          <c:showVal val="0"/>
          <c:showCatName val="0"/>
          <c:showSerName val="0"/>
          <c:showPercent val="0"/>
          <c:showBubbleSize val="0"/>
        </c:dLbls>
        <c:marker val="1"/>
        <c:smooth val="0"/>
        <c:axId val="170377216"/>
        <c:axId val="170378752"/>
      </c:lineChart>
      <c:catAx>
        <c:axId val="170377216"/>
        <c:scaling>
          <c:orientation val="minMax"/>
        </c:scaling>
        <c:delete val="0"/>
        <c:axPos val="b"/>
        <c:numFmt formatCode="General" sourceLinked="1"/>
        <c:majorTickMark val="out"/>
        <c:minorTickMark val="none"/>
        <c:tickLblPos val="nextTo"/>
        <c:crossAx val="170378752"/>
        <c:crosses val="autoZero"/>
        <c:auto val="1"/>
        <c:lblAlgn val="ctr"/>
        <c:lblOffset val="100"/>
        <c:tickLblSkip val="2"/>
        <c:noMultiLvlLbl val="0"/>
      </c:catAx>
      <c:valAx>
        <c:axId val="170378752"/>
        <c:scaling>
          <c:orientation val="minMax"/>
        </c:scaling>
        <c:delete val="0"/>
        <c:axPos val="l"/>
        <c:majorGridlines/>
        <c:numFmt formatCode="General" sourceLinked="1"/>
        <c:majorTickMark val="out"/>
        <c:minorTickMark val="none"/>
        <c:tickLblPos val="nextTo"/>
        <c:crossAx val="170377216"/>
        <c:crosses val="autoZero"/>
        <c:crossBetween val="between"/>
      </c:valAx>
    </c:plotArea>
    <c:legend>
      <c:legendPos val="r"/>
      <c:layout>
        <c:manualLayout>
          <c:xMode val="edge"/>
          <c:yMode val="edge"/>
          <c:x val="9.8152230971128615E-2"/>
          <c:y val="0.2370881112319056"/>
          <c:w val="0.34073665791776026"/>
          <c:h val="0.13511439346964157"/>
        </c:manualLayout>
      </c:layout>
      <c:overlay val="1"/>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Violent Index Crime Rate per 100,000 Persons</a:t>
            </a:r>
          </a:p>
        </c:rich>
      </c:tx>
      <c:layout/>
      <c:overlay val="0"/>
    </c:title>
    <c:autoTitleDeleted val="0"/>
    <c:plotArea>
      <c:layout>
        <c:manualLayout>
          <c:layoutTarget val="inner"/>
          <c:xMode val="edge"/>
          <c:yMode val="edge"/>
          <c:x val="7.1976368807557589E-2"/>
          <c:y val="0.24379006860684588"/>
          <c:w val="0.902471947104173"/>
          <c:h val="0.65100615437929121"/>
        </c:manualLayout>
      </c:layout>
      <c:lineChart>
        <c:grouping val="standard"/>
        <c:varyColors val="0"/>
        <c:ser>
          <c:idx val="1"/>
          <c:order val="0"/>
          <c:tx>
            <c:strRef>
              <c:f>'Total Violent Index (VI)'!$C$117</c:f>
              <c:strCache>
                <c:ptCount val="1"/>
                <c:pt idx="0">
                  <c:v>Adams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(VI)'!$V$117:$AJ$117</c:f>
            </c:numRef>
          </c:val>
          <c:smooth val="0"/>
        </c:ser>
        <c:ser>
          <c:idx val="2"/>
          <c:order val="1"/>
          <c:tx>
            <c:strRef>
              <c:f>'Total Violent Index (VI)'!$C$118</c:f>
              <c:strCache>
                <c:ptCount val="1"/>
                <c:pt idx="0">
                  <c:v>Alexander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(VI)'!$V$118:$AJ$118</c:f>
            </c:numRef>
          </c:val>
          <c:smooth val="0"/>
        </c:ser>
        <c:ser>
          <c:idx val="3"/>
          <c:order val="2"/>
          <c:tx>
            <c:strRef>
              <c:f>'Total Violent Index (VI)'!$C$119</c:f>
              <c:strCache>
                <c:ptCount val="1"/>
                <c:pt idx="0">
                  <c:v>Bond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(VI)'!$V$119:$AJ$119</c:f>
            </c:numRef>
          </c:val>
          <c:smooth val="0"/>
        </c:ser>
        <c:ser>
          <c:idx val="4"/>
          <c:order val="3"/>
          <c:tx>
            <c:strRef>
              <c:f>'Total Violent Index (VI)'!$C$120</c:f>
              <c:strCache>
                <c:ptCount val="1"/>
                <c:pt idx="0">
                  <c:v>Boone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(VI)'!$V$120:$AJ$120</c:f>
            </c:numRef>
          </c:val>
          <c:smooth val="0"/>
        </c:ser>
        <c:ser>
          <c:idx val="5"/>
          <c:order val="4"/>
          <c:tx>
            <c:strRef>
              <c:f>'Total Violent Index (VI)'!$C$121</c:f>
              <c:strCache>
                <c:ptCount val="1"/>
                <c:pt idx="0">
                  <c:v>Brown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(VI)'!$V$121:$AJ$121</c:f>
            </c:numRef>
          </c:val>
          <c:smooth val="0"/>
        </c:ser>
        <c:ser>
          <c:idx val="6"/>
          <c:order val="5"/>
          <c:tx>
            <c:strRef>
              <c:f>'Total Violent Index (VI)'!$C$122</c:f>
              <c:strCache>
                <c:ptCount val="1"/>
                <c:pt idx="0">
                  <c:v>Bureau</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(VI)'!$V$122:$AJ$122</c:f>
            </c:numRef>
          </c:val>
          <c:smooth val="0"/>
        </c:ser>
        <c:ser>
          <c:idx val="7"/>
          <c:order val="6"/>
          <c:tx>
            <c:strRef>
              <c:f>'Total Violent Index (VI)'!$C$123</c:f>
              <c:strCache>
                <c:ptCount val="1"/>
                <c:pt idx="0">
                  <c:v>Calhoun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(VI)'!$V$123:$AJ$123</c:f>
            </c:numRef>
          </c:val>
          <c:smooth val="0"/>
        </c:ser>
        <c:ser>
          <c:idx val="8"/>
          <c:order val="7"/>
          <c:tx>
            <c:strRef>
              <c:f>'Total Violent Index (VI)'!$C$124</c:f>
              <c:strCache>
                <c:ptCount val="1"/>
                <c:pt idx="0">
                  <c:v>Carroll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(VI)'!$V$124:$AJ$124</c:f>
            </c:numRef>
          </c:val>
          <c:smooth val="0"/>
        </c:ser>
        <c:ser>
          <c:idx val="9"/>
          <c:order val="8"/>
          <c:tx>
            <c:strRef>
              <c:f>'Total Violent Index (VI)'!$C$125</c:f>
              <c:strCache>
                <c:ptCount val="1"/>
                <c:pt idx="0">
                  <c:v>Cass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(VI)'!$V$125:$AJ$125</c:f>
            </c:numRef>
          </c:val>
          <c:smooth val="0"/>
        </c:ser>
        <c:ser>
          <c:idx val="11"/>
          <c:order val="9"/>
          <c:tx>
            <c:strRef>
              <c:f>'Total Violent Index (VI)'!$C$127</c:f>
              <c:strCache>
                <c:ptCount val="1"/>
                <c:pt idx="0">
                  <c:v>Christian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(VI)'!$V$127:$AJ$127</c:f>
            </c:numRef>
          </c:val>
          <c:smooth val="0"/>
        </c:ser>
        <c:ser>
          <c:idx val="12"/>
          <c:order val="10"/>
          <c:tx>
            <c:strRef>
              <c:f>'Total Violent Index (VI)'!$C$128</c:f>
              <c:strCache>
                <c:ptCount val="1"/>
                <c:pt idx="0">
                  <c:v>Clark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(VI)'!$V$128:$AJ$128</c:f>
            </c:numRef>
          </c:val>
          <c:smooth val="0"/>
        </c:ser>
        <c:ser>
          <c:idx val="13"/>
          <c:order val="11"/>
          <c:tx>
            <c:strRef>
              <c:f>'Total Violent Index (VI)'!$C$129</c:f>
              <c:strCache>
                <c:ptCount val="1"/>
                <c:pt idx="0">
                  <c:v>Clay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(VI)'!$V$129:$AJ$129</c:f>
            </c:numRef>
          </c:val>
          <c:smooth val="0"/>
        </c:ser>
        <c:ser>
          <c:idx val="14"/>
          <c:order val="12"/>
          <c:tx>
            <c:strRef>
              <c:f>'Total Violent Index (VI)'!$C$130</c:f>
              <c:strCache>
                <c:ptCount val="1"/>
                <c:pt idx="0">
                  <c:v>Clinton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(VI)'!$V$130:$AJ$130</c:f>
            </c:numRef>
          </c:val>
          <c:smooth val="0"/>
        </c:ser>
        <c:ser>
          <c:idx val="15"/>
          <c:order val="13"/>
          <c:tx>
            <c:strRef>
              <c:f>'Total Violent Index (VI)'!$C$131</c:f>
              <c:strCache>
                <c:ptCount val="1"/>
                <c:pt idx="0">
                  <c:v>Coles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(VI)'!$V$131:$AJ$131</c:f>
            </c:numRef>
          </c:val>
          <c:smooth val="0"/>
        </c:ser>
        <c:ser>
          <c:idx val="17"/>
          <c:order val="14"/>
          <c:tx>
            <c:strRef>
              <c:f>'Total Violent Index (VI)'!$C$133</c:f>
              <c:strCache>
                <c:ptCount val="1"/>
                <c:pt idx="0">
                  <c:v>Crawford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(VI)'!$V$133:$AJ$133</c:f>
            </c:numRef>
          </c:val>
          <c:smooth val="0"/>
        </c:ser>
        <c:ser>
          <c:idx val="18"/>
          <c:order val="15"/>
          <c:tx>
            <c:strRef>
              <c:f>'Total Violent Index (VI)'!$C$134</c:f>
              <c:strCache>
                <c:ptCount val="1"/>
                <c:pt idx="0">
                  <c:v>Cumberland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(VI)'!$V$134:$AJ$134</c:f>
            </c:numRef>
          </c:val>
          <c:smooth val="0"/>
        </c:ser>
        <c:ser>
          <c:idx val="19"/>
          <c:order val="16"/>
          <c:tx>
            <c:strRef>
              <c:f>'Total Violent Index (VI)'!$C$135</c:f>
              <c:strCache>
                <c:ptCount val="1"/>
                <c:pt idx="0">
                  <c:v>DeKalb</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(VI)'!$V$135:$AJ$135</c:f>
            </c:numRef>
          </c:val>
          <c:smooth val="0"/>
        </c:ser>
        <c:ser>
          <c:idx val="20"/>
          <c:order val="17"/>
          <c:tx>
            <c:strRef>
              <c:f>'Total Violent Index (VI)'!$C$136</c:f>
              <c:strCache>
                <c:ptCount val="1"/>
                <c:pt idx="0">
                  <c:v>De Witt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(VI)'!$V$136:$AJ$136</c:f>
            </c:numRef>
          </c:val>
          <c:smooth val="0"/>
        </c:ser>
        <c:ser>
          <c:idx val="21"/>
          <c:order val="18"/>
          <c:tx>
            <c:strRef>
              <c:f>'Total Violent Index (VI)'!$C$137</c:f>
              <c:strCache>
                <c:ptCount val="1"/>
                <c:pt idx="0">
                  <c:v>Douglas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(VI)'!$V$137:$AJ$137</c:f>
            </c:numRef>
          </c:val>
          <c:smooth val="0"/>
        </c:ser>
        <c:ser>
          <c:idx val="22"/>
          <c:order val="19"/>
          <c:tx>
            <c:strRef>
              <c:f>'Total Violent Index (VI)'!$C$138</c:f>
              <c:strCache>
                <c:ptCount val="1"/>
                <c:pt idx="0">
                  <c:v>DuPage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(VI)'!$V$138:$AJ$138</c:f>
            </c:numRef>
          </c:val>
          <c:smooth val="0"/>
        </c:ser>
        <c:ser>
          <c:idx val="23"/>
          <c:order val="20"/>
          <c:tx>
            <c:strRef>
              <c:f>'Total Violent Index (VI)'!$C$139</c:f>
              <c:strCache>
                <c:ptCount val="1"/>
                <c:pt idx="0">
                  <c:v>Edgar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(VI)'!$V$139:$AJ$139</c:f>
            </c:numRef>
          </c:val>
          <c:smooth val="0"/>
        </c:ser>
        <c:ser>
          <c:idx val="24"/>
          <c:order val="21"/>
          <c:tx>
            <c:strRef>
              <c:f>'Total Violent Index (VI)'!$C$140</c:f>
              <c:strCache>
                <c:ptCount val="1"/>
                <c:pt idx="0">
                  <c:v>Edwards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(VI)'!$V$140:$AJ$140</c:f>
            </c:numRef>
          </c:val>
          <c:smooth val="0"/>
        </c:ser>
        <c:ser>
          <c:idx val="25"/>
          <c:order val="22"/>
          <c:tx>
            <c:strRef>
              <c:f>'Total Violent Index (VI)'!$C$141</c:f>
              <c:strCache>
                <c:ptCount val="1"/>
                <c:pt idx="0">
                  <c:v>Effingham</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(VI)'!$V$141:$AJ$141</c:f>
            </c:numRef>
          </c:val>
          <c:smooth val="0"/>
        </c:ser>
        <c:ser>
          <c:idx val="26"/>
          <c:order val="23"/>
          <c:tx>
            <c:strRef>
              <c:f>'Total Violent Index (VI)'!$C$142</c:f>
              <c:strCache>
                <c:ptCount val="1"/>
                <c:pt idx="0">
                  <c:v>Fayette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(VI)'!$V$142:$AJ$142</c:f>
            </c:numRef>
          </c:val>
          <c:smooth val="0"/>
        </c:ser>
        <c:ser>
          <c:idx val="27"/>
          <c:order val="24"/>
          <c:tx>
            <c:strRef>
              <c:f>'Total Violent Index (VI)'!$C$143</c:f>
              <c:strCache>
                <c:ptCount val="1"/>
                <c:pt idx="0">
                  <c:v>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(VI)'!$V$143:$AJ$143</c:f>
            </c:numRef>
          </c:val>
          <c:smooth val="0"/>
        </c:ser>
        <c:ser>
          <c:idx val="28"/>
          <c:order val="25"/>
          <c:tx>
            <c:strRef>
              <c:f>'Total Violent Index (VI)'!$C$144</c:f>
              <c:strCache>
                <c:ptCount val="1"/>
                <c:pt idx="0">
                  <c:v>Franklin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(VI)'!$V$144:$AJ$144</c:f>
            </c:numRef>
          </c:val>
          <c:smooth val="0"/>
        </c:ser>
        <c:ser>
          <c:idx val="29"/>
          <c:order val="26"/>
          <c:tx>
            <c:strRef>
              <c:f>'Total Violent Index (VI)'!$C$145</c:f>
              <c:strCache>
                <c:ptCount val="1"/>
                <c:pt idx="0">
                  <c:v>Fulton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(VI)'!$V$145:$AJ$145</c:f>
            </c:numRef>
          </c:val>
          <c:smooth val="0"/>
        </c:ser>
        <c:ser>
          <c:idx val="30"/>
          <c:order val="27"/>
          <c:tx>
            <c:strRef>
              <c:f>'Total Violent Index (VI)'!$C$146</c:f>
              <c:strCache>
                <c:ptCount val="1"/>
                <c:pt idx="0">
                  <c:v>Gallatin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(VI)'!$V$146:$AJ$146</c:f>
            </c:numRef>
          </c:val>
          <c:smooth val="0"/>
        </c:ser>
        <c:ser>
          <c:idx val="31"/>
          <c:order val="28"/>
          <c:tx>
            <c:strRef>
              <c:f>'Total Violent Index (VI)'!$C$147</c:f>
              <c:strCache>
                <c:ptCount val="1"/>
                <c:pt idx="0">
                  <c:v>Greene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(VI)'!$V$147:$AJ$147</c:f>
            </c:numRef>
          </c:val>
          <c:smooth val="0"/>
        </c:ser>
        <c:ser>
          <c:idx val="32"/>
          <c:order val="29"/>
          <c:tx>
            <c:strRef>
              <c:f>'Total Violent Index (VI)'!$C$148</c:f>
              <c:strCache>
                <c:ptCount val="1"/>
                <c:pt idx="0">
                  <c:v>Grundy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(VI)'!$V$148:$AJ$148</c:f>
            </c:numRef>
          </c:val>
          <c:smooth val="0"/>
        </c:ser>
        <c:ser>
          <c:idx val="33"/>
          <c:order val="30"/>
          <c:tx>
            <c:strRef>
              <c:f>'Total Violent Index (VI)'!$C$149</c:f>
              <c:strCache>
                <c:ptCount val="1"/>
                <c:pt idx="0">
                  <c:v>Hamilton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(VI)'!$V$149:$AJ$149</c:f>
            </c:numRef>
          </c:val>
          <c:smooth val="0"/>
        </c:ser>
        <c:ser>
          <c:idx val="34"/>
          <c:order val="31"/>
          <c:tx>
            <c:strRef>
              <c:f>'Total Violent Index (VI)'!$C$150</c:f>
              <c:strCache>
                <c:ptCount val="1"/>
                <c:pt idx="0">
                  <c:v>Hancock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(VI)'!$V$150:$AJ$150</c:f>
            </c:numRef>
          </c:val>
          <c:smooth val="0"/>
        </c:ser>
        <c:ser>
          <c:idx val="35"/>
          <c:order val="32"/>
          <c:tx>
            <c:strRef>
              <c:f>'Total Violent Index (VI)'!$C$151</c:f>
              <c:strCache>
                <c:ptCount val="1"/>
                <c:pt idx="0">
                  <c:v>Hardin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(VI)'!$V$151:$AJ$151</c:f>
            </c:numRef>
          </c:val>
          <c:smooth val="0"/>
        </c:ser>
        <c:ser>
          <c:idx val="36"/>
          <c:order val="33"/>
          <c:tx>
            <c:strRef>
              <c:f>'Total Violent Index (VI)'!$C$152</c:f>
              <c:strCache>
                <c:ptCount val="1"/>
                <c:pt idx="0">
                  <c:v>Henderson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(VI)'!$V$152:$AJ$152</c:f>
            </c:numRef>
          </c:val>
          <c:smooth val="0"/>
        </c:ser>
        <c:ser>
          <c:idx val="37"/>
          <c:order val="34"/>
          <c:tx>
            <c:strRef>
              <c:f>'Total Violent Index (VI)'!$C$153</c:f>
              <c:strCache>
                <c:ptCount val="1"/>
                <c:pt idx="0">
                  <c:v>Henry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(VI)'!$V$153:$AJ$153</c:f>
            </c:numRef>
          </c:val>
          <c:smooth val="0"/>
        </c:ser>
        <c:ser>
          <c:idx val="38"/>
          <c:order val="35"/>
          <c:tx>
            <c:strRef>
              <c:f>'Total Violent Index (VI)'!$C$154</c:f>
              <c:strCache>
                <c:ptCount val="1"/>
                <c:pt idx="0">
                  <c:v>Iroquois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(VI)'!$V$154:$AJ$154</c:f>
            </c:numRef>
          </c:val>
          <c:smooth val="0"/>
        </c:ser>
        <c:ser>
          <c:idx val="39"/>
          <c:order val="36"/>
          <c:tx>
            <c:strRef>
              <c:f>'Total Violent Index (VI)'!$C$155</c:f>
              <c:strCache>
                <c:ptCount val="1"/>
                <c:pt idx="0">
                  <c:v>Jackson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(VI)'!$V$155:$AJ$155</c:f>
            </c:numRef>
          </c:val>
          <c:smooth val="0"/>
        </c:ser>
        <c:ser>
          <c:idx val="40"/>
          <c:order val="37"/>
          <c:tx>
            <c:strRef>
              <c:f>'Total Violent Index (VI)'!$C$156</c:f>
              <c:strCache>
                <c:ptCount val="1"/>
                <c:pt idx="0">
                  <c:v>Jasper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(VI)'!$V$156:$AJ$156</c:f>
            </c:numRef>
          </c:val>
          <c:smooth val="0"/>
        </c:ser>
        <c:ser>
          <c:idx val="41"/>
          <c:order val="38"/>
          <c:tx>
            <c:strRef>
              <c:f>'Total Violent Index (VI)'!$C$157</c:f>
              <c:strCache>
                <c:ptCount val="1"/>
                <c:pt idx="0">
                  <c:v>Jefferson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(VI)'!$V$157:$AJ$157</c:f>
            </c:numRef>
          </c:val>
          <c:smooth val="0"/>
        </c:ser>
        <c:ser>
          <c:idx val="42"/>
          <c:order val="39"/>
          <c:tx>
            <c:strRef>
              <c:f>'Total Violent Index (VI)'!$C$158</c:f>
              <c:strCache>
                <c:ptCount val="1"/>
                <c:pt idx="0">
                  <c:v>Jersey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(VI)'!$V$158:$AJ$158</c:f>
            </c:numRef>
          </c:val>
          <c:smooth val="0"/>
        </c:ser>
        <c:ser>
          <c:idx val="43"/>
          <c:order val="40"/>
          <c:tx>
            <c:strRef>
              <c:f>'Total Violent Index (VI)'!$C$159</c:f>
              <c:strCache>
                <c:ptCount val="1"/>
                <c:pt idx="0">
                  <c:v>Jo Daviess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(VI)'!$V$159:$AJ$159</c:f>
            </c:numRef>
          </c:val>
          <c:smooth val="0"/>
        </c:ser>
        <c:ser>
          <c:idx val="44"/>
          <c:order val="41"/>
          <c:tx>
            <c:strRef>
              <c:f>'Total Violent Index (VI)'!$C$160</c:f>
              <c:strCache>
                <c:ptCount val="1"/>
                <c:pt idx="0">
                  <c:v>Johnson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(VI)'!$V$160:$AJ$160</c:f>
            </c:numRef>
          </c:val>
          <c:smooth val="0"/>
        </c:ser>
        <c:ser>
          <c:idx val="47"/>
          <c:order val="42"/>
          <c:tx>
            <c:strRef>
              <c:f>'Total Violent Index (VI)'!$C$163</c:f>
              <c:strCache>
                <c:ptCount val="1"/>
                <c:pt idx="0">
                  <c:v>Kendall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(VI)'!$V$163:$AJ$163</c:f>
            </c:numRef>
          </c:val>
          <c:smooth val="0"/>
        </c:ser>
        <c:ser>
          <c:idx val="48"/>
          <c:order val="43"/>
          <c:tx>
            <c:strRef>
              <c:f>'Total Violent Index (VI)'!$C$164</c:f>
              <c:strCache>
                <c:ptCount val="1"/>
                <c:pt idx="0">
                  <c:v>Knox</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(VI)'!$V$164:$AJ$164</c:f>
            </c:numRef>
          </c:val>
          <c:smooth val="0"/>
        </c:ser>
        <c:ser>
          <c:idx val="50"/>
          <c:order val="44"/>
          <c:tx>
            <c:strRef>
              <c:f>'Total Violent Index (VI)'!$C$166</c:f>
              <c:strCache>
                <c:ptCount val="1"/>
                <c:pt idx="0">
                  <c:v>LaSalle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(VI)'!$V$166:$AJ$166</c:f>
            </c:numRef>
          </c:val>
          <c:smooth val="0"/>
        </c:ser>
        <c:ser>
          <c:idx val="51"/>
          <c:order val="45"/>
          <c:tx>
            <c:strRef>
              <c:f>'Total Violent Index (VI)'!$C$167</c:f>
              <c:strCache>
                <c:ptCount val="1"/>
                <c:pt idx="0">
                  <c:v>Lawrence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(VI)'!$V$167:$AJ$167</c:f>
            </c:numRef>
          </c:val>
          <c:smooth val="0"/>
        </c:ser>
        <c:ser>
          <c:idx val="52"/>
          <c:order val="46"/>
          <c:tx>
            <c:strRef>
              <c:f>'Total Violent Index (VI)'!$C$168</c:f>
              <c:strCache>
                <c:ptCount val="1"/>
                <c:pt idx="0">
                  <c:v>Lee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(VI)'!$V$168:$AJ$168</c:f>
            </c:numRef>
          </c:val>
          <c:smooth val="0"/>
        </c:ser>
        <c:ser>
          <c:idx val="53"/>
          <c:order val="47"/>
          <c:tx>
            <c:strRef>
              <c:f>'Total Violent Index (VI)'!$C$169</c:f>
              <c:strCache>
                <c:ptCount val="1"/>
                <c:pt idx="0">
                  <c:v>Livingston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(VI)'!$V$169:$AJ$169</c:f>
            </c:numRef>
          </c:val>
          <c:smooth val="0"/>
        </c:ser>
        <c:ser>
          <c:idx val="54"/>
          <c:order val="48"/>
          <c:tx>
            <c:strRef>
              <c:f>'Total Violent Index (VI)'!$C$170</c:f>
              <c:strCache>
                <c:ptCount val="1"/>
                <c:pt idx="0">
                  <c:v>Logan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(VI)'!$V$170:$AJ$170</c:f>
            </c:numRef>
          </c:val>
          <c:smooth val="0"/>
        </c:ser>
        <c:ser>
          <c:idx val="55"/>
          <c:order val="49"/>
          <c:tx>
            <c:strRef>
              <c:f>'Total Violent Index (VI)'!$C$171</c:f>
              <c:strCache>
                <c:ptCount val="1"/>
                <c:pt idx="0">
                  <c:v>McDonough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(VI)'!$V$171:$AJ$171</c:f>
            </c:numRef>
          </c:val>
          <c:smooth val="0"/>
        </c:ser>
        <c:ser>
          <c:idx val="56"/>
          <c:order val="50"/>
          <c:tx>
            <c:strRef>
              <c:f>'Total Violent Index (VI)'!$C$172</c:f>
              <c:strCache>
                <c:ptCount val="1"/>
                <c:pt idx="0">
                  <c:v>McHenry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(VI)'!$V$172:$AJ$172</c:f>
            </c:numRef>
          </c:val>
          <c:smooth val="0"/>
        </c:ser>
        <c:ser>
          <c:idx val="57"/>
          <c:order val="51"/>
          <c:tx>
            <c:strRef>
              <c:f>'Total Violent Index (VI)'!$C$173</c:f>
              <c:strCache>
                <c:ptCount val="1"/>
                <c:pt idx="0">
                  <c:v>McLean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(VI)'!$V$173:$AJ$173</c:f>
            </c:numRef>
          </c:val>
          <c:smooth val="0"/>
        </c:ser>
        <c:ser>
          <c:idx val="59"/>
          <c:order val="52"/>
          <c:tx>
            <c:strRef>
              <c:f>'Total Violent Index (VI)'!$C$175</c:f>
              <c:strCache>
                <c:ptCount val="1"/>
                <c:pt idx="0">
                  <c:v>Macoupin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(VI)'!$V$175:$AJ$175</c:f>
            </c:numRef>
          </c:val>
          <c:smooth val="0"/>
        </c:ser>
        <c:ser>
          <c:idx val="60"/>
          <c:order val="53"/>
          <c:tx>
            <c:strRef>
              <c:f>'Total Violent Index (VI)'!$C$176</c:f>
              <c:strCache>
                <c:ptCount val="1"/>
                <c:pt idx="0">
                  <c:v>Madison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(VI)'!$V$176:$AJ$176</c:f>
            </c:numRef>
          </c:val>
          <c:smooth val="0"/>
        </c:ser>
        <c:ser>
          <c:idx val="61"/>
          <c:order val="54"/>
          <c:tx>
            <c:strRef>
              <c:f>'Total Violent Index (VI)'!$C$177</c:f>
              <c:strCache>
                <c:ptCount val="1"/>
                <c:pt idx="0">
                  <c:v>Marion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(VI)'!$V$177:$AJ$177</c:f>
            </c:numRef>
          </c:val>
          <c:smooth val="0"/>
        </c:ser>
        <c:ser>
          <c:idx val="62"/>
          <c:order val="55"/>
          <c:tx>
            <c:strRef>
              <c:f>'Total Violent Index (VI)'!$C$178</c:f>
              <c:strCache>
                <c:ptCount val="1"/>
                <c:pt idx="0">
                  <c:v>Marshall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(VI)'!$V$178:$AJ$178</c:f>
            </c:numRef>
          </c:val>
          <c:smooth val="0"/>
        </c:ser>
        <c:ser>
          <c:idx val="63"/>
          <c:order val="56"/>
          <c:tx>
            <c:strRef>
              <c:f>'Total Violent Index (VI)'!$C$179</c:f>
              <c:strCache>
                <c:ptCount val="1"/>
                <c:pt idx="0">
                  <c:v>Mason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(VI)'!$V$179:$AJ$179</c:f>
            </c:numRef>
          </c:val>
          <c:smooth val="0"/>
        </c:ser>
        <c:ser>
          <c:idx val="64"/>
          <c:order val="57"/>
          <c:tx>
            <c:strRef>
              <c:f>'Total Violent Index (VI)'!$C$180</c:f>
              <c:strCache>
                <c:ptCount val="1"/>
                <c:pt idx="0">
                  <c:v>Massac</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(VI)'!$V$180:$AJ$180</c:f>
            </c:numRef>
          </c:val>
          <c:smooth val="0"/>
        </c:ser>
        <c:ser>
          <c:idx val="65"/>
          <c:order val="58"/>
          <c:tx>
            <c:strRef>
              <c:f>'Total Violent Index (VI)'!$C$181</c:f>
              <c:strCache>
                <c:ptCount val="1"/>
                <c:pt idx="0">
                  <c:v>Menard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(VI)'!$V$181:$AJ$181</c:f>
            </c:numRef>
          </c:val>
          <c:smooth val="0"/>
        </c:ser>
        <c:ser>
          <c:idx val="66"/>
          <c:order val="59"/>
          <c:tx>
            <c:strRef>
              <c:f>'Total Violent Index (VI)'!$C$182</c:f>
              <c:strCache>
                <c:ptCount val="1"/>
                <c:pt idx="0">
                  <c:v>Mercer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(VI)'!$V$182:$AJ$182</c:f>
            </c:numRef>
          </c:val>
          <c:smooth val="0"/>
        </c:ser>
        <c:ser>
          <c:idx val="67"/>
          <c:order val="60"/>
          <c:tx>
            <c:strRef>
              <c:f>'Total Violent Index (VI)'!$C$183</c:f>
              <c:strCache>
                <c:ptCount val="1"/>
                <c:pt idx="0">
                  <c:v>Monroe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(VI)'!$V$183:$AJ$183</c:f>
            </c:numRef>
          </c:val>
          <c:smooth val="0"/>
        </c:ser>
        <c:ser>
          <c:idx val="68"/>
          <c:order val="61"/>
          <c:tx>
            <c:strRef>
              <c:f>'Total Violent Index (VI)'!$C$184</c:f>
              <c:strCache>
                <c:ptCount val="1"/>
                <c:pt idx="0">
                  <c:v>Montgomery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(VI)'!$V$184:$AJ$184</c:f>
            </c:numRef>
          </c:val>
          <c:smooth val="0"/>
        </c:ser>
        <c:ser>
          <c:idx val="69"/>
          <c:order val="62"/>
          <c:tx>
            <c:strRef>
              <c:f>'Total Violent Index (VI)'!$C$185</c:f>
              <c:strCache>
                <c:ptCount val="1"/>
                <c:pt idx="0">
                  <c:v>Morgan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(VI)'!$V$185:$AJ$185</c:f>
            </c:numRef>
          </c:val>
          <c:smooth val="0"/>
        </c:ser>
        <c:ser>
          <c:idx val="70"/>
          <c:order val="63"/>
          <c:tx>
            <c:strRef>
              <c:f>'Total Violent Index (VI)'!$C$186</c:f>
              <c:strCache>
                <c:ptCount val="1"/>
                <c:pt idx="0">
                  <c:v>Moultrie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(VI)'!$V$186:$AJ$186</c:f>
            </c:numRef>
          </c:val>
          <c:smooth val="0"/>
        </c:ser>
        <c:ser>
          <c:idx val="71"/>
          <c:order val="64"/>
          <c:tx>
            <c:strRef>
              <c:f>'Total Violent Index (VI)'!$C$187</c:f>
              <c:strCache>
                <c:ptCount val="1"/>
                <c:pt idx="0">
                  <c:v>Ogle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(VI)'!$V$187:$AJ$187</c:f>
            </c:numRef>
          </c:val>
          <c:smooth val="0"/>
        </c:ser>
        <c:ser>
          <c:idx val="73"/>
          <c:order val="65"/>
          <c:tx>
            <c:strRef>
              <c:f>'Total Violent Index (VI)'!$C$189</c:f>
              <c:strCache>
                <c:ptCount val="1"/>
                <c:pt idx="0">
                  <c:v>Perry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(VI)'!$V$189:$AJ$189</c:f>
            </c:numRef>
          </c:val>
          <c:smooth val="0"/>
        </c:ser>
        <c:ser>
          <c:idx val="74"/>
          <c:order val="66"/>
          <c:tx>
            <c:strRef>
              <c:f>'Total Violent Index (VI)'!$C$190</c:f>
              <c:strCache>
                <c:ptCount val="1"/>
                <c:pt idx="0">
                  <c:v>Piatt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(VI)'!$V$190:$AJ$190</c:f>
            </c:numRef>
          </c:val>
          <c:smooth val="0"/>
        </c:ser>
        <c:ser>
          <c:idx val="75"/>
          <c:order val="67"/>
          <c:tx>
            <c:strRef>
              <c:f>'Total Violent Index (VI)'!$C$191</c:f>
              <c:strCache>
                <c:ptCount val="1"/>
                <c:pt idx="0">
                  <c:v>Pike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(VI)'!$V$191:$AJ$191</c:f>
            </c:numRef>
          </c:val>
          <c:smooth val="0"/>
        </c:ser>
        <c:ser>
          <c:idx val="76"/>
          <c:order val="68"/>
          <c:tx>
            <c:strRef>
              <c:f>'Total Violent Index (VI)'!$C$192</c:f>
              <c:strCache>
                <c:ptCount val="1"/>
                <c:pt idx="0">
                  <c:v>Pope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(VI)'!$V$192:$AJ$192</c:f>
            </c:numRef>
          </c:val>
          <c:smooth val="0"/>
        </c:ser>
        <c:ser>
          <c:idx val="77"/>
          <c:order val="69"/>
          <c:tx>
            <c:strRef>
              <c:f>'Total Violent Index (VI)'!$C$193</c:f>
              <c:strCache>
                <c:ptCount val="1"/>
                <c:pt idx="0">
                  <c:v>Pulaski</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(VI)'!$V$193:$AJ$193</c:f>
            </c:numRef>
          </c:val>
          <c:smooth val="0"/>
        </c:ser>
        <c:ser>
          <c:idx val="78"/>
          <c:order val="70"/>
          <c:tx>
            <c:strRef>
              <c:f>'Total Violent Index (VI)'!$C$194</c:f>
              <c:strCache>
                <c:ptCount val="1"/>
                <c:pt idx="0">
                  <c:v>Putnam</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(VI)'!$V$194:$AJ$194</c:f>
            </c:numRef>
          </c:val>
          <c:smooth val="0"/>
        </c:ser>
        <c:ser>
          <c:idx val="79"/>
          <c:order val="71"/>
          <c:tx>
            <c:strRef>
              <c:f>'Total Violent Index (VI)'!$C$195</c:f>
              <c:strCache>
                <c:ptCount val="1"/>
                <c:pt idx="0">
                  <c:v>Randolph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(VI)'!$V$195:$AJ$195</c:f>
            </c:numRef>
          </c:val>
          <c:smooth val="0"/>
        </c:ser>
        <c:ser>
          <c:idx val="80"/>
          <c:order val="72"/>
          <c:tx>
            <c:strRef>
              <c:f>'Total Violent Index (VI)'!$C$196</c:f>
              <c:strCache>
                <c:ptCount val="1"/>
                <c:pt idx="0">
                  <c:v>Richland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(VI)'!$V$196:$AJ$196</c:f>
            </c:numRef>
          </c:val>
          <c:smooth val="0"/>
        </c:ser>
        <c:ser>
          <c:idx val="83"/>
          <c:order val="73"/>
          <c:tx>
            <c:strRef>
              <c:f>'Total Violent Index (VI)'!$C$199</c:f>
              <c:strCache>
                <c:ptCount val="1"/>
                <c:pt idx="0">
                  <c:v>Saline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(VI)'!$V$199:$AJ$199</c:f>
            </c:numRef>
          </c:val>
          <c:smooth val="0"/>
        </c:ser>
        <c:ser>
          <c:idx val="85"/>
          <c:order val="74"/>
          <c:tx>
            <c:strRef>
              <c:f>'Total Violent Index (VI)'!$C$201</c:f>
              <c:strCache>
                <c:ptCount val="1"/>
                <c:pt idx="0">
                  <c:v>Schuyler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(VI)'!$V$201:$AJ$201</c:f>
            </c:numRef>
          </c:val>
          <c:smooth val="0"/>
        </c:ser>
        <c:ser>
          <c:idx val="86"/>
          <c:order val="75"/>
          <c:tx>
            <c:strRef>
              <c:f>'Total Violent Index (VI)'!$C$202</c:f>
              <c:strCache>
                <c:ptCount val="1"/>
                <c:pt idx="0">
                  <c:v>Scott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(VI)'!$V$202:$AJ$202</c:f>
            </c:numRef>
          </c:val>
          <c:smooth val="0"/>
        </c:ser>
        <c:ser>
          <c:idx val="87"/>
          <c:order val="76"/>
          <c:tx>
            <c:strRef>
              <c:f>'Total Violent Index (VI)'!$C$203</c:f>
              <c:strCache>
                <c:ptCount val="1"/>
                <c:pt idx="0">
                  <c:v>Shelby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(VI)'!$V$203:$AJ$203</c:f>
            </c:numRef>
          </c:val>
          <c:smooth val="0"/>
        </c:ser>
        <c:ser>
          <c:idx val="88"/>
          <c:order val="77"/>
          <c:tx>
            <c:strRef>
              <c:f>'Total Violent Index (VI)'!$C$204</c:f>
              <c:strCache>
                <c:ptCount val="1"/>
                <c:pt idx="0">
                  <c:v>Stark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(VI)'!$V$204:$AJ$204</c:f>
            </c:numRef>
          </c:val>
          <c:smooth val="0"/>
        </c:ser>
        <c:ser>
          <c:idx val="89"/>
          <c:order val="78"/>
          <c:tx>
            <c:strRef>
              <c:f>'Total Violent Index (VI)'!$C$205</c:f>
              <c:strCache>
                <c:ptCount val="1"/>
                <c:pt idx="0">
                  <c:v>Stephenson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(VI)'!$V$205:$AJ$205</c:f>
            </c:numRef>
          </c:val>
          <c:smooth val="0"/>
        </c:ser>
        <c:ser>
          <c:idx val="90"/>
          <c:order val="79"/>
          <c:tx>
            <c:strRef>
              <c:f>'Total Violent Index (VI)'!$C$206</c:f>
              <c:strCache>
                <c:ptCount val="1"/>
                <c:pt idx="0">
                  <c:v>Tazewell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(VI)'!$V$206:$AJ$206</c:f>
            </c:numRef>
          </c:val>
          <c:smooth val="0"/>
        </c:ser>
        <c:ser>
          <c:idx val="91"/>
          <c:order val="80"/>
          <c:tx>
            <c:strRef>
              <c:f>'Total Violent Index (VI)'!$C$207</c:f>
              <c:strCache>
                <c:ptCount val="1"/>
                <c:pt idx="0">
                  <c:v>Union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(VI)'!$V$207:$AJ$207</c:f>
            </c:numRef>
          </c:val>
          <c:smooth val="0"/>
        </c:ser>
        <c:ser>
          <c:idx val="93"/>
          <c:order val="81"/>
          <c:tx>
            <c:strRef>
              <c:f>'Total Violent Index (VI)'!$C$209</c:f>
              <c:strCache>
                <c:ptCount val="1"/>
                <c:pt idx="0">
                  <c:v>Wabash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(VI)'!$V$209:$AJ$209</c:f>
            </c:numRef>
          </c:val>
          <c:smooth val="0"/>
        </c:ser>
        <c:ser>
          <c:idx val="94"/>
          <c:order val="82"/>
          <c:tx>
            <c:strRef>
              <c:f>'Total Violent Index (VI)'!$C$210</c:f>
              <c:strCache>
                <c:ptCount val="1"/>
                <c:pt idx="0">
                  <c:v>Warren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(VI)'!$V$210:$AJ$210</c:f>
            </c:numRef>
          </c:val>
          <c:smooth val="0"/>
        </c:ser>
        <c:ser>
          <c:idx val="95"/>
          <c:order val="83"/>
          <c:tx>
            <c:strRef>
              <c:f>'Total Violent Index (VI)'!$C$211</c:f>
              <c:strCache>
                <c:ptCount val="1"/>
                <c:pt idx="0">
                  <c:v>Washington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(VI)'!$V$211:$AJ$211</c:f>
            </c:numRef>
          </c:val>
          <c:smooth val="0"/>
        </c:ser>
        <c:ser>
          <c:idx val="96"/>
          <c:order val="84"/>
          <c:tx>
            <c:strRef>
              <c:f>'Total Violent Index (VI)'!$C$212</c:f>
              <c:strCache>
                <c:ptCount val="1"/>
                <c:pt idx="0">
                  <c:v>Wayne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(VI)'!$V$212:$AJ$212</c:f>
            </c:numRef>
          </c:val>
          <c:smooth val="0"/>
        </c:ser>
        <c:ser>
          <c:idx val="97"/>
          <c:order val="85"/>
          <c:tx>
            <c:strRef>
              <c:f>'Total Violent Index (VI)'!$C$213</c:f>
              <c:strCache>
                <c:ptCount val="1"/>
                <c:pt idx="0">
                  <c:v>White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(VI)'!$V$213:$AJ$213</c:f>
            </c:numRef>
          </c:val>
          <c:smooth val="0"/>
        </c:ser>
        <c:ser>
          <c:idx val="98"/>
          <c:order val="86"/>
          <c:tx>
            <c:strRef>
              <c:f>'Total Violent Index (VI)'!$C$214</c:f>
              <c:strCache>
                <c:ptCount val="1"/>
                <c:pt idx="0">
                  <c:v>Whiteside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(VI)'!$V$214:$AJ$214</c:f>
            </c:numRef>
          </c:val>
          <c:smooth val="0"/>
        </c:ser>
        <c:ser>
          <c:idx val="99"/>
          <c:order val="87"/>
          <c:tx>
            <c:strRef>
              <c:f>'Total Violent Index (VI)'!$C$174</c:f>
              <c:strCache>
                <c:ptCount val="1"/>
                <c:pt idx="0">
                  <c:v>Macon</c:v>
                </c:pt>
              </c:strCache>
            </c:strRef>
          </c:tx>
          <c:spPr>
            <a:ln>
              <a:solidFill>
                <a:schemeClr val="accent2"/>
              </a:solidFill>
            </a:ln>
          </c:spPr>
          <c:marker>
            <c:spPr>
              <a:solidFill>
                <a:schemeClr val="accent2"/>
              </a:solidFill>
              <a:ln>
                <a:solidFill>
                  <a:schemeClr val="accent2"/>
                </a:solidFill>
              </a:ln>
            </c:spPr>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(VI)'!$V$174:$AJ$174</c:f>
              <c:numCache>
                <c:formatCode>General</c:formatCode>
                <c:ptCount val="15"/>
                <c:pt idx="0">
                  <c:v>576.5</c:v>
                </c:pt>
                <c:pt idx="1">
                  <c:v>581</c:v>
                </c:pt>
                <c:pt idx="2">
                  <c:v>562.29999999999995</c:v>
                </c:pt>
                <c:pt idx="3">
                  <c:v>577.29999999999995</c:v>
                </c:pt>
                <c:pt idx="4">
                  <c:v>557.70000000000005</c:v>
                </c:pt>
                <c:pt idx="5">
                  <c:v>699.5</c:v>
                </c:pt>
                <c:pt idx="6">
                  <c:v>637.19999999999993</c:v>
                </c:pt>
                <c:pt idx="7">
                  <c:v>620.19999999999993</c:v>
                </c:pt>
                <c:pt idx="8">
                  <c:v>733.30000000000007</c:v>
                </c:pt>
                <c:pt idx="9">
                  <c:v>648.40000000000009</c:v>
                </c:pt>
                <c:pt idx="10">
                  <c:v>502</c:v>
                </c:pt>
                <c:pt idx="11">
                  <c:v>514.5</c:v>
                </c:pt>
                <c:pt idx="12">
                  <c:v>381.8</c:v>
                </c:pt>
                <c:pt idx="13">
                  <c:v>355.5</c:v>
                </c:pt>
                <c:pt idx="14">
                  <c:v>365.40000000000003</c:v>
                </c:pt>
              </c:numCache>
            </c:numRef>
          </c:val>
          <c:smooth val="0"/>
        </c:ser>
        <c:ser>
          <c:idx val="100"/>
          <c:order val="88"/>
          <c:tx>
            <c:strRef>
              <c:f>'Total Violent Index (VI)'!$C$216</c:f>
              <c:strCache>
                <c:ptCount val="1"/>
                <c:pt idx="0">
                  <c:v>Williamson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(VI)'!$V$216:$AJ$216</c:f>
            </c:numRef>
          </c:val>
          <c:smooth val="0"/>
        </c:ser>
        <c:ser>
          <c:idx val="102"/>
          <c:order val="89"/>
          <c:tx>
            <c:strRef>
              <c:f>'Total Violent Index (VI)'!$C$218</c:f>
              <c:strCache>
                <c:ptCount val="1"/>
                <c:pt idx="0">
                  <c:v>Woodford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(VI)'!$V$218:$AJ$218</c:f>
            </c:numRef>
          </c:val>
          <c:smooth val="0"/>
        </c:ser>
        <c:ser>
          <c:idx val="103"/>
          <c:order val="90"/>
          <c:tx>
            <c:strRef>
              <c:f>'Total Violent Index (VI)'!$C$219</c:f>
              <c:strCache>
                <c:ptCount val="1"/>
                <c:pt idx="0">
                  <c:v>Illinois</c:v>
                </c:pt>
              </c:strCache>
            </c:strRef>
          </c:tx>
          <c:spPr>
            <a:ln>
              <a:solidFill>
                <a:schemeClr val="accent4"/>
              </a:solidFill>
            </a:ln>
          </c:spPr>
          <c:marker>
            <c:symbol val="triangle"/>
            <c:size val="5"/>
            <c:spPr>
              <a:solidFill>
                <a:schemeClr val="accent4"/>
              </a:solidFill>
              <a:ln>
                <a:solidFill>
                  <a:schemeClr val="accent4"/>
                </a:solidFill>
              </a:ln>
            </c:spPr>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(VI)'!$V$219:$AJ$219</c:f>
              <c:numCache>
                <c:formatCode>General</c:formatCode>
                <c:ptCount val="15"/>
                <c:pt idx="0">
                  <c:v>668.10000000000014</c:v>
                </c:pt>
                <c:pt idx="1">
                  <c:v>649.5</c:v>
                </c:pt>
                <c:pt idx="2">
                  <c:v>625</c:v>
                </c:pt>
                <c:pt idx="3">
                  <c:v>574.79999999999995</c:v>
                </c:pt>
                <c:pt idx="4">
                  <c:v>565.1</c:v>
                </c:pt>
                <c:pt idx="5">
                  <c:v>573.70000000000005</c:v>
                </c:pt>
                <c:pt idx="6">
                  <c:v>566.79999999999995</c:v>
                </c:pt>
                <c:pt idx="7">
                  <c:v>553.69999999999993</c:v>
                </c:pt>
                <c:pt idx="8">
                  <c:v>546.9</c:v>
                </c:pt>
                <c:pt idx="9">
                  <c:v>513.6</c:v>
                </c:pt>
                <c:pt idx="10">
                  <c:v>455.2</c:v>
                </c:pt>
                <c:pt idx="11">
                  <c:v>429.00000000000006</c:v>
                </c:pt>
                <c:pt idx="12">
                  <c:v>432.1</c:v>
                </c:pt>
                <c:pt idx="13">
                  <c:v>390.5</c:v>
                </c:pt>
                <c:pt idx="14">
                  <c:v>361.59999999999997</c:v>
                </c:pt>
              </c:numCache>
            </c:numRef>
          </c:val>
          <c:smooth val="0"/>
        </c:ser>
        <c:dLbls>
          <c:showLegendKey val="0"/>
          <c:showVal val="0"/>
          <c:showCatName val="0"/>
          <c:showSerName val="0"/>
          <c:showPercent val="0"/>
          <c:showBubbleSize val="0"/>
        </c:dLbls>
        <c:marker val="1"/>
        <c:smooth val="0"/>
        <c:axId val="170110336"/>
        <c:axId val="170116608"/>
      </c:lineChart>
      <c:catAx>
        <c:axId val="170110336"/>
        <c:scaling>
          <c:orientation val="minMax"/>
        </c:scaling>
        <c:delete val="0"/>
        <c:axPos val="b"/>
        <c:numFmt formatCode="General" sourceLinked="1"/>
        <c:majorTickMark val="none"/>
        <c:minorTickMark val="none"/>
        <c:tickLblPos val="nextTo"/>
        <c:crossAx val="170116608"/>
        <c:crosses val="autoZero"/>
        <c:auto val="1"/>
        <c:lblAlgn val="ctr"/>
        <c:lblOffset val="100"/>
        <c:tickLblSkip val="2"/>
        <c:noMultiLvlLbl val="0"/>
      </c:catAx>
      <c:valAx>
        <c:axId val="170116608"/>
        <c:scaling>
          <c:orientation val="minMax"/>
        </c:scaling>
        <c:delete val="0"/>
        <c:axPos val="l"/>
        <c:majorGridlines/>
        <c:numFmt formatCode="General" sourceLinked="1"/>
        <c:majorTickMark val="none"/>
        <c:minorTickMark val="none"/>
        <c:tickLblPos val="nextTo"/>
        <c:spPr>
          <a:ln w="9525">
            <a:noFill/>
          </a:ln>
        </c:spPr>
        <c:crossAx val="170110336"/>
        <c:crosses val="autoZero"/>
        <c:crossBetween val="between"/>
        <c:majorUnit val="200"/>
      </c:valAx>
    </c:plotArea>
    <c:legend>
      <c:legendPos val="r"/>
      <c:layout>
        <c:manualLayout>
          <c:xMode val="edge"/>
          <c:yMode val="edge"/>
          <c:x val="0.80723398464080875"/>
          <c:y val="0.24459656608649988"/>
          <c:w val="0.17054379313696899"/>
          <c:h val="0.15187746264451812"/>
        </c:manualLayout>
      </c:layout>
      <c:overlay val="1"/>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Violent Index Arrest Rate per 100,000 Persons</a:t>
            </a:r>
          </a:p>
          <a:p>
            <a:pPr>
              <a:defRPr sz="1600"/>
            </a:pPr>
            <a:endParaRPr lang="en-US" sz="1600"/>
          </a:p>
        </c:rich>
      </c:tx>
      <c:layout/>
      <c:overlay val="0"/>
    </c:title>
    <c:autoTitleDeleted val="0"/>
    <c:plotArea>
      <c:layout>
        <c:manualLayout>
          <c:layoutTarget val="inner"/>
          <c:xMode val="edge"/>
          <c:yMode val="edge"/>
          <c:x val="8.607174103237096E-2"/>
          <c:y val="0.23623869932925046"/>
          <c:w val="0.88337270341207352"/>
          <c:h val="0.64778142315543885"/>
        </c:manualLayout>
      </c:layout>
      <c:lineChart>
        <c:grouping val="standard"/>
        <c:varyColors val="0"/>
        <c:ser>
          <c:idx val="3"/>
          <c:order val="0"/>
          <c:tx>
            <c:strRef>
              <c:f>'VI arrest'!$C$174</c:f>
              <c:strCache>
                <c:ptCount val="1"/>
                <c:pt idx="0">
                  <c:v>Macon</c:v>
                </c:pt>
              </c:strCache>
            </c:strRef>
          </c:tx>
          <c:marker>
            <c:symbol val="triangle"/>
            <c:size val="5"/>
          </c:marker>
          <c:cat>
            <c:numRef>
              <c:f>'VI arrest'!$V$116:$AJ$116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'VI arrest'!$V$174:$AJ$174</c:f>
              <c:numCache>
                <c:formatCode>General</c:formatCode>
                <c:ptCount val="15"/>
                <c:pt idx="0">
                  <c:v>510</c:v>
                </c:pt>
                <c:pt idx="1">
                  <c:v>496.4</c:v>
                </c:pt>
                <c:pt idx="2">
                  <c:v>454.89999999999992</c:v>
                </c:pt>
                <c:pt idx="3">
                  <c:v>415</c:v>
                </c:pt>
                <c:pt idx="4">
                  <c:v>451.6</c:v>
                </c:pt>
                <c:pt idx="5">
                  <c:v>552.70000000000005</c:v>
                </c:pt>
                <c:pt idx="6">
                  <c:v>487.3</c:v>
                </c:pt>
                <c:pt idx="7">
                  <c:v>470.3</c:v>
                </c:pt>
                <c:pt idx="8">
                  <c:v>473</c:v>
                </c:pt>
                <c:pt idx="9">
                  <c:v>516.59999999999991</c:v>
                </c:pt>
                <c:pt idx="10">
                  <c:v>342.2</c:v>
                </c:pt>
                <c:pt idx="11">
                  <c:v>415.2</c:v>
                </c:pt>
                <c:pt idx="12">
                  <c:v>332.6</c:v>
                </c:pt>
                <c:pt idx="13">
                  <c:v>293.3</c:v>
                </c:pt>
                <c:pt idx="14">
                  <c:v>270.40000000000003</c:v>
                </c:pt>
              </c:numCache>
            </c:numRef>
          </c:val>
          <c:smooth val="0"/>
        </c:ser>
        <c:ser>
          <c:idx val="6"/>
          <c:order val="1"/>
          <c:tx>
            <c:strRef>
              <c:f>'VI arrest'!$C$219</c:f>
              <c:strCache>
                <c:ptCount val="1"/>
                <c:pt idx="0">
                  <c:v>Illinois</c:v>
                </c:pt>
              </c:strCache>
            </c:strRef>
          </c:tx>
          <c:marker>
            <c:symbol val="square"/>
            <c:size val="5"/>
          </c:marker>
          <c:cat>
            <c:numRef>
              <c:f>'VI arrest'!$V$116:$AJ$116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'VI arrest'!$V$219:$AJ$219</c:f>
              <c:numCache>
                <c:formatCode>General</c:formatCode>
                <c:ptCount val="15"/>
                <c:pt idx="0">
                  <c:v>219.4</c:v>
                </c:pt>
                <c:pt idx="1">
                  <c:v>213.3</c:v>
                </c:pt>
                <c:pt idx="2">
                  <c:v>211.4</c:v>
                </c:pt>
                <c:pt idx="3">
                  <c:v>206.7</c:v>
                </c:pt>
                <c:pt idx="4">
                  <c:v>206.2</c:v>
                </c:pt>
                <c:pt idx="5">
                  <c:v>213.00000000000003</c:v>
                </c:pt>
                <c:pt idx="6">
                  <c:v>202.1</c:v>
                </c:pt>
                <c:pt idx="7">
                  <c:v>193.60000000000002</c:v>
                </c:pt>
                <c:pt idx="8">
                  <c:v>189.79999999999998</c:v>
                </c:pt>
                <c:pt idx="9">
                  <c:v>177.8</c:v>
                </c:pt>
                <c:pt idx="10">
                  <c:v>141.19999999999999</c:v>
                </c:pt>
                <c:pt idx="11">
                  <c:v>130.19999999999999</c:v>
                </c:pt>
                <c:pt idx="12">
                  <c:v>122.5</c:v>
                </c:pt>
                <c:pt idx="13">
                  <c:v>117.69999999999999</c:v>
                </c:pt>
                <c:pt idx="14">
                  <c:v>112.69999999999999</c:v>
                </c:pt>
              </c:numCache>
            </c:numRef>
          </c:val>
          <c:smooth val="0"/>
        </c:ser>
        <c:dLbls>
          <c:showLegendKey val="0"/>
          <c:showVal val="0"/>
          <c:showCatName val="0"/>
          <c:showSerName val="0"/>
          <c:showPercent val="0"/>
          <c:showBubbleSize val="0"/>
        </c:dLbls>
        <c:marker val="1"/>
        <c:smooth val="0"/>
        <c:axId val="170150144"/>
        <c:axId val="170151936"/>
      </c:lineChart>
      <c:catAx>
        <c:axId val="170150144"/>
        <c:scaling>
          <c:orientation val="minMax"/>
        </c:scaling>
        <c:delete val="0"/>
        <c:axPos val="b"/>
        <c:numFmt formatCode="General" sourceLinked="1"/>
        <c:majorTickMark val="none"/>
        <c:minorTickMark val="none"/>
        <c:tickLblPos val="nextTo"/>
        <c:crossAx val="170151936"/>
        <c:crosses val="autoZero"/>
        <c:auto val="1"/>
        <c:lblAlgn val="ctr"/>
        <c:lblOffset val="100"/>
        <c:tickLblSkip val="2"/>
        <c:noMultiLvlLbl val="0"/>
      </c:catAx>
      <c:valAx>
        <c:axId val="170151936"/>
        <c:scaling>
          <c:orientation val="minMax"/>
        </c:scaling>
        <c:delete val="0"/>
        <c:axPos val="l"/>
        <c:majorGridlines/>
        <c:numFmt formatCode="General" sourceLinked="1"/>
        <c:majorTickMark val="none"/>
        <c:minorTickMark val="none"/>
        <c:tickLblPos val="nextTo"/>
        <c:spPr>
          <a:ln w="9525">
            <a:noFill/>
          </a:ln>
        </c:spPr>
        <c:crossAx val="170150144"/>
        <c:crosses val="autoZero"/>
        <c:crossBetween val="between"/>
        <c:majorUnit val="100"/>
      </c:valAx>
    </c:plotArea>
    <c:legend>
      <c:legendPos val="r"/>
      <c:layout>
        <c:manualLayout>
          <c:xMode val="edge"/>
          <c:yMode val="edge"/>
          <c:x val="0.76924934383202104"/>
          <c:y val="0.22482421863151061"/>
          <c:w val="0.1918617672790901"/>
          <c:h val="0.12484032897455308"/>
        </c:manualLayout>
      </c:layout>
      <c:overlay val="1"/>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Violent Index</a:t>
            </a:r>
            <a:r>
              <a:rPr lang="en-US" sz="1400" baseline="0"/>
              <a:t> Crimes</a:t>
            </a:r>
            <a:endParaRPr lang="en-US" sz="1400"/>
          </a:p>
        </c:rich>
      </c:tx>
      <c:layout>
        <c:manualLayout>
          <c:xMode val="edge"/>
          <c:yMode val="edge"/>
          <c:x val="0.13531806615776082"/>
          <c:y val="5.5555555555555552E-2"/>
        </c:manualLayout>
      </c:layout>
      <c:overlay val="0"/>
    </c:title>
    <c:autoTitleDeleted val="0"/>
    <c:plotArea>
      <c:layout>
        <c:manualLayout>
          <c:layoutTarget val="inner"/>
          <c:xMode val="edge"/>
          <c:yMode val="edge"/>
          <c:x val="0.12250566007493338"/>
          <c:y val="0.17255577427821522"/>
          <c:w val="0.75504426353485476"/>
          <c:h val="0.77339603382910471"/>
        </c:manualLayout>
      </c:layout>
      <c:pieChart>
        <c:varyColors val="1"/>
        <c:ser>
          <c:idx val="0"/>
          <c:order val="0"/>
          <c:tx>
            <c:strRef>
              <c:f>'VI Crime_Arrest'!$M$64</c:f>
              <c:strCache>
                <c:ptCount val="1"/>
                <c:pt idx="0">
                  <c:v>Macon</c:v>
                </c:pt>
              </c:strCache>
            </c:strRef>
          </c:tx>
          <c:spPr>
            <a:ln>
              <a:solidFill>
                <a:schemeClr val="bg1"/>
              </a:solidFill>
            </a:ln>
          </c:spPr>
          <c:dLbls>
            <c:dLbl>
              <c:idx val="0"/>
              <c:layout>
                <c:manualLayout>
                  <c:x val="-4.0071326961992345E-7"/>
                  <c:y val="-6.0456036745406824E-2"/>
                </c:manualLayout>
              </c:layout>
              <c:showLegendKey val="0"/>
              <c:showVal val="1"/>
              <c:showCatName val="1"/>
              <c:showSerName val="0"/>
              <c:showPercent val="0"/>
              <c:showBubbleSize val="0"/>
              <c:separator>
</c:separator>
            </c:dLbl>
            <c:dLbl>
              <c:idx val="1"/>
              <c:layout>
                <c:manualLayout>
                  <c:x val="-1.0025445292620866E-2"/>
                  <c:y val="6.9983960338291049E-3"/>
                </c:manualLayout>
              </c:layout>
              <c:spPr/>
              <c:txPr>
                <a:bodyPr/>
                <a:lstStyle/>
                <a:p>
                  <a:pPr>
                    <a:defRPr>
                      <a:solidFill>
                        <a:schemeClr val="tx1"/>
                      </a:solidFill>
                    </a:defRPr>
                  </a:pPr>
                  <a:endParaRPr lang="en-US"/>
                </a:p>
              </c:txPr>
              <c:showLegendKey val="0"/>
              <c:showVal val="1"/>
              <c:showCatName val="1"/>
              <c:showSerName val="0"/>
              <c:showPercent val="0"/>
              <c:showBubbleSize val="0"/>
            </c:dLbl>
            <c:dLbl>
              <c:idx val="2"/>
              <c:layout/>
              <c:spPr/>
              <c:txPr>
                <a:bodyPr/>
                <a:lstStyle/>
                <a:p>
                  <a:pPr>
                    <a:defRPr sz="800">
                      <a:solidFill>
                        <a:schemeClr val="bg1"/>
                      </a:solidFill>
                    </a:defRPr>
                  </a:pPr>
                  <a:endParaRPr lang="en-US"/>
                </a:p>
              </c:txPr>
              <c:showLegendKey val="0"/>
              <c:showVal val="1"/>
              <c:showCatName val="1"/>
              <c:showSerName val="0"/>
              <c:showPercent val="0"/>
              <c:showBubbleSize val="0"/>
            </c:dLbl>
            <c:dLbl>
              <c:idx val="3"/>
              <c:layout/>
              <c:spPr/>
              <c:txPr>
                <a:bodyPr/>
                <a:lstStyle/>
                <a:p>
                  <a:pPr>
                    <a:defRPr>
                      <a:solidFill>
                        <a:schemeClr val="bg1"/>
                      </a:solidFill>
                    </a:defRPr>
                  </a:pPr>
                  <a:endParaRPr lang="en-US"/>
                </a:p>
              </c:txPr>
              <c:showLegendKey val="0"/>
              <c:showVal val="1"/>
              <c:showCatName val="1"/>
              <c:showSerName val="0"/>
              <c:showPercent val="0"/>
              <c:showBubbleSize val="0"/>
            </c:dLbl>
            <c:showLegendKey val="0"/>
            <c:showVal val="1"/>
            <c:showCatName val="1"/>
            <c:showSerName val="0"/>
            <c:showPercent val="0"/>
            <c:showBubbleSize val="0"/>
            <c:separator>
</c:separator>
            <c:showLeaderLines val="1"/>
          </c:dLbls>
          <c:cat>
            <c:strRef>
              <c:f>'VI Crime_Arrest'!$N$6:$Q$6</c:f>
              <c:strCache>
                <c:ptCount val="4"/>
                <c:pt idx="0">
                  <c:v>Murder</c:v>
                </c:pt>
                <c:pt idx="1">
                  <c:v>CSA</c:v>
                </c:pt>
                <c:pt idx="2">
                  <c:v>Robbery</c:v>
                </c:pt>
                <c:pt idx="3">
                  <c:v>Agg. Assault</c:v>
                </c:pt>
              </c:strCache>
            </c:strRef>
          </c:cat>
          <c:val>
            <c:numRef>
              <c:f>'VI Crime_Arrest'!$N$64:$Q$64</c:f>
              <c:numCache>
                <c:formatCode>0%</c:formatCode>
                <c:ptCount val="4"/>
                <c:pt idx="0">
                  <c:v>1.1587982832618025E-2</c:v>
                </c:pt>
                <c:pt idx="1">
                  <c:v>5.3648068669527899E-2</c:v>
                </c:pt>
                <c:pt idx="2">
                  <c:v>0.24377682403433476</c:v>
                </c:pt>
                <c:pt idx="3">
                  <c:v>0.69098712446351929</c:v>
                </c:pt>
              </c:numCache>
            </c:numRef>
          </c:val>
        </c:ser>
        <c:dLbls>
          <c:showLegendKey val="0"/>
          <c:showVal val="0"/>
          <c:showCatName val="0"/>
          <c:showSerName val="0"/>
          <c:showPercent val="0"/>
          <c:showBubbleSize val="0"/>
          <c:showLeaderLines val="1"/>
        </c:dLbls>
        <c:firstSliceAng val="72"/>
      </c:pieChart>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Violent Index</a:t>
            </a:r>
            <a:r>
              <a:rPr lang="en-US" sz="1400" baseline="0"/>
              <a:t> Arrests</a:t>
            </a:r>
            <a:endParaRPr lang="en-US" sz="1400"/>
          </a:p>
        </c:rich>
      </c:tx>
      <c:layout/>
      <c:overlay val="0"/>
    </c:title>
    <c:autoTitleDeleted val="0"/>
    <c:plotArea>
      <c:layout>
        <c:manualLayout>
          <c:layoutTarget val="inner"/>
          <c:xMode val="edge"/>
          <c:yMode val="edge"/>
          <c:x val="0.13303309411046865"/>
          <c:y val="0.17302446446756647"/>
          <c:w val="0.72643480450552544"/>
          <c:h val="0.67884055431602708"/>
        </c:manualLayout>
      </c:layout>
      <c:pieChart>
        <c:varyColors val="1"/>
        <c:ser>
          <c:idx val="0"/>
          <c:order val="0"/>
          <c:tx>
            <c:strRef>
              <c:f>'VI Crime_Arrest'!$M$64</c:f>
              <c:strCache>
                <c:ptCount val="1"/>
                <c:pt idx="0">
                  <c:v>Macon</c:v>
                </c:pt>
              </c:strCache>
            </c:strRef>
          </c:tx>
          <c:spPr>
            <a:ln>
              <a:solidFill>
                <a:schemeClr val="bg1"/>
              </a:solidFill>
            </a:ln>
          </c:spPr>
          <c:dLbls>
            <c:dLbl>
              <c:idx val="1"/>
              <c:layout>
                <c:manualLayout>
                  <c:x val="1.9541425246372507E-2"/>
                  <c:y val="1.2661412739103E-2"/>
                </c:manualLayout>
              </c:layout>
              <c:showLegendKey val="0"/>
              <c:showVal val="1"/>
              <c:showCatName val="1"/>
              <c:showSerName val="0"/>
              <c:showPercent val="0"/>
              <c:showBubbleSize val="0"/>
              <c:separator>
</c:separator>
            </c:dLbl>
            <c:dLbl>
              <c:idx val="2"/>
              <c:layout/>
              <c:spPr/>
              <c:txPr>
                <a:bodyPr/>
                <a:lstStyle/>
                <a:p>
                  <a:pPr>
                    <a:defRPr sz="800">
                      <a:solidFill>
                        <a:schemeClr val="bg1"/>
                      </a:solidFill>
                    </a:defRPr>
                  </a:pPr>
                  <a:endParaRPr lang="en-US"/>
                </a:p>
              </c:txPr>
              <c:showLegendKey val="0"/>
              <c:showVal val="1"/>
              <c:showCatName val="1"/>
              <c:showSerName val="0"/>
              <c:showPercent val="0"/>
              <c:showBubbleSize val="0"/>
            </c:dLbl>
            <c:dLbl>
              <c:idx val="3"/>
              <c:layout/>
              <c:spPr/>
              <c:txPr>
                <a:bodyPr/>
                <a:lstStyle/>
                <a:p>
                  <a:pPr>
                    <a:defRPr>
                      <a:solidFill>
                        <a:schemeClr val="bg1"/>
                      </a:solidFill>
                    </a:defRPr>
                  </a:pPr>
                  <a:endParaRPr lang="en-US"/>
                </a:p>
              </c:txPr>
              <c:showLegendKey val="0"/>
              <c:showVal val="1"/>
              <c:showCatName val="1"/>
              <c:showSerName val="0"/>
              <c:showPercent val="0"/>
              <c:showBubbleSize val="0"/>
            </c:dLbl>
            <c:showLegendKey val="0"/>
            <c:showVal val="1"/>
            <c:showCatName val="1"/>
            <c:showSerName val="0"/>
            <c:showPercent val="0"/>
            <c:showBubbleSize val="0"/>
            <c:separator>
</c:separator>
            <c:showLeaderLines val="1"/>
          </c:dLbls>
          <c:cat>
            <c:strRef>
              <c:f>'VI Crime_Arrest'!$R$6:$U$6</c:f>
              <c:strCache>
                <c:ptCount val="4"/>
                <c:pt idx="0">
                  <c:v>Murder</c:v>
                </c:pt>
                <c:pt idx="1">
                  <c:v>CSA</c:v>
                </c:pt>
                <c:pt idx="2">
                  <c:v>Robbery</c:v>
                </c:pt>
                <c:pt idx="3">
                  <c:v>Agg. Assault</c:v>
                </c:pt>
              </c:strCache>
            </c:strRef>
          </c:cat>
          <c:val>
            <c:numRef>
              <c:f>'VI Crime_Arrest'!$R$64:$U$64</c:f>
              <c:numCache>
                <c:formatCode>0%</c:formatCode>
                <c:ptCount val="4"/>
                <c:pt idx="0">
                  <c:v>2.2002200220022004E-2</c:v>
                </c:pt>
                <c:pt idx="1">
                  <c:v>4.4004400440044007E-2</c:v>
                </c:pt>
                <c:pt idx="2">
                  <c:v>0.16556655665566555</c:v>
                </c:pt>
                <c:pt idx="3">
                  <c:v>0.76842684268426842</c:v>
                </c:pt>
              </c:numCache>
            </c:numRef>
          </c:val>
        </c:ser>
        <c:dLbls>
          <c:showLegendKey val="0"/>
          <c:showVal val="0"/>
          <c:showCatName val="0"/>
          <c:showSerName val="0"/>
          <c:showPercent val="0"/>
          <c:showBubbleSize val="0"/>
          <c:showLeaderLines val="1"/>
        </c:dLbls>
        <c:firstSliceAng val="72"/>
      </c:pieChart>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Murder</a:t>
            </a:r>
            <a:r>
              <a:rPr lang="en-US" sz="1600" baseline="0"/>
              <a:t> Rate per 100,000 Persons, </a:t>
            </a:r>
          </a:p>
          <a:p>
            <a:pPr>
              <a:defRPr sz="1600"/>
            </a:pPr>
            <a:r>
              <a:rPr lang="en-US" sz="1600" baseline="0"/>
              <a:t>1994 - 2014</a:t>
            </a:r>
            <a:endParaRPr lang="en-US" sz="1600"/>
          </a:p>
        </c:rich>
      </c:tx>
      <c:layout>
        <c:manualLayout>
          <c:xMode val="edge"/>
          <c:yMode val="edge"/>
          <c:x val="0.15058333333333332"/>
          <c:y val="0"/>
        </c:manualLayout>
      </c:layout>
      <c:overlay val="0"/>
    </c:title>
    <c:autoTitleDeleted val="0"/>
    <c:plotArea>
      <c:layout>
        <c:manualLayout>
          <c:layoutTarget val="inner"/>
          <c:xMode val="edge"/>
          <c:yMode val="edge"/>
          <c:x val="7.1988407699037624E-2"/>
          <c:y val="0.21783573928258967"/>
          <c:w val="0.88401990376202977"/>
          <c:h val="0.56394867308253127"/>
        </c:manualLayout>
      </c:layout>
      <c:lineChart>
        <c:grouping val="standard"/>
        <c:varyColors val="0"/>
        <c:ser>
          <c:idx val="1"/>
          <c:order val="0"/>
          <c:tx>
            <c:strRef>
              <c:f>'murder_agg bat'!$C$7</c:f>
              <c:strCache>
                <c:ptCount val="1"/>
                <c:pt idx="0">
                  <c:v>Adams</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bat'!$D$7:$AJ$7</c:f>
            </c:numRef>
          </c:val>
          <c:smooth val="0"/>
        </c:ser>
        <c:ser>
          <c:idx val="2"/>
          <c:order val="1"/>
          <c:tx>
            <c:strRef>
              <c:f>'murder_agg bat'!$C$8</c:f>
              <c:strCache>
                <c:ptCount val="1"/>
                <c:pt idx="0">
                  <c:v>Alexander</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bat'!$D$8:$AJ$8</c:f>
            </c:numRef>
          </c:val>
          <c:smooth val="0"/>
        </c:ser>
        <c:ser>
          <c:idx val="3"/>
          <c:order val="2"/>
          <c:tx>
            <c:strRef>
              <c:f>'murder_agg bat'!$C$9</c:f>
              <c:strCache>
                <c:ptCount val="1"/>
                <c:pt idx="0">
                  <c:v>Bond</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bat'!$D$9:$AJ$9</c:f>
            </c:numRef>
          </c:val>
          <c:smooth val="0"/>
        </c:ser>
        <c:ser>
          <c:idx val="4"/>
          <c:order val="3"/>
          <c:tx>
            <c:strRef>
              <c:f>'murder_agg bat'!$C$10</c:f>
              <c:strCache>
                <c:ptCount val="1"/>
                <c:pt idx="0">
                  <c:v>Boone</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bat'!$D$10:$AJ$10</c:f>
            </c:numRef>
          </c:val>
          <c:smooth val="0"/>
        </c:ser>
        <c:ser>
          <c:idx val="5"/>
          <c:order val="4"/>
          <c:tx>
            <c:strRef>
              <c:f>'murder_agg bat'!$C$11</c:f>
              <c:strCache>
                <c:ptCount val="1"/>
                <c:pt idx="0">
                  <c:v>Brown</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bat'!$D$11:$AJ$11</c:f>
            </c:numRef>
          </c:val>
          <c:smooth val="0"/>
        </c:ser>
        <c:ser>
          <c:idx val="6"/>
          <c:order val="5"/>
          <c:tx>
            <c:strRef>
              <c:f>'murder_agg bat'!$C$12</c:f>
              <c:strCache>
                <c:ptCount val="1"/>
                <c:pt idx="0">
                  <c:v>Bureau</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bat'!$D$12:$AJ$12</c:f>
            </c:numRef>
          </c:val>
          <c:smooth val="0"/>
        </c:ser>
        <c:ser>
          <c:idx val="7"/>
          <c:order val="6"/>
          <c:tx>
            <c:strRef>
              <c:f>'murder_agg bat'!$C$13</c:f>
              <c:strCache>
                <c:ptCount val="1"/>
                <c:pt idx="0">
                  <c:v>Calhoun</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bat'!$D$13:$AJ$13</c:f>
            </c:numRef>
          </c:val>
          <c:smooth val="0"/>
        </c:ser>
        <c:ser>
          <c:idx val="8"/>
          <c:order val="7"/>
          <c:tx>
            <c:strRef>
              <c:f>'murder_agg bat'!$C$14</c:f>
              <c:strCache>
                <c:ptCount val="1"/>
                <c:pt idx="0">
                  <c:v>Carroll</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bat'!$D$14:$AJ$14</c:f>
            </c:numRef>
          </c:val>
          <c:smooth val="0"/>
        </c:ser>
        <c:ser>
          <c:idx val="9"/>
          <c:order val="8"/>
          <c:tx>
            <c:strRef>
              <c:f>'murder_agg bat'!$C$15</c:f>
              <c:strCache>
                <c:ptCount val="1"/>
                <c:pt idx="0">
                  <c:v>Cass</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bat'!$D$15:$AJ$15</c:f>
            </c:numRef>
          </c:val>
          <c:smooth val="0"/>
        </c:ser>
        <c:ser>
          <c:idx val="10"/>
          <c:order val="9"/>
          <c:tx>
            <c:strRef>
              <c:f>'murder_agg bat'!$C$174</c:f>
              <c:strCache>
                <c:ptCount val="1"/>
                <c:pt idx="0">
                  <c:v>Macon</c:v>
                </c:pt>
              </c:strCache>
            </c:strRef>
          </c:tx>
          <c:spPr>
            <a:ln>
              <a:solidFill>
                <a:schemeClr val="tx2"/>
              </a:solidFill>
            </a:ln>
          </c:spPr>
          <c:marker>
            <c:symbol val="none"/>
          </c:marker>
          <c:trendline>
            <c:spPr>
              <a:ln w="25400" cap="flat" cmpd="sng" algn="ctr">
                <a:solidFill>
                  <a:schemeClr val="dk1"/>
                </a:solidFill>
                <a:prstDash val="solid"/>
              </a:ln>
              <a:effectLst>
                <a:outerShdw blurRad="40000" dist="20000" dir="5400000" rotWithShape="0">
                  <a:srgbClr val="000000">
                    <a:alpha val="38000"/>
                  </a:srgbClr>
                </a:outerShdw>
              </a:effectLst>
            </c:spPr>
            <c:trendlineType val="movingAvg"/>
            <c:period val="4"/>
            <c:dispRSqr val="0"/>
            <c:dispEq val="0"/>
          </c:trendline>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bat'!$P$174:$AJ$174</c:f>
              <c:numCache>
                <c:formatCode>General</c:formatCode>
                <c:ptCount val="21"/>
                <c:pt idx="0">
                  <c:v>13.6</c:v>
                </c:pt>
                <c:pt idx="1">
                  <c:v>6.8</c:v>
                </c:pt>
                <c:pt idx="2">
                  <c:v>9.4</c:v>
                </c:pt>
                <c:pt idx="3">
                  <c:v>6.9</c:v>
                </c:pt>
                <c:pt idx="4">
                  <c:v>6.9</c:v>
                </c:pt>
                <c:pt idx="5">
                  <c:v>3.5</c:v>
                </c:pt>
                <c:pt idx="6">
                  <c:v>7</c:v>
                </c:pt>
                <c:pt idx="7">
                  <c:v>6.2</c:v>
                </c:pt>
                <c:pt idx="8">
                  <c:v>7.1</c:v>
                </c:pt>
                <c:pt idx="9">
                  <c:v>7.2</c:v>
                </c:pt>
                <c:pt idx="10">
                  <c:v>4.5</c:v>
                </c:pt>
                <c:pt idx="11">
                  <c:v>8.1</c:v>
                </c:pt>
                <c:pt idx="12">
                  <c:v>9</c:v>
                </c:pt>
                <c:pt idx="13">
                  <c:v>6.3</c:v>
                </c:pt>
                <c:pt idx="14">
                  <c:v>8.1</c:v>
                </c:pt>
                <c:pt idx="15">
                  <c:v>3.6</c:v>
                </c:pt>
                <c:pt idx="16">
                  <c:v>3.6</c:v>
                </c:pt>
                <c:pt idx="17">
                  <c:v>9</c:v>
                </c:pt>
                <c:pt idx="18">
                  <c:v>5.5</c:v>
                </c:pt>
                <c:pt idx="19">
                  <c:v>4.5999999999999996</c:v>
                </c:pt>
                <c:pt idx="20">
                  <c:v>1.8</c:v>
                </c:pt>
              </c:numCache>
            </c:numRef>
          </c:val>
          <c:smooth val="0"/>
        </c:ser>
        <c:dLbls>
          <c:showLegendKey val="0"/>
          <c:showVal val="0"/>
          <c:showCatName val="0"/>
          <c:showSerName val="0"/>
          <c:showPercent val="0"/>
          <c:showBubbleSize val="0"/>
        </c:dLbls>
        <c:marker val="1"/>
        <c:smooth val="0"/>
        <c:axId val="170425728"/>
        <c:axId val="170439808"/>
      </c:lineChart>
      <c:catAx>
        <c:axId val="170425728"/>
        <c:scaling>
          <c:orientation val="minMax"/>
        </c:scaling>
        <c:delete val="0"/>
        <c:axPos val="b"/>
        <c:numFmt formatCode="General" sourceLinked="1"/>
        <c:majorTickMark val="none"/>
        <c:minorTickMark val="none"/>
        <c:tickLblPos val="nextTo"/>
        <c:crossAx val="170439808"/>
        <c:crosses val="autoZero"/>
        <c:auto val="1"/>
        <c:lblAlgn val="ctr"/>
        <c:lblOffset val="100"/>
        <c:tickLblSkip val="2"/>
        <c:noMultiLvlLbl val="0"/>
      </c:catAx>
      <c:valAx>
        <c:axId val="170439808"/>
        <c:scaling>
          <c:orientation val="minMax"/>
        </c:scaling>
        <c:delete val="0"/>
        <c:axPos val="l"/>
        <c:majorGridlines/>
        <c:numFmt formatCode="General" sourceLinked="1"/>
        <c:majorTickMark val="none"/>
        <c:minorTickMark val="none"/>
        <c:tickLblPos val="nextTo"/>
        <c:spPr>
          <a:ln w="9525">
            <a:noFill/>
          </a:ln>
        </c:spPr>
        <c:crossAx val="170425728"/>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a:t>Aggravated Assault</a:t>
            </a:r>
            <a:r>
              <a:rPr lang="en-US" sz="1600" baseline="0" dirty="0"/>
              <a:t> </a:t>
            </a:r>
            <a:r>
              <a:rPr lang="en-US" sz="1600" baseline="0" dirty="0" smtClean="0"/>
              <a:t>Rate </a:t>
            </a:r>
            <a:r>
              <a:rPr lang="en-US" sz="1600" baseline="0" dirty="0"/>
              <a:t>per 100,000 Persons, 1994 - 2014</a:t>
            </a:r>
            <a:endParaRPr lang="en-US" sz="1600" dirty="0"/>
          </a:p>
        </c:rich>
      </c:tx>
      <c:layout>
        <c:manualLayout>
          <c:xMode val="edge"/>
          <c:yMode val="edge"/>
          <c:x val="0.13947222222222219"/>
          <c:y val="0"/>
        </c:manualLayout>
      </c:layout>
      <c:overlay val="0"/>
    </c:title>
    <c:autoTitleDeleted val="0"/>
    <c:plotArea>
      <c:layout>
        <c:manualLayout>
          <c:layoutTarget val="inner"/>
          <c:xMode val="edge"/>
          <c:yMode val="edge"/>
          <c:x val="7.1988407699037624E-2"/>
          <c:y val="0.21783573928258967"/>
          <c:w val="0.88401990376202977"/>
          <c:h val="0.58709682123067952"/>
        </c:manualLayout>
      </c:layout>
      <c:lineChart>
        <c:grouping val="standard"/>
        <c:varyColors val="0"/>
        <c:ser>
          <c:idx val="1"/>
          <c:order val="0"/>
          <c:tx>
            <c:strRef>
              <c:f>'murder_agg bat'!$C$7</c:f>
              <c:strCache>
                <c:ptCount val="1"/>
                <c:pt idx="0">
                  <c:v>Adams</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bat'!$D$7:$AJ$7</c:f>
            </c:numRef>
          </c:val>
          <c:smooth val="0"/>
        </c:ser>
        <c:ser>
          <c:idx val="2"/>
          <c:order val="1"/>
          <c:tx>
            <c:strRef>
              <c:f>'murder_agg bat'!$C$8</c:f>
              <c:strCache>
                <c:ptCount val="1"/>
                <c:pt idx="0">
                  <c:v>Alexander</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bat'!$D$8:$AJ$8</c:f>
            </c:numRef>
          </c:val>
          <c:smooth val="0"/>
        </c:ser>
        <c:ser>
          <c:idx val="3"/>
          <c:order val="2"/>
          <c:tx>
            <c:strRef>
              <c:f>'murder_agg bat'!$C$9</c:f>
              <c:strCache>
                <c:ptCount val="1"/>
                <c:pt idx="0">
                  <c:v>Bond</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bat'!$D$9:$AJ$9</c:f>
            </c:numRef>
          </c:val>
          <c:smooth val="0"/>
        </c:ser>
        <c:ser>
          <c:idx val="4"/>
          <c:order val="3"/>
          <c:tx>
            <c:strRef>
              <c:f>'murder_agg bat'!$C$10</c:f>
              <c:strCache>
                <c:ptCount val="1"/>
                <c:pt idx="0">
                  <c:v>Boone</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bat'!$D$10:$AJ$10</c:f>
            </c:numRef>
          </c:val>
          <c:smooth val="0"/>
        </c:ser>
        <c:ser>
          <c:idx val="5"/>
          <c:order val="4"/>
          <c:tx>
            <c:strRef>
              <c:f>'murder_agg bat'!$C$11</c:f>
              <c:strCache>
                <c:ptCount val="1"/>
                <c:pt idx="0">
                  <c:v>Brown</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bat'!$D$11:$AJ$11</c:f>
            </c:numRef>
          </c:val>
          <c:smooth val="0"/>
        </c:ser>
        <c:ser>
          <c:idx val="6"/>
          <c:order val="5"/>
          <c:tx>
            <c:strRef>
              <c:f>'murder_agg bat'!$C$12</c:f>
              <c:strCache>
                <c:ptCount val="1"/>
                <c:pt idx="0">
                  <c:v>Bureau</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bat'!$D$12:$AJ$12</c:f>
            </c:numRef>
          </c:val>
          <c:smooth val="0"/>
        </c:ser>
        <c:ser>
          <c:idx val="7"/>
          <c:order val="6"/>
          <c:tx>
            <c:strRef>
              <c:f>'murder_agg bat'!$C$13</c:f>
              <c:strCache>
                <c:ptCount val="1"/>
                <c:pt idx="0">
                  <c:v>Calhoun</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bat'!$D$13:$AJ$13</c:f>
            </c:numRef>
          </c:val>
          <c:smooth val="0"/>
        </c:ser>
        <c:ser>
          <c:idx val="8"/>
          <c:order val="7"/>
          <c:tx>
            <c:strRef>
              <c:f>'murder_agg bat'!$C$14</c:f>
              <c:strCache>
                <c:ptCount val="1"/>
                <c:pt idx="0">
                  <c:v>Carroll</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bat'!$D$14:$AJ$14</c:f>
            </c:numRef>
          </c:val>
          <c:smooth val="0"/>
        </c:ser>
        <c:ser>
          <c:idx val="9"/>
          <c:order val="8"/>
          <c:tx>
            <c:strRef>
              <c:f>'murder_agg bat'!$C$15</c:f>
              <c:strCache>
                <c:ptCount val="1"/>
                <c:pt idx="0">
                  <c:v>Cass</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bat'!$D$15:$AJ$15</c:f>
            </c:numRef>
          </c:val>
          <c:smooth val="0"/>
        </c:ser>
        <c:ser>
          <c:idx val="10"/>
          <c:order val="9"/>
          <c:tx>
            <c:strRef>
              <c:f>'murder_agg bat'!$AN$174</c:f>
              <c:strCache>
                <c:ptCount val="1"/>
                <c:pt idx="0">
                  <c:v>Macon</c:v>
                </c:pt>
              </c:strCache>
            </c:strRef>
          </c:tx>
          <c:spPr>
            <a:ln>
              <a:solidFill>
                <a:schemeClr val="tx2"/>
              </a:solidFill>
            </a:ln>
          </c:spPr>
          <c:marker>
            <c:symbol val="none"/>
          </c:marker>
          <c:trendline>
            <c:spPr>
              <a:ln w="25400" cap="flat" cmpd="sng" algn="ctr">
                <a:solidFill>
                  <a:schemeClr val="dk1"/>
                </a:solidFill>
                <a:prstDash val="solid"/>
              </a:ln>
              <a:effectLst>
                <a:outerShdw blurRad="40000" dist="20000" dir="5400000" rotWithShape="0">
                  <a:srgbClr val="000000">
                    <a:alpha val="38000"/>
                  </a:srgbClr>
                </a:outerShdw>
              </a:effectLst>
            </c:spPr>
            <c:trendlineType val="movingAvg"/>
            <c:period val="4"/>
            <c:dispRSqr val="0"/>
            <c:dispEq val="0"/>
          </c:trendline>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bat'!$BA$174:$BU$174</c:f>
              <c:numCache>
                <c:formatCode>General</c:formatCode>
                <c:ptCount val="21"/>
                <c:pt idx="0">
                  <c:v>667.3</c:v>
                </c:pt>
                <c:pt idx="1">
                  <c:v>492.8</c:v>
                </c:pt>
                <c:pt idx="2">
                  <c:v>513</c:v>
                </c:pt>
                <c:pt idx="3">
                  <c:v>461.5</c:v>
                </c:pt>
                <c:pt idx="4">
                  <c:v>473.8</c:v>
                </c:pt>
                <c:pt idx="5">
                  <c:v>390.8</c:v>
                </c:pt>
                <c:pt idx="6">
                  <c:v>378.2</c:v>
                </c:pt>
                <c:pt idx="7">
                  <c:v>378.5</c:v>
                </c:pt>
                <c:pt idx="8">
                  <c:v>331.4</c:v>
                </c:pt>
                <c:pt idx="9">
                  <c:v>320.89999999999998</c:v>
                </c:pt>
                <c:pt idx="10">
                  <c:v>317.5</c:v>
                </c:pt>
                <c:pt idx="11">
                  <c:v>390.7</c:v>
                </c:pt>
                <c:pt idx="12">
                  <c:v>389.9</c:v>
                </c:pt>
                <c:pt idx="13">
                  <c:v>377.4</c:v>
                </c:pt>
                <c:pt idx="14">
                  <c:v>461.2</c:v>
                </c:pt>
                <c:pt idx="15">
                  <c:v>412.7</c:v>
                </c:pt>
                <c:pt idx="16">
                  <c:v>344.9</c:v>
                </c:pt>
                <c:pt idx="17">
                  <c:v>357.2</c:v>
                </c:pt>
                <c:pt idx="18">
                  <c:v>245.4</c:v>
                </c:pt>
                <c:pt idx="19">
                  <c:v>257.7</c:v>
                </c:pt>
                <c:pt idx="20">
                  <c:v>259.3</c:v>
                </c:pt>
              </c:numCache>
            </c:numRef>
          </c:val>
          <c:smooth val="0"/>
        </c:ser>
        <c:dLbls>
          <c:showLegendKey val="0"/>
          <c:showVal val="0"/>
          <c:showCatName val="0"/>
          <c:showSerName val="0"/>
          <c:showPercent val="0"/>
          <c:showBubbleSize val="0"/>
        </c:dLbls>
        <c:marker val="1"/>
        <c:smooth val="0"/>
        <c:axId val="170280064"/>
        <c:axId val="170281600"/>
      </c:lineChart>
      <c:catAx>
        <c:axId val="170280064"/>
        <c:scaling>
          <c:orientation val="minMax"/>
        </c:scaling>
        <c:delete val="0"/>
        <c:axPos val="b"/>
        <c:numFmt formatCode="General" sourceLinked="1"/>
        <c:majorTickMark val="none"/>
        <c:minorTickMark val="none"/>
        <c:tickLblPos val="nextTo"/>
        <c:crossAx val="170281600"/>
        <c:crosses val="autoZero"/>
        <c:auto val="1"/>
        <c:lblAlgn val="ctr"/>
        <c:lblOffset val="100"/>
        <c:tickLblSkip val="2"/>
        <c:noMultiLvlLbl val="0"/>
      </c:catAx>
      <c:valAx>
        <c:axId val="170281600"/>
        <c:scaling>
          <c:orientation val="minMax"/>
        </c:scaling>
        <c:delete val="0"/>
        <c:axPos val="l"/>
        <c:majorGridlines/>
        <c:numFmt formatCode="General" sourceLinked="1"/>
        <c:majorTickMark val="none"/>
        <c:minorTickMark val="none"/>
        <c:tickLblPos val="nextTo"/>
        <c:spPr>
          <a:ln w="9525">
            <a:noFill/>
          </a:ln>
        </c:spPr>
        <c:crossAx val="170280064"/>
        <c:crosses val="autoZero"/>
        <c:crossBetween val="between"/>
      </c:valAx>
    </c:plotArea>
    <c:legend>
      <c:legendPos val="b"/>
      <c:layout>
        <c:manualLayout>
          <c:xMode val="edge"/>
          <c:yMode val="edge"/>
          <c:x val="0.14588473315835521"/>
          <c:y val="0.90702354913969085"/>
          <c:w val="0.71378608923884512"/>
          <c:h val="8.3717191601049873E-2"/>
        </c:manualLayou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531211F8-2C1F-4B9F-AEA1-EF7FBF6311F5}" type="datetimeFigureOut">
              <a:rPr lang="en-US" smtClean="0"/>
              <a:t>10/25/2015</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7C7C1AD6-77B2-4C8D-A466-94E71CE4AAD1}" type="slidenum">
              <a:rPr lang="en-US" smtClean="0"/>
              <a:t>‹#›</a:t>
            </a:fld>
            <a:endParaRPr lang="en-US"/>
          </a:p>
        </p:txBody>
      </p:sp>
    </p:spTree>
    <p:extLst>
      <p:ext uri="{BB962C8B-B14F-4D97-AF65-F5344CB8AC3E}">
        <p14:creationId xmlns:p14="http://schemas.microsoft.com/office/powerpoint/2010/main" val="52129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7C1AD6-77B2-4C8D-A466-94E71CE4AAD1}" type="slidenum">
              <a:rPr lang="en-US" smtClean="0"/>
              <a:t>1</a:t>
            </a:fld>
            <a:endParaRPr lang="en-US"/>
          </a:p>
        </p:txBody>
      </p:sp>
    </p:spTree>
    <p:extLst>
      <p:ext uri="{BB962C8B-B14F-4D97-AF65-F5344CB8AC3E}">
        <p14:creationId xmlns:p14="http://schemas.microsoft.com/office/powerpoint/2010/main" val="95374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2</a:t>
            </a:fld>
            <a:endParaRPr lang="en-US"/>
          </a:p>
        </p:txBody>
      </p:sp>
    </p:spTree>
    <p:extLst>
      <p:ext uri="{BB962C8B-B14F-4D97-AF65-F5344CB8AC3E}">
        <p14:creationId xmlns:p14="http://schemas.microsoft.com/office/powerpoint/2010/main" val="253689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3</a:t>
            </a:fld>
            <a:endParaRPr lang="en-US"/>
          </a:p>
        </p:txBody>
      </p:sp>
    </p:spTree>
    <p:extLst>
      <p:ext uri="{BB962C8B-B14F-4D97-AF65-F5344CB8AC3E}">
        <p14:creationId xmlns:p14="http://schemas.microsoft.com/office/powerpoint/2010/main" val="3425264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4</a:t>
            </a:fld>
            <a:endParaRPr lang="en-US"/>
          </a:p>
        </p:txBody>
      </p:sp>
    </p:spTree>
    <p:extLst>
      <p:ext uri="{BB962C8B-B14F-4D97-AF65-F5344CB8AC3E}">
        <p14:creationId xmlns:p14="http://schemas.microsoft.com/office/powerpoint/2010/main" val="1078207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5</a:t>
            </a:fld>
            <a:endParaRPr lang="en-US"/>
          </a:p>
        </p:txBody>
      </p:sp>
    </p:spTree>
    <p:extLst>
      <p:ext uri="{BB962C8B-B14F-4D97-AF65-F5344CB8AC3E}">
        <p14:creationId xmlns:p14="http://schemas.microsoft.com/office/powerpoint/2010/main" val="3844007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6</a:t>
            </a:fld>
            <a:endParaRPr lang="en-US"/>
          </a:p>
        </p:txBody>
      </p:sp>
    </p:spTree>
    <p:extLst>
      <p:ext uri="{BB962C8B-B14F-4D97-AF65-F5344CB8AC3E}">
        <p14:creationId xmlns:p14="http://schemas.microsoft.com/office/powerpoint/2010/main" val="1508530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7</a:t>
            </a:fld>
            <a:endParaRPr lang="en-US"/>
          </a:p>
        </p:txBody>
      </p:sp>
    </p:spTree>
    <p:extLst>
      <p:ext uri="{BB962C8B-B14F-4D97-AF65-F5344CB8AC3E}">
        <p14:creationId xmlns:p14="http://schemas.microsoft.com/office/powerpoint/2010/main" val="3061820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8</a:t>
            </a:fld>
            <a:endParaRPr lang="en-US"/>
          </a:p>
        </p:txBody>
      </p:sp>
    </p:spTree>
    <p:extLst>
      <p:ext uri="{BB962C8B-B14F-4D97-AF65-F5344CB8AC3E}">
        <p14:creationId xmlns:p14="http://schemas.microsoft.com/office/powerpoint/2010/main" val="2389081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ADEA60-320A-4B10-949F-5AAA85E2598D}"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Macon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D6DE2E-1CD7-4671-8219-9164FEB21EA9}"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Macon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749B34-888B-4621-9CF9-CD7AECE35E43}"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Macon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FB451A-C2FC-41FD-B648-0288A4FAFBAA}"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Macon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83BA52-EB03-4664-89AA-CD2D69471741}"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Macon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8487EE-076B-4003-9202-C0D4766D6A48}" type="datetime1">
              <a:rPr lang="en-US" smtClean="0"/>
              <a:t>10/25/2015</a:t>
            </a:fld>
            <a:endParaRPr lang="en-US"/>
          </a:p>
        </p:txBody>
      </p:sp>
      <p:sp>
        <p:nvSpPr>
          <p:cNvPr id="6" name="Footer Placeholder 5"/>
          <p:cNvSpPr>
            <a:spLocks noGrp="1"/>
          </p:cNvSpPr>
          <p:nvPr>
            <p:ph type="ftr" sz="quarter" idx="11"/>
          </p:nvPr>
        </p:nvSpPr>
        <p:spPr/>
        <p:txBody>
          <a:bodyPr/>
          <a:lstStyle/>
          <a:p>
            <a:r>
              <a:rPr lang="en-US" smtClean="0"/>
              <a:t>Macon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AFDA24-1B46-4167-8D9D-8CAC4C89490B}" type="datetime1">
              <a:rPr lang="en-US" smtClean="0"/>
              <a:t>10/25/2015</a:t>
            </a:fld>
            <a:endParaRPr lang="en-US"/>
          </a:p>
        </p:txBody>
      </p:sp>
      <p:sp>
        <p:nvSpPr>
          <p:cNvPr id="8" name="Footer Placeholder 7"/>
          <p:cNvSpPr>
            <a:spLocks noGrp="1"/>
          </p:cNvSpPr>
          <p:nvPr>
            <p:ph type="ftr" sz="quarter" idx="11"/>
          </p:nvPr>
        </p:nvSpPr>
        <p:spPr/>
        <p:txBody>
          <a:bodyPr/>
          <a:lstStyle/>
          <a:p>
            <a:r>
              <a:rPr lang="en-US" smtClean="0"/>
              <a:t>Macon County</a:t>
            </a:r>
            <a:endParaRPr lang="en-US"/>
          </a:p>
        </p:txBody>
      </p:sp>
      <p:sp>
        <p:nvSpPr>
          <p:cNvPr id="9" name="Slide Number Placeholder 8"/>
          <p:cNvSpPr>
            <a:spLocks noGrp="1"/>
          </p:cNvSpPr>
          <p:nvPr>
            <p:ph type="sldNum" sz="quarter" idx="12"/>
          </p:nvPr>
        </p:nvSpPr>
        <p:spPr/>
        <p:txBody>
          <a:bodyPr/>
          <a:lstStyle/>
          <a:p>
            <a:fld id="{B751EEF6-C620-4AAA-8EFC-20A87666A66B}"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C158EB-F46C-48DD-A8A4-0C21BAB8B1A6}" type="datetime1">
              <a:rPr lang="en-US" smtClean="0"/>
              <a:t>10/25/2015</a:t>
            </a:fld>
            <a:endParaRPr lang="en-US"/>
          </a:p>
        </p:txBody>
      </p:sp>
      <p:sp>
        <p:nvSpPr>
          <p:cNvPr id="4" name="Footer Placeholder 3"/>
          <p:cNvSpPr>
            <a:spLocks noGrp="1"/>
          </p:cNvSpPr>
          <p:nvPr>
            <p:ph type="ftr" sz="quarter" idx="11"/>
          </p:nvPr>
        </p:nvSpPr>
        <p:spPr/>
        <p:txBody>
          <a:bodyPr/>
          <a:lstStyle/>
          <a:p>
            <a:r>
              <a:rPr lang="en-US" smtClean="0"/>
              <a:t>Macon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5B584-D341-4C35-BA16-966979BDA8DE}" type="datetime1">
              <a:rPr lang="en-US" smtClean="0"/>
              <a:t>10/25/2015</a:t>
            </a:fld>
            <a:endParaRPr lang="en-US"/>
          </a:p>
        </p:txBody>
      </p:sp>
      <p:sp>
        <p:nvSpPr>
          <p:cNvPr id="3" name="Footer Placeholder 2"/>
          <p:cNvSpPr>
            <a:spLocks noGrp="1"/>
          </p:cNvSpPr>
          <p:nvPr>
            <p:ph type="ftr" sz="quarter" idx="11"/>
          </p:nvPr>
        </p:nvSpPr>
        <p:spPr/>
        <p:txBody>
          <a:bodyPr/>
          <a:lstStyle/>
          <a:p>
            <a:r>
              <a:rPr lang="en-US" smtClean="0"/>
              <a:t>Macon County</a:t>
            </a:r>
            <a:endParaRPr lang="en-US"/>
          </a:p>
        </p:txBody>
      </p:sp>
      <p:sp>
        <p:nvSpPr>
          <p:cNvPr id="4" name="Slide Number Placeholder 3"/>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C83DF4-1E71-4E10-B9F6-9BAF80BF7E13}" type="datetime1">
              <a:rPr lang="en-US" smtClean="0"/>
              <a:t>10/25/2015</a:t>
            </a:fld>
            <a:endParaRPr lang="en-US"/>
          </a:p>
        </p:txBody>
      </p:sp>
      <p:sp>
        <p:nvSpPr>
          <p:cNvPr id="6" name="Footer Placeholder 5"/>
          <p:cNvSpPr>
            <a:spLocks noGrp="1"/>
          </p:cNvSpPr>
          <p:nvPr>
            <p:ph type="ftr" sz="quarter" idx="11"/>
          </p:nvPr>
        </p:nvSpPr>
        <p:spPr/>
        <p:txBody>
          <a:bodyPr/>
          <a:lstStyle/>
          <a:p>
            <a:r>
              <a:rPr lang="en-US" smtClean="0"/>
              <a:t>Macon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6707D3-6CEA-432C-8121-FBFF186A67D1}" type="datetime1">
              <a:rPr lang="en-US" smtClean="0"/>
              <a:t>10/25/2015</a:t>
            </a:fld>
            <a:endParaRPr lang="en-US"/>
          </a:p>
        </p:txBody>
      </p:sp>
      <p:sp>
        <p:nvSpPr>
          <p:cNvPr id="6" name="Footer Placeholder 5"/>
          <p:cNvSpPr>
            <a:spLocks noGrp="1"/>
          </p:cNvSpPr>
          <p:nvPr>
            <p:ph type="ftr" sz="quarter" idx="11"/>
          </p:nvPr>
        </p:nvSpPr>
        <p:spPr/>
        <p:txBody>
          <a:bodyPr/>
          <a:lstStyle/>
          <a:p>
            <a:r>
              <a:rPr lang="en-US" smtClean="0"/>
              <a:t>Macon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410811B-8112-4C98-B30A-DBBBAC3213D4}" type="datetime1">
              <a:rPr lang="en-US" smtClean="0"/>
              <a:t>10/25/2015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Macon County</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751EEF6-C620-4AAA-8EFC-20A87666A66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chart" Target="../charts/chart11.xml"/></Relationships>
</file>

<file path=ppt/slides/_rels/slide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hart" Target="../charts/chart15.xml"/><Relationship Id="rId4" Type="http://schemas.openxmlformats.org/officeDocument/2006/relationships/chart" Target="../charts/char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5000" dirty="0" smtClean="0"/>
              <a:t>Violent crime profile</a:t>
            </a:r>
            <a:endParaRPr lang="en-US" sz="5000" dirty="0"/>
          </a:p>
        </p:txBody>
      </p:sp>
      <p:sp>
        <p:nvSpPr>
          <p:cNvPr id="7" name="Subtitle 6"/>
          <p:cNvSpPr>
            <a:spLocks noGrp="1"/>
          </p:cNvSpPr>
          <p:nvPr>
            <p:ph type="subTitle" idx="1"/>
          </p:nvPr>
        </p:nvSpPr>
        <p:spPr/>
        <p:txBody>
          <a:bodyPr/>
          <a:lstStyle/>
          <a:p>
            <a:r>
              <a:rPr lang="en-US" dirty="0" smtClean="0"/>
              <a:t>Macon County</a:t>
            </a:r>
            <a:endParaRPr lang="en-US" dirty="0"/>
          </a:p>
        </p:txBody>
      </p:sp>
    </p:spTree>
    <p:extLst>
      <p:ext uri="{BB962C8B-B14F-4D97-AF65-F5344CB8AC3E}">
        <p14:creationId xmlns:p14="http://schemas.microsoft.com/office/powerpoint/2010/main" val="3095150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Introduction</a:t>
            </a:r>
            <a:endParaRPr lang="en-US" sz="2500" dirty="0"/>
          </a:p>
        </p:txBody>
      </p:sp>
      <p:sp>
        <p:nvSpPr>
          <p:cNvPr id="3" name="Content Placeholder 2"/>
          <p:cNvSpPr>
            <a:spLocks noGrp="1"/>
          </p:cNvSpPr>
          <p:nvPr>
            <p:ph idx="1"/>
          </p:nvPr>
        </p:nvSpPr>
        <p:spPr>
          <a:xfrm>
            <a:off x="457200" y="1447800"/>
            <a:ext cx="5943600" cy="5029200"/>
          </a:xfrm>
        </p:spPr>
        <p:txBody>
          <a:bodyPr>
            <a:normAutofit/>
          </a:bodyPr>
          <a:lstStyle/>
          <a:p>
            <a:pPr marL="0" indent="0" algn="just">
              <a:buNone/>
            </a:pPr>
            <a:r>
              <a:rPr lang="en-US" sz="1200" dirty="0" smtClean="0"/>
              <a:t>Problem analysis is the basic building block for creating an effective, strategic approach to crime prevention. Many criminal justice agencies collect a vast amount of data, yet few use these data in ways that can fully inform their policies and practices. Understanding your community’s crime problem will require analysis of various types of information, some of which may </a:t>
            </a:r>
            <a:r>
              <a:rPr lang="en-US" sz="1200" dirty="0"/>
              <a:t>be </a:t>
            </a:r>
            <a:r>
              <a:rPr lang="en-US" sz="1200" dirty="0" smtClean="0"/>
              <a:t>already collected and some of which will require additional data collection efforts. The purpose of this document is to provide your community with a starting point for assessing, understanding, and discussing its violent crime problems, particularly those stemming from firearm-related violence. The packet contains analyses of data that are accessible to researchers working at the state-level and include data submitted to the Illinois State Police Uniform Crime Reporting and </a:t>
            </a:r>
            <a:r>
              <a:rPr lang="en-US" sz="1200" dirty="0"/>
              <a:t>Criminal History Record Information (CHRI) </a:t>
            </a:r>
            <a:r>
              <a:rPr lang="en-US" sz="1200" dirty="0" smtClean="0"/>
              <a:t>programs. </a:t>
            </a:r>
          </a:p>
          <a:p>
            <a:pPr marL="0" indent="0">
              <a:buNone/>
            </a:pPr>
            <a:endParaRPr lang="en-US" sz="1200" dirty="0"/>
          </a:p>
          <a:p>
            <a:pPr marL="0" indent="0" algn="just">
              <a:buNone/>
            </a:pPr>
            <a:r>
              <a:rPr lang="en-US" sz="1200" dirty="0" smtClean="0"/>
              <a:t>At the end of this pack is a glossary of terms to aid interpretation and understanding of the data points presented. The packet also provides suggestions for what other types of data should be collected and examined. Research staff at the Illinois Criminal Justice Information Authority are available to talk more with you about the data presented here as well as what additional data that might exist and next steps for data collection and analysis.  </a:t>
            </a:r>
          </a:p>
          <a:p>
            <a:pPr marL="0" indent="0">
              <a:buNone/>
            </a:pPr>
            <a:endParaRPr lang="en-US" sz="1200" dirty="0" smtClean="0"/>
          </a:p>
          <a:p>
            <a:pPr marL="0" indent="0">
              <a:buNone/>
            </a:pPr>
            <a:endParaRPr lang="en-US" sz="1200" dirty="0"/>
          </a:p>
          <a:p>
            <a:pPr marL="0" indent="0" algn="r">
              <a:buNone/>
            </a:pPr>
            <a:r>
              <a:rPr lang="en-US" sz="1200" dirty="0" smtClean="0"/>
              <a:t>			- John Maki, Executive Director</a:t>
            </a:r>
          </a:p>
        </p:txBody>
      </p:sp>
      <p:sp>
        <p:nvSpPr>
          <p:cNvPr id="4" name="Footer Placeholder 3"/>
          <p:cNvSpPr>
            <a:spLocks noGrp="1"/>
          </p:cNvSpPr>
          <p:nvPr>
            <p:ph type="ftr" sz="quarter" idx="11"/>
          </p:nvPr>
        </p:nvSpPr>
        <p:spPr/>
        <p:txBody>
          <a:bodyPr/>
          <a:lstStyle/>
          <a:p>
            <a:r>
              <a:rPr lang="en-US" smtClean="0"/>
              <a:t>Macon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524000"/>
            <a:ext cx="1993900" cy="19939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8162" y="4191000"/>
            <a:ext cx="1933575" cy="1914525"/>
          </a:xfrm>
          <a:prstGeom prst="rect">
            <a:avLst/>
          </a:prstGeom>
        </p:spPr>
      </p:pic>
    </p:spTree>
    <p:extLst>
      <p:ext uri="{BB962C8B-B14F-4D97-AF65-F5344CB8AC3E}">
        <p14:creationId xmlns:p14="http://schemas.microsoft.com/office/powerpoint/2010/main" val="3844225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Macon County</a:t>
            </a:r>
            <a:endParaRPr lang="en-US" dirty="0"/>
          </a:p>
        </p:txBody>
      </p:sp>
      <p:sp>
        <p:nvSpPr>
          <p:cNvPr id="5" name="Slide Number Placeholder 4"/>
          <p:cNvSpPr>
            <a:spLocks noGrp="1"/>
          </p:cNvSpPr>
          <p:nvPr>
            <p:ph type="sldNum" sz="quarter" idx="12"/>
          </p:nvPr>
        </p:nvSpPr>
        <p:spPr/>
        <p:txBody>
          <a:bodyPr/>
          <a:lstStyle/>
          <a:p>
            <a:fld id="{B751EEF6-C620-4AAA-8EFC-20A87666A66B}" type="slidenum">
              <a:rPr lang="en-US" smtClean="0"/>
              <a:t>3</a:t>
            </a:fld>
            <a:endParaRPr lang="en-US"/>
          </a:p>
        </p:txBody>
      </p:sp>
      <p:sp>
        <p:nvSpPr>
          <p:cNvPr id="11" name="TextBox 10"/>
          <p:cNvSpPr txBox="1"/>
          <p:nvPr/>
        </p:nvSpPr>
        <p:spPr>
          <a:xfrm>
            <a:off x="228600" y="457200"/>
            <a:ext cx="4343400" cy="381000"/>
          </a:xfrm>
          <a:prstGeom prst="rect">
            <a:avLst/>
          </a:prstGeom>
          <a:noFill/>
        </p:spPr>
        <p:txBody>
          <a:bodyPr wrap="square" rtlCol="0">
            <a:spAutoFit/>
          </a:bodyPr>
          <a:lstStyle/>
          <a:p>
            <a:r>
              <a:rPr lang="en-US" dirty="0" smtClean="0"/>
              <a:t>Index Crime and Drug </a:t>
            </a:r>
            <a:r>
              <a:rPr lang="en-US" dirty="0" smtClean="0"/>
              <a:t>Arrests</a:t>
            </a:r>
            <a:endParaRPr lang="en-US" dirty="0"/>
          </a:p>
        </p:txBody>
      </p:sp>
      <p:sp>
        <p:nvSpPr>
          <p:cNvPr id="2" name="TextBox 1"/>
          <p:cNvSpPr txBox="1"/>
          <p:nvPr/>
        </p:nvSpPr>
        <p:spPr>
          <a:xfrm>
            <a:off x="152400" y="914400"/>
            <a:ext cx="4191000" cy="2800767"/>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Like most counties in the state, the property index crime and violent index crime rates in Macon County have decreased since the mid 1990s. The trend patterns, however, were somewhat different and the magnitude of the decline in the property index crime rate was slightly greater.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There was a completely different trend in the drug arrest rate. That rate increased starting in 2007. That incline was largely due to an increase in arrests for violations </a:t>
            </a:r>
            <a:r>
              <a:rPr lang="en-US" sz="1100" dirty="0"/>
              <a:t>of the Drug Paraphernalia Control </a:t>
            </a:r>
            <a:r>
              <a:rPr lang="en-US" sz="1100" dirty="0" smtClean="0"/>
              <a:t>Act, which by 2014 accounted for 35% of arrests for drug law violations, up from 2% in 1994.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Like other counties with comparable populations, property index crimes accounted for the largest percentage of crime reported to the State Police Uniform Crime Reporting program. </a:t>
            </a:r>
            <a:endParaRPr lang="en-US" sz="1100" dirty="0"/>
          </a:p>
        </p:txBody>
      </p:sp>
      <p:sp>
        <p:nvSpPr>
          <p:cNvPr id="3" name="TextBox 2"/>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graphicFrame>
        <p:nvGraphicFramePr>
          <p:cNvPr id="15" name="Chart 14"/>
          <p:cNvGraphicFramePr>
            <a:graphicFrameLocks/>
          </p:cNvGraphicFramePr>
          <p:nvPr>
            <p:extLst>
              <p:ext uri="{D42A27DB-BD31-4B8C-83A1-F6EECF244321}">
                <p14:modId xmlns:p14="http://schemas.microsoft.com/office/powerpoint/2010/main" val="247350585"/>
              </p:ext>
            </p:extLst>
          </p:nvPr>
        </p:nvGraphicFramePr>
        <p:xfrm>
          <a:off x="114300" y="3581400"/>
          <a:ext cx="4572000" cy="31872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607970516"/>
              </p:ext>
            </p:extLst>
          </p:nvPr>
        </p:nvGraphicFramePr>
        <p:xfrm>
          <a:off x="4572000" y="457200"/>
          <a:ext cx="4572000" cy="28432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a:graphicFrameLocks/>
          </p:cNvGraphicFramePr>
          <p:nvPr>
            <p:extLst>
              <p:ext uri="{D42A27DB-BD31-4B8C-83A1-F6EECF244321}">
                <p14:modId xmlns:p14="http://schemas.microsoft.com/office/powerpoint/2010/main" val="2288833035"/>
              </p:ext>
            </p:extLst>
          </p:nvPr>
        </p:nvGraphicFramePr>
        <p:xfrm>
          <a:off x="4572000" y="3581400"/>
          <a:ext cx="4572000" cy="284321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39097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 y="457200"/>
            <a:ext cx="4343400" cy="381000"/>
          </a:xfrm>
          <a:prstGeom prst="rect">
            <a:avLst/>
          </a:prstGeom>
          <a:noFill/>
        </p:spPr>
        <p:txBody>
          <a:bodyPr wrap="square" rtlCol="0">
            <a:spAutoFit/>
          </a:bodyPr>
          <a:lstStyle/>
          <a:p>
            <a:r>
              <a:rPr lang="en-US" dirty="0" smtClean="0"/>
              <a:t>Violent Index Crime </a:t>
            </a:r>
            <a:endParaRPr lang="en-US" dirty="0"/>
          </a:p>
        </p:txBody>
      </p:sp>
      <p:sp>
        <p:nvSpPr>
          <p:cNvPr id="11" name="Footer Placeholder 10"/>
          <p:cNvSpPr>
            <a:spLocks noGrp="1"/>
          </p:cNvSpPr>
          <p:nvPr>
            <p:ph type="ftr" sz="quarter" idx="11"/>
          </p:nvPr>
        </p:nvSpPr>
        <p:spPr/>
        <p:txBody>
          <a:bodyPr/>
          <a:lstStyle/>
          <a:p>
            <a:r>
              <a:rPr lang="en-US" smtClean="0"/>
              <a:t>Macon County</a:t>
            </a:r>
            <a:endParaRPr lang="en-US"/>
          </a:p>
        </p:txBody>
      </p:sp>
      <p:sp>
        <p:nvSpPr>
          <p:cNvPr id="12" name="Slide Number Placeholder 11"/>
          <p:cNvSpPr>
            <a:spLocks noGrp="1"/>
          </p:cNvSpPr>
          <p:nvPr>
            <p:ph type="sldNum" sz="quarter" idx="12"/>
          </p:nvPr>
        </p:nvSpPr>
        <p:spPr/>
        <p:txBody>
          <a:bodyPr/>
          <a:lstStyle/>
          <a:p>
            <a:fld id="{B751EEF6-C620-4AAA-8EFC-20A87666A66B}" type="slidenum">
              <a:rPr lang="en-US" smtClean="0"/>
              <a:t>4</a:t>
            </a:fld>
            <a:endParaRPr lang="en-US" dirty="0"/>
          </a:p>
        </p:txBody>
      </p:sp>
      <p:sp>
        <p:nvSpPr>
          <p:cNvPr id="16" name="TextBox 15"/>
          <p:cNvSpPr txBox="1"/>
          <p:nvPr/>
        </p:nvSpPr>
        <p:spPr>
          <a:xfrm>
            <a:off x="4381500" y="3581400"/>
            <a:ext cx="4648200" cy="338554"/>
          </a:xfrm>
          <a:prstGeom prst="rect">
            <a:avLst/>
          </a:prstGeom>
          <a:noFill/>
        </p:spPr>
        <p:txBody>
          <a:bodyPr wrap="square" rtlCol="0">
            <a:spAutoFit/>
          </a:bodyPr>
          <a:lstStyle/>
          <a:p>
            <a:pPr algn="ctr"/>
            <a:r>
              <a:rPr lang="en-US" sz="1600" b="1" u="sng" dirty="0" smtClean="0"/>
              <a:t>Macon County: 2010 - 2014</a:t>
            </a:r>
            <a:endParaRPr lang="en-US" sz="1600" b="1" u="sng" dirty="0"/>
          </a:p>
        </p:txBody>
      </p:sp>
      <p:sp>
        <p:nvSpPr>
          <p:cNvPr id="3" name="TextBox 2"/>
          <p:cNvSpPr txBox="1"/>
          <p:nvPr/>
        </p:nvSpPr>
        <p:spPr>
          <a:xfrm>
            <a:off x="228600" y="914400"/>
            <a:ext cx="4038600" cy="2462213"/>
          </a:xfrm>
          <a:prstGeom prst="rect">
            <a:avLst/>
          </a:prstGeom>
          <a:noFill/>
        </p:spPr>
        <p:txBody>
          <a:bodyPr wrap="square" rtlCol="0">
            <a:spAutoFit/>
          </a:bodyPr>
          <a:lstStyle/>
          <a:p>
            <a:pPr marL="173038" indent="-173038" algn="just">
              <a:buFont typeface="Arial" panose="020B0604020202020204" pitchFamily="34" charset="0"/>
              <a:buChar char="•"/>
            </a:pPr>
            <a:r>
              <a:rPr lang="en-US" sz="1100" dirty="0" smtClean="0"/>
              <a:t>The violent index crime rate trend pattern in Macon County was somewhat different than that for the state overall, although both declined during the time period examined.</a:t>
            </a:r>
          </a:p>
          <a:p>
            <a:pPr marL="173038" indent="-173038" algn="just">
              <a:buFont typeface="Arial" panose="020B0604020202020204" pitchFamily="34" charset="0"/>
              <a:buChar char="•"/>
            </a:pPr>
            <a:endParaRPr lang="en-US" sz="1100" dirty="0"/>
          </a:p>
          <a:p>
            <a:pPr marL="173038" indent="-173038" algn="just">
              <a:buFont typeface="Arial" panose="020B0604020202020204" pitchFamily="34" charset="0"/>
              <a:buChar char="•"/>
            </a:pPr>
            <a:r>
              <a:rPr lang="en-US" sz="1100" dirty="0" smtClean="0"/>
              <a:t>Although the violent index crime rate was numerically similar to the overall statewide rate, the violent index crime arrest rate was much higher than the statewide rate.</a:t>
            </a:r>
          </a:p>
          <a:p>
            <a:pPr marL="173038" indent="-173038" algn="just">
              <a:buFont typeface="Arial" panose="020B0604020202020204" pitchFamily="34" charset="0"/>
              <a:buChar char="•"/>
            </a:pPr>
            <a:endParaRPr lang="en-US" sz="1100" dirty="0"/>
          </a:p>
          <a:p>
            <a:pPr marL="173038" indent="-173038" algn="just">
              <a:buFont typeface="Arial" panose="020B0604020202020204" pitchFamily="34" charset="0"/>
              <a:buChar char="•"/>
            </a:pPr>
            <a:r>
              <a:rPr lang="en-US" sz="1100" dirty="0" smtClean="0"/>
              <a:t>Aggravated assaults (and batteries) accounted for the largest percentage of violent index crimes and arrests from 2010 to 2014, followed by robberies. Murders accounted for the smallest percentage of both crimes reported and arrests. </a:t>
            </a:r>
            <a:endParaRPr lang="en-US" sz="1100" dirty="0"/>
          </a:p>
          <a:p>
            <a:pPr algn="just"/>
            <a:endParaRPr lang="en-US" sz="1100" dirty="0"/>
          </a:p>
        </p:txBody>
      </p:sp>
      <p:sp>
        <p:nvSpPr>
          <p:cNvPr id="13" name="TextBox 12"/>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a:t>
            </a:r>
            <a:r>
              <a:rPr lang="en-US" sz="800" dirty="0"/>
              <a:t>I</a:t>
            </a:r>
            <a:r>
              <a:rPr lang="en-US" sz="800" dirty="0" smtClean="0"/>
              <a:t>UCR Annual Reports.</a:t>
            </a:r>
            <a:endParaRPr lang="en-US" sz="800" dirty="0"/>
          </a:p>
        </p:txBody>
      </p:sp>
      <p:sp>
        <p:nvSpPr>
          <p:cNvPr id="2" name="TextBox 1"/>
          <p:cNvSpPr txBox="1"/>
          <p:nvPr/>
        </p:nvSpPr>
        <p:spPr>
          <a:xfrm>
            <a:off x="6019800" y="6172200"/>
            <a:ext cx="609600" cy="215444"/>
          </a:xfrm>
          <a:prstGeom prst="rect">
            <a:avLst/>
          </a:prstGeom>
          <a:noFill/>
        </p:spPr>
        <p:txBody>
          <a:bodyPr wrap="square" rtlCol="0">
            <a:spAutoFit/>
          </a:bodyPr>
          <a:lstStyle/>
          <a:p>
            <a:r>
              <a:rPr lang="en-US" sz="800" dirty="0" smtClean="0"/>
              <a:t>N=2,330</a:t>
            </a:r>
            <a:endParaRPr lang="en-US" sz="800" dirty="0"/>
          </a:p>
        </p:txBody>
      </p:sp>
      <p:sp>
        <p:nvSpPr>
          <p:cNvPr id="17" name="TextBox 16"/>
          <p:cNvSpPr txBox="1"/>
          <p:nvPr/>
        </p:nvSpPr>
        <p:spPr>
          <a:xfrm>
            <a:off x="8382000" y="6172200"/>
            <a:ext cx="609600" cy="215444"/>
          </a:xfrm>
          <a:prstGeom prst="rect">
            <a:avLst/>
          </a:prstGeom>
          <a:noFill/>
        </p:spPr>
        <p:txBody>
          <a:bodyPr wrap="square" rtlCol="0">
            <a:spAutoFit/>
          </a:bodyPr>
          <a:lstStyle/>
          <a:p>
            <a:r>
              <a:rPr lang="en-US" sz="800" dirty="0" smtClean="0"/>
              <a:t>N=1,818</a:t>
            </a:r>
            <a:endParaRPr lang="en-US" sz="800" dirty="0"/>
          </a:p>
        </p:txBody>
      </p:sp>
      <p:graphicFrame>
        <p:nvGraphicFramePr>
          <p:cNvPr id="14" name="Chart 13"/>
          <p:cNvGraphicFramePr>
            <a:graphicFrameLocks/>
          </p:cNvGraphicFramePr>
          <p:nvPr>
            <p:extLst>
              <p:ext uri="{D42A27DB-BD31-4B8C-83A1-F6EECF244321}">
                <p14:modId xmlns:p14="http://schemas.microsoft.com/office/powerpoint/2010/main" val="3915479720"/>
              </p:ext>
            </p:extLst>
          </p:nvPr>
        </p:nvGraphicFramePr>
        <p:xfrm>
          <a:off x="4381500" y="304800"/>
          <a:ext cx="4757584" cy="30241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a:graphicFrameLocks/>
          </p:cNvGraphicFramePr>
          <p:nvPr>
            <p:extLst>
              <p:ext uri="{D42A27DB-BD31-4B8C-83A1-F6EECF244321}">
                <p14:modId xmlns:p14="http://schemas.microsoft.com/office/powerpoint/2010/main" val="36953651"/>
              </p:ext>
            </p:extLst>
          </p:nvPr>
        </p:nvGraphicFramePr>
        <p:xfrm>
          <a:off x="19050" y="3581400"/>
          <a:ext cx="4552950" cy="314860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21"/>
          <p:cNvGraphicFramePr>
            <a:graphicFrameLocks/>
          </p:cNvGraphicFramePr>
          <p:nvPr>
            <p:extLst>
              <p:ext uri="{D42A27DB-BD31-4B8C-83A1-F6EECF244321}">
                <p14:modId xmlns:p14="http://schemas.microsoft.com/office/powerpoint/2010/main" val="926388236"/>
              </p:ext>
            </p:extLst>
          </p:nvPr>
        </p:nvGraphicFramePr>
        <p:xfrm>
          <a:off x="4391332" y="3810000"/>
          <a:ext cx="2495550"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hart 22"/>
          <p:cNvGraphicFramePr>
            <a:graphicFrameLocks/>
          </p:cNvGraphicFramePr>
          <p:nvPr>
            <p:extLst>
              <p:ext uri="{D42A27DB-BD31-4B8C-83A1-F6EECF244321}">
                <p14:modId xmlns:p14="http://schemas.microsoft.com/office/powerpoint/2010/main" val="1333109730"/>
              </p:ext>
            </p:extLst>
          </p:nvPr>
        </p:nvGraphicFramePr>
        <p:xfrm>
          <a:off x="6562725" y="3919954"/>
          <a:ext cx="2581275" cy="276225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190854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Macon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5</a:t>
            </a:fld>
            <a:endParaRPr lang="en-US"/>
          </a:p>
        </p:txBody>
      </p:sp>
      <p:sp>
        <p:nvSpPr>
          <p:cNvPr id="10" name="TextBox 9"/>
          <p:cNvSpPr txBox="1"/>
          <p:nvPr/>
        </p:nvSpPr>
        <p:spPr>
          <a:xfrm>
            <a:off x="228600" y="457200"/>
            <a:ext cx="4648200" cy="369332"/>
          </a:xfrm>
          <a:prstGeom prst="rect">
            <a:avLst/>
          </a:prstGeom>
          <a:noFill/>
        </p:spPr>
        <p:txBody>
          <a:bodyPr wrap="square" rtlCol="0">
            <a:spAutoFit/>
          </a:bodyPr>
          <a:lstStyle/>
          <a:p>
            <a:r>
              <a:rPr lang="en-US" dirty="0" smtClean="0"/>
              <a:t>Murder &amp; Aggravated </a:t>
            </a:r>
            <a:r>
              <a:rPr lang="en-US" dirty="0" smtClean="0"/>
              <a:t>Assault</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497532341"/>
              </p:ext>
            </p:extLst>
          </p:nvPr>
        </p:nvGraphicFramePr>
        <p:xfrm>
          <a:off x="206939" y="4267200"/>
          <a:ext cx="4288860" cy="1894726"/>
        </p:xfrm>
        <a:graphic>
          <a:graphicData uri="http://schemas.openxmlformats.org/drawingml/2006/table">
            <a:tbl>
              <a:tblPr>
                <a:tableStyleId>{69CF1AB2-1976-4502-BF36-3FF5EA218861}</a:tableStyleId>
              </a:tblPr>
              <a:tblGrid>
                <a:gridCol w="846560"/>
                <a:gridCol w="344230"/>
                <a:gridCol w="344230"/>
                <a:gridCol w="344230"/>
                <a:gridCol w="344230"/>
                <a:gridCol w="344230"/>
                <a:gridCol w="344230"/>
                <a:gridCol w="344230"/>
                <a:gridCol w="344230"/>
                <a:gridCol w="344230"/>
                <a:gridCol w="344230"/>
              </a:tblGrid>
              <a:tr h="533400">
                <a:tc>
                  <a:txBody>
                    <a:bodyPr/>
                    <a:lstStyle/>
                    <a:p>
                      <a:pPr algn="ctr" fontAlgn="b"/>
                      <a:r>
                        <a:rPr lang="en-US" sz="900" b="1" u="none" strike="noStrike" dirty="0" smtClean="0">
                          <a:effectLst/>
                        </a:rPr>
                        <a:t>Offense</a:t>
                      </a:r>
                      <a:r>
                        <a:rPr lang="en-US" sz="900" b="1" u="none" strike="noStrike" baseline="0" dirty="0" smtClean="0">
                          <a:effectLst/>
                        </a:rPr>
                        <a:t> </a:t>
                      </a:r>
                    </a:p>
                    <a:p>
                      <a:pPr algn="ctr" fontAlgn="b"/>
                      <a:r>
                        <a:rPr lang="en-US" sz="900" b="1" u="none" strike="noStrike" baseline="0" dirty="0" smtClean="0">
                          <a:effectLst/>
                        </a:rPr>
                        <a:t>Type</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2005</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2006</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2007</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2008</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2009</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2010</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2011</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2012</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2013</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2014</a:t>
                      </a:r>
                      <a:endParaRPr lang="en-US" sz="900" b="1" i="0" u="none" strike="noStrike" dirty="0">
                        <a:solidFill>
                          <a:srgbClr val="000000"/>
                        </a:solidFill>
                        <a:effectLst/>
                        <a:latin typeface="Arial"/>
                      </a:endParaRPr>
                    </a:p>
                  </a:txBody>
                  <a:tcPr marL="9525" marR="9525" marT="9525" marB="0" anchor="ctr"/>
                </a:tc>
              </a:tr>
              <a:tr h="680663">
                <a:tc>
                  <a:txBody>
                    <a:bodyPr/>
                    <a:lstStyle/>
                    <a:p>
                      <a:pPr algn="l" fontAlgn="b"/>
                      <a:r>
                        <a:rPr lang="en-US" sz="900" u="none" strike="noStrike" dirty="0" smtClean="0">
                          <a:effectLst/>
                        </a:rPr>
                        <a:t>Murders</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1000" b="0" i="0" u="none" strike="noStrike">
                          <a:solidFill>
                            <a:srgbClr val="000000"/>
                          </a:solidFill>
                          <a:effectLst/>
                          <a:latin typeface="Arial"/>
                        </a:rPr>
                        <a:t>9</a:t>
                      </a:r>
                    </a:p>
                  </a:txBody>
                  <a:tcPr marL="9525" marR="9525" marT="9525" marB="0" anchor="ctr"/>
                </a:tc>
                <a:tc>
                  <a:txBody>
                    <a:bodyPr/>
                    <a:lstStyle/>
                    <a:p>
                      <a:pPr algn="ctr" fontAlgn="b"/>
                      <a:r>
                        <a:rPr lang="en-US" sz="1000" b="0" i="0" u="none" strike="noStrike">
                          <a:solidFill>
                            <a:srgbClr val="000000"/>
                          </a:solidFill>
                          <a:effectLst/>
                          <a:latin typeface="Arial"/>
                        </a:rPr>
                        <a:t>10</a:t>
                      </a:r>
                    </a:p>
                  </a:txBody>
                  <a:tcPr marL="9525" marR="9525" marT="9525" marB="0" anchor="ctr"/>
                </a:tc>
                <a:tc>
                  <a:txBody>
                    <a:bodyPr/>
                    <a:lstStyle/>
                    <a:p>
                      <a:pPr algn="ctr" fontAlgn="b"/>
                      <a:r>
                        <a:rPr lang="en-US" sz="1000" b="0" i="0" u="none" strike="noStrike">
                          <a:solidFill>
                            <a:srgbClr val="000000"/>
                          </a:solidFill>
                          <a:effectLst/>
                          <a:latin typeface="Arial"/>
                        </a:rPr>
                        <a:t>7</a:t>
                      </a:r>
                    </a:p>
                  </a:txBody>
                  <a:tcPr marL="9525" marR="9525" marT="9525" marB="0" anchor="ctr"/>
                </a:tc>
                <a:tc>
                  <a:txBody>
                    <a:bodyPr/>
                    <a:lstStyle/>
                    <a:p>
                      <a:pPr algn="ctr" fontAlgn="b"/>
                      <a:r>
                        <a:rPr lang="en-US" sz="1000" b="0" i="0" u="none" strike="noStrike">
                          <a:solidFill>
                            <a:srgbClr val="000000"/>
                          </a:solidFill>
                          <a:effectLst/>
                          <a:latin typeface="Arial"/>
                        </a:rPr>
                        <a:t>9</a:t>
                      </a:r>
                    </a:p>
                  </a:txBody>
                  <a:tcPr marL="9525" marR="9525" marT="9525" marB="0" anchor="ctr"/>
                </a:tc>
                <a:tc>
                  <a:txBody>
                    <a:bodyPr/>
                    <a:lstStyle/>
                    <a:p>
                      <a:pPr algn="ctr" fontAlgn="b"/>
                      <a:r>
                        <a:rPr lang="en-US" sz="1000" b="0" i="0" u="none" strike="noStrike">
                          <a:solidFill>
                            <a:srgbClr val="000000"/>
                          </a:solidFill>
                          <a:effectLst/>
                          <a:latin typeface="Arial"/>
                        </a:rPr>
                        <a:t>4</a:t>
                      </a:r>
                    </a:p>
                  </a:txBody>
                  <a:tcPr marL="9525" marR="9525" marT="9525" marB="0" anchor="ctr"/>
                </a:tc>
                <a:tc>
                  <a:txBody>
                    <a:bodyPr/>
                    <a:lstStyle/>
                    <a:p>
                      <a:pPr algn="ctr" fontAlgn="b"/>
                      <a:r>
                        <a:rPr lang="en-US" sz="1000" b="0" i="0" u="none" strike="noStrike">
                          <a:solidFill>
                            <a:srgbClr val="000000"/>
                          </a:solidFill>
                          <a:effectLst/>
                          <a:latin typeface="Arial"/>
                        </a:rPr>
                        <a:t>4</a:t>
                      </a:r>
                    </a:p>
                  </a:txBody>
                  <a:tcPr marL="9525" marR="9525" marT="9525" marB="0" anchor="ctr"/>
                </a:tc>
                <a:tc>
                  <a:txBody>
                    <a:bodyPr/>
                    <a:lstStyle/>
                    <a:p>
                      <a:pPr algn="ctr" fontAlgn="b"/>
                      <a:r>
                        <a:rPr lang="en-US" sz="1000" b="0" i="0" u="none" strike="noStrike">
                          <a:solidFill>
                            <a:srgbClr val="000000"/>
                          </a:solidFill>
                          <a:effectLst/>
                          <a:latin typeface="Arial"/>
                        </a:rPr>
                        <a:t>10</a:t>
                      </a:r>
                    </a:p>
                  </a:txBody>
                  <a:tcPr marL="9525" marR="9525" marT="9525" marB="0" anchor="ctr"/>
                </a:tc>
                <a:tc>
                  <a:txBody>
                    <a:bodyPr/>
                    <a:lstStyle/>
                    <a:p>
                      <a:pPr algn="ctr" fontAlgn="b"/>
                      <a:r>
                        <a:rPr lang="en-US" sz="1000" b="0" i="0" u="none" strike="noStrike">
                          <a:solidFill>
                            <a:srgbClr val="000000"/>
                          </a:solidFill>
                          <a:effectLst/>
                          <a:latin typeface="Arial"/>
                        </a:rPr>
                        <a:t>6</a:t>
                      </a:r>
                    </a:p>
                  </a:txBody>
                  <a:tcPr marL="9525" marR="9525" marT="9525" marB="0" anchor="ctr"/>
                </a:tc>
                <a:tc>
                  <a:txBody>
                    <a:bodyPr/>
                    <a:lstStyle/>
                    <a:p>
                      <a:pPr algn="ctr" fontAlgn="b"/>
                      <a:r>
                        <a:rPr lang="en-US" sz="1000" b="0" i="0" u="none" strike="noStrike">
                          <a:solidFill>
                            <a:srgbClr val="000000"/>
                          </a:solidFill>
                          <a:effectLst/>
                          <a:latin typeface="Arial"/>
                        </a:rPr>
                        <a:t>5</a:t>
                      </a:r>
                    </a:p>
                  </a:txBody>
                  <a:tcPr marL="9525" marR="9525" marT="9525" marB="0" anchor="ctr"/>
                </a:tc>
                <a:tc>
                  <a:txBody>
                    <a:bodyPr/>
                    <a:lstStyle/>
                    <a:p>
                      <a:pPr algn="ctr" fontAlgn="b"/>
                      <a:r>
                        <a:rPr lang="en-US" sz="1000" b="0" i="0" u="none" strike="noStrike" dirty="0">
                          <a:solidFill>
                            <a:srgbClr val="000000"/>
                          </a:solidFill>
                          <a:effectLst/>
                          <a:latin typeface="Arial"/>
                        </a:rPr>
                        <a:t>2</a:t>
                      </a:r>
                    </a:p>
                  </a:txBody>
                  <a:tcPr marL="9525" marR="9525" marT="9525" marB="0" anchor="ctr"/>
                </a:tc>
              </a:tr>
              <a:tr h="680663">
                <a:tc>
                  <a:txBody>
                    <a:bodyPr/>
                    <a:lstStyle/>
                    <a:p>
                      <a:pPr algn="l" fontAlgn="b"/>
                      <a:r>
                        <a:rPr lang="en-US" sz="900" u="none" strike="noStrike" dirty="0" smtClean="0">
                          <a:effectLst/>
                        </a:rPr>
                        <a:t>Aggravated</a:t>
                      </a:r>
                      <a:r>
                        <a:rPr lang="en-US" sz="900" u="none" strike="noStrike" baseline="0" dirty="0" smtClean="0">
                          <a:effectLst/>
                        </a:rPr>
                        <a:t> Assaults</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1000" b="0" i="0" u="none" strike="noStrike">
                          <a:solidFill>
                            <a:srgbClr val="000000"/>
                          </a:solidFill>
                          <a:effectLst/>
                          <a:latin typeface="Arial"/>
                        </a:rPr>
                        <a:t>434</a:t>
                      </a:r>
                    </a:p>
                  </a:txBody>
                  <a:tcPr marL="9525" marR="9525" marT="9525" marB="0" anchor="ctr"/>
                </a:tc>
                <a:tc>
                  <a:txBody>
                    <a:bodyPr/>
                    <a:lstStyle/>
                    <a:p>
                      <a:pPr algn="ctr" fontAlgn="b"/>
                      <a:r>
                        <a:rPr lang="en-US" sz="1000" b="0" i="0" u="none" strike="noStrike">
                          <a:solidFill>
                            <a:srgbClr val="000000"/>
                          </a:solidFill>
                          <a:effectLst/>
                          <a:latin typeface="Arial"/>
                        </a:rPr>
                        <a:t>432</a:t>
                      </a:r>
                    </a:p>
                  </a:txBody>
                  <a:tcPr marL="9525" marR="9525" marT="9525" marB="0" anchor="ctr"/>
                </a:tc>
                <a:tc>
                  <a:txBody>
                    <a:bodyPr/>
                    <a:lstStyle/>
                    <a:p>
                      <a:pPr algn="ctr" fontAlgn="b"/>
                      <a:r>
                        <a:rPr lang="en-US" sz="1000" b="0" i="0" u="none" strike="noStrike">
                          <a:solidFill>
                            <a:srgbClr val="000000"/>
                          </a:solidFill>
                          <a:effectLst/>
                          <a:latin typeface="Arial"/>
                        </a:rPr>
                        <a:t>418</a:t>
                      </a:r>
                    </a:p>
                  </a:txBody>
                  <a:tcPr marL="9525" marR="9525" marT="9525" marB="0" anchor="ctr"/>
                </a:tc>
                <a:tc>
                  <a:txBody>
                    <a:bodyPr/>
                    <a:lstStyle/>
                    <a:p>
                      <a:pPr algn="ctr" fontAlgn="b"/>
                      <a:r>
                        <a:rPr lang="en-US" sz="1000" b="0" i="0" u="none" strike="noStrike">
                          <a:solidFill>
                            <a:srgbClr val="000000"/>
                          </a:solidFill>
                          <a:effectLst/>
                          <a:latin typeface="Arial"/>
                        </a:rPr>
                        <a:t>510</a:t>
                      </a:r>
                    </a:p>
                  </a:txBody>
                  <a:tcPr marL="9525" marR="9525" marT="9525" marB="0" anchor="ctr"/>
                </a:tc>
                <a:tc>
                  <a:txBody>
                    <a:bodyPr/>
                    <a:lstStyle/>
                    <a:p>
                      <a:pPr algn="ctr" fontAlgn="b"/>
                      <a:r>
                        <a:rPr lang="en-US" sz="1000" b="0" i="0" u="none" strike="noStrike">
                          <a:solidFill>
                            <a:srgbClr val="000000"/>
                          </a:solidFill>
                          <a:effectLst/>
                          <a:latin typeface="Arial"/>
                        </a:rPr>
                        <a:t>457</a:t>
                      </a:r>
                    </a:p>
                  </a:txBody>
                  <a:tcPr marL="9525" marR="9525" marT="9525" marB="0" anchor="ctr"/>
                </a:tc>
                <a:tc>
                  <a:txBody>
                    <a:bodyPr/>
                    <a:lstStyle/>
                    <a:p>
                      <a:pPr algn="ctr" fontAlgn="b"/>
                      <a:r>
                        <a:rPr lang="en-US" sz="1000" b="0" i="0" u="none" strike="noStrike">
                          <a:solidFill>
                            <a:srgbClr val="000000"/>
                          </a:solidFill>
                          <a:effectLst/>
                          <a:latin typeface="Arial"/>
                        </a:rPr>
                        <a:t>382</a:t>
                      </a:r>
                    </a:p>
                  </a:txBody>
                  <a:tcPr marL="9525" marR="9525" marT="9525" marB="0" anchor="ctr"/>
                </a:tc>
                <a:tc>
                  <a:txBody>
                    <a:bodyPr/>
                    <a:lstStyle/>
                    <a:p>
                      <a:pPr algn="ctr" fontAlgn="b"/>
                      <a:r>
                        <a:rPr lang="en-US" sz="1000" b="0" i="0" u="none" strike="noStrike">
                          <a:solidFill>
                            <a:srgbClr val="000000"/>
                          </a:solidFill>
                          <a:effectLst/>
                          <a:latin typeface="Arial"/>
                        </a:rPr>
                        <a:t>395</a:t>
                      </a:r>
                    </a:p>
                  </a:txBody>
                  <a:tcPr marL="9525" marR="9525" marT="9525" marB="0" anchor="ctr"/>
                </a:tc>
                <a:tc>
                  <a:txBody>
                    <a:bodyPr/>
                    <a:lstStyle/>
                    <a:p>
                      <a:pPr algn="ctr" fontAlgn="b"/>
                      <a:r>
                        <a:rPr lang="en-US" sz="1000" b="0" i="0" u="none" strike="noStrike">
                          <a:solidFill>
                            <a:srgbClr val="000000"/>
                          </a:solidFill>
                          <a:effectLst/>
                          <a:latin typeface="Arial"/>
                        </a:rPr>
                        <a:t>270</a:t>
                      </a:r>
                    </a:p>
                  </a:txBody>
                  <a:tcPr marL="9525" marR="9525" marT="9525" marB="0" anchor="ctr"/>
                </a:tc>
                <a:tc>
                  <a:txBody>
                    <a:bodyPr/>
                    <a:lstStyle/>
                    <a:p>
                      <a:pPr algn="ctr" fontAlgn="b"/>
                      <a:r>
                        <a:rPr lang="en-US" sz="1000" b="0" i="0" u="none" strike="noStrike">
                          <a:solidFill>
                            <a:srgbClr val="000000"/>
                          </a:solidFill>
                          <a:effectLst/>
                          <a:latin typeface="Arial"/>
                        </a:rPr>
                        <a:t>282</a:t>
                      </a:r>
                    </a:p>
                  </a:txBody>
                  <a:tcPr marL="9525" marR="9525" marT="9525" marB="0" anchor="ctr"/>
                </a:tc>
                <a:tc>
                  <a:txBody>
                    <a:bodyPr/>
                    <a:lstStyle/>
                    <a:p>
                      <a:pPr algn="ctr" fontAlgn="b"/>
                      <a:r>
                        <a:rPr lang="en-US" sz="1000" b="0" i="0" u="none" strike="noStrike" dirty="0">
                          <a:solidFill>
                            <a:srgbClr val="000000"/>
                          </a:solidFill>
                          <a:effectLst/>
                          <a:latin typeface="Arial"/>
                        </a:rPr>
                        <a:t>281</a:t>
                      </a:r>
                    </a:p>
                  </a:txBody>
                  <a:tcPr marL="9525" marR="9525" marT="9525" marB="0" anchor="ctr"/>
                </a:tc>
              </a:tr>
            </a:tbl>
          </a:graphicData>
        </a:graphic>
      </p:graphicFrame>
      <p:sp>
        <p:nvSpPr>
          <p:cNvPr id="13" name="TextBox 12"/>
          <p:cNvSpPr txBox="1"/>
          <p:nvPr/>
        </p:nvSpPr>
        <p:spPr>
          <a:xfrm>
            <a:off x="228600" y="3581400"/>
            <a:ext cx="3810000" cy="584775"/>
          </a:xfrm>
          <a:prstGeom prst="rect">
            <a:avLst/>
          </a:prstGeom>
          <a:noFill/>
        </p:spPr>
        <p:txBody>
          <a:bodyPr wrap="square" rtlCol="0">
            <a:spAutoFit/>
          </a:bodyPr>
          <a:lstStyle/>
          <a:p>
            <a:pPr algn="ctr"/>
            <a:r>
              <a:rPr lang="en-US" sz="1600" b="1" dirty="0" smtClean="0"/>
              <a:t>Number of Murders and Aggravated Assaults, 2005-2014</a:t>
            </a:r>
            <a:endParaRPr lang="en-US" sz="1600" b="1" dirty="0"/>
          </a:p>
        </p:txBody>
      </p:sp>
      <p:sp>
        <p:nvSpPr>
          <p:cNvPr id="14" name="TextBox 13"/>
          <p:cNvSpPr txBox="1"/>
          <p:nvPr/>
        </p:nvSpPr>
        <p:spPr>
          <a:xfrm>
            <a:off x="228600" y="914400"/>
            <a:ext cx="4038600" cy="1954381"/>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The murder rate for Macon County has remained relatively stable since the late 1990s. The number of murders in 2014 was lower than that in previous years, but caution should be taken when interpretation this as a decline as this year may represent an anomaly.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The aggravated assault (and battery) rate declined during two time periods: late 1990s to early 2000s and the again most recently.</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endParaRPr lang="en-US" sz="1100" dirty="0"/>
          </a:p>
        </p:txBody>
      </p:sp>
      <p:sp>
        <p:nvSpPr>
          <p:cNvPr id="11" name="TextBox 10"/>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graphicFrame>
        <p:nvGraphicFramePr>
          <p:cNvPr id="17" name="Chart 16"/>
          <p:cNvGraphicFramePr>
            <a:graphicFrameLocks/>
          </p:cNvGraphicFramePr>
          <p:nvPr>
            <p:extLst>
              <p:ext uri="{D42A27DB-BD31-4B8C-83A1-F6EECF244321}">
                <p14:modId xmlns:p14="http://schemas.microsoft.com/office/powerpoint/2010/main" val="2686437535"/>
              </p:ext>
            </p:extLst>
          </p:nvPr>
        </p:nvGraphicFramePr>
        <p:xfrm>
          <a:off x="4572000" y="469490"/>
          <a:ext cx="4572000" cy="29595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p:cNvGraphicFramePr>
            <a:graphicFrameLocks/>
          </p:cNvGraphicFramePr>
          <p:nvPr>
            <p:extLst>
              <p:ext uri="{D42A27DB-BD31-4B8C-83A1-F6EECF244321}">
                <p14:modId xmlns:p14="http://schemas.microsoft.com/office/powerpoint/2010/main" val="3094913259"/>
              </p:ext>
            </p:extLst>
          </p:nvPr>
        </p:nvGraphicFramePr>
        <p:xfrm>
          <a:off x="4572000" y="3581400"/>
          <a:ext cx="4572000" cy="2971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04622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Macon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6</a:t>
            </a:fld>
            <a:endParaRPr lang="en-US"/>
          </a:p>
        </p:txBody>
      </p:sp>
      <p:sp>
        <p:nvSpPr>
          <p:cNvPr id="15" name="TextBox 14"/>
          <p:cNvSpPr txBox="1"/>
          <p:nvPr/>
        </p:nvSpPr>
        <p:spPr>
          <a:xfrm>
            <a:off x="228600" y="457200"/>
            <a:ext cx="4343400" cy="369332"/>
          </a:xfrm>
          <a:prstGeom prst="rect">
            <a:avLst/>
          </a:prstGeom>
          <a:noFill/>
        </p:spPr>
        <p:txBody>
          <a:bodyPr wrap="square" rtlCol="0">
            <a:spAutoFit/>
          </a:bodyPr>
          <a:lstStyle/>
          <a:p>
            <a:r>
              <a:rPr lang="en-US" dirty="0" smtClean="0"/>
              <a:t>Avg. Violent Crime Rates – 2010 to 2014</a:t>
            </a:r>
            <a:endParaRPr lang="en-US" dirty="0"/>
          </a:p>
        </p:txBody>
      </p:sp>
      <p:sp>
        <p:nvSpPr>
          <p:cNvPr id="16" name="TextBox 15"/>
          <p:cNvSpPr txBox="1"/>
          <p:nvPr/>
        </p:nvSpPr>
        <p:spPr>
          <a:xfrm>
            <a:off x="152400" y="990600"/>
            <a:ext cx="4038600" cy="1785104"/>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Generally, the average violent index crime, murder, and aggravated assault (and battery) rates were comparable to the averages for the state overall.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Direct comparisons between counties of comparable population sizes is somewhat challenging and caution should be taken when drawing conclusions. Community-level factors, such as the rate of poverty, unemployment, and residential mobility, are associated with crime prevalence and may explain the differences noted. </a:t>
            </a:r>
            <a:endParaRPr lang="en-US" sz="1100" dirty="0"/>
          </a:p>
        </p:txBody>
      </p:sp>
      <p:sp>
        <p:nvSpPr>
          <p:cNvPr id="10" name="TextBox 9"/>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graphicFrame>
        <p:nvGraphicFramePr>
          <p:cNvPr id="17" name="Chart 16"/>
          <p:cNvGraphicFramePr>
            <a:graphicFrameLocks/>
          </p:cNvGraphicFramePr>
          <p:nvPr>
            <p:extLst>
              <p:ext uri="{D42A27DB-BD31-4B8C-83A1-F6EECF244321}">
                <p14:modId xmlns:p14="http://schemas.microsoft.com/office/powerpoint/2010/main" val="2703776895"/>
              </p:ext>
            </p:extLst>
          </p:nvPr>
        </p:nvGraphicFramePr>
        <p:xfrm>
          <a:off x="4572000" y="3827206"/>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p:cNvGraphicFramePr>
            <a:graphicFrameLocks/>
          </p:cNvGraphicFramePr>
          <p:nvPr>
            <p:extLst>
              <p:ext uri="{D42A27DB-BD31-4B8C-83A1-F6EECF244321}">
                <p14:modId xmlns:p14="http://schemas.microsoft.com/office/powerpoint/2010/main" val="2037438260"/>
              </p:ext>
            </p:extLst>
          </p:nvPr>
        </p:nvGraphicFramePr>
        <p:xfrm>
          <a:off x="159774" y="3837039"/>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p:cNvGraphicFramePr>
            <a:graphicFrameLocks/>
          </p:cNvGraphicFramePr>
          <p:nvPr>
            <p:extLst>
              <p:ext uri="{D42A27DB-BD31-4B8C-83A1-F6EECF244321}">
                <p14:modId xmlns:p14="http://schemas.microsoft.com/office/powerpoint/2010/main" val="3446859714"/>
              </p:ext>
            </p:extLst>
          </p:nvPr>
        </p:nvGraphicFramePr>
        <p:xfrm>
          <a:off x="4563177" y="453992"/>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90920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Macon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7</a:t>
            </a:fld>
            <a:endParaRPr lang="en-US"/>
          </a:p>
        </p:txBody>
      </p:sp>
      <p:sp>
        <p:nvSpPr>
          <p:cNvPr id="6" name="TextBox 5"/>
          <p:cNvSpPr txBox="1"/>
          <p:nvPr/>
        </p:nvSpPr>
        <p:spPr>
          <a:xfrm>
            <a:off x="0" y="457200"/>
            <a:ext cx="4572000" cy="369332"/>
          </a:xfrm>
          <a:prstGeom prst="rect">
            <a:avLst/>
          </a:prstGeom>
          <a:noFill/>
        </p:spPr>
        <p:txBody>
          <a:bodyPr wrap="square" rtlCol="0">
            <a:spAutoFit/>
          </a:bodyPr>
          <a:lstStyle/>
          <a:p>
            <a:r>
              <a:rPr lang="en-US" dirty="0" smtClean="0"/>
              <a:t>Murders &amp; Firearm Involved Arrests – 2014</a:t>
            </a:r>
            <a:endParaRPr lang="en-US" dirty="0"/>
          </a:p>
        </p:txBody>
      </p:sp>
      <p:sp>
        <p:nvSpPr>
          <p:cNvPr id="3" name="TextBox 2"/>
          <p:cNvSpPr txBox="1"/>
          <p:nvPr/>
        </p:nvSpPr>
        <p:spPr>
          <a:xfrm>
            <a:off x="228600" y="914400"/>
            <a:ext cx="3886200" cy="2462213"/>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In 2014, police agencies in Macon County made 204 murder or firearm-involved arrests.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The typical arrestee in 2014 was male (88%) and black (70%). The median age at arrest was 24 years.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a:t>Those arrested for more serious, violent offenses tended to have more significant criminal histories, both in terms of the number of prior arrests, but also the type of prior arrests</a:t>
            </a:r>
            <a:r>
              <a:rPr lang="en-US" sz="1100" dirty="0" smtClean="0"/>
              <a:t>.</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The conviction rate was higher arrestees charged with aggravated possession or aggravated unlawful use of a weapon than the other types of arrest examined.</a:t>
            </a:r>
            <a:endParaRPr lang="en-US" sz="1100" dirty="0"/>
          </a:p>
        </p:txBody>
      </p:sp>
      <p:sp>
        <p:nvSpPr>
          <p:cNvPr id="12" name="TextBox 11"/>
          <p:cNvSpPr txBox="1"/>
          <p:nvPr/>
        </p:nvSpPr>
        <p:spPr>
          <a:xfrm>
            <a:off x="5486400" y="6642556"/>
            <a:ext cx="3505200" cy="215444"/>
          </a:xfrm>
          <a:prstGeom prst="rect">
            <a:avLst/>
          </a:prstGeom>
          <a:noFill/>
        </p:spPr>
        <p:txBody>
          <a:bodyPr wrap="square" rtlCol="0">
            <a:spAutoFit/>
          </a:bodyPr>
          <a:lstStyle/>
          <a:p>
            <a:pPr algn="r"/>
            <a:r>
              <a:rPr lang="en-US" sz="800" dirty="0" smtClean="0"/>
              <a:t>Source: Illinois Criminal History Record Information system.</a:t>
            </a:r>
            <a:endParaRPr lang="en-US" sz="800" dirty="0"/>
          </a:p>
        </p:txBody>
      </p:sp>
      <p:sp>
        <p:nvSpPr>
          <p:cNvPr id="15" name="TextBox 14"/>
          <p:cNvSpPr txBox="1"/>
          <p:nvPr/>
        </p:nvSpPr>
        <p:spPr>
          <a:xfrm>
            <a:off x="228600" y="6642556"/>
            <a:ext cx="3505200" cy="215444"/>
          </a:xfrm>
          <a:prstGeom prst="rect">
            <a:avLst/>
          </a:prstGeom>
          <a:noFill/>
        </p:spPr>
        <p:txBody>
          <a:bodyPr wrap="square" rtlCol="0">
            <a:spAutoFit/>
          </a:bodyPr>
          <a:lstStyle/>
          <a:p>
            <a:r>
              <a:rPr lang="en-US" sz="800" dirty="0" smtClean="0"/>
              <a:t>*Includes all arrests from 2005 to 2014.</a:t>
            </a:r>
            <a:endParaRPr lang="en-US" sz="800" dirty="0"/>
          </a:p>
        </p:txBody>
      </p:sp>
      <p:graphicFrame>
        <p:nvGraphicFramePr>
          <p:cNvPr id="11" name="Chart 10"/>
          <p:cNvGraphicFramePr>
            <a:graphicFrameLocks/>
          </p:cNvGraphicFramePr>
          <p:nvPr>
            <p:extLst>
              <p:ext uri="{D42A27DB-BD31-4B8C-83A1-F6EECF244321}">
                <p14:modId xmlns:p14="http://schemas.microsoft.com/office/powerpoint/2010/main" val="4294680799"/>
              </p:ext>
            </p:extLst>
          </p:nvPr>
        </p:nvGraphicFramePr>
        <p:xfrm>
          <a:off x="0" y="3621315"/>
          <a:ext cx="4724400" cy="31289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a:graphicFrameLocks/>
          </p:cNvGraphicFramePr>
          <p:nvPr>
            <p:extLst>
              <p:ext uri="{D42A27DB-BD31-4B8C-83A1-F6EECF244321}">
                <p14:modId xmlns:p14="http://schemas.microsoft.com/office/powerpoint/2010/main" val="213541597"/>
              </p:ext>
            </p:extLst>
          </p:nvPr>
        </p:nvGraphicFramePr>
        <p:xfrm>
          <a:off x="4419600" y="3672347"/>
          <a:ext cx="4848225" cy="298495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p:cNvGraphicFramePr>
            <a:graphicFrameLocks/>
          </p:cNvGraphicFramePr>
          <p:nvPr>
            <p:extLst>
              <p:ext uri="{D42A27DB-BD31-4B8C-83A1-F6EECF244321}">
                <p14:modId xmlns:p14="http://schemas.microsoft.com/office/powerpoint/2010/main" val="2765280817"/>
              </p:ext>
            </p:extLst>
          </p:nvPr>
        </p:nvGraphicFramePr>
        <p:xfrm>
          <a:off x="4419600" y="439994"/>
          <a:ext cx="4675239" cy="311943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39609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normAutofit/>
          </a:bodyPr>
          <a:lstStyle/>
          <a:p>
            <a:r>
              <a:rPr lang="en-US" sz="2500" dirty="0" smtClean="0"/>
              <a:t>Suggested Additional Data Analysis</a:t>
            </a:r>
            <a:endParaRPr lang="en-US" sz="2500" dirty="0"/>
          </a:p>
        </p:txBody>
      </p:sp>
      <p:sp>
        <p:nvSpPr>
          <p:cNvPr id="3" name="Content Placeholder 2"/>
          <p:cNvSpPr>
            <a:spLocks noGrp="1"/>
          </p:cNvSpPr>
          <p:nvPr>
            <p:ph idx="1"/>
          </p:nvPr>
        </p:nvSpPr>
        <p:spPr>
          <a:xfrm>
            <a:off x="457200" y="1524000"/>
            <a:ext cx="8229600" cy="4953000"/>
          </a:xfrm>
        </p:spPr>
        <p:txBody>
          <a:bodyPr>
            <a:normAutofit fontScale="92500" lnSpcReduction="20000"/>
          </a:bodyPr>
          <a:lstStyle/>
          <a:p>
            <a:pPr marL="0" indent="0" algn="just">
              <a:buNone/>
            </a:pPr>
            <a:r>
              <a:rPr lang="en-US" sz="1300" dirty="0" smtClean="0"/>
              <a:t>Communities interested in implementing the programs identified during this conference are encouraged to consider analyzing and potentially collecting additional data. Regardless as to whether communities are considering focused deterrence or the swift, certain, and fair approach, we strongly urge that you collect information that helps facilitate a discussion about the relationship between the residents of your community and criminal justice agencies.  </a:t>
            </a:r>
          </a:p>
          <a:p>
            <a:pPr marL="0" indent="0" algn="just">
              <a:buNone/>
            </a:pPr>
            <a:endParaRPr lang="en-US" sz="1400" b="1" dirty="0" smtClean="0"/>
          </a:p>
          <a:p>
            <a:pPr algn="just"/>
            <a:r>
              <a:rPr lang="en-US" sz="1400" b="1" dirty="0" smtClean="0"/>
              <a:t>Police data (Focused Deterrence):</a:t>
            </a:r>
            <a:endParaRPr lang="en-US" sz="1400" b="1" dirty="0"/>
          </a:p>
          <a:p>
            <a:pPr lvl="1" algn="just"/>
            <a:r>
              <a:rPr lang="en-US" sz="1200" dirty="0"/>
              <a:t>Calls for service by crime type, date/time, neighborhood</a:t>
            </a:r>
          </a:p>
          <a:p>
            <a:pPr lvl="1" algn="just"/>
            <a:r>
              <a:rPr lang="en-US" sz="1200" dirty="0"/>
              <a:t>Crime data by victim and suspect </a:t>
            </a:r>
            <a:r>
              <a:rPr lang="en-US" sz="1200" dirty="0" smtClean="0"/>
              <a:t>characteristics (NIBRS data)</a:t>
            </a:r>
            <a:endParaRPr lang="en-US" sz="1200" dirty="0"/>
          </a:p>
          <a:p>
            <a:pPr lvl="1" algn="just"/>
            <a:r>
              <a:rPr lang="en-US" sz="1200" dirty="0"/>
              <a:t>Shootings by date/time, suspect(s) and victim(s) involved, group(s) involved, neighborhood, motive, weapon(s) used </a:t>
            </a:r>
          </a:p>
          <a:p>
            <a:pPr lvl="1" algn="just"/>
            <a:r>
              <a:rPr lang="en-US" sz="1200" dirty="0"/>
              <a:t>Individual and group-specific data for targeted intervention </a:t>
            </a:r>
            <a:endParaRPr lang="en-US" sz="1200" dirty="0" smtClean="0"/>
          </a:p>
          <a:p>
            <a:pPr lvl="1" algn="just"/>
            <a:endParaRPr lang="en-US" sz="1200" dirty="0"/>
          </a:p>
          <a:p>
            <a:pPr algn="just"/>
            <a:r>
              <a:rPr lang="en-US" sz="1400" b="1" dirty="0"/>
              <a:t>Probation data (Swift, Certain, Fair</a:t>
            </a:r>
            <a:r>
              <a:rPr lang="en-US" sz="1400" b="1" dirty="0" smtClean="0"/>
              <a:t>):</a:t>
            </a:r>
            <a:endParaRPr lang="en-US" sz="1400" b="1" dirty="0"/>
          </a:p>
          <a:p>
            <a:pPr lvl="1" algn="just"/>
            <a:r>
              <a:rPr lang="en-US" sz="1200" dirty="0"/>
              <a:t>Probation trends in use and compliance</a:t>
            </a:r>
          </a:p>
          <a:p>
            <a:pPr lvl="1" algn="just"/>
            <a:r>
              <a:rPr lang="en-US" sz="1200" dirty="0" smtClean="0"/>
              <a:t>Profile of probationers who violate terms of probation, including demographics, violation types and reasons for violations, offense history, previous history on probation</a:t>
            </a:r>
          </a:p>
          <a:p>
            <a:pPr lvl="1" algn="just"/>
            <a:r>
              <a:rPr lang="en-US" sz="1200" dirty="0" smtClean="0"/>
              <a:t>Assessment of existing probation processes and sanctioning practices</a:t>
            </a:r>
          </a:p>
          <a:p>
            <a:pPr lvl="1" algn="just"/>
            <a:endParaRPr lang="en-US" sz="1400" b="1" dirty="0" smtClean="0"/>
          </a:p>
          <a:p>
            <a:pPr algn="just"/>
            <a:r>
              <a:rPr lang="en-US" sz="1400" b="1" dirty="0" smtClean="0"/>
              <a:t>Neighborhood perceptions and legitimacy:</a:t>
            </a:r>
          </a:p>
          <a:p>
            <a:pPr lvl="1" algn="just"/>
            <a:r>
              <a:rPr lang="en-US" sz="1200" dirty="0" smtClean="0"/>
              <a:t>Neighborhood conditions, crime, fear of crime</a:t>
            </a:r>
          </a:p>
          <a:p>
            <a:pPr lvl="1" algn="just"/>
            <a:r>
              <a:rPr lang="en-US" sz="1200" dirty="0" smtClean="0"/>
              <a:t>Police and the criminal justice system response</a:t>
            </a:r>
          </a:p>
          <a:p>
            <a:pPr lvl="1" algn="just"/>
            <a:r>
              <a:rPr lang="en-US" sz="1200" dirty="0" smtClean="0"/>
              <a:t>Police-community relationship (legitimacy, support)</a:t>
            </a:r>
          </a:p>
          <a:p>
            <a:pPr lvl="1" algn="just"/>
            <a:endParaRPr lang="en-US" sz="1200" dirty="0" smtClean="0"/>
          </a:p>
          <a:p>
            <a:pPr algn="just"/>
            <a:r>
              <a:rPr lang="en-US" sz="1400" b="1" dirty="0" smtClean="0"/>
              <a:t>Police and other CJS personnel perceptions</a:t>
            </a:r>
            <a:r>
              <a:rPr lang="en-US" sz="1400" dirty="0" smtClean="0"/>
              <a:t>:</a:t>
            </a:r>
          </a:p>
          <a:p>
            <a:pPr lvl="1" algn="just"/>
            <a:r>
              <a:rPr lang="en-US" sz="1200" dirty="0" smtClean="0"/>
              <a:t>Police-community relationship </a:t>
            </a:r>
          </a:p>
          <a:p>
            <a:pPr lvl="1" algn="just"/>
            <a:r>
              <a:rPr lang="en-US" sz="1200" dirty="0" smtClean="0"/>
              <a:t>Collaborative relationship between criminal justice stakeholders (police, prosecutors, probation, parole, community service providers)</a:t>
            </a:r>
          </a:p>
          <a:p>
            <a:pPr lvl="1" algn="just"/>
            <a:r>
              <a:rPr lang="en-US" sz="1200" dirty="0" smtClean="0"/>
              <a:t>Barriers to effective crime prevention and intervention</a:t>
            </a:r>
          </a:p>
          <a:p>
            <a:pPr lvl="1" algn="just"/>
            <a:endParaRPr lang="en-US" sz="1200" dirty="0" smtClean="0"/>
          </a:p>
          <a:p>
            <a:pPr lvl="1" algn="just"/>
            <a:endParaRPr lang="en-US" sz="1200" dirty="0"/>
          </a:p>
        </p:txBody>
      </p:sp>
      <p:sp>
        <p:nvSpPr>
          <p:cNvPr id="4" name="Footer Placeholder 3"/>
          <p:cNvSpPr>
            <a:spLocks noGrp="1"/>
          </p:cNvSpPr>
          <p:nvPr>
            <p:ph type="ftr" sz="quarter" idx="11"/>
          </p:nvPr>
        </p:nvSpPr>
        <p:spPr/>
        <p:txBody>
          <a:bodyPr/>
          <a:lstStyle/>
          <a:p>
            <a:r>
              <a:rPr lang="en-US" smtClean="0"/>
              <a:t>Macon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8</a:t>
            </a:fld>
            <a:endParaRPr lang="en-US"/>
          </a:p>
        </p:txBody>
      </p:sp>
    </p:spTree>
    <p:extLst>
      <p:ext uri="{BB962C8B-B14F-4D97-AF65-F5344CB8AC3E}">
        <p14:creationId xmlns:p14="http://schemas.microsoft.com/office/powerpoint/2010/main" val="1670834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Glossary of Terms</a:t>
            </a:r>
            <a:endParaRPr lang="en-US" sz="2500" dirty="0"/>
          </a:p>
        </p:txBody>
      </p:sp>
      <p:sp>
        <p:nvSpPr>
          <p:cNvPr id="3" name="Content Placeholder 2"/>
          <p:cNvSpPr>
            <a:spLocks noGrp="1"/>
          </p:cNvSpPr>
          <p:nvPr>
            <p:ph idx="1"/>
          </p:nvPr>
        </p:nvSpPr>
        <p:spPr>
          <a:xfrm>
            <a:off x="457200" y="1447800"/>
            <a:ext cx="8229600" cy="5029200"/>
          </a:xfrm>
        </p:spPr>
        <p:txBody>
          <a:bodyPr>
            <a:normAutofit/>
          </a:bodyPr>
          <a:lstStyle/>
          <a:p>
            <a:pPr marL="0" indent="0" algn="just">
              <a:buNone/>
            </a:pPr>
            <a:r>
              <a:rPr lang="en-US" sz="1200" dirty="0" smtClean="0"/>
              <a:t>Violent Index crimes: 	Includes all incidents of murder, criminal sexual assault, robbery, and aggravated 			assault/battery reported to the police. </a:t>
            </a:r>
          </a:p>
          <a:p>
            <a:pPr algn="just"/>
            <a:endParaRPr lang="en-US" sz="1200" dirty="0" smtClean="0"/>
          </a:p>
          <a:p>
            <a:pPr marL="0" indent="0" algn="just">
              <a:buNone/>
            </a:pPr>
            <a:r>
              <a:rPr lang="en-US" sz="1200" dirty="0" smtClean="0"/>
              <a:t>Property Index crimes:	Includes all incidents of burglary, theft, motor vehicle theft, and arson reported to the police.</a:t>
            </a:r>
          </a:p>
          <a:p>
            <a:pPr algn="just"/>
            <a:endParaRPr lang="en-US" sz="1200" dirty="0" smtClean="0"/>
          </a:p>
          <a:p>
            <a:pPr marL="0" indent="0" algn="just">
              <a:buNone/>
            </a:pPr>
            <a:r>
              <a:rPr lang="en-US" sz="1200" dirty="0" smtClean="0"/>
              <a:t>Drug arrest violations: 	Includes all arrests made for violations of the Illinois Cannabis Control Act, Controlled 		Substances Act, Hypodermic Syringes and Needles Act, Drug Paraphernalia Control Act, 		and the Methamphetamine Control Act.</a:t>
            </a:r>
          </a:p>
          <a:p>
            <a:pPr algn="just"/>
            <a:endParaRPr lang="en-US" sz="1200" dirty="0" smtClean="0"/>
          </a:p>
          <a:p>
            <a:pPr marL="0" indent="0" algn="just">
              <a:buNone/>
            </a:pPr>
            <a:r>
              <a:rPr lang="en-US" sz="1200" dirty="0" smtClean="0"/>
              <a:t>Moving average: 	A moving average is simply the average of a specific number of data points across the time 		period examined. In the data provided to you we calculated a 4-year moving average. 		The first moving average would represent years 1994 to 1997, the second moving 		average would be for years 1995 to 1998 and so forth. A moving average allows one to 		“smooth” out trend lines, which can aid in interpretation of overall trends.</a:t>
            </a:r>
          </a:p>
          <a:p>
            <a:pPr marL="0" indent="0" algn="just">
              <a:buNone/>
            </a:pPr>
            <a:endParaRPr lang="en-US" sz="1200" dirty="0"/>
          </a:p>
          <a:p>
            <a:pPr marL="0" indent="0" algn="just">
              <a:buNone/>
            </a:pPr>
            <a:r>
              <a:rPr lang="en-US" sz="1200" dirty="0" smtClean="0"/>
              <a:t>Firearm-involve arrests: 	Includes any crime in which the fingerprint arrest card indicated a firearm flag or the 		offense for which the individual was charged involved a firearm. </a:t>
            </a:r>
          </a:p>
          <a:p>
            <a:pPr algn="just"/>
            <a:endParaRPr lang="en-US" sz="1200" dirty="0"/>
          </a:p>
          <a:p>
            <a:pPr marL="0" indent="0" algn="just">
              <a:buNone/>
            </a:pPr>
            <a:r>
              <a:rPr lang="en-US" sz="1200" dirty="0" smtClean="0"/>
              <a:t>Median: 		The middle point of a range of sorted values. The median is sometimes preferred over an 		average score when the range includes extreme numbers because those extreme numbers 		pull the average score higher or lower. </a:t>
            </a:r>
            <a:endParaRPr lang="en-US" sz="1200" dirty="0"/>
          </a:p>
        </p:txBody>
      </p:sp>
      <p:sp>
        <p:nvSpPr>
          <p:cNvPr id="4" name="Footer Placeholder 3"/>
          <p:cNvSpPr>
            <a:spLocks noGrp="1"/>
          </p:cNvSpPr>
          <p:nvPr>
            <p:ph type="ftr" sz="quarter" idx="11"/>
          </p:nvPr>
        </p:nvSpPr>
        <p:spPr/>
        <p:txBody>
          <a:bodyPr/>
          <a:lstStyle/>
          <a:p>
            <a:r>
              <a:rPr lang="en-US" smtClean="0"/>
              <a:t>Macon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9</a:t>
            </a:fld>
            <a:endParaRPr lang="en-US"/>
          </a:p>
        </p:txBody>
      </p:sp>
    </p:spTree>
    <p:extLst>
      <p:ext uri="{BB962C8B-B14F-4D97-AF65-F5344CB8AC3E}">
        <p14:creationId xmlns:p14="http://schemas.microsoft.com/office/powerpoint/2010/main" val="21116185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4035</TotalTime>
  <Words>1245</Words>
  <Application>Microsoft Office PowerPoint</Application>
  <PresentationFormat>On-screen Show (4:3)</PresentationFormat>
  <Paragraphs>165</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Clarity</vt:lpstr>
      <vt:lpstr>Violent crime profile</vt:lpstr>
      <vt:lpstr>Introduction</vt:lpstr>
      <vt:lpstr>PowerPoint Presentation</vt:lpstr>
      <vt:lpstr>PowerPoint Presentation</vt:lpstr>
      <vt:lpstr>PowerPoint Presentation</vt:lpstr>
      <vt:lpstr>PowerPoint Presentation</vt:lpstr>
      <vt:lpstr>PowerPoint Presentation</vt:lpstr>
      <vt:lpstr>Suggested Additional Data Analysis</vt:lpstr>
      <vt:lpstr>Glossary of Terms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Alderden, Megan</dc:creator>
  <cp:lastModifiedBy>Alderden, Megan</cp:lastModifiedBy>
  <cp:revision>127</cp:revision>
  <cp:lastPrinted>2015-10-16T17:51:47Z</cp:lastPrinted>
  <dcterms:created xsi:type="dcterms:W3CDTF">2015-10-06T14:03:02Z</dcterms:created>
  <dcterms:modified xsi:type="dcterms:W3CDTF">2015-10-25T16:29:10Z</dcterms:modified>
</cp:coreProperties>
</file>