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rawings/drawing1.xml" ContentType="application/vnd.openxmlformats-officedocument.drawingml.chartshapes+xml"/>
  <Override PartName="/ppt/charts/chart7.xml" ContentType="application/vnd.openxmlformats-officedocument.drawingml.chart+xml"/>
  <Override PartName="/ppt/drawings/drawing2.xml" ContentType="application/vnd.openxmlformats-officedocument.drawingml.chartshapes+xml"/>
  <Override PartName="/ppt/notesSlides/notesSlide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6.xml" ContentType="application/vnd.openxmlformats-officedocument.presentationml.notesSlide+xml"/>
  <Override PartName="/ppt/charts/chart10.xml" ContentType="application/vnd.openxmlformats-officedocument.drawingml.chart+xml"/>
  <Override PartName="/ppt/drawings/drawing3.xml" ContentType="application/vnd.openxmlformats-officedocument.drawingml.chartshapes+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notesSlides/notesSlide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62" r:id="rId2"/>
    <p:sldId id="267" r:id="rId3"/>
    <p:sldId id="261" r:id="rId4"/>
    <p:sldId id="258" r:id="rId5"/>
    <p:sldId id="266" r:id="rId6"/>
    <p:sldId id="265" r:id="rId7"/>
    <p:sldId id="263" r:id="rId8"/>
    <p:sldId id="264" r:id="rId9"/>
    <p:sldId id="268"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C8993-424E-481E-A830-ACD56C6CCCC2}">
          <p14:sldIdLst>
            <p14:sldId id="262"/>
            <p14:sldId id="267"/>
          </p14:sldIdLst>
        </p14:section>
        <p14:section name="Crime" id="{B627BE44-41D3-49FA-95F3-B65A7E37CA7B}">
          <p14:sldIdLst>
            <p14:sldId id="261"/>
            <p14:sldId id="258"/>
            <p14:sldId id="266"/>
            <p14:sldId id="265"/>
          </p14:sldIdLst>
        </p14:section>
        <p14:section name="Gun Crime" id="{6D43D1F5-5665-4749-9679-66BCBF25AE3F}">
          <p14:sldIdLst>
            <p14:sldId id="263"/>
          </p14:sldIdLst>
        </p14:section>
        <p14:section name="Data needs" id="{99DDFE89-F685-4960-8F40-9A4E5CBEEDF8}">
          <p14:sldIdLst>
            <p14:sldId id="264"/>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homedirsrv\MAlderden\Data\Peoria%20Conference.xlsx"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homedirsrv\MAlderden\Data\Peoria%20Conference.xlsx"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homedirsrv\MAlderden\Data\Peoria%20Conference.xlsx" TargetMode="External"/></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homedirsrv\MAlderden\Data\Peoria%20Conference.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homedirsrv\malderden\Data\don't%20shoot%20conference\Peoria\Peoria%20Conference_Peoria.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homedirsrv\malderden\Data\don't%20shoot%20conference\Peoria\Peoria%20Conference_Peoria.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homedirsrv\malderden\Data\don't%20shoot%20conference\Peoria\Peoria%20Conference_Peori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homedirsrv\malderden\Data\don't%20shoot%20conference\Peoria\Peoria%20Conference_Peori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homedirsrv\malderden\Data\don't%20shoot%20conference\Peoria\Peoria%20Conference_Peori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homedirsrv\malderden\Data\don't%20shoot%20conference\Peoria\Peoria%20Conference_Peori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homedirsrv\malderden\Data\don't%20shoot%20conference\Peoria\Peoria%20Conference_Peoria.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homedirsrv\malderden\Data\don't%20shoot%20conference\Peoria\Peoria%20Conference_Peoria.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homedirsrv\malderden\Data\don't%20shoot%20conference\Peoria\Peoria%20Conference_Peori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homedirsrv\malderden\Data\don't%20shoot%20conference\Peoria\Peoria%20Conference_Peori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homedirsrv\malderden\Data\don't%20shoot%20conference\Peoria\Peoria%20Conference_Peori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baseline="0" dirty="0"/>
              <a:t>Index Crime and Drug </a:t>
            </a:r>
            <a:r>
              <a:rPr lang="en-US" sz="1400" baseline="0" dirty="0" smtClean="0"/>
              <a:t>Arrests - 2014</a:t>
            </a:r>
            <a:endParaRPr lang="en-US" sz="1400" dirty="0"/>
          </a:p>
        </c:rich>
      </c:tx>
      <c:layout/>
      <c:overlay val="0"/>
    </c:title>
    <c:autoTitleDeleted val="0"/>
    <c:plotArea>
      <c:layout/>
      <c:barChart>
        <c:barDir val="col"/>
        <c:grouping val="percentStacked"/>
        <c:varyColors val="0"/>
        <c:ser>
          <c:idx val="0"/>
          <c:order val="0"/>
          <c:tx>
            <c:strRef>
              <c:f>crime!$DI$6</c:f>
              <c:strCache>
                <c:ptCount val="1"/>
                <c:pt idx="0">
                  <c:v>Violent Index</c:v>
                </c:pt>
              </c:strCache>
            </c:strRef>
          </c:tx>
          <c:invertIfNegative val="0"/>
          <c:cat>
            <c:strRef>
              <c:f>(crime!$DD$16,crime!$DD$78,crime!$DD$88,crime!$DD$90,crime!$DD$107,crime!$DD$109)</c:f>
              <c:strCache>
                <c:ptCount val="6"/>
                <c:pt idx="0">
                  <c:v>Champaign</c:v>
                </c:pt>
                <c:pt idx="1">
                  <c:v>Peoria</c:v>
                </c:pt>
                <c:pt idx="2">
                  <c:v>St. Clair</c:v>
                </c:pt>
                <c:pt idx="3">
                  <c:v>Sangamon</c:v>
                </c:pt>
                <c:pt idx="4">
                  <c:v>Winnebago</c:v>
                </c:pt>
                <c:pt idx="5">
                  <c:v>Illinois</c:v>
                </c:pt>
              </c:strCache>
            </c:strRef>
          </c:cat>
          <c:val>
            <c:numRef>
              <c:f>(crime!$DI$16,crime!$DI$78,crime!$DI$88,crime!$DI$90,crime!$DI$107,crime!$DI$109)</c:f>
              <c:numCache>
                <c:formatCode>0.0%</c:formatCode>
                <c:ptCount val="6"/>
                <c:pt idx="0">
                  <c:v>0.12989936440677965</c:v>
                </c:pt>
                <c:pt idx="1">
                  <c:v>0.10356437942644839</c:v>
                </c:pt>
                <c:pt idx="2">
                  <c:v>0.16550431976683669</c:v>
                </c:pt>
                <c:pt idx="3">
                  <c:v>0.1488921101677366</c:v>
                </c:pt>
                <c:pt idx="4">
                  <c:v>0.16699755650580331</c:v>
                </c:pt>
                <c:pt idx="5">
                  <c:v>0.1130299111183366</c:v>
                </c:pt>
              </c:numCache>
            </c:numRef>
          </c:val>
        </c:ser>
        <c:ser>
          <c:idx val="1"/>
          <c:order val="1"/>
          <c:tx>
            <c:strRef>
              <c:f>crime!$DJ$6</c:f>
              <c:strCache>
                <c:ptCount val="1"/>
                <c:pt idx="0">
                  <c:v>Property Index</c:v>
                </c:pt>
              </c:strCache>
            </c:strRef>
          </c:tx>
          <c:invertIfNegative val="0"/>
          <c:cat>
            <c:strRef>
              <c:f>(crime!$DD$16,crime!$DD$78,crime!$DD$88,crime!$DD$90,crime!$DD$107,crime!$DD$109)</c:f>
              <c:strCache>
                <c:ptCount val="6"/>
                <c:pt idx="0">
                  <c:v>Champaign</c:v>
                </c:pt>
                <c:pt idx="1">
                  <c:v>Peoria</c:v>
                </c:pt>
                <c:pt idx="2">
                  <c:v>St. Clair</c:v>
                </c:pt>
                <c:pt idx="3">
                  <c:v>Sangamon</c:v>
                </c:pt>
                <c:pt idx="4">
                  <c:v>Winnebago</c:v>
                </c:pt>
                <c:pt idx="5">
                  <c:v>Illinois</c:v>
                </c:pt>
              </c:strCache>
            </c:strRef>
          </c:cat>
          <c:val>
            <c:numRef>
              <c:f>(crime!$DJ$16,crime!$DJ$78,crime!$DJ$88,crime!$DJ$90,crime!$DJ$107,crime!$DJ$109)</c:f>
              <c:numCache>
                <c:formatCode>0.0%</c:formatCode>
                <c:ptCount val="6"/>
                <c:pt idx="0">
                  <c:v>0.69663665254237284</c:v>
                </c:pt>
                <c:pt idx="1">
                  <c:v>0.71322419598281672</c:v>
                </c:pt>
                <c:pt idx="2">
                  <c:v>0.60768189861559274</c:v>
                </c:pt>
                <c:pt idx="3">
                  <c:v>0.67415613998757506</c:v>
                </c:pt>
                <c:pt idx="4">
                  <c:v>0.6965485644471594</c:v>
                </c:pt>
                <c:pt idx="5">
                  <c:v>0.63478201790250921</c:v>
                </c:pt>
              </c:numCache>
            </c:numRef>
          </c:val>
        </c:ser>
        <c:ser>
          <c:idx val="2"/>
          <c:order val="2"/>
          <c:tx>
            <c:strRef>
              <c:f>crime!$DK$6</c:f>
              <c:strCache>
                <c:ptCount val="1"/>
                <c:pt idx="0">
                  <c:v>Drug Arrests</c:v>
                </c:pt>
              </c:strCache>
            </c:strRef>
          </c:tx>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(crime!$DD$16,crime!$DD$78,crime!$DD$88,crime!$DD$90,crime!$DD$107,crime!$DD$109)</c:f>
              <c:strCache>
                <c:ptCount val="6"/>
                <c:pt idx="0">
                  <c:v>Champaign</c:v>
                </c:pt>
                <c:pt idx="1">
                  <c:v>Peoria</c:v>
                </c:pt>
                <c:pt idx="2">
                  <c:v>St. Clair</c:v>
                </c:pt>
                <c:pt idx="3">
                  <c:v>Sangamon</c:v>
                </c:pt>
                <c:pt idx="4">
                  <c:v>Winnebago</c:v>
                </c:pt>
                <c:pt idx="5">
                  <c:v>Illinois</c:v>
                </c:pt>
              </c:strCache>
            </c:strRef>
          </c:cat>
          <c:val>
            <c:numRef>
              <c:f>(crime!$DK$16,crime!$DK$78,crime!$DK$88,crime!$DK$90,crime!$DK$107,crime!$DK$109)</c:f>
              <c:numCache>
                <c:formatCode>0.0%</c:formatCode>
                <c:ptCount val="6"/>
                <c:pt idx="0">
                  <c:v>0.17346398305084745</c:v>
                </c:pt>
                <c:pt idx="1">
                  <c:v>0.18321142459073494</c:v>
                </c:pt>
                <c:pt idx="2">
                  <c:v>0.22681378161757051</c:v>
                </c:pt>
                <c:pt idx="3">
                  <c:v>0.17695174984468834</c:v>
                </c:pt>
                <c:pt idx="4">
                  <c:v>0.13645387904703726</c:v>
                </c:pt>
                <c:pt idx="5">
                  <c:v>0.25218807097915419</c:v>
                </c:pt>
              </c:numCache>
            </c:numRef>
          </c:val>
        </c:ser>
        <c:dLbls>
          <c:showLegendKey val="0"/>
          <c:showVal val="1"/>
          <c:showCatName val="0"/>
          <c:showSerName val="0"/>
          <c:showPercent val="0"/>
          <c:showBubbleSize val="0"/>
        </c:dLbls>
        <c:gapWidth val="95"/>
        <c:overlap val="100"/>
        <c:axId val="174917504"/>
        <c:axId val="174922752"/>
      </c:barChart>
      <c:catAx>
        <c:axId val="174917504"/>
        <c:scaling>
          <c:orientation val="minMax"/>
        </c:scaling>
        <c:delete val="0"/>
        <c:axPos val="b"/>
        <c:majorTickMark val="none"/>
        <c:minorTickMark val="none"/>
        <c:tickLblPos val="nextTo"/>
        <c:crossAx val="174922752"/>
        <c:crosses val="autoZero"/>
        <c:auto val="1"/>
        <c:lblAlgn val="ctr"/>
        <c:lblOffset val="100"/>
        <c:noMultiLvlLbl val="0"/>
      </c:catAx>
      <c:valAx>
        <c:axId val="174922752"/>
        <c:scaling>
          <c:orientation val="minMax"/>
        </c:scaling>
        <c:delete val="1"/>
        <c:axPos val="l"/>
        <c:numFmt formatCode="0%" sourceLinked="1"/>
        <c:majorTickMark val="out"/>
        <c:minorTickMark val="none"/>
        <c:tickLblPos val="nextTo"/>
        <c:crossAx val="174917504"/>
        <c:crosses val="autoZero"/>
        <c:crossBetween val="between"/>
      </c:valAx>
    </c:plotArea>
    <c:legend>
      <c:legendPos val="b"/>
      <c:layout>
        <c:manualLayout>
          <c:xMode val="edge"/>
          <c:yMode val="edge"/>
          <c:x val="0.15144597550306213"/>
          <c:y val="0.92077531426992676"/>
          <c:w val="0.6971080489938758"/>
          <c:h val="7.4838720817792512E-2"/>
        </c:manualLayout>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Murder Rate </a:t>
            </a:r>
            <a:r>
              <a:rPr lang="en-US" sz="1600" dirty="0"/>
              <a:t>per 100,00</a:t>
            </a:r>
            <a:r>
              <a:rPr lang="en-US" sz="1600" baseline="0" dirty="0"/>
              <a:t>0 </a:t>
            </a:r>
            <a:r>
              <a:rPr lang="en-US" sz="1600" baseline="0" dirty="0" smtClean="0"/>
              <a:t>Persons</a:t>
            </a:r>
            <a:endParaRPr lang="en-US" sz="1600" dirty="0"/>
          </a:p>
        </c:rich>
      </c:tx>
      <c:layout>
        <c:manualLayout>
          <c:xMode val="edge"/>
          <c:yMode val="edge"/>
          <c:x val="0.12891858581731314"/>
          <c:y val="0"/>
        </c:manualLayout>
      </c:layout>
      <c:overlay val="0"/>
    </c:title>
    <c:autoTitleDeleted val="0"/>
    <c:plotArea>
      <c:layout>
        <c:manualLayout>
          <c:layoutTarget val="inner"/>
          <c:xMode val="edge"/>
          <c:yMode val="edge"/>
          <c:x val="3.1090084688767554E-2"/>
          <c:y val="0.1962962962962963"/>
          <c:w val="0.93781983062246488"/>
          <c:h val="0.69392716535433074"/>
        </c:manualLayout>
      </c:layout>
      <c:barChart>
        <c:barDir val="col"/>
        <c:grouping val="clustered"/>
        <c:varyColors val="0"/>
        <c:ser>
          <c:idx val="0"/>
          <c:order val="0"/>
          <c:spPr>
            <a:solidFill>
              <a:schemeClr val="accent5"/>
            </a:solidFill>
            <a:ln>
              <a:solidFill>
                <a:schemeClr val="accent5"/>
              </a:solidFill>
            </a:ln>
          </c:spPr>
          <c:invertIfNegative val="0"/>
          <c:dLbls>
            <c:dLbl>
              <c:idx val="3"/>
              <c:layout>
                <c:manualLayout>
                  <c:x val="0"/>
                  <c:y val="9.2592592592592587E-3"/>
                </c:manualLayout>
              </c:layout>
              <c:showLegendKey val="0"/>
              <c:showVal val="1"/>
              <c:showCatName val="0"/>
              <c:showSerName val="0"/>
              <c:showPercent val="0"/>
              <c:showBubbleSize val="0"/>
            </c:dLbl>
            <c:numFmt formatCode="#,##0" sourceLinked="0"/>
            <c:showLegendKey val="0"/>
            <c:showVal val="1"/>
            <c:showCatName val="0"/>
            <c:showSerName val="0"/>
            <c:showPercent val="0"/>
            <c:showBubbleSize val="0"/>
            <c:showLeaderLines val="0"/>
          </c:dLbls>
          <c:cat>
            <c:strRef>
              <c:f>('VI crime by type'!$C$126,'VI crime by type'!$C$188,'VI crime by type'!$C$198,'VI crime by type'!$C$200,'VI crime by type'!$C$217)</c:f>
              <c:strCache>
                <c:ptCount val="5"/>
                <c:pt idx="0">
                  <c:v>Champaign</c:v>
                </c:pt>
                <c:pt idx="1">
                  <c:v>Peoria</c:v>
                </c:pt>
                <c:pt idx="2">
                  <c:v>St. Clair</c:v>
                </c:pt>
                <c:pt idx="3">
                  <c:v>Sangamon</c:v>
                </c:pt>
                <c:pt idx="4">
                  <c:v>Winnebago</c:v>
                </c:pt>
              </c:strCache>
            </c:strRef>
          </c:cat>
          <c:val>
            <c:numRef>
              <c:f>('VI crime by type'!$I$126,'VI crime by type'!$I$188,'VI crime by type'!$I$198,'VI crime by type'!$I$200,'VI crime by type'!$I$217)</c:f>
              <c:numCache>
                <c:formatCode>General</c:formatCode>
                <c:ptCount val="5"/>
                <c:pt idx="0">
                  <c:v>3.2399999999999998</c:v>
                </c:pt>
                <c:pt idx="1">
                  <c:v>8.7600000000000016</c:v>
                </c:pt>
                <c:pt idx="2">
                  <c:v>12.540000000000001</c:v>
                </c:pt>
                <c:pt idx="3">
                  <c:v>4.2</c:v>
                </c:pt>
                <c:pt idx="4">
                  <c:v>7.3999999999999986</c:v>
                </c:pt>
              </c:numCache>
            </c:numRef>
          </c:val>
        </c:ser>
        <c:dLbls>
          <c:showLegendKey val="0"/>
          <c:showVal val="1"/>
          <c:showCatName val="0"/>
          <c:showSerName val="0"/>
          <c:showPercent val="0"/>
          <c:showBubbleSize val="0"/>
        </c:dLbls>
        <c:gapWidth val="150"/>
        <c:overlap val="-25"/>
        <c:axId val="175840256"/>
        <c:axId val="175854720"/>
      </c:barChart>
      <c:catAx>
        <c:axId val="175840256"/>
        <c:scaling>
          <c:orientation val="minMax"/>
        </c:scaling>
        <c:delete val="0"/>
        <c:axPos val="b"/>
        <c:majorTickMark val="none"/>
        <c:minorTickMark val="none"/>
        <c:tickLblPos val="nextTo"/>
        <c:crossAx val="175854720"/>
        <c:crosses val="autoZero"/>
        <c:auto val="1"/>
        <c:lblAlgn val="ctr"/>
        <c:lblOffset val="100"/>
        <c:noMultiLvlLbl val="0"/>
      </c:catAx>
      <c:valAx>
        <c:axId val="175854720"/>
        <c:scaling>
          <c:orientation val="minMax"/>
        </c:scaling>
        <c:delete val="1"/>
        <c:axPos val="l"/>
        <c:numFmt formatCode="General" sourceLinked="1"/>
        <c:majorTickMark val="out"/>
        <c:minorTickMark val="none"/>
        <c:tickLblPos val="nextTo"/>
        <c:crossAx val="175840256"/>
        <c:crosses val="autoZero"/>
        <c:crossBetween val="between"/>
      </c:valAx>
    </c:plotArea>
    <c:plotVisOnly val="1"/>
    <c:dispBlanksAs val="gap"/>
    <c:showDLblsOverMax val="0"/>
  </c:chart>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Aggravated Assault Rate</a:t>
            </a:r>
            <a:r>
              <a:rPr lang="en-US" sz="1600" baseline="0" dirty="0" smtClean="0"/>
              <a:t> per 100,000 Persons</a:t>
            </a:r>
            <a:endParaRPr lang="en-US" sz="1600" dirty="0"/>
          </a:p>
        </c:rich>
      </c:tx>
      <c:layout>
        <c:manualLayout>
          <c:xMode val="edge"/>
          <c:yMode val="edge"/>
          <c:x val="0.12477132836271572"/>
          <c:y val="0"/>
        </c:manualLayout>
      </c:layout>
      <c:overlay val="0"/>
    </c:title>
    <c:autoTitleDeleted val="0"/>
    <c:plotArea>
      <c:layout>
        <c:manualLayout>
          <c:layoutTarget val="inner"/>
          <c:xMode val="edge"/>
          <c:yMode val="edge"/>
          <c:x val="3.2448377581120944E-2"/>
          <c:y val="0.29035087719298247"/>
          <c:w val="0.93510324483775809"/>
          <c:h val="0.6056502970023484"/>
        </c:manualLayout>
      </c:layout>
      <c:barChart>
        <c:barDir val="col"/>
        <c:grouping val="clustered"/>
        <c:varyColors val="0"/>
        <c:ser>
          <c:idx val="0"/>
          <c:order val="0"/>
          <c:spPr>
            <a:solidFill>
              <a:schemeClr val="accent2"/>
            </a:solidFill>
            <a:ln>
              <a:solidFill>
                <a:schemeClr val="accent2"/>
              </a:solidFill>
            </a:ln>
          </c:spPr>
          <c:invertIfNegative val="0"/>
          <c:dLbls>
            <c:numFmt formatCode="#,##0" sourceLinked="0"/>
            <c:showLegendKey val="0"/>
            <c:showVal val="1"/>
            <c:showCatName val="0"/>
            <c:showSerName val="0"/>
            <c:showPercent val="0"/>
            <c:showBubbleSize val="0"/>
            <c:showLeaderLines val="0"/>
          </c:dLbls>
          <c:cat>
            <c:strRef>
              <c:f>('VI crime by type'!$AG$126,'VI crime by type'!$AG$188,'VI crime by type'!$AG$198,'VI crime by type'!$AG$200,'VI crime by type'!$AG$217)</c:f>
              <c:strCache>
                <c:ptCount val="5"/>
                <c:pt idx="0">
                  <c:v>Champaign</c:v>
                </c:pt>
                <c:pt idx="1">
                  <c:v>Peoria</c:v>
                </c:pt>
                <c:pt idx="2">
                  <c:v>St. Clair</c:v>
                </c:pt>
                <c:pt idx="3">
                  <c:v>Sangamon</c:v>
                </c:pt>
                <c:pt idx="4">
                  <c:v>Winnebago</c:v>
                </c:pt>
              </c:strCache>
            </c:strRef>
          </c:cat>
          <c:val>
            <c:numRef>
              <c:f>('VI crime by type'!$AM$126,'VI crime by type'!$AM$188,'VI crime by type'!$AM$198,'VI crime by type'!$AM$200,'VI crime by type'!$AM$217)</c:f>
              <c:numCache>
                <c:formatCode>General</c:formatCode>
                <c:ptCount val="5"/>
                <c:pt idx="0">
                  <c:v>388.25999999999993</c:v>
                </c:pt>
                <c:pt idx="1">
                  <c:v>347.56</c:v>
                </c:pt>
                <c:pt idx="2">
                  <c:v>581.6</c:v>
                </c:pt>
                <c:pt idx="3">
                  <c:v>541.22</c:v>
                </c:pt>
                <c:pt idx="4">
                  <c:v>583.56000000000006</c:v>
                </c:pt>
              </c:numCache>
            </c:numRef>
          </c:val>
        </c:ser>
        <c:dLbls>
          <c:showLegendKey val="0"/>
          <c:showVal val="1"/>
          <c:showCatName val="0"/>
          <c:showSerName val="0"/>
          <c:showPercent val="0"/>
          <c:showBubbleSize val="0"/>
        </c:dLbls>
        <c:gapWidth val="150"/>
        <c:overlap val="-25"/>
        <c:axId val="175883392"/>
        <c:axId val="175906816"/>
      </c:barChart>
      <c:catAx>
        <c:axId val="175883392"/>
        <c:scaling>
          <c:orientation val="minMax"/>
        </c:scaling>
        <c:delete val="0"/>
        <c:axPos val="b"/>
        <c:majorTickMark val="none"/>
        <c:minorTickMark val="none"/>
        <c:tickLblPos val="nextTo"/>
        <c:crossAx val="175906816"/>
        <c:crosses val="autoZero"/>
        <c:auto val="1"/>
        <c:lblAlgn val="ctr"/>
        <c:lblOffset val="100"/>
        <c:noMultiLvlLbl val="0"/>
      </c:catAx>
      <c:valAx>
        <c:axId val="175906816"/>
        <c:scaling>
          <c:orientation val="minMax"/>
        </c:scaling>
        <c:delete val="1"/>
        <c:axPos val="l"/>
        <c:numFmt formatCode="General" sourceLinked="1"/>
        <c:majorTickMark val="out"/>
        <c:minorTickMark val="none"/>
        <c:tickLblPos val="nextTo"/>
        <c:crossAx val="175883392"/>
        <c:crosses val="autoZero"/>
        <c:crossBetween val="between"/>
      </c:valAx>
    </c:plotArea>
    <c:plotVisOnly val="1"/>
    <c:dispBlanksAs val="gap"/>
    <c:showDLblsOverMax val="0"/>
  </c:chart>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Violent</a:t>
            </a:r>
            <a:r>
              <a:rPr lang="en-US" sz="1600" baseline="0" dirty="0" smtClean="0"/>
              <a:t> </a:t>
            </a:r>
            <a:r>
              <a:rPr lang="en-US" sz="1600" baseline="0" dirty="0"/>
              <a:t>Index Crime </a:t>
            </a:r>
            <a:r>
              <a:rPr lang="en-US" sz="1600" baseline="0" dirty="0" smtClean="0"/>
              <a:t>Rate </a:t>
            </a:r>
          </a:p>
          <a:p>
            <a:pPr>
              <a:defRPr sz="1600"/>
            </a:pPr>
            <a:r>
              <a:rPr lang="en-US" sz="1600" baseline="0" dirty="0" smtClean="0"/>
              <a:t>per 100,000 Persons </a:t>
            </a:r>
            <a:endParaRPr lang="en-US" sz="1600" dirty="0"/>
          </a:p>
        </c:rich>
      </c:tx>
      <c:layout>
        <c:manualLayout>
          <c:xMode val="edge"/>
          <c:yMode val="edge"/>
          <c:x val="0.13581255468066492"/>
          <c:y val="8.771929824561403E-3"/>
        </c:manualLayout>
      </c:layout>
      <c:overlay val="0"/>
    </c:title>
    <c:autoTitleDeleted val="0"/>
    <c:plotArea>
      <c:layout>
        <c:manualLayout>
          <c:layoutTarget val="inner"/>
          <c:xMode val="edge"/>
          <c:yMode val="edge"/>
          <c:x val="3.0555555555555555E-2"/>
          <c:y val="0.28859649122807018"/>
          <c:w val="0.93888888888888888"/>
          <c:h val="0.60740468296726069"/>
        </c:manualLayout>
      </c:layout>
      <c:barChart>
        <c:barDir val="col"/>
        <c:grouping val="clustered"/>
        <c:varyColors val="0"/>
        <c:ser>
          <c:idx val="0"/>
          <c:order val="0"/>
          <c:invertIfNegative val="0"/>
          <c:dLbls>
            <c:numFmt formatCode="#,##0" sourceLinked="0"/>
            <c:showLegendKey val="0"/>
            <c:showVal val="1"/>
            <c:showCatName val="0"/>
            <c:showSerName val="0"/>
            <c:showPercent val="0"/>
            <c:showBubbleSize val="0"/>
            <c:showLeaderLines val="0"/>
          </c:dLbls>
          <c:cat>
            <c:strRef>
              <c:f>('Total Violent Index (VI)'!$C$126,'Total Violent Index (VI)'!$C$188,'Total Violent Index (VI)'!$C$198,'Total Violent Index (VI)'!$C$200,'Total Violent Index (VI)'!$C$217)</c:f>
              <c:strCache>
                <c:ptCount val="5"/>
                <c:pt idx="0">
                  <c:v>Champaign</c:v>
                </c:pt>
                <c:pt idx="1">
                  <c:v>Peoria</c:v>
                </c:pt>
                <c:pt idx="2">
                  <c:v>St. Clair</c:v>
                </c:pt>
                <c:pt idx="3">
                  <c:v>Sangamon</c:v>
                </c:pt>
                <c:pt idx="4">
                  <c:v>Winnebago</c:v>
                </c:pt>
              </c:strCache>
            </c:strRef>
          </c:cat>
          <c:val>
            <c:numRef>
              <c:f>('Total Violent Index (VI)'!$AN$126,'Total Violent Index (VI)'!$AN$188,'Total Violent Index (VI)'!$AN$198,'Total Violent Index (VI)'!$AN$200,'Total Violent Index (VI)'!$AN$217)</c:f>
              <c:numCache>
                <c:formatCode>General</c:formatCode>
                <c:ptCount val="5"/>
                <c:pt idx="0">
                  <c:v>556.29999999999995</c:v>
                </c:pt>
                <c:pt idx="1">
                  <c:v>551.67999999999995</c:v>
                </c:pt>
                <c:pt idx="2">
                  <c:v>810.90000000000009</c:v>
                </c:pt>
                <c:pt idx="3">
                  <c:v>756.96</c:v>
                </c:pt>
                <c:pt idx="4">
                  <c:v>832.96</c:v>
                </c:pt>
              </c:numCache>
            </c:numRef>
          </c:val>
        </c:ser>
        <c:dLbls>
          <c:showLegendKey val="0"/>
          <c:showVal val="1"/>
          <c:showCatName val="0"/>
          <c:showSerName val="0"/>
          <c:showPercent val="0"/>
          <c:showBubbleSize val="0"/>
        </c:dLbls>
        <c:gapWidth val="150"/>
        <c:overlap val="-25"/>
        <c:axId val="175909504"/>
        <c:axId val="175926656"/>
      </c:barChart>
      <c:catAx>
        <c:axId val="175909504"/>
        <c:scaling>
          <c:orientation val="minMax"/>
        </c:scaling>
        <c:delete val="0"/>
        <c:axPos val="b"/>
        <c:majorTickMark val="none"/>
        <c:minorTickMark val="none"/>
        <c:tickLblPos val="nextTo"/>
        <c:crossAx val="175926656"/>
        <c:crosses val="autoZero"/>
        <c:auto val="1"/>
        <c:lblAlgn val="ctr"/>
        <c:lblOffset val="100"/>
        <c:noMultiLvlLbl val="0"/>
      </c:catAx>
      <c:valAx>
        <c:axId val="175926656"/>
        <c:scaling>
          <c:orientation val="minMax"/>
        </c:scaling>
        <c:delete val="1"/>
        <c:axPos val="l"/>
        <c:numFmt formatCode="General" sourceLinked="1"/>
        <c:majorTickMark val="out"/>
        <c:minorTickMark val="none"/>
        <c:tickLblPos val="nextTo"/>
        <c:crossAx val="175909504"/>
        <c:crosses val="autoZero"/>
        <c:crossBetween val="between"/>
      </c:valAx>
    </c:plotArea>
    <c:plotVisOnly val="1"/>
    <c:dispBlanksAs val="gap"/>
    <c:showDLblsOverMax val="0"/>
  </c:chart>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Total Number of Murder and Firearm-involved</a:t>
            </a:r>
            <a:r>
              <a:rPr lang="en-US" sz="1400" baseline="0"/>
              <a:t> Arrests</a:t>
            </a:r>
            <a:endParaRPr lang="en-US" sz="1400"/>
          </a:p>
        </c:rich>
      </c:tx>
      <c:layout/>
      <c:overlay val="0"/>
    </c:title>
    <c:autoTitleDeleted val="0"/>
    <c:plotArea>
      <c:layout/>
      <c:lineChart>
        <c:grouping val="standard"/>
        <c:varyColors val="0"/>
        <c:ser>
          <c:idx val="0"/>
          <c:order val="0"/>
          <c:tx>
            <c:strRef>
              <c:f>gun!$B$5</c:f>
              <c:strCache>
                <c:ptCount val="1"/>
                <c:pt idx="0">
                  <c:v>Adams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gun!$C$5:$L$5</c:f>
            </c:numRef>
          </c:val>
          <c:smooth val="0"/>
        </c:ser>
        <c:ser>
          <c:idx val="1"/>
          <c:order val="1"/>
          <c:tx>
            <c:strRef>
              <c:f>gun!$B$6</c:f>
              <c:strCache>
                <c:ptCount val="1"/>
                <c:pt idx="0">
                  <c:v>Alexander</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gun!$C$6:$L$6</c:f>
            </c:numRef>
          </c:val>
          <c:smooth val="0"/>
        </c:ser>
        <c:ser>
          <c:idx val="2"/>
          <c:order val="2"/>
          <c:tx>
            <c:strRef>
              <c:f>gun!$B$7</c:f>
              <c:strCache>
                <c:ptCount val="1"/>
                <c:pt idx="0">
                  <c:v>Bond</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gun!$C$7:$L$7</c:f>
            </c:numRef>
          </c:val>
          <c:smooth val="0"/>
        </c:ser>
        <c:ser>
          <c:idx val="3"/>
          <c:order val="3"/>
          <c:tx>
            <c:strRef>
              <c:f>gun!$B$8</c:f>
              <c:strCache>
                <c:ptCount val="1"/>
                <c:pt idx="0">
                  <c:v>Boone</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gun!$C$8:$L$8</c:f>
            </c:numRef>
          </c:val>
          <c:smooth val="0"/>
        </c:ser>
        <c:ser>
          <c:idx val="4"/>
          <c:order val="4"/>
          <c:tx>
            <c:strRef>
              <c:f>gun!$B$9</c:f>
              <c:strCache>
                <c:ptCount val="1"/>
                <c:pt idx="0">
                  <c:v>Brown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gun!$C$9:$L$9</c:f>
            </c:numRef>
          </c:val>
          <c:smooth val="0"/>
        </c:ser>
        <c:ser>
          <c:idx val="5"/>
          <c:order val="5"/>
          <c:tx>
            <c:strRef>
              <c:f>gun!$B$10</c:f>
              <c:strCache>
                <c:ptCount val="1"/>
                <c:pt idx="0">
                  <c:v>Bureau</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gun!$C$10:$L$10</c:f>
            </c:numRef>
          </c:val>
          <c:smooth val="0"/>
        </c:ser>
        <c:ser>
          <c:idx val="6"/>
          <c:order val="6"/>
          <c:tx>
            <c:strRef>
              <c:f>gun!$B$11</c:f>
              <c:strCache>
                <c:ptCount val="1"/>
                <c:pt idx="0">
                  <c:v>Calhoun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gun!$C$11:$L$11</c:f>
            </c:numRef>
          </c:val>
          <c:smooth val="0"/>
        </c:ser>
        <c:ser>
          <c:idx val="7"/>
          <c:order val="7"/>
          <c:tx>
            <c:strRef>
              <c:f>gun!$B$12</c:f>
              <c:strCache>
                <c:ptCount val="1"/>
                <c:pt idx="0">
                  <c:v>Carroll</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gun!$C$12:$L$12</c:f>
            </c:numRef>
          </c:val>
          <c:smooth val="0"/>
        </c:ser>
        <c:ser>
          <c:idx val="8"/>
          <c:order val="8"/>
          <c:tx>
            <c:strRef>
              <c:f>gun!$B$13</c:f>
              <c:strCache>
                <c:ptCount val="1"/>
                <c:pt idx="0">
                  <c:v>Cass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gun!$C$13:$L$13</c:f>
            </c:numRef>
          </c:val>
          <c:smooth val="0"/>
        </c:ser>
        <c:ser>
          <c:idx val="9"/>
          <c:order val="9"/>
          <c:tx>
            <c:strRef>
              <c:f>gun!$B$76</c:f>
              <c:strCache>
                <c:ptCount val="1"/>
                <c:pt idx="0">
                  <c:v>Peoria</c:v>
                </c:pt>
              </c:strCache>
            </c:strRef>
          </c:tx>
          <c:dLbls>
            <c:dLbl>
              <c:idx val="2"/>
              <c:layout>
                <c:manualLayout>
                  <c:x val="-5.2219155059554608E-2"/>
                  <c:y val="-7.2264619460300217E-2"/>
                </c:manualLayout>
              </c:layout>
              <c:dLblPos val="r"/>
              <c:showLegendKey val="0"/>
              <c:showVal val="1"/>
              <c:showCatName val="0"/>
              <c:showSerName val="0"/>
              <c:showPercent val="0"/>
              <c:showBubbleSize val="0"/>
            </c:dLbl>
            <c:dLblPos val="t"/>
            <c:showLegendKey val="0"/>
            <c:showVal val="1"/>
            <c:showCatName val="0"/>
            <c:showSerName val="0"/>
            <c:showPercent val="0"/>
            <c:showBubbleSize val="0"/>
            <c:showLeaderLines val="0"/>
          </c:dLbls>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gun!$C$76:$L$76</c:f>
              <c:numCache>
                <c:formatCode>###0</c:formatCode>
                <c:ptCount val="10"/>
                <c:pt idx="0">
                  <c:v>379</c:v>
                </c:pt>
                <c:pt idx="1">
                  <c:v>485</c:v>
                </c:pt>
                <c:pt idx="2">
                  <c:v>446</c:v>
                </c:pt>
                <c:pt idx="3">
                  <c:v>389</c:v>
                </c:pt>
                <c:pt idx="4">
                  <c:v>433</c:v>
                </c:pt>
                <c:pt idx="5">
                  <c:v>390</c:v>
                </c:pt>
                <c:pt idx="6">
                  <c:v>484</c:v>
                </c:pt>
                <c:pt idx="7">
                  <c:v>439</c:v>
                </c:pt>
                <c:pt idx="8">
                  <c:v>356</c:v>
                </c:pt>
                <c:pt idx="9">
                  <c:v>364</c:v>
                </c:pt>
              </c:numCache>
            </c:numRef>
          </c:val>
          <c:smooth val="0"/>
        </c:ser>
        <c:dLbls>
          <c:showLegendKey val="0"/>
          <c:showVal val="0"/>
          <c:showCatName val="0"/>
          <c:showSerName val="0"/>
          <c:showPercent val="0"/>
          <c:showBubbleSize val="0"/>
        </c:dLbls>
        <c:marker val="1"/>
        <c:smooth val="0"/>
        <c:axId val="176012288"/>
        <c:axId val="176038656"/>
      </c:lineChart>
      <c:catAx>
        <c:axId val="176012288"/>
        <c:scaling>
          <c:orientation val="minMax"/>
        </c:scaling>
        <c:delete val="0"/>
        <c:axPos val="b"/>
        <c:majorTickMark val="out"/>
        <c:minorTickMark val="none"/>
        <c:tickLblPos val="nextTo"/>
        <c:crossAx val="176038656"/>
        <c:crosses val="autoZero"/>
        <c:auto val="1"/>
        <c:lblAlgn val="ctr"/>
        <c:lblOffset val="100"/>
        <c:noMultiLvlLbl val="0"/>
      </c:catAx>
      <c:valAx>
        <c:axId val="176038656"/>
        <c:scaling>
          <c:orientation val="minMax"/>
        </c:scaling>
        <c:delete val="0"/>
        <c:axPos val="l"/>
        <c:majorGridlines/>
        <c:numFmt formatCode="###0" sourceLinked="1"/>
        <c:majorTickMark val="out"/>
        <c:minorTickMark val="none"/>
        <c:tickLblPos val="nextTo"/>
        <c:crossAx val="176012288"/>
        <c:crosses val="autoZero"/>
        <c:crossBetween val="between"/>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Percent</a:t>
            </a:r>
            <a:r>
              <a:rPr lang="en-US" sz="1400" baseline="0"/>
              <a:t> of Arrests in 2010 Resulting in a Conviction by 2014</a:t>
            </a:r>
          </a:p>
        </c:rich>
      </c:tx>
      <c:layout>
        <c:manualLayout>
          <c:xMode val="edge"/>
          <c:yMode val="edge"/>
          <c:x val="0.11684033245844269"/>
          <c:y val="8.5093381610985216E-2"/>
        </c:manualLayout>
      </c:layout>
      <c:overlay val="0"/>
    </c:title>
    <c:autoTitleDeleted val="0"/>
    <c:plotArea>
      <c:layout>
        <c:manualLayout>
          <c:layoutTarget val="inner"/>
          <c:xMode val="edge"/>
          <c:yMode val="edge"/>
          <c:x val="8.9722222222222217E-3"/>
          <c:y val="0.20472060559686645"/>
          <c:w val="0.9457794208256316"/>
          <c:h val="0.56305017561397885"/>
        </c:manualLayout>
      </c:layout>
      <c:barChart>
        <c:barDir val="col"/>
        <c:grouping val="clustered"/>
        <c:varyColors val="0"/>
        <c:ser>
          <c:idx val="0"/>
          <c:order val="0"/>
          <c:tx>
            <c:strRef>
              <c:f>gun_convictions!$R$30</c:f>
              <c:strCache>
                <c:ptCount val="1"/>
                <c:pt idx="0">
                  <c:v>Peoria</c:v>
                </c:pt>
              </c:strCache>
            </c:strRef>
          </c:tx>
          <c:spPr>
            <a:solidFill>
              <a:schemeClr val="accent2"/>
            </a:solidFill>
            <a:ln>
              <a:solidFill>
                <a:schemeClr val="accent2"/>
              </a:solidFill>
            </a:ln>
          </c:spPr>
          <c:invertIfNegative val="0"/>
          <c:cat>
            <c:strRef>
              <c:f>gun_convictions!$S$23:$X$23</c:f>
              <c:strCache>
                <c:ptCount val="6"/>
                <c:pt idx="0">
                  <c:v>Other Arrest with Gun Flag</c:v>
                </c:pt>
                <c:pt idx="1">
                  <c:v>Possession or Minor Gun Charge</c:v>
                </c:pt>
                <c:pt idx="2">
                  <c:v>Agg Possession or Agg. UUW</c:v>
                </c:pt>
                <c:pt idx="3">
                  <c:v>Violent with Gun</c:v>
                </c:pt>
                <c:pt idx="4">
                  <c:v>Murder</c:v>
                </c:pt>
                <c:pt idx="5">
                  <c:v>Overall</c:v>
                </c:pt>
              </c:strCache>
            </c:strRef>
          </c:cat>
          <c:val>
            <c:numRef>
              <c:f>gun_convictions!$S$30:$X$30</c:f>
              <c:numCache>
                <c:formatCode>###0.0%</c:formatCode>
                <c:ptCount val="6"/>
                <c:pt idx="0">
                  <c:v>0.1</c:v>
                </c:pt>
                <c:pt idx="1">
                  <c:v>0.42553191489361702</c:v>
                </c:pt>
                <c:pt idx="2">
                  <c:v>0.39583333333333326</c:v>
                </c:pt>
                <c:pt idx="3">
                  <c:v>0.47</c:v>
                </c:pt>
                <c:pt idx="4">
                  <c:v>0.45945945945945948</c:v>
                </c:pt>
                <c:pt idx="5">
                  <c:v>0.4358974358974359</c:v>
                </c:pt>
              </c:numCache>
            </c:numRef>
          </c:val>
        </c:ser>
        <c:dLbls>
          <c:showLegendKey val="0"/>
          <c:showVal val="1"/>
          <c:showCatName val="0"/>
          <c:showSerName val="0"/>
          <c:showPercent val="0"/>
          <c:showBubbleSize val="0"/>
        </c:dLbls>
        <c:gapWidth val="150"/>
        <c:overlap val="-25"/>
        <c:axId val="176051328"/>
        <c:axId val="176052864"/>
      </c:barChart>
      <c:catAx>
        <c:axId val="176051328"/>
        <c:scaling>
          <c:orientation val="minMax"/>
        </c:scaling>
        <c:delete val="0"/>
        <c:axPos val="b"/>
        <c:majorTickMark val="none"/>
        <c:minorTickMark val="none"/>
        <c:tickLblPos val="nextTo"/>
        <c:crossAx val="176052864"/>
        <c:crosses val="autoZero"/>
        <c:auto val="1"/>
        <c:lblAlgn val="ctr"/>
        <c:lblOffset val="100"/>
        <c:noMultiLvlLbl val="0"/>
      </c:catAx>
      <c:valAx>
        <c:axId val="176052864"/>
        <c:scaling>
          <c:orientation val="minMax"/>
          <c:max val="0.70000000000000007"/>
        </c:scaling>
        <c:delete val="1"/>
        <c:axPos val="l"/>
        <c:numFmt formatCode="###0.0%" sourceLinked="1"/>
        <c:majorTickMark val="none"/>
        <c:minorTickMark val="none"/>
        <c:tickLblPos val="nextTo"/>
        <c:crossAx val="176051328"/>
        <c:crosses val="autoZero"/>
        <c:crossBetween val="between"/>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Median</a:t>
            </a:r>
            <a:r>
              <a:rPr lang="en-US" sz="1400" baseline="0" dirty="0"/>
              <a:t> Number of Prior Arrests by Current Arrest Charge*</a:t>
            </a:r>
            <a:endParaRPr lang="en-US" sz="1400" dirty="0"/>
          </a:p>
        </c:rich>
      </c:tx>
      <c:layout>
        <c:manualLayout>
          <c:xMode val="edge"/>
          <c:yMode val="edge"/>
          <c:x val="0.17042366579177604"/>
          <c:y val="9.2091981761436813E-3"/>
        </c:manualLayout>
      </c:layout>
      <c:overlay val="0"/>
    </c:title>
    <c:autoTitleDeleted val="0"/>
    <c:plotArea>
      <c:layout>
        <c:manualLayout>
          <c:layoutTarget val="inner"/>
          <c:xMode val="edge"/>
          <c:yMode val="edge"/>
          <c:x val="2.7672955974842768E-2"/>
          <c:y val="0.19100960925392854"/>
          <c:w val="0.94465408805031448"/>
          <c:h val="0.58409738255734367"/>
        </c:manualLayout>
      </c:layout>
      <c:barChart>
        <c:barDir val="col"/>
        <c:grouping val="clustered"/>
        <c:varyColors val="0"/>
        <c:ser>
          <c:idx val="0"/>
          <c:order val="0"/>
          <c:tx>
            <c:strRef>
              <c:f>Gun_convictions1!$H$9</c:f>
              <c:strCache>
                <c:ptCount val="1"/>
                <c:pt idx="0">
                  <c:v>Peoria</c:v>
                </c:pt>
              </c:strCache>
            </c:strRef>
          </c:tx>
          <c:invertIfNegative val="0"/>
          <c:dLbls>
            <c:numFmt formatCode="#,##0" sourceLinked="0"/>
            <c:showLegendKey val="0"/>
            <c:showVal val="1"/>
            <c:showCatName val="0"/>
            <c:showSerName val="0"/>
            <c:showPercent val="0"/>
            <c:showBubbleSize val="0"/>
            <c:showLeaderLines val="0"/>
          </c:dLbls>
          <c:cat>
            <c:strRef>
              <c:f>Gun_convictions1!$I$2:$M$2</c:f>
              <c:strCache>
                <c:ptCount val="5"/>
                <c:pt idx="0">
                  <c:v>Other Arrest</c:v>
                </c:pt>
                <c:pt idx="1">
                  <c:v>Possesion or 
minor gun charge</c:v>
                </c:pt>
                <c:pt idx="2">
                  <c:v>Agg Possession 
or Agg UUW</c:v>
                </c:pt>
                <c:pt idx="3">
                  <c:v>Violent with gun</c:v>
                </c:pt>
                <c:pt idx="4">
                  <c:v>Murder</c:v>
                </c:pt>
              </c:strCache>
            </c:strRef>
          </c:cat>
          <c:val>
            <c:numRef>
              <c:f>Gun_convictions1!$I$9:$M$9</c:f>
              <c:numCache>
                <c:formatCode>###0.00</c:formatCode>
                <c:ptCount val="5"/>
                <c:pt idx="0">
                  <c:v>4</c:v>
                </c:pt>
                <c:pt idx="1">
                  <c:v>2</c:v>
                </c:pt>
                <c:pt idx="2">
                  <c:v>7</c:v>
                </c:pt>
                <c:pt idx="3">
                  <c:v>6</c:v>
                </c:pt>
                <c:pt idx="4">
                  <c:v>7</c:v>
                </c:pt>
              </c:numCache>
            </c:numRef>
          </c:val>
        </c:ser>
        <c:dLbls>
          <c:showLegendKey val="0"/>
          <c:showVal val="1"/>
          <c:showCatName val="0"/>
          <c:showSerName val="0"/>
          <c:showPercent val="0"/>
          <c:showBubbleSize val="0"/>
        </c:dLbls>
        <c:gapWidth val="150"/>
        <c:overlap val="-25"/>
        <c:axId val="176076288"/>
        <c:axId val="176079232"/>
      </c:barChart>
      <c:catAx>
        <c:axId val="176076288"/>
        <c:scaling>
          <c:orientation val="minMax"/>
        </c:scaling>
        <c:delete val="0"/>
        <c:axPos val="b"/>
        <c:majorTickMark val="none"/>
        <c:minorTickMark val="none"/>
        <c:tickLblPos val="nextTo"/>
        <c:crossAx val="176079232"/>
        <c:crosses val="autoZero"/>
        <c:auto val="1"/>
        <c:lblAlgn val="ctr"/>
        <c:lblOffset val="100"/>
        <c:noMultiLvlLbl val="0"/>
      </c:catAx>
      <c:valAx>
        <c:axId val="176079232"/>
        <c:scaling>
          <c:orientation val="minMax"/>
        </c:scaling>
        <c:delete val="1"/>
        <c:axPos val="l"/>
        <c:numFmt formatCode="#,##0" sourceLinked="0"/>
        <c:majorTickMark val="out"/>
        <c:minorTickMark val="none"/>
        <c:tickLblPos val="nextTo"/>
        <c:crossAx val="17607628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Violent Index Crime and Drug </a:t>
            </a:r>
            <a:endParaRPr lang="en-US" sz="1400" dirty="0" smtClean="0"/>
          </a:p>
          <a:p>
            <a:pPr>
              <a:defRPr sz="1400"/>
            </a:pPr>
            <a:r>
              <a:rPr lang="en-US" sz="1400" dirty="0" smtClean="0"/>
              <a:t>Arrest Rates per 100,000 Persons</a:t>
            </a:r>
            <a:endParaRPr lang="en-US" sz="1400" dirty="0"/>
          </a:p>
        </c:rich>
      </c:tx>
      <c:layout/>
      <c:overlay val="0"/>
    </c:title>
    <c:autoTitleDeleted val="0"/>
    <c:plotArea>
      <c:layout>
        <c:manualLayout>
          <c:layoutTarget val="inner"/>
          <c:xMode val="edge"/>
          <c:yMode val="edge"/>
          <c:x val="0.10015507436570428"/>
          <c:y val="0.24193192701355826"/>
          <c:w val="0.86427077865266844"/>
          <c:h val="0.65956824198538755"/>
        </c:manualLayout>
      </c:layout>
      <c:lineChart>
        <c:grouping val="standard"/>
        <c:varyColors val="0"/>
        <c:ser>
          <c:idx val="10"/>
          <c:order val="0"/>
          <c:tx>
            <c:v>Violent Index Crime</c:v>
          </c:tx>
          <c:marker>
            <c:symbol val="triangle"/>
            <c:size val="5"/>
          </c:marker>
          <c:cat>
            <c:numRef>
              <c:f>crime!$S$116:$AJ$116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crime!$S$188:$AJ$188</c:f>
              <c:numCache>
                <c:formatCode>General</c:formatCode>
                <c:ptCount val="18"/>
                <c:pt idx="0">
                  <c:v>922.6</c:v>
                </c:pt>
                <c:pt idx="1">
                  <c:v>749.99999999999989</c:v>
                </c:pt>
                <c:pt idx="2">
                  <c:v>837.90000000000009</c:v>
                </c:pt>
                <c:pt idx="3">
                  <c:v>751.6</c:v>
                </c:pt>
                <c:pt idx="4">
                  <c:v>744.2</c:v>
                </c:pt>
                <c:pt idx="5">
                  <c:v>766.40000000000009</c:v>
                </c:pt>
                <c:pt idx="6">
                  <c:v>646.6</c:v>
                </c:pt>
                <c:pt idx="7">
                  <c:v>740.3</c:v>
                </c:pt>
                <c:pt idx="8">
                  <c:v>787.99999999999989</c:v>
                </c:pt>
                <c:pt idx="9">
                  <c:v>756.1</c:v>
                </c:pt>
                <c:pt idx="10">
                  <c:v>715.1</c:v>
                </c:pt>
                <c:pt idx="11">
                  <c:v>634.6</c:v>
                </c:pt>
                <c:pt idx="12">
                  <c:v>755.9</c:v>
                </c:pt>
                <c:pt idx="13">
                  <c:v>608.30000000000007</c:v>
                </c:pt>
                <c:pt idx="14">
                  <c:v>573.20000000000005</c:v>
                </c:pt>
                <c:pt idx="15">
                  <c:v>606.29999999999995</c:v>
                </c:pt>
                <c:pt idx="16">
                  <c:v>494.40000000000003</c:v>
                </c:pt>
                <c:pt idx="17">
                  <c:v>476.2</c:v>
                </c:pt>
              </c:numCache>
            </c:numRef>
          </c:val>
          <c:smooth val="0"/>
        </c:ser>
        <c:ser>
          <c:idx val="11"/>
          <c:order val="1"/>
          <c:tx>
            <c:v>Drug Arrests</c:v>
          </c:tx>
          <c:marker>
            <c:symbol val="circle"/>
            <c:size val="7"/>
          </c:marker>
          <c:cat>
            <c:numRef>
              <c:f>crime!$S$116:$AJ$116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crime!$CG$188:$CX$188</c:f>
              <c:numCache>
                <c:formatCode>General</c:formatCode>
                <c:ptCount val="18"/>
                <c:pt idx="0">
                  <c:v>451.8</c:v>
                </c:pt>
                <c:pt idx="1">
                  <c:v>415.3</c:v>
                </c:pt>
                <c:pt idx="2">
                  <c:v>554.19999999999993</c:v>
                </c:pt>
                <c:pt idx="3">
                  <c:v>519.20000000000005</c:v>
                </c:pt>
                <c:pt idx="4">
                  <c:v>559.4</c:v>
                </c:pt>
                <c:pt idx="5">
                  <c:v>540.29999999999995</c:v>
                </c:pt>
                <c:pt idx="6">
                  <c:v>885.2</c:v>
                </c:pt>
                <c:pt idx="7">
                  <c:v>1033.3000000000002</c:v>
                </c:pt>
                <c:pt idx="8">
                  <c:v>1161.5999999999999</c:v>
                </c:pt>
                <c:pt idx="9">
                  <c:v>1199.9000000000001</c:v>
                </c:pt>
                <c:pt idx="10">
                  <c:v>909.1</c:v>
                </c:pt>
                <c:pt idx="11">
                  <c:v>825.1</c:v>
                </c:pt>
                <c:pt idx="12">
                  <c:v>657.5</c:v>
                </c:pt>
                <c:pt idx="13">
                  <c:v>681.90000000000009</c:v>
                </c:pt>
                <c:pt idx="14">
                  <c:v>751</c:v>
                </c:pt>
                <c:pt idx="15">
                  <c:v>897</c:v>
                </c:pt>
                <c:pt idx="16">
                  <c:v>742</c:v>
                </c:pt>
                <c:pt idx="17">
                  <c:v>841.3</c:v>
                </c:pt>
              </c:numCache>
            </c:numRef>
          </c:val>
          <c:smooth val="0"/>
        </c:ser>
        <c:dLbls>
          <c:showLegendKey val="0"/>
          <c:showVal val="0"/>
          <c:showCatName val="0"/>
          <c:showSerName val="0"/>
          <c:showPercent val="0"/>
          <c:showBubbleSize val="0"/>
        </c:dLbls>
        <c:marker val="1"/>
        <c:smooth val="0"/>
        <c:axId val="174960640"/>
        <c:axId val="174962176"/>
      </c:lineChart>
      <c:catAx>
        <c:axId val="174960640"/>
        <c:scaling>
          <c:orientation val="minMax"/>
        </c:scaling>
        <c:delete val="0"/>
        <c:axPos val="b"/>
        <c:numFmt formatCode="General" sourceLinked="1"/>
        <c:majorTickMark val="out"/>
        <c:minorTickMark val="none"/>
        <c:tickLblPos val="nextTo"/>
        <c:crossAx val="174962176"/>
        <c:crosses val="autoZero"/>
        <c:auto val="1"/>
        <c:lblAlgn val="ctr"/>
        <c:lblOffset val="100"/>
        <c:tickLblSkip val="2"/>
        <c:noMultiLvlLbl val="0"/>
      </c:catAx>
      <c:valAx>
        <c:axId val="174962176"/>
        <c:scaling>
          <c:orientation val="minMax"/>
        </c:scaling>
        <c:delete val="0"/>
        <c:axPos val="l"/>
        <c:majorGridlines/>
        <c:numFmt formatCode="General" sourceLinked="1"/>
        <c:majorTickMark val="out"/>
        <c:minorTickMark val="none"/>
        <c:tickLblPos val="nextTo"/>
        <c:crossAx val="174960640"/>
        <c:crosses val="autoZero"/>
        <c:crossBetween val="between"/>
      </c:valAx>
    </c:plotArea>
    <c:legend>
      <c:legendPos val="r"/>
      <c:layout>
        <c:manualLayout>
          <c:xMode val="edge"/>
          <c:yMode val="edge"/>
          <c:x val="0.65648556430446192"/>
          <c:y val="0.26388877653556031"/>
          <c:w val="0.34073665791776026"/>
          <c:h val="0.14404794857085979"/>
        </c:manualLayout>
      </c:layout>
      <c:overlay val="1"/>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Property Index Crime </a:t>
            </a:r>
            <a:r>
              <a:rPr lang="en-US" sz="1400" dirty="0" smtClean="0"/>
              <a:t>Rate per 100,000 Persons</a:t>
            </a:r>
            <a:endParaRPr lang="en-US" sz="1400" dirty="0"/>
          </a:p>
        </c:rich>
      </c:tx>
      <c:layout/>
      <c:overlay val="0"/>
    </c:title>
    <c:autoTitleDeleted val="0"/>
    <c:plotArea>
      <c:layout>
        <c:manualLayout>
          <c:layoutTarget val="inner"/>
          <c:xMode val="edge"/>
          <c:yMode val="edge"/>
          <c:x val="0.10015507436570428"/>
          <c:y val="0.20021559805024372"/>
          <c:w val="0.86427077865266844"/>
          <c:h val="0.68788451443569554"/>
        </c:manualLayout>
      </c:layout>
      <c:lineChart>
        <c:grouping val="standard"/>
        <c:varyColors val="0"/>
        <c:ser>
          <c:idx val="0"/>
          <c:order val="0"/>
          <c:tx>
            <c:strRef>
              <c:f>crime!$C$188</c:f>
              <c:strCache>
                <c:ptCount val="1"/>
                <c:pt idx="0">
                  <c:v>Peoria</c:v>
                </c:pt>
              </c:strCache>
            </c:strRef>
          </c:tx>
          <c:marker>
            <c:symbol val="squar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crime!$BC$188:$BW$188</c:f>
              <c:numCache>
                <c:formatCode>General</c:formatCode>
                <c:ptCount val="21"/>
                <c:pt idx="0">
                  <c:v>6788.3</c:v>
                </c:pt>
                <c:pt idx="1">
                  <c:v>5996.3</c:v>
                </c:pt>
                <c:pt idx="2">
                  <c:v>6157.5</c:v>
                </c:pt>
                <c:pt idx="3">
                  <c:v>5813.4</c:v>
                </c:pt>
                <c:pt idx="4">
                  <c:v>6558</c:v>
                </c:pt>
                <c:pt idx="5">
                  <c:v>6323.6</c:v>
                </c:pt>
                <c:pt idx="6">
                  <c:v>6324.0999999999995</c:v>
                </c:pt>
                <c:pt idx="7">
                  <c:v>5854.7</c:v>
                </c:pt>
                <c:pt idx="8">
                  <c:v>5726.7999999999993</c:v>
                </c:pt>
                <c:pt idx="9">
                  <c:v>5318.7000000000007</c:v>
                </c:pt>
                <c:pt idx="10">
                  <c:v>4781.6000000000004</c:v>
                </c:pt>
                <c:pt idx="11">
                  <c:v>5208.1000000000004</c:v>
                </c:pt>
                <c:pt idx="12">
                  <c:v>4642.2999999999993</c:v>
                </c:pt>
                <c:pt idx="13">
                  <c:v>3840.3</c:v>
                </c:pt>
                <c:pt idx="14">
                  <c:v>3496.8</c:v>
                </c:pt>
                <c:pt idx="15">
                  <c:v>3755.5</c:v>
                </c:pt>
                <c:pt idx="16">
                  <c:v>3519.6000000000004</c:v>
                </c:pt>
                <c:pt idx="17">
                  <c:v>3720.8999999999996</c:v>
                </c:pt>
                <c:pt idx="18">
                  <c:v>3579.2000000000003</c:v>
                </c:pt>
                <c:pt idx="19">
                  <c:v>3022.9</c:v>
                </c:pt>
                <c:pt idx="20">
                  <c:v>3279.5</c:v>
                </c:pt>
              </c:numCache>
            </c:numRef>
          </c:val>
          <c:smooth val="0"/>
        </c:ser>
        <c:dLbls>
          <c:showLegendKey val="0"/>
          <c:showVal val="0"/>
          <c:showCatName val="0"/>
          <c:showSerName val="0"/>
          <c:showPercent val="0"/>
          <c:showBubbleSize val="0"/>
        </c:dLbls>
        <c:marker val="1"/>
        <c:smooth val="0"/>
        <c:axId val="175253760"/>
        <c:axId val="175259648"/>
      </c:lineChart>
      <c:catAx>
        <c:axId val="175253760"/>
        <c:scaling>
          <c:orientation val="minMax"/>
        </c:scaling>
        <c:delete val="0"/>
        <c:axPos val="b"/>
        <c:numFmt formatCode="General" sourceLinked="1"/>
        <c:majorTickMark val="out"/>
        <c:minorTickMark val="none"/>
        <c:tickLblPos val="nextTo"/>
        <c:crossAx val="175259648"/>
        <c:crosses val="autoZero"/>
        <c:auto val="1"/>
        <c:lblAlgn val="ctr"/>
        <c:lblOffset val="100"/>
        <c:tickLblSkip val="2"/>
        <c:noMultiLvlLbl val="0"/>
      </c:catAx>
      <c:valAx>
        <c:axId val="175259648"/>
        <c:scaling>
          <c:orientation val="minMax"/>
        </c:scaling>
        <c:delete val="0"/>
        <c:axPos val="l"/>
        <c:majorGridlines/>
        <c:numFmt formatCode="General" sourceLinked="1"/>
        <c:majorTickMark val="out"/>
        <c:minorTickMark val="none"/>
        <c:tickLblPos val="nextTo"/>
        <c:crossAx val="17525376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a:t>
            </a:r>
            <a:r>
              <a:rPr lang="en-US" sz="1600" baseline="0"/>
              <a:t> Arrests</a:t>
            </a:r>
            <a:endParaRPr lang="en-US" sz="1600"/>
          </a:p>
        </c:rich>
      </c:tx>
      <c:layout/>
      <c:overlay val="0"/>
    </c:title>
    <c:autoTitleDeleted val="0"/>
    <c:plotArea>
      <c:layout>
        <c:manualLayout>
          <c:layoutTarget val="inner"/>
          <c:xMode val="edge"/>
          <c:yMode val="edge"/>
          <c:x val="0.14980471780650059"/>
          <c:y val="0.15923136601271934"/>
          <c:w val="0.60321695637101969"/>
          <c:h val="0.66145835407426778"/>
        </c:manualLayout>
      </c:layout>
      <c:pieChart>
        <c:varyColors val="1"/>
        <c:ser>
          <c:idx val="0"/>
          <c:order val="0"/>
          <c:tx>
            <c:strRef>
              <c:f>'VI Crime_Arrest'!$M$78</c:f>
              <c:strCache>
                <c:ptCount val="1"/>
                <c:pt idx="0">
                  <c:v>Peoria</c:v>
                </c:pt>
              </c:strCache>
            </c:strRef>
          </c:tx>
          <c:spPr>
            <a:ln>
              <a:solidFill>
                <a:schemeClr val="bg1"/>
              </a:solidFill>
            </a:ln>
          </c:spPr>
          <c:dLbls>
            <c:dLbl>
              <c:idx val="1"/>
              <c:layout>
                <c:manualLayout>
                  <c:x val="1.9541425246372507E-2"/>
                  <c:y val="1.2661412739103E-2"/>
                </c:manualLayout>
              </c:layout>
              <c:showLegendKey val="0"/>
              <c:showVal val="1"/>
              <c:showCatName val="1"/>
              <c:showSerName val="0"/>
              <c:showPercent val="0"/>
              <c:showBubbleSize val="0"/>
              <c:separator>
</c:separator>
            </c:dLbl>
            <c:dLbl>
              <c:idx val="2"/>
              <c:layout>
                <c:manualLayout>
                  <c:x val="-0.19690552831839417"/>
                  <c:y val="-0.11906702178766521"/>
                </c:manualLayout>
              </c:layout>
              <c:spPr/>
              <c:txPr>
                <a:bodyPr/>
                <a:lstStyle/>
                <a:p>
                  <a:pPr>
                    <a:defRPr>
                      <a:solidFill>
                        <a:schemeClr val="bg1"/>
                      </a:solidFill>
                    </a:defRPr>
                  </a:pPr>
                  <a:endParaRPr lang="en-US"/>
                </a:p>
              </c:txPr>
              <c:showLegendKey val="0"/>
              <c:showVal val="1"/>
              <c:showCatName val="1"/>
              <c:showSerName val="0"/>
              <c:showPercent val="0"/>
              <c:showBubbleSize val="0"/>
            </c:dLbl>
            <c:dLbl>
              <c:idx val="3"/>
              <c:layout>
                <c:manualLayout>
                  <c:x val="0.23889945360603509"/>
                  <c:y val="0.10499914743446559"/>
                </c:manualLayout>
              </c:layout>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eparator>
</c:separator>
            <c:showLeaderLines val="1"/>
          </c:dLbls>
          <c:cat>
            <c:strRef>
              <c:f>'VI Crime_Arrest'!$R$6:$U$6</c:f>
              <c:strCache>
                <c:ptCount val="4"/>
                <c:pt idx="0">
                  <c:v>Murder</c:v>
                </c:pt>
                <c:pt idx="1">
                  <c:v>CSA</c:v>
                </c:pt>
                <c:pt idx="2">
                  <c:v>Robbery</c:v>
                </c:pt>
                <c:pt idx="3">
                  <c:v>Agg. Assault</c:v>
                </c:pt>
              </c:strCache>
            </c:strRef>
          </c:cat>
          <c:val>
            <c:numRef>
              <c:f>'VI Crime_Arrest'!$R$78:$U$78</c:f>
              <c:numCache>
                <c:formatCode>0%</c:formatCode>
                <c:ptCount val="4"/>
                <c:pt idx="0">
                  <c:v>3.54251012145749E-2</c:v>
                </c:pt>
                <c:pt idx="1">
                  <c:v>2.6821862348178137E-2</c:v>
                </c:pt>
                <c:pt idx="2">
                  <c:v>0.17459514170040485</c:v>
                </c:pt>
                <c:pt idx="3">
                  <c:v>0.76315789473684215</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a:t>
            </a:r>
            <a:r>
              <a:rPr lang="en-US" sz="1600" baseline="0"/>
              <a:t> Crimes</a:t>
            </a:r>
            <a:endParaRPr lang="en-US" sz="1600"/>
          </a:p>
        </c:rich>
      </c:tx>
      <c:layout/>
      <c:overlay val="0"/>
    </c:title>
    <c:autoTitleDeleted val="0"/>
    <c:plotArea>
      <c:layout>
        <c:manualLayout>
          <c:layoutTarget val="inner"/>
          <c:xMode val="edge"/>
          <c:yMode val="edge"/>
          <c:x val="0.11507474609152117"/>
          <c:y val="0.14579306301044415"/>
          <c:w val="0.73088972574080424"/>
          <c:h val="0.72968344013434383"/>
        </c:manualLayout>
      </c:layout>
      <c:pieChart>
        <c:varyColors val="1"/>
        <c:ser>
          <c:idx val="0"/>
          <c:order val="0"/>
          <c:tx>
            <c:strRef>
              <c:f>'VI Crime_Arrest'!$M$78</c:f>
              <c:strCache>
                <c:ptCount val="1"/>
                <c:pt idx="0">
                  <c:v>Peoria</c:v>
                </c:pt>
              </c:strCache>
            </c:strRef>
          </c:tx>
          <c:spPr>
            <a:ln>
              <a:solidFill>
                <a:schemeClr val="bg1"/>
              </a:solidFill>
            </a:ln>
          </c:spPr>
          <c:dLbls>
            <c:dLbl>
              <c:idx val="0"/>
              <c:layout>
                <c:manualLayout>
                  <c:x val="0"/>
                  <c:y val="-1.8789370078740156E-2"/>
                </c:manualLayout>
              </c:layout>
              <c:showLegendKey val="0"/>
              <c:showVal val="1"/>
              <c:showCatName val="1"/>
              <c:showSerName val="0"/>
              <c:showPercent val="0"/>
              <c:showBubbleSize val="0"/>
              <c:separator>
</c:separator>
            </c:dLbl>
            <c:dLbl>
              <c:idx val="1"/>
              <c:layout>
                <c:manualLayout>
                  <c:x val="2.9673561991191779E-2"/>
                  <c:y val="2.6096894138232719E-2"/>
                </c:manualLayout>
              </c:layout>
              <c:spPr/>
              <c:txPr>
                <a:bodyPr/>
                <a:lstStyle/>
                <a:p>
                  <a:pPr>
                    <a:defRPr>
                      <a:solidFill>
                        <a:sysClr val="windowText" lastClr="000000"/>
                      </a:solidFill>
                    </a:defRPr>
                  </a:pPr>
                  <a:endParaRPr lang="en-US"/>
                </a:p>
              </c:txPr>
              <c:showLegendKey val="0"/>
              <c:showVal val="1"/>
              <c:showCatName val="1"/>
              <c:showSerName val="0"/>
              <c:showPercent val="0"/>
              <c:showBubbleSize val="0"/>
            </c:dLbl>
            <c:dLbl>
              <c:idx val="2"/>
              <c:layout>
                <c:manualLayout>
                  <c:x val="-0.16442581965389919"/>
                  <c:y val="-0.21569444444444444"/>
                </c:manualLayout>
              </c:layout>
              <c:spPr/>
              <c:txPr>
                <a:bodyPr/>
                <a:lstStyle/>
                <a:p>
                  <a:pPr>
                    <a:defRPr sz="900">
                      <a:solidFill>
                        <a:schemeClr val="bg1"/>
                      </a:solidFill>
                    </a:defRPr>
                  </a:pPr>
                  <a:endParaRPr lang="en-US"/>
                </a:p>
              </c:txPr>
              <c:showLegendKey val="0"/>
              <c:showVal val="1"/>
              <c:showCatName val="1"/>
              <c:showSerName val="0"/>
              <c:showPercent val="0"/>
              <c:showBubbleSize val="0"/>
            </c:dLbl>
            <c:dLbl>
              <c:idx val="3"/>
              <c:layout>
                <c:manualLayout>
                  <c:x val="0.18942675385915744"/>
                  <c:y val="0.2164792942548848"/>
                </c:manualLayout>
              </c:layout>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eparator>
</c:separator>
            <c:showLeaderLines val="1"/>
          </c:dLbls>
          <c:cat>
            <c:strRef>
              <c:f>'VI Crime_Arrest'!$N$6:$Q$6</c:f>
              <c:strCache>
                <c:ptCount val="4"/>
                <c:pt idx="0">
                  <c:v>Murder</c:v>
                </c:pt>
                <c:pt idx="1">
                  <c:v>CSA</c:v>
                </c:pt>
                <c:pt idx="2">
                  <c:v>Robbery</c:v>
                </c:pt>
                <c:pt idx="3">
                  <c:v>Agg. Assault</c:v>
                </c:pt>
              </c:strCache>
            </c:strRef>
          </c:cat>
          <c:val>
            <c:numRef>
              <c:f>'VI Crime_Arrest'!$N$78:$Q$78</c:f>
              <c:numCache>
                <c:formatCode>0%</c:formatCode>
                <c:ptCount val="4"/>
                <c:pt idx="0">
                  <c:v>1.588531576908175E-2</c:v>
                </c:pt>
                <c:pt idx="1">
                  <c:v>5.8891902363425029E-2</c:v>
                </c:pt>
                <c:pt idx="2">
                  <c:v>0.29523440526927547</c:v>
                </c:pt>
                <c:pt idx="3">
                  <c:v>0.62998837659821771</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Violent Index Crime Rate per </a:t>
            </a:r>
            <a:endParaRPr lang="en-US" sz="1600" dirty="0" smtClean="0"/>
          </a:p>
          <a:p>
            <a:pPr>
              <a:defRPr sz="1600"/>
            </a:pPr>
            <a:r>
              <a:rPr lang="en-US" sz="1600" dirty="0" smtClean="0"/>
              <a:t>100,000 </a:t>
            </a:r>
            <a:r>
              <a:rPr lang="en-US" sz="1600" dirty="0"/>
              <a:t>Persons</a:t>
            </a:r>
          </a:p>
        </c:rich>
      </c:tx>
      <c:layout/>
      <c:overlay val="0"/>
    </c:title>
    <c:autoTitleDeleted val="0"/>
    <c:plotArea>
      <c:layout>
        <c:manualLayout>
          <c:layoutTarget val="inner"/>
          <c:xMode val="edge"/>
          <c:yMode val="edge"/>
          <c:x val="7.1976368807557589E-2"/>
          <c:y val="0.218593222379032"/>
          <c:w val="0.902471947104173"/>
          <c:h val="0.6384077312653843"/>
        </c:manualLayout>
      </c:layout>
      <c:lineChart>
        <c:grouping val="standard"/>
        <c:varyColors val="0"/>
        <c:ser>
          <c:idx val="1"/>
          <c:order val="0"/>
          <c:tx>
            <c:strRef>
              <c:f>'Total Violent Index (VI)'!$C$117</c:f>
              <c:strCache>
                <c:ptCount val="1"/>
                <c:pt idx="0">
                  <c:v>Adams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(VI)'!$V$117:$AJ$117</c:f>
            </c:numRef>
          </c:val>
          <c:smooth val="0"/>
        </c:ser>
        <c:ser>
          <c:idx val="2"/>
          <c:order val="1"/>
          <c:tx>
            <c:strRef>
              <c:f>'Total Violent Index (VI)'!$C$118</c:f>
              <c:strCache>
                <c:ptCount val="1"/>
                <c:pt idx="0">
                  <c:v>Alexander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(VI)'!$V$118:$AJ$118</c:f>
            </c:numRef>
          </c:val>
          <c:smooth val="0"/>
        </c:ser>
        <c:ser>
          <c:idx val="3"/>
          <c:order val="2"/>
          <c:tx>
            <c:strRef>
              <c:f>'Total Violent Index (VI)'!$C$119</c:f>
              <c:strCache>
                <c:ptCount val="1"/>
                <c:pt idx="0">
                  <c:v>Bond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(VI)'!$V$119:$AJ$119</c:f>
            </c:numRef>
          </c:val>
          <c:smooth val="0"/>
        </c:ser>
        <c:ser>
          <c:idx val="4"/>
          <c:order val="3"/>
          <c:tx>
            <c:strRef>
              <c:f>'Total Violent Index (VI)'!$C$120</c:f>
              <c:strCache>
                <c:ptCount val="1"/>
                <c:pt idx="0">
                  <c:v>Boone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(VI)'!$V$120:$AJ$120</c:f>
            </c:numRef>
          </c:val>
          <c:smooth val="0"/>
        </c:ser>
        <c:ser>
          <c:idx val="5"/>
          <c:order val="4"/>
          <c:tx>
            <c:strRef>
              <c:f>'Total Violent Index (VI)'!$C$121</c:f>
              <c:strCache>
                <c:ptCount val="1"/>
                <c:pt idx="0">
                  <c:v>Brown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(VI)'!$V$121:$AJ$121</c:f>
            </c:numRef>
          </c:val>
          <c:smooth val="0"/>
        </c:ser>
        <c:ser>
          <c:idx val="6"/>
          <c:order val="5"/>
          <c:tx>
            <c:strRef>
              <c:f>'Total Violent Index (VI)'!$C$122</c:f>
              <c:strCache>
                <c:ptCount val="1"/>
                <c:pt idx="0">
                  <c:v>Bureau</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(VI)'!$V$122:$AJ$122</c:f>
            </c:numRef>
          </c:val>
          <c:smooth val="0"/>
        </c:ser>
        <c:ser>
          <c:idx val="7"/>
          <c:order val="6"/>
          <c:tx>
            <c:strRef>
              <c:f>'Total Violent Index (VI)'!$C$123</c:f>
              <c:strCache>
                <c:ptCount val="1"/>
                <c:pt idx="0">
                  <c:v>Calhoun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(VI)'!$V$123:$AJ$123</c:f>
            </c:numRef>
          </c:val>
          <c:smooth val="0"/>
        </c:ser>
        <c:ser>
          <c:idx val="8"/>
          <c:order val="7"/>
          <c:tx>
            <c:strRef>
              <c:f>'Total Violent Index (VI)'!$C$124</c:f>
              <c:strCache>
                <c:ptCount val="1"/>
                <c:pt idx="0">
                  <c:v>Carroll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(VI)'!$V$124:$AJ$124</c:f>
            </c:numRef>
          </c:val>
          <c:smooth val="0"/>
        </c:ser>
        <c:ser>
          <c:idx val="9"/>
          <c:order val="8"/>
          <c:tx>
            <c:strRef>
              <c:f>'Total Violent Index (VI)'!$C$125</c:f>
              <c:strCache>
                <c:ptCount val="1"/>
                <c:pt idx="0">
                  <c:v>Cass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(VI)'!$V$125:$AJ$125</c:f>
            </c:numRef>
          </c:val>
          <c:smooth val="0"/>
        </c:ser>
        <c:ser>
          <c:idx val="10"/>
          <c:order val="9"/>
          <c:tx>
            <c:strRef>
              <c:f>'Total Violent Index (VI)'!$C$126</c:f>
              <c:strCache>
                <c:ptCount val="1"/>
                <c:pt idx="0">
                  <c:v>Champaign</c:v>
                </c:pt>
              </c:strCache>
            </c:strRef>
          </c:tx>
          <c:marker>
            <c:symbol val="square"/>
            <c:size val="5"/>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(VI)'!$V$188:$AJ$188</c:f>
              <c:numCache>
                <c:formatCode>General</c:formatCode>
                <c:ptCount val="15"/>
                <c:pt idx="0">
                  <c:v>751.6</c:v>
                </c:pt>
                <c:pt idx="1">
                  <c:v>744.2</c:v>
                </c:pt>
                <c:pt idx="2">
                  <c:v>766.40000000000009</c:v>
                </c:pt>
                <c:pt idx="3">
                  <c:v>646.6</c:v>
                </c:pt>
                <c:pt idx="4">
                  <c:v>740.3</c:v>
                </c:pt>
                <c:pt idx="5">
                  <c:v>787.99999999999989</c:v>
                </c:pt>
                <c:pt idx="6">
                  <c:v>756.1</c:v>
                </c:pt>
                <c:pt idx="7">
                  <c:v>715.1</c:v>
                </c:pt>
                <c:pt idx="8">
                  <c:v>634.6</c:v>
                </c:pt>
                <c:pt idx="9">
                  <c:v>755.9</c:v>
                </c:pt>
                <c:pt idx="10">
                  <c:v>608.30000000000007</c:v>
                </c:pt>
                <c:pt idx="11">
                  <c:v>573.20000000000005</c:v>
                </c:pt>
                <c:pt idx="12">
                  <c:v>606.29999999999995</c:v>
                </c:pt>
                <c:pt idx="13">
                  <c:v>494.40000000000003</c:v>
                </c:pt>
                <c:pt idx="14">
                  <c:v>476.2</c:v>
                </c:pt>
              </c:numCache>
            </c:numRef>
          </c:val>
          <c:smooth val="0"/>
        </c:ser>
        <c:ser>
          <c:idx val="11"/>
          <c:order val="10"/>
          <c:tx>
            <c:strRef>
              <c:f>'Total Violent Index (VI)'!$C$127</c:f>
              <c:strCache>
                <c:ptCount val="1"/>
                <c:pt idx="0">
                  <c:v>Christian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(VI)'!$V$127:$AJ$127</c:f>
            </c:numRef>
          </c:val>
          <c:smooth val="0"/>
        </c:ser>
        <c:ser>
          <c:idx val="12"/>
          <c:order val="11"/>
          <c:tx>
            <c:strRef>
              <c:f>'Total Violent Index (VI)'!$C$128</c:f>
              <c:strCache>
                <c:ptCount val="1"/>
                <c:pt idx="0">
                  <c:v>Clark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(VI)'!$V$128:$AJ$128</c:f>
            </c:numRef>
          </c:val>
          <c:smooth val="0"/>
        </c:ser>
        <c:ser>
          <c:idx val="13"/>
          <c:order val="12"/>
          <c:tx>
            <c:strRef>
              <c:f>'Total Violent Index (VI)'!$C$129</c:f>
              <c:strCache>
                <c:ptCount val="1"/>
                <c:pt idx="0">
                  <c:v>Clay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(VI)'!$V$129:$AJ$129</c:f>
            </c:numRef>
          </c:val>
          <c:smooth val="0"/>
        </c:ser>
        <c:ser>
          <c:idx val="14"/>
          <c:order val="13"/>
          <c:tx>
            <c:strRef>
              <c:f>'Total Violent Index (VI)'!$C$130</c:f>
              <c:strCache>
                <c:ptCount val="1"/>
                <c:pt idx="0">
                  <c:v>Clinton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(VI)'!$V$130:$AJ$130</c:f>
            </c:numRef>
          </c:val>
          <c:smooth val="0"/>
        </c:ser>
        <c:ser>
          <c:idx val="15"/>
          <c:order val="14"/>
          <c:tx>
            <c:strRef>
              <c:f>'Total Violent Index (VI)'!$C$131</c:f>
              <c:strCache>
                <c:ptCount val="1"/>
                <c:pt idx="0">
                  <c:v>Coles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(VI)'!$V$131:$AJ$131</c:f>
            </c:numRef>
          </c:val>
          <c:smooth val="0"/>
        </c:ser>
        <c:ser>
          <c:idx val="17"/>
          <c:order val="15"/>
          <c:tx>
            <c:strRef>
              <c:f>'Total Violent Index (VI)'!$C$133</c:f>
              <c:strCache>
                <c:ptCount val="1"/>
                <c:pt idx="0">
                  <c:v>Crawford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(VI)'!$V$133:$AJ$133</c:f>
            </c:numRef>
          </c:val>
          <c:smooth val="0"/>
        </c:ser>
        <c:ser>
          <c:idx val="18"/>
          <c:order val="16"/>
          <c:tx>
            <c:strRef>
              <c:f>'Total Violent Index (VI)'!$C$134</c:f>
              <c:strCache>
                <c:ptCount val="1"/>
                <c:pt idx="0">
                  <c:v>Cumberland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(VI)'!$V$134:$AJ$134</c:f>
            </c:numRef>
          </c:val>
          <c:smooth val="0"/>
        </c:ser>
        <c:ser>
          <c:idx val="19"/>
          <c:order val="17"/>
          <c:tx>
            <c:strRef>
              <c:f>'Total Violent Index (VI)'!$C$135</c:f>
              <c:strCache>
                <c:ptCount val="1"/>
                <c:pt idx="0">
                  <c:v>DeKalb</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(VI)'!$V$135:$AJ$135</c:f>
            </c:numRef>
          </c:val>
          <c:smooth val="0"/>
        </c:ser>
        <c:ser>
          <c:idx val="20"/>
          <c:order val="18"/>
          <c:tx>
            <c:strRef>
              <c:f>'Total Violent Index (VI)'!$C$136</c:f>
              <c:strCache>
                <c:ptCount val="1"/>
                <c:pt idx="0">
                  <c:v>De Witt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(VI)'!$V$136:$AJ$136</c:f>
            </c:numRef>
          </c:val>
          <c:smooth val="0"/>
        </c:ser>
        <c:ser>
          <c:idx val="21"/>
          <c:order val="19"/>
          <c:tx>
            <c:strRef>
              <c:f>'Total Violent Index (VI)'!$C$137</c:f>
              <c:strCache>
                <c:ptCount val="1"/>
                <c:pt idx="0">
                  <c:v>Douglas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(VI)'!$V$137:$AJ$137</c:f>
            </c:numRef>
          </c:val>
          <c:smooth val="0"/>
        </c:ser>
        <c:ser>
          <c:idx val="22"/>
          <c:order val="20"/>
          <c:tx>
            <c:strRef>
              <c:f>'Total Violent Index (VI)'!$C$138</c:f>
              <c:strCache>
                <c:ptCount val="1"/>
                <c:pt idx="0">
                  <c:v>DuPage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(VI)'!$V$138:$AJ$138</c:f>
            </c:numRef>
          </c:val>
          <c:smooth val="0"/>
        </c:ser>
        <c:ser>
          <c:idx val="23"/>
          <c:order val="21"/>
          <c:tx>
            <c:strRef>
              <c:f>'Total Violent Index (VI)'!$C$139</c:f>
              <c:strCache>
                <c:ptCount val="1"/>
                <c:pt idx="0">
                  <c:v>Edgar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(VI)'!$V$139:$AJ$139</c:f>
            </c:numRef>
          </c:val>
          <c:smooth val="0"/>
        </c:ser>
        <c:ser>
          <c:idx val="24"/>
          <c:order val="22"/>
          <c:tx>
            <c:strRef>
              <c:f>'Total Violent Index (VI)'!$C$140</c:f>
              <c:strCache>
                <c:ptCount val="1"/>
                <c:pt idx="0">
                  <c:v>Edwards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(VI)'!$V$140:$AJ$140</c:f>
            </c:numRef>
          </c:val>
          <c:smooth val="0"/>
        </c:ser>
        <c:ser>
          <c:idx val="25"/>
          <c:order val="23"/>
          <c:tx>
            <c:strRef>
              <c:f>'Total Violent Index (VI)'!$C$141</c:f>
              <c:strCache>
                <c:ptCount val="1"/>
                <c:pt idx="0">
                  <c:v>Effingham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(VI)'!$V$141:$AJ$141</c:f>
            </c:numRef>
          </c:val>
          <c:smooth val="0"/>
        </c:ser>
        <c:ser>
          <c:idx val="26"/>
          <c:order val="24"/>
          <c:tx>
            <c:strRef>
              <c:f>'Total Violent Index (VI)'!$C$142</c:f>
              <c:strCache>
                <c:ptCount val="1"/>
                <c:pt idx="0">
                  <c:v>Fayette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(VI)'!$V$142:$AJ$142</c:f>
            </c:numRef>
          </c:val>
          <c:smooth val="0"/>
        </c:ser>
        <c:ser>
          <c:idx val="27"/>
          <c:order val="25"/>
          <c:tx>
            <c:strRef>
              <c:f>'Total Violent Index (VI)'!$C$143</c:f>
              <c:strCache>
                <c:ptCount val="1"/>
                <c:pt idx="0">
                  <c:v>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(VI)'!$V$143:$AJ$143</c:f>
            </c:numRef>
          </c:val>
          <c:smooth val="0"/>
        </c:ser>
        <c:ser>
          <c:idx val="28"/>
          <c:order val="26"/>
          <c:tx>
            <c:strRef>
              <c:f>'Total Violent Index (VI)'!$C$144</c:f>
              <c:strCache>
                <c:ptCount val="1"/>
                <c:pt idx="0">
                  <c:v>Franklin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(VI)'!$V$144:$AJ$144</c:f>
            </c:numRef>
          </c:val>
          <c:smooth val="0"/>
        </c:ser>
        <c:ser>
          <c:idx val="29"/>
          <c:order val="27"/>
          <c:tx>
            <c:strRef>
              <c:f>'Total Violent Index (VI)'!$C$145</c:f>
              <c:strCache>
                <c:ptCount val="1"/>
                <c:pt idx="0">
                  <c:v>Fulton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(VI)'!$V$145:$AJ$145</c:f>
            </c:numRef>
          </c:val>
          <c:smooth val="0"/>
        </c:ser>
        <c:ser>
          <c:idx val="30"/>
          <c:order val="28"/>
          <c:tx>
            <c:strRef>
              <c:f>'Total Violent Index (VI)'!$C$146</c:f>
              <c:strCache>
                <c:ptCount val="1"/>
                <c:pt idx="0">
                  <c:v>Gallatin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(VI)'!$V$146:$AJ$146</c:f>
            </c:numRef>
          </c:val>
          <c:smooth val="0"/>
        </c:ser>
        <c:ser>
          <c:idx val="31"/>
          <c:order val="29"/>
          <c:tx>
            <c:strRef>
              <c:f>'Total Violent Index (VI)'!$C$147</c:f>
              <c:strCache>
                <c:ptCount val="1"/>
                <c:pt idx="0">
                  <c:v>Greene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(VI)'!$V$147:$AJ$147</c:f>
            </c:numRef>
          </c:val>
          <c:smooth val="0"/>
        </c:ser>
        <c:ser>
          <c:idx val="32"/>
          <c:order val="30"/>
          <c:tx>
            <c:strRef>
              <c:f>'Total Violent Index (VI)'!$C$148</c:f>
              <c:strCache>
                <c:ptCount val="1"/>
                <c:pt idx="0">
                  <c:v>Grundy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(VI)'!$V$148:$AJ$148</c:f>
            </c:numRef>
          </c:val>
          <c:smooth val="0"/>
        </c:ser>
        <c:ser>
          <c:idx val="33"/>
          <c:order val="31"/>
          <c:tx>
            <c:strRef>
              <c:f>'Total Violent Index (VI)'!$C$149</c:f>
              <c:strCache>
                <c:ptCount val="1"/>
                <c:pt idx="0">
                  <c:v>Hamilton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(VI)'!$V$149:$AJ$149</c:f>
            </c:numRef>
          </c:val>
          <c:smooth val="0"/>
        </c:ser>
        <c:ser>
          <c:idx val="34"/>
          <c:order val="32"/>
          <c:tx>
            <c:strRef>
              <c:f>'Total Violent Index (VI)'!$C$150</c:f>
              <c:strCache>
                <c:ptCount val="1"/>
                <c:pt idx="0">
                  <c:v>Hancock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(VI)'!$V$150:$AJ$150</c:f>
            </c:numRef>
          </c:val>
          <c:smooth val="0"/>
        </c:ser>
        <c:ser>
          <c:idx val="35"/>
          <c:order val="33"/>
          <c:tx>
            <c:strRef>
              <c:f>'Total Violent Index (VI)'!$C$151</c:f>
              <c:strCache>
                <c:ptCount val="1"/>
                <c:pt idx="0">
                  <c:v>Hardin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(VI)'!$V$151:$AJ$151</c:f>
            </c:numRef>
          </c:val>
          <c:smooth val="0"/>
        </c:ser>
        <c:ser>
          <c:idx val="36"/>
          <c:order val="34"/>
          <c:tx>
            <c:strRef>
              <c:f>'Total Violent Index (VI)'!$C$152</c:f>
              <c:strCache>
                <c:ptCount val="1"/>
                <c:pt idx="0">
                  <c:v>Henderson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(VI)'!$V$152:$AJ$152</c:f>
            </c:numRef>
          </c:val>
          <c:smooth val="0"/>
        </c:ser>
        <c:ser>
          <c:idx val="37"/>
          <c:order val="35"/>
          <c:tx>
            <c:strRef>
              <c:f>'Total Violent Index (VI)'!$C$153</c:f>
              <c:strCache>
                <c:ptCount val="1"/>
                <c:pt idx="0">
                  <c:v>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(VI)'!$V$153:$AJ$153</c:f>
            </c:numRef>
          </c:val>
          <c:smooth val="0"/>
        </c:ser>
        <c:ser>
          <c:idx val="38"/>
          <c:order val="36"/>
          <c:tx>
            <c:strRef>
              <c:f>'Total Violent Index (VI)'!$C$154</c:f>
              <c:strCache>
                <c:ptCount val="1"/>
                <c:pt idx="0">
                  <c:v>Iroquois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(VI)'!$V$154:$AJ$154</c:f>
            </c:numRef>
          </c:val>
          <c:smooth val="0"/>
        </c:ser>
        <c:ser>
          <c:idx val="39"/>
          <c:order val="37"/>
          <c:tx>
            <c:strRef>
              <c:f>'Total Violent Index (VI)'!$C$155</c:f>
              <c:strCache>
                <c:ptCount val="1"/>
                <c:pt idx="0">
                  <c:v>Jackson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(VI)'!$V$155:$AJ$155</c:f>
            </c:numRef>
          </c:val>
          <c:smooth val="0"/>
        </c:ser>
        <c:ser>
          <c:idx val="40"/>
          <c:order val="38"/>
          <c:tx>
            <c:strRef>
              <c:f>'Total Violent Index (VI)'!$C$156</c:f>
              <c:strCache>
                <c:ptCount val="1"/>
                <c:pt idx="0">
                  <c:v>Jasper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(VI)'!$V$156:$AJ$156</c:f>
            </c:numRef>
          </c:val>
          <c:smooth val="0"/>
        </c:ser>
        <c:ser>
          <c:idx val="41"/>
          <c:order val="39"/>
          <c:tx>
            <c:strRef>
              <c:f>'Total Violent Index (VI)'!$C$157</c:f>
              <c:strCache>
                <c:ptCount val="1"/>
                <c:pt idx="0">
                  <c:v>Jefferson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(VI)'!$V$157:$AJ$157</c:f>
            </c:numRef>
          </c:val>
          <c:smooth val="0"/>
        </c:ser>
        <c:ser>
          <c:idx val="42"/>
          <c:order val="40"/>
          <c:tx>
            <c:strRef>
              <c:f>'Total Violent Index (VI)'!$C$158</c:f>
              <c:strCache>
                <c:ptCount val="1"/>
                <c:pt idx="0">
                  <c:v>Jersey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(VI)'!$V$158:$AJ$158</c:f>
            </c:numRef>
          </c:val>
          <c:smooth val="0"/>
        </c:ser>
        <c:ser>
          <c:idx val="43"/>
          <c:order val="41"/>
          <c:tx>
            <c:strRef>
              <c:f>'Total Violent Index (VI)'!$C$159</c:f>
              <c:strCache>
                <c:ptCount val="1"/>
                <c:pt idx="0">
                  <c:v>Jo Daviess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(VI)'!$V$159:$AJ$159</c:f>
            </c:numRef>
          </c:val>
          <c:smooth val="0"/>
        </c:ser>
        <c:ser>
          <c:idx val="44"/>
          <c:order val="42"/>
          <c:tx>
            <c:strRef>
              <c:f>'Total Violent Index (VI)'!$C$160</c:f>
              <c:strCache>
                <c:ptCount val="1"/>
                <c:pt idx="0">
                  <c:v>Johnson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(VI)'!$V$160:$AJ$160</c:f>
            </c:numRef>
          </c:val>
          <c:smooth val="0"/>
        </c:ser>
        <c:ser>
          <c:idx val="47"/>
          <c:order val="43"/>
          <c:tx>
            <c:strRef>
              <c:f>'Total Violent Index (VI)'!$C$163</c:f>
              <c:strCache>
                <c:ptCount val="1"/>
                <c:pt idx="0">
                  <c:v>Kendall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(VI)'!$V$163:$AJ$163</c:f>
            </c:numRef>
          </c:val>
          <c:smooth val="0"/>
        </c:ser>
        <c:ser>
          <c:idx val="48"/>
          <c:order val="44"/>
          <c:tx>
            <c:strRef>
              <c:f>'Total Violent Index (VI)'!$C$164</c:f>
              <c:strCache>
                <c:ptCount val="1"/>
                <c:pt idx="0">
                  <c:v>Knox</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(VI)'!$V$164:$AJ$164</c:f>
            </c:numRef>
          </c:val>
          <c:smooth val="0"/>
        </c:ser>
        <c:ser>
          <c:idx val="50"/>
          <c:order val="45"/>
          <c:tx>
            <c:strRef>
              <c:f>'Total Violent Index (VI)'!$C$166</c:f>
              <c:strCache>
                <c:ptCount val="1"/>
                <c:pt idx="0">
                  <c:v>LaSalle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(VI)'!$V$166:$AJ$166</c:f>
            </c:numRef>
          </c:val>
          <c:smooth val="0"/>
        </c:ser>
        <c:ser>
          <c:idx val="51"/>
          <c:order val="46"/>
          <c:tx>
            <c:strRef>
              <c:f>'Total Violent Index (VI)'!$C$167</c:f>
              <c:strCache>
                <c:ptCount val="1"/>
                <c:pt idx="0">
                  <c:v>Lawrence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(VI)'!$V$167:$AJ$167</c:f>
            </c:numRef>
          </c:val>
          <c:smooth val="0"/>
        </c:ser>
        <c:ser>
          <c:idx val="52"/>
          <c:order val="47"/>
          <c:tx>
            <c:strRef>
              <c:f>'Total Violent Index (VI)'!$C$168</c:f>
              <c:strCache>
                <c:ptCount val="1"/>
                <c:pt idx="0">
                  <c:v>Lee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(VI)'!$V$168:$AJ$168</c:f>
            </c:numRef>
          </c:val>
          <c:smooth val="0"/>
        </c:ser>
        <c:ser>
          <c:idx val="53"/>
          <c:order val="48"/>
          <c:tx>
            <c:strRef>
              <c:f>'Total Violent Index (VI)'!$C$169</c:f>
              <c:strCache>
                <c:ptCount val="1"/>
                <c:pt idx="0">
                  <c:v>Livingston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(VI)'!$V$169:$AJ$169</c:f>
            </c:numRef>
          </c:val>
          <c:smooth val="0"/>
        </c:ser>
        <c:ser>
          <c:idx val="54"/>
          <c:order val="49"/>
          <c:tx>
            <c:strRef>
              <c:f>'Total Violent Index (VI)'!$C$170</c:f>
              <c:strCache>
                <c:ptCount val="1"/>
                <c:pt idx="0">
                  <c:v>Logan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(VI)'!$V$170:$AJ$170</c:f>
            </c:numRef>
          </c:val>
          <c:smooth val="0"/>
        </c:ser>
        <c:ser>
          <c:idx val="55"/>
          <c:order val="50"/>
          <c:tx>
            <c:strRef>
              <c:f>'Total Violent Index (VI)'!$C$171</c:f>
              <c:strCache>
                <c:ptCount val="1"/>
                <c:pt idx="0">
                  <c:v>McDonough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(VI)'!$V$171:$AJ$171</c:f>
            </c:numRef>
          </c:val>
          <c:smooth val="0"/>
        </c:ser>
        <c:ser>
          <c:idx val="56"/>
          <c:order val="51"/>
          <c:tx>
            <c:strRef>
              <c:f>'Total Violent Index (VI)'!$C$172</c:f>
              <c:strCache>
                <c:ptCount val="1"/>
                <c:pt idx="0">
                  <c:v>McHenry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(VI)'!$V$172:$AJ$172</c:f>
            </c:numRef>
          </c:val>
          <c:smooth val="0"/>
        </c:ser>
        <c:ser>
          <c:idx val="57"/>
          <c:order val="52"/>
          <c:tx>
            <c:strRef>
              <c:f>'Total Violent Index (VI)'!$C$173</c:f>
              <c:strCache>
                <c:ptCount val="1"/>
                <c:pt idx="0">
                  <c:v>McLean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(VI)'!$V$173:$AJ$173</c:f>
            </c:numRef>
          </c:val>
          <c:smooth val="0"/>
        </c:ser>
        <c:ser>
          <c:idx val="59"/>
          <c:order val="53"/>
          <c:tx>
            <c:strRef>
              <c:f>'Total Violent Index (VI)'!$C$175</c:f>
              <c:strCache>
                <c:ptCount val="1"/>
                <c:pt idx="0">
                  <c:v>Macoupin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(VI)'!$V$175:$AJ$175</c:f>
            </c:numRef>
          </c:val>
          <c:smooth val="0"/>
        </c:ser>
        <c:ser>
          <c:idx val="60"/>
          <c:order val="54"/>
          <c:tx>
            <c:strRef>
              <c:f>'Total Violent Index (VI)'!$C$176</c:f>
              <c:strCache>
                <c:ptCount val="1"/>
                <c:pt idx="0">
                  <c:v>Madison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(VI)'!$V$176:$AJ$176</c:f>
            </c:numRef>
          </c:val>
          <c:smooth val="0"/>
        </c:ser>
        <c:ser>
          <c:idx val="61"/>
          <c:order val="55"/>
          <c:tx>
            <c:strRef>
              <c:f>'Total Violent Index (VI)'!$C$177</c:f>
              <c:strCache>
                <c:ptCount val="1"/>
                <c:pt idx="0">
                  <c:v>Marion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(VI)'!$V$177:$AJ$177</c:f>
            </c:numRef>
          </c:val>
          <c:smooth val="0"/>
        </c:ser>
        <c:ser>
          <c:idx val="62"/>
          <c:order val="56"/>
          <c:tx>
            <c:strRef>
              <c:f>'Total Violent Index (VI)'!$C$178</c:f>
              <c:strCache>
                <c:ptCount val="1"/>
                <c:pt idx="0">
                  <c:v>Marshall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(VI)'!$V$178:$AJ$178</c:f>
            </c:numRef>
          </c:val>
          <c:smooth val="0"/>
        </c:ser>
        <c:ser>
          <c:idx val="63"/>
          <c:order val="57"/>
          <c:tx>
            <c:strRef>
              <c:f>'Total Violent Index (VI)'!$C$179</c:f>
              <c:strCache>
                <c:ptCount val="1"/>
                <c:pt idx="0">
                  <c:v>Mason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(VI)'!$V$179:$AJ$179</c:f>
            </c:numRef>
          </c:val>
          <c:smooth val="0"/>
        </c:ser>
        <c:ser>
          <c:idx val="64"/>
          <c:order val="58"/>
          <c:tx>
            <c:strRef>
              <c:f>'Total Violent Index (VI)'!$C$180</c:f>
              <c:strCache>
                <c:ptCount val="1"/>
                <c:pt idx="0">
                  <c:v>Massac</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(VI)'!$V$180:$AJ$180</c:f>
            </c:numRef>
          </c:val>
          <c:smooth val="0"/>
        </c:ser>
        <c:ser>
          <c:idx val="65"/>
          <c:order val="59"/>
          <c:tx>
            <c:strRef>
              <c:f>'Total Violent Index (VI)'!$C$181</c:f>
              <c:strCache>
                <c:ptCount val="1"/>
                <c:pt idx="0">
                  <c:v>Menard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(VI)'!$V$181:$AJ$181</c:f>
            </c:numRef>
          </c:val>
          <c:smooth val="0"/>
        </c:ser>
        <c:ser>
          <c:idx val="66"/>
          <c:order val="60"/>
          <c:tx>
            <c:strRef>
              <c:f>'Total Violent Index (VI)'!$C$182</c:f>
              <c:strCache>
                <c:ptCount val="1"/>
                <c:pt idx="0">
                  <c:v>Mercer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(VI)'!$V$182:$AJ$182</c:f>
            </c:numRef>
          </c:val>
          <c:smooth val="0"/>
        </c:ser>
        <c:ser>
          <c:idx val="67"/>
          <c:order val="61"/>
          <c:tx>
            <c:strRef>
              <c:f>'Total Violent Index (VI)'!$C$183</c:f>
              <c:strCache>
                <c:ptCount val="1"/>
                <c:pt idx="0">
                  <c:v>Monroe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(VI)'!$V$183:$AJ$183</c:f>
            </c:numRef>
          </c:val>
          <c:smooth val="0"/>
        </c:ser>
        <c:ser>
          <c:idx val="68"/>
          <c:order val="62"/>
          <c:tx>
            <c:strRef>
              <c:f>'Total Violent Index (VI)'!$C$184</c:f>
              <c:strCache>
                <c:ptCount val="1"/>
                <c:pt idx="0">
                  <c:v>Montgomery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(VI)'!$V$184:$AJ$184</c:f>
            </c:numRef>
          </c:val>
          <c:smooth val="0"/>
        </c:ser>
        <c:ser>
          <c:idx val="69"/>
          <c:order val="63"/>
          <c:tx>
            <c:strRef>
              <c:f>'Total Violent Index (VI)'!$C$185</c:f>
              <c:strCache>
                <c:ptCount val="1"/>
                <c:pt idx="0">
                  <c:v>Morgan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(VI)'!$V$185:$AJ$185</c:f>
            </c:numRef>
          </c:val>
          <c:smooth val="0"/>
        </c:ser>
        <c:ser>
          <c:idx val="70"/>
          <c:order val="64"/>
          <c:tx>
            <c:strRef>
              <c:f>'Total Violent Index (VI)'!$C$186</c:f>
              <c:strCache>
                <c:ptCount val="1"/>
                <c:pt idx="0">
                  <c:v>Moultrie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(VI)'!$V$186:$AJ$186</c:f>
            </c:numRef>
          </c:val>
          <c:smooth val="0"/>
        </c:ser>
        <c:ser>
          <c:idx val="71"/>
          <c:order val="65"/>
          <c:tx>
            <c:strRef>
              <c:f>'Total Violent Index (VI)'!$C$187</c:f>
              <c:strCache>
                <c:ptCount val="1"/>
                <c:pt idx="0">
                  <c:v>Ogle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(VI)'!$V$187:$AJ$187</c:f>
            </c:numRef>
          </c:val>
          <c:smooth val="0"/>
        </c:ser>
        <c:ser>
          <c:idx val="73"/>
          <c:order val="66"/>
          <c:tx>
            <c:strRef>
              <c:f>'Total Violent Index (VI)'!$C$189</c:f>
              <c:strCache>
                <c:ptCount val="1"/>
                <c:pt idx="0">
                  <c:v>Perry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(VI)'!$V$189:$AJ$189</c:f>
            </c:numRef>
          </c:val>
          <c:smooth val="0"/>
        </c:ser>
        <c:ser>
          <c:idx val="74"/>
          <c:order val="67"/>
          <c:tx>
            <c:strRef>
              <c:f>'Total Violent Index (VI)'!$C$190</c:f>
              <c:strCache>
                <c:ptCount val="1"/>
                <c:pt idx="0">
                  <c:v>Piatt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(VI)'!$V$190:$AJ$190</c:f>
            </c:numRef>
          </c:val>
          <c:smooth val="0"/>
        </c:ser>
        <c:ser>
          <c:idx val="75"/>
          <c:order val="68"/>
          <c:tx>
            <c:strRef>
              <c:f>'Total Violent Index (VI)'!$C$191</c:f>
              <c:strCache>
                <c:ptCount val="1"/>
                <c:pt idx="0">
                  <c:v>Pike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(VI)'!$V$191:$AJ$191</c:f>
            </c:numRef>
          </c:val>
          <c:smooth val="0"/>
        </c:ser>
        <c:ser>
          <c:idx val="76"/>
          <c:order val="69"/>
          <c:tx>
            <c:strRef>
              <c:f>'Total Violent Index (VI)'!$C$192</c:f>
              <c:strCache>
                <c:ptCount val="1"/>
                <c:pt idx="0">
                  <c:v>Pope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(VI)'!$V$192:$AJ$192</c:f>
            </c:numRef>
          </c:val>
          <c:smooth val="0"/>
        </c:ser>
        <c:ser>
          <c:idx val="77"/>
          <c:order val="70"/>
          <c:tx>
            <c:strRef>
              <c:f>'Total Violent Index (VI)'!$C$193</c:f>
              <c:strCache>
                <c:ptCount val="1"/>
                <c:pt idx="0">
                  <c:v>Pulaski</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(VI)'!$V$193:$AJ$193</c:f>
            </c:numRef>
          </c:val>
          <c:smooth val="0"/>
        </c:ser>
        <c:ser>
          <c:idx val="78"/>
          <c:order val="71"/>
          <c:tx>
            <c:strRef>
              <c:f>'Total Violent Index (VI)'!$C$194</c:f>
              <c:strCache>
                <c:ptCount val="1"/>
                <c:pt idx="0">
                  <c:v>Putnam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(VI)'!$V$194:$AJ$194</c:f>
            </c:numRef>
          </c:val>
          <c:smooth val="0"/>
        </c:ser>
        <c:ser>
          <c:idx val="79"/>
          <c:order val="72"/>
          <c:tx>
            <c:strRef>
              <c:f>'Total Violent Index (VI)'!$C$195</c:f>
              <c:strCache>
                <c:ptCount val="1"/>
                <c:pt idx="0">
                  <c:v>Randolph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(VI)'!$V$195:$AJ$195</c:f>
            </c:numRef>
          </c:val>
          <c:smooth val="0"/>
        </c:ser>
        <c:ser>
          <c:idx val="80"/>
          <c:order val="73"/>
          <c:tx>
            <c:strRef>
              <c:f>'Total Violent Index (VI)'!$C$196</c:f>
              <c:strCache>
                <c:ptCount val="1"/>
                <c:pt idx="0">
                  <c:v>Richland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(VI)'!$V$196:$AJ$196</c:f>
            </c:numRef>
          </c:val>
          <c:smooth val="0"/>
        </c:ser>
        <c:ser>
          <c:idx val="83"/>
          <c:order val="74"/>
          <c:tx>
            <c:strRef>
              <c:f>'Total Violent Index (VI)'!$C$199</c:f>
              <c:strCache>
                <c:ptCount val="1"/>
                <c:pt idx="0">
                  <c:v>Saline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(VI)'!$V$199:$AJ$199</c:f>
            </c:numRef>
          </c:val>
          <c:smooth val="0"/>
        </c:ser>
        <c:ser>
          <c:idx val="85"/>
          <c:order val="75"/>
          <c:tx>
            <c:strRef>
              <c:f>'Total Violent Index (VI)'!$C$201</c:f>
              <c:strCache>
                <c:ptCount val="1"/>
                <c:pt idx="0">
                  <c:v>Schuyler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(VI)'!$V$201:$AJ$201</c:f>
            </c:numRef>
          </c:val>
          <c:smooth val="0"/>
        </c:ser>
        <c:ser>
          <c:idx val="86"/>
          <c:order val="76"/>
          <c:tx>
            <c:strRef>
              <c:f>'Total Violent Index (VI)'!$C$202</c:f>
              <c:strCache>
                <c:ptCount val="1"/>
                <c:pt idx="0">
                  <c:v>Scott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(VI)'!$V$202:$AJ$202</c:f>
            </c:numRef>
          </c:val>
          <c:smooth val="0"/>
        </c:ser>
        <c:ser>
          <c:idx val="87"/>
          <c:order val="77"/>
          <c:tx>
            <c:strRef>
              <c:f>'Total Violent Index (VI)'!$C$203</c:f>
              <c:strCache>
                <c:ptCount val="1"/>
                <c:pt idx="0">
                  <c:v>Shelby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(VI)'!$V$203:$AJ$203</c:f>
            </c:numRef>
          </c:val>
          <c:smooth val="0"/>
        </c:ser>
        <c:ser>
          <c:idx val="88"/>
          <c:order val="78"/>
          <c:tx>
            <c:strRef>
              <c:f>'Total Violent Index (VI)'!$C$204</c:f>
              <c:strCache>
                <c:ptCount val="1"/>
                <c:pt idx="0">
                  <c:v>Stark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(VI)'!$V$204:$AJ$204</c:f>
            </c:numRef>
          </c:val>
          <c:smooth val="0"/>
        </c:ser>
        <c:ser>
          <c:idx val="89"/>
          <c:order val="79"/>
          <c:tx>
            <c:strRef>
              <c:f>'Total Violent Index (VI)'!$C$205</c:f>
              <c:strCache>
                <c:ptCount val="1"/>
                <c:pt idx="0">
                  <c:v>Stephenson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(VI)'!$V$205:$AJ$205</c:f>
            </c:numRef>
          </c:val>
          <c:smooth val="0"/>
        </c:ser>
        <c:ser>
          <c:idx val="90"/>
          <c:order val="80"/>
          <c:tx>
            <c:strRef>
              <c:f>'Total Violent Index (VI)'!$C$206</c:f>
              <c:strCache>
                <c:ptCount val="1"/>
                <c:pt idx="0">
                  <c:v>Tazewell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(VI)'!$V$206:$AJ$206</c:f>
            </c:numRef>
          </c:val>
          <c:smooth val="0"/>
        </c:ser>
        <c:ser>
          <c:idx val="91"/>
          <c:order val="81"/>
          <c:tx>
            <c:strRef>
              <c:f>'Total Violent Index (VI)'!$C$207</c:f>
              <c:strCache>
                <c:ptCount val="1"/>
                <c:pt idx="0">
                  <c:v>Union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(VI)'!$V$207:$AJ$207</c:f>
            </c:numRef>
          </c:val>
          <c:smooth val="0"/>
        </c:ser>
        <c:ser>
          <c:idx val="93"/>
          <c:order val="82"/>
          <c:tx>
            <c:strRef>
              <c:f>'Total Violent Index (VI)'!$C$209</c:f>
              <c:strCache>
                <c:ptCount val="1"/>
                <c:pt idx="0">
                  <c:v>Wabash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(VI)'!$V$209:$AJ$209</c:f>
            </c:numRef>
          </c:val>
          <c:smooth val="0"/>
        </c:ser>
        <c:ser>
          <c:idx val="94"/>
          <c:order val="83"/>
          <c:tx>
            <c:strRef>
              <c:f>'Total Violent Index (VI)'!$C$210</c:f>
              <c:strCache>
                <c:ptCount val="1"/>
                <c:pt idx="0">
                  <c:v>Warren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(VI)'!$V$210:$AJ$210</c:f>
            </c:numRef>
          </c:val>
          <c:smooth val="0"/>
        </c:ser>
        <c:ser>
          <c:idx val="95"/>
          <c:order val="84"/>
          <c:tx>
            <c:strRef>
              <c:f>'Total Violent Index (VI)'!$C$211</c:f>
              <c:strCache>
                <c:ptCount val="1"/>
                <c:pt idx="0">
                  <c:v>Washington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(VI)'!$V$211:$AJ$211</c:f>
            </c:numRef>
          </c:val>
          <c:smooth val="0"/>
        </c:ser>
        <c:ser>
          <c:idx val="96"/>
          <c:order val="85"/>
          <c:tx>
            <c:strRef>
              <c:f>'Total Violent Index (VI)'!$C$212</c:f>
              <c:strCache>
                <c:ptCount val="1"/>
                <c:pt idx="0">
                  <c:v>Wayne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(VI)'!$V$212:$AJ$212</c:f>
            </c:numRef>
          </c:val>
          <c:smooth val="0"/>
        </c:ser>
        <c:ser>
          <c:idx val="97"/>
          <c:order val="86"/>
          <c:tx>
            <c:strRef>
              <c:f>'Total Violent Index (VI)'!$C$213</c:f>
              <c:strCache>
                <c:ptCount val="1"/>
                <c:pt idx="0">
                  <c:v>White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(VI)'!$V$213:$AJ$213</c:f>
            </c:numRef>
          </c:val>
          <c:smooth val="0"/>
        </c:ser>
        <c:ser>
          <c:idx val="98"/>
          <c:order val="87"/>
          <c:tx>
            <c:strRef>
              <c:f>'Total Violent Index (VI)'!$C$214</c:f>
              <c:strCache>
                <c:ptCount val="1"/>
                <c:pt idx="0">
                  <c:v>Whiteside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(VI)'!$V$214:$AJ$214</c:f>
            </c:numRef>
          </c:val>
          <c:smooth val="0"/>
        </c:ser>
        <c:ser>
          <c:idx val="99"/>
          <c:order val="88"/>
          <c:tx>
            <c:strRef>
              <c:f>'Total Violent Index (VI)'!$C$215</c:f>
              <c:strCache>
                <c:ptCount val="1"/>
                <c:pt idx="0">
                  <c:v>Will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(VI)'!$V$215:$AJ$215</c:f>
            </c:numRef>
          </c:val>
          <c:smooth val="0"/>
        </c:ser>
        <c:ser>
          <c:idx val="100"/>
          <c:order val="89"/>
          <c:tx>
            <c:strRef>
              <c:f>'Total Violent Index (VI)'!$C$216</c:f>
              <c:strCache>
                <c:ptCount val="1"/>
                <c:pt idx="0">
                  <c:v>Williamson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(VI)'!$V$216:$AJ$216</c:f>
            </c:numRef>
          </c:val>
          <c:smooth val="0"/>
        </c:ser>
        <c:ser>
          <c:idx val="102"/>
          <c:order val="90"/>
          <c:tx>
            <c:strRef>
              <c:f>'Total Violent Index (VI)'!$C$218</c:f>
              <c:strCache>
                <c:ptCount val="1"/>
                <c:pt idx="0">
                  <c:v>Woodford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(VI)'!$V$218:$AJ$218</c:f>
            </c:numRef>
          </c:val>
          <c:smooth val="0"/>
        </c:ser>
        <c:ser>
          <c:idx val="103"/>
          <c:order val="91"/>
          <c:tx>
            <c:strRef>
              <c:f>'Total Violent Index (VI)'!$C$219</c:f>
              <c:strCache>
                <c:ptCount val="1"/>
                <c:pt idx="0">
                  <c:v>Illinois</c:v>
                </c:pt>
              </c:strCache>
            </c:strRef>
          </c:tx>
          <c:spPr>
            <a:ln>
              <a:solidFill>
                <a:schemeClr val="accent2"/>
              </a:solidFill>
            </a:ln>
          </c:spPr>
          <c:marker>
            <c:symbol val="triangle"/>
            <c:size val="5"/>
            <c:spPr>
              <a:solidFill>
                <a:schemeClr val="accent2"/>
              </a:solidFill>
              <a:ln>
                <a:solidFill>
                  <a:schemeClr val="accent2"/>
                </a:solidFill>
              </a:ln>
            </c:spPr>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(VI)'!$V$219:$AJ$219</c:f>
              <c:numCache>
                <c:formatCode>General</c:formatCode>
                <c:ptCount val="15"/>
                <c:pt idx="0">
                  <c:v>668.10000000000014</c:v>
                </c:pt>
                <c:pt idx="1">
                  <c:v>649.5</c:v>
                </c:pt>
                <c:pt idx="2">
                  <c:v>625</c:v>
                </c:pt>
                <c:pt idx="3">
                  <c:v>574.79999999999995</c:v>
                </c:pt>
                <c:pt idx="4">
                  <c:v>565.1</c:v>
                </c:pt>
                <c:pt idx="5">
                  <c:v>573.70000000000005</c:v>
                </c:pt>
                <c:pt idx="6">
                  <c:v>566.79999999999995</c:v>
                </c:pt>
                <c:pt idx="7">
                  <c:v>553.69999999999993</c:v>
                </c:pt>
                <c:pt idx="8">
                  <c:v>546.9</c:v>
                </c:pt>
                <c:pt idx="9">
                  <c:v>513.6</c:v>
                </c:pt>
                <c:pt idx="10">
                  <c:v>455.2</c:v>
                </c:pt>
                <c:pt idx="11">
                  <c:v>429.00000000000006</c:v>
                </c:pt>
                <c:pt idx="12">
                  <c:v>432.1</c:v>
                </c:pt>
                <c:pt idx="13">
                  <c:v>390.5</c:v>
                </c:pt>
                <c:pt idx="14">
                  <c:v>361.59999999999997</c:v>
                </c:pt>
              </c:numCache>
            </c:numRef>
          </c:val>
          <c:smooth val="0"/>
        </c:ser>
        <c:dLbls>
          <c:showLegendKey val="0"/>
          <c:showVal val="0"/>
          <c:showCatName val="0"/>
          <c:showSerName val="0"/>
          <c:showPercent val="0"/>
          <c:showBubbleSize val="0"/>
        </c:dLbls>
        <c:marker val="1"/>
        <c:smooth val="0"/>
        <c:axId val="175773184"/>
        <c:axId val="175775104"/>
      </c:lineChart>
      <c:catAx>
        <c:axId val="175773184"/>
        <c:scaling>
          <c:orientation val="minMax"/>
        </c:scaling>
        <c:delete val="0"/>
        <c:axPos val="b"/>
        <c:numFmt formatCode="General" sourceLinked="1"/>
        <c:majorTickMark val="none"/>
        <c:minorTickMark val="none"/>
        <c:tickLblPos val="nextTo"/>
        <c:crossAx val="175775104"/>
        <c:crosses val="autoZero"/>
        <c:auto val="1"/>
        <c:lblAlgn val="ctr"/>
        <c:lblOffset val="100"/>
        <c:tickLblSkip val="2"/>
        <c:noMultiLvlLbl val="0"/>
      </c:catAx>
      <c:valAx>
        <c:axId val="175775104"/>
        <c:scaling>
          <c:orientation val="minMax"/>
        </c:scaling>
        <c:delete val="0"/>
        <c:axPos val="l"/>
        <c:majorGridlines/>
        <c:numFmt formatCode="General" sourceLinked="1"/>
        <c:majorTickMark val="none"/>
        <c:minorTickMark val="none"/>
        <c:tickLblPos val="nextTo"/>
        <c:spPr>
          <a:ln w="9525">
            <a:noFill/>
          </a:ln>
        </c:spPr>
        <c:crossAx val="175773184"/>
        <c:crosses val="autoZero"/>
        <c:crossBetween val="between"/>
        <c:majorUnit val="200"/>
      </c:valAx>
    </c:plotArea>
    <c:plotVisOnly val="1"/>
    <c:dispBlanksAs val="gap"/>
    <c:showDLblsOverMax val="0"/>
  </c:chart>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Arrest Rate per 100,000 Persons</a:t>
            </a:r>
          </a:p>
          <a:p>
            <a:pPr>
              <a:defRPr sz="1600"/>
            </a:pPr>
            <a:endParaRPr lang="en-US" sz="1600"/>
          </a:p>
        </c:rich>
      </c:tx>
      <c:layout/>
      <c:overlay val="0"/>
    </c:title>
    <c:autoTitleDeleted val="0"/>
    <c:plotArea>
      <c:layout>
        <c:manualLayout>
          <c:layoutTarget val="inner"/>
          <c:xMode val="edge"/>
          <c:yMode val="edge"/>
          <c:x val="8.607174103237096E-2"/>
          <c:y val="0.23623869932925046"/>
          <c:w val="0.88337270341207352"/>
          <c:h val="0.64778142315543885"/>
        </c:manualLayout>
      </c:layout>
      <c:lineChart>
        <c:grouping val="standard"/>
        <c:varyColors val="0"/>
        <c:ser>
          <c:idx val="3"/>
          <c:order val="0"/>
          <c:tx>
            <c:strRef>
              <c:f>'VI arrest'!$C$126</c:f>
              <c:strCache>
                <c:ptCount val="1"/>
                <c:pt idx="0">
                  <c:v>Champaign</c:v>
                </c:pt>
              </c:strCache>
            </c:strRef>
          </c:tx>
          <c:marker>
            <c:symbol val="triangl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arrest'!$V$188:$AJ$188</c:f>
              <c:numCache>
                <c:formatCode>General</c:formatCode>
                <c:ptCount val="15"/>
                <c:pt idx="0">
                  <c:v>319.90000000000003</c:v>
                </c:pt>
                <c:pt idx="1">
                  <c:v>353.19999999999993</c:v>
                </c:pt>
                <c:pt idx="2">
                  <c:v>318</c:v>
                </c:pt>
                <c:pt idx="3">
                  <c:v>307.7</c:v>
                </c:pt>
                <c:pt idx="4">
                  <c:v>346.1</c:v>
                </c:pt>
                <c:pt idx="5">
                  <c:v>332.5</c:v>
                </c:pt>
                <c:pt idx="6">
                  <c:v>330.90000000000003</c:v>
                </c:pt>
                <c:pt idx="7">
                  <c:v>295.7</c:v>
                </c:pt>
                <c:pt idx="8">
                  <c:v>258.7</c:v>
                </c:pt>
                <c:pt idx="9">
                  <c:v>310.79999999999995</c:v>
                </c:pt>
                <c:pt idx="10">
                  <c:v>234.60000000000002</c:v>
                </c:pt>
                <c:pt idx="11">
                  <c:v>235.3</c:v>
                </c:pt>
                <c:pt idx="12">
                  <c:v>204.5</c:v>
                </c:pt>
                <c:pt idx="13">
                  <c:v>185.7</c:v>
                </c:pt>
                <c:pt idx="14">
                  <c:v>195.89999999999998</c:v>
                </c:pt>
              </c:numCache>
            </c:numRef>
          </c:val>
          <c:smooth val="0"/>
        </c:ser>
        <c:ser>
          <c:idx val="6"/>
          <c:order val="1"/>
          <c:tx>
            <c:strRef>
              <c:f>'VI arrest'!$C$219</c:f>
              <c:strCache>
                <c:ptCount val="1"/>
                <c:pt idx="0">
                  <c:v>Illinois</c:v>
                </c:pt>
              </c:strCache>
            </c:strRef>
          </c:tx>
          <c:marker>
            <c:symbol val="squar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arrest'!$V$219:$AJ$219</c:f>
              <c:numCache>
                <c:formatCode>General</c:formatCode>
                <c:ptCount val="15"/>
                <c:pt idx="0">
                  <c:v>219.4</c:v>
                </c:pt>
                <c:pt idx="1">
                  <c:v>213.3</c:v>
                </c:pt>
                <c:pt idx="2">
                  <c:v>211.4</c:v>
                </c:pt>
                <c:pt idx="3">
                  <c:v>206.7</c:v>
                </c:pt>
                <c:pt idx="4">
                  <c:v>206.2</c:v>
                </c:pt>
                <c:pt idx="5">
                  <c:v>213.00000000000003</c:v>
                </c:pt>
                <c:pt idx="6">
                  <c:v>202.1</c:v>
                </c:pt>
                <c:pt idx="7">
                  <c:v>193.60000000000002</c:v>
                </c:pt>
                <c:pt idx="8">
                  <c:v>189.79999999999998</c:v>
                </c:pt>
                <c:pt idx="9">
                  <c:v>177.8</c:v>
                </c:pt>
                <c:pt idx="10">
                  <c:v>141.19999999999999</c:v>
                </c:pt>
                <c:pt idx="11">
                  <c:v>130.19999999999999</c:v>
                </c:pt>
                <c:pt idx="12">
                  <c:v>122.5</c:v>
                </c:pt>
                <c:pt idx="13">
                  <c:v>117.69999999999999</c:v>
                </c:pt>
                <c:pt idx="14">
                  <c:v>112.69999999999999</c:v>
                </c:pt>
              </c:numCache>
            </c:numRef>
          </c:val>
          <c:smooth val="0"/>
        </c:ser>
        <c:dLbls>
          <c:showLegendKey val="0"/>
          <c:showVal val="0"/>
          <c:showCatName val="0"/>
          <c:showSerName val="0"/>
          <c:showPercent val="0"/>
          <c:showBubbleSize val="0"/>
        </c:dLbls>
        <c:marker val="1"/>
        <c:smooth val="0"/>
        <c:axId val="175395584"/>
        <c:axId val="175397120"/>
      </c:lineChart>
      <c:catAx>
        <c:axId val="175395584"/>
        <c:scaling>
          <c:orientation val="minMax"/>
        </c:scaling>
        <c:delete val="0"/>
        <c:axPos val="b"/>
        <c:numFmt formatCode="General" sourceLinked="1"/>
        <c:majorTickMark val="none"/>
        <c:minorTickMark val="none"/>
        <c:tickLblPos val="nextTo"/>
        <c:crossAx val="175397120"/>
        <c:crosses val="autoZero"/>
        <c:auto val="1"/>
        <c:lblAlgn val="ctr"/>
        <c:lblOffset val="100"/>
        <c:tickLblSkip val="2"/>
        <c:noMultiLvlLbl val="0"/>
      </c:catAx>
      <c:valAx>
        <c:axId val="175397120"/>
        <c:scaling>
          <c:orientation val="minMax"/>
        </c:scaling>
        <c:delete val="0"/>
        <c:axPos val="l"/>
        <c:majorGridlines/>
        <c:numFmt formatCode="General" sourceLinked="1"/>
        <c:majorTickMark val="none"/>
        <c:minorTickMark val="none"/>
        <c:tickLblPos val="nextTo"/>
        <c:spPr>
          <a:ln w="9525">
            <a:noFill/>
          </a:ln>
        </c:spPr>
        <c:crossAx val="175395584"/>
        <c:crosses val="autoZero"/>
        <c:crossBetween val="between"/>
        <c:majorUnit val="100"/>
      </c:valAx>
    </c:plotArea>
    <c:plotVisOnly val="1"/>
    <c:dispBlanksAs val="gap"/>
    <c:showDLblsOverMax val="0"/>
  </c:chart>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Murder</a:t>
            </a:r>
            <a:r>
              <a:rPr lang="en-US" sz="1600" baseline="0"/>
              <a:t> Rate per 100,000 Persons, </a:t>
            </a:r>
          </a:p>
          <a:p>
            <a:pPr>
              <a:defRPr sz="1600"/>
            </a:pPr>
            <a:r>
              <a:rPr lang="en-US" sz="1600" baseline="0"/>
              <a:t>1997 - 2014</a:t>
            </a:r>
            <a:endParaRPr lang="en-US" sz="1600"/>
          </a:p>
        </c:rich>
      </c:tx>
      <c:layout>
        <c:manualLayout>
          <c:xMode val="edge"/>
          <c:yMode val="edge"/>
          <c:x val="0.12280555555555553"/>
          <c:y val="0"/>
        </c:manualLayout>
      </c:layout>
      <c:overlay val="0"/>
    </c:title>
    <c:autoTitleDeleted val="0"/>
    <c:plotArea>
      <c:layout>
        <c:manualLayout>
          <c:layoutTarget val="inner"/>
          <c:xMode val="edge"/>
          <c:yMode val="edge"/>
          <c:x val="7.1988407699037624E-2"/>
          <c:y val="0.21783573928258967"/>
          <c:w val="0.88401990376202977"/>
          <c:h val="0.56394867308253127"/>
        </c:manualLayout>
      </c:layout>
      <c:lineChart>
        <c:grouping val="standard"/>
        <c:varyColors val="0"/>
        <c:ser>
          <c:idx val="1"/>
          <c:order val="0"/>
          <c:tx>
            <c:strRef>
              <c:f>'murder_agg bat'!$C$7</c:f>
              <c:strCache>
                <c:ptCount val="1"/>
                <c:pt idx="0">
                  <c:v>Adams</c:v>
                </c:pt>
              </c:strCache>
            </c:strRef>
          </c:tx>
          <c:cat>
            <c:numRef>
              <c:f>'murder_agg bat'!$S$116:$AJ$116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bat'!$D$7:$AJ$7</c:f>
            </c:numRef>
          </c:val>
          <c:smooth val="0"/>
        </c:ser>
        <c:ser>
          <c:idx val="2"/>
          <c:order val="1"/>
          <c:tx>
            <c:strRef>
              <c:f>'murder_agg bat'!$C$8</c:f>
              <c:strCache>
                <c:ptCount val="1"/>
                <c:pt idx="0">
                  <c:v>Alexander</c:v>
                </c:pt>
              </c:strCache>
            </c:strRef>
          </c:tx>
          <c:cat>
            <c:numRef>
              <c:f>'murder_agg bat'!$S$116:$AJ$116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bat'!$D$8:$AJ$8</c:f>
            </c:numRef>
          </c:val>
          <c:smooth val="0"/>
        </c:ser>
        <c:ser>
          <c:idx val="3"/>
          <c:order val="2"/>
          <c:tx>
            <c:strRef>
              <c:f>'murder_agg bat'!$C$9</c:f>
              <c:strCache>
                <c:ptCount val="1"/>
                <c:pt idx="0">
                  <c:v>Bond</c:v>
                </c:pt>
              </c:strCache>
            </c:strRef>
          </c:tx>
          <c:cat>
            <c:numRef>
              <c:f>'murder_agg bat'!$S$116:$AJ$116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bat'!$D$9:$AJ$9</c:f>
            </c:numRef>
          </c:val>
          <c:smooth val="0"/>
        </c:ser>
        <c:ser>
          <c:idx val="4"/>
          <c:order val="3"/>
          <c:tx>
            <c:strRef>
              <c:f>'murder_agg bat'!$C$10</c:f>
              <c:strCache>
                <c:ptCount val="1"/>
                <c:pt idx="0">
                  <c:v>Boone</c:v>
                </c:pt>
              </c:strCache>
            </c:strRef>
          </c:tx>
          <c:cat>
            <c:numRef>
              <c:f>'murder_agg bat'!$S$116:$AJ$116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bat'!$D$10:$AJ$10</c:f>
            </c:numRef>
          </c:val>
          <c:smooth val="0"/>
        </c:ser>
        <c:ser>
          <c:idx val="5"/>
          <c:order val="4"/>
          <c:tx>
            <c:strRef>
              <c:f>'murder_agg bat'!$C$11</c:f>
              <c:strCache>
                <c:ptCount val="1"/>
                <c:pt idx="0">
                  <c:v>Brown</c:v>
                </c:pt>
              </c:strCache>
            </c:strRef>
          </c:tx>
          <c:cat>
            <c:numRef>
              <c:f>'murder_agg bat'!$S$116:$AJ$116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bat'!$D$11:$AJ$11</c:f>
            </c:numRef>
          </c:val>
          <c:smooth val="0"/>
        </c:ser>
        <c:ser>
          <c:idx val="6"/>
          <c:order val="5"/>
          <c:tx>
            <c:strRef>
              <c:f>'murder_agg bat'!$C$12</c:f>
              <c:strCache>
                <c:ptCount val="1"/>
                <c:pt idx="0">
                  <c:v>Bureau</c:v>
                </c:pt>
              </c:strCache>
            </c:strRef>
          </c:tx>
          <c:cat>
            <c:numRef>
              <c:f>'murder_agg bat'!$S$116:$AJ$116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bat'!$D$12:$AJ$12</c:f>
            </c:numRef>
          </c:val>
          <c:smooth val="0"/>
        </c:ser>
        <c:ser>
          <c:idx val="7"/>
          <c:order val="6"/>
          <c:tx>
            <c:strRef>
              <c:f>'murder_agg bat'!$C$13</c:f>
              <c:strCache>
                <c:ptCount val="1"/>
                <c:pt idx="0">
                  <c:v>Calhoun</c:v>
                </c:pt>
              </c:strCache>
            </c:strRef>
          </c:tx>
          <c:cat>
            <c:numRef>
              <c:f>'murder_agg bat'!$S$116:$AJ$116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bat'!$D$13:$AJ$13</c:f>
            </c:numRef>
          </c:val>
          <c:smooth val="0"/>
        </c:ser>
        <c:ser>
          <c:idx val="8"/>
          <c:order val="7"/>
          <c:tx>
            <c:strRef>
              <c:f>'murder_agg bat'!$C$14</c:f>
              <c:strCache>
                <c:ptCount val="1"/>
                <c:pt idx="0">
                  <c:v>Carroll</c:v>
                </c:pt>
              </c:strCache>
            </c:strRef>
          </c:tx>
          <c:cat>
            <c:numRef>
              <c:f>'murder_agg bat'!$S$116:$AJ$116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bat'!$D$14:$AJ$14</c:f>
            </c:numRef>
          </c:val>
          <c:smooth val="0"/>
        </c:ser>
        <c:ser>
          <c:idx val="9"/>
          <c:order val="8"/>
          <c:tx>
            <c:strRef>
              <c:f>'murder_agg bat'!$C$15</c:f>
              <c:strCache>
                <c:ptCount val="1"/>
                <c:pt idx="0">
                  <c:v>Cass</c:v>
                </c:pt>
              </c:strCache>
            </c:strRef>
          </c:tx>
          <c:cat>
            <c:numRef>
              <c:f>'murder_agg bat'!$S$116:$AJ$116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bat'!$D$15:$AJ$15</c:f>
            </c:numRef>
          </c:val>
          <c:smooth val="0"/>
        </c:ser>
        <c:ser>
          <c:idx val="10"/>
          <c:order val="9"/>
          <c:tx>
            <c:strRef>
              <c:f>'murder_agg bat'!$C$188</c:f>
              <c:strCache>
                <c:ptCount val="1"/>
                <c:pt idx="0">
                  <c:v>Peoria</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bat'!$S$116:$AJ$116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bat'!$S$188:$AJ$188</c:f>
              <c:numCache>
                <c:formatCode>General</c:formatCode>
                <c:ptCount val="18"/>
                <c:pt idx="0">
                  <c:v>6</c:v>
                </c:pt>
                <c:pt idx="1">
                  <c:v>3.3</c:v>
                </c:pt>
                <c:pt idx="2">
                  <c:v>8.1999999999999993</c:v>
                </c:pt>
                <c:pt idx="3">
                  <c:v>7.6</c:v>
                </c:pt>
                <c:pt idx="4">
                  <c:v>8.8000000000000007</c:v>
                </c:pt>
                <c:pt idx="5">
                  <c:v>7.7</c:v>
                </c:pt>
                <c:pt idx="6">
                  <c:v>4.9000000000000004</c:v>
                </c:pt>
                <c:pt idx="7">
                  <c:v>8.8000000000000007</c:v>
                </c:pt>
                <c:pt idx="8">
                  <c:v>9.3000000000000007</c:v>
                </c:pt>
                <c:pt idx="9">
                  <c:v>10.9</c:v>
                </c:pt>
                <c:pt idx="10">
                  <c:v>9.1999999999999993</c:v>
                </c:pt>
                <c:pt idx="11">
                  <c:v>4.3</c:v>
                </c:pt>
                <c:pt idx="12">
                  <c:v>10.7</c:v>
                </c:pt>
                <c:pt idx="13">
                  <c:v>13.4</c:v>
                </c:pt>
                <c:pt idx="14">
                  <c:v>10.7</c:v>
                </c:pt>
                <c:pt idx="15">
                  <c:v>7.5</c:v>
                </c:pt>
                <c:pt idx="16">
                  <c:v>8.5</c:v>
                </c:pt>
                <c:pt idx="17">
                  <c:v>3.7</c:v>
                </c:pt>
              </c:numCache>
            </c:numRef>
          </c:val>
          <c:smooth val="0"/>
        </c:ser>
        <c:dLbls>
          <c:showLegendKey val="0"/>
          <c:showVal val="0"/>
          <c:showCatName val="0"/>
          <c:showSerName val="0"/>
          <c:showPercent val="0"/>
          <c:showBubbleSize val="0"/>
        </c:dLbls>
        <c:marker val="1"/>
        <c:smooth val="0"/>
        <c:axId val="176160768"/>
        <c:axId val="176162304"/>
      </c:lineChart>
      <c:catAx>
        <c:axId val="176160768"/>
        <c:scaling>
          <c:orientation val="minMax"/>
        </c:scaling>
        <c:delete val="0"/>
        <c:axPos val="b"/>
        <c:numFmt formatCode="General" sourceLinked="1"/>
        <c:majorTickMark val="none"/>
        <c:minorTickMark val="none"/>
        <c:tickLblPos val="nextTo"/>
        <c:crossAx val="176162304"/>
        <c:crosses val="autoZero"/>
        <c:auto val="1"/>
        <c:lblAlgn val="ctr"/>
        <c:lblOffset val="100"/>
        <c:tickLblSkip val="2"/>
        <c:noMultiLvlLbl val="0"/>
      </c:catAx>
      <c:valAx>
        <c:axId val="176162304"/>
        <c:scaling>
          <c:orientation val="minMax"/>
        </c:scaling>
        <c:delete val="0"/>
        <c:axPos val="l"/>
        <c:majorGridlines/>
        <c:numFmt formatCode="General" sourceLinked="1"/>
        <c:majorTickMark val="none"/>
        <c:minorTickMark val="none"/>
        <c:tickLblPos val="nextTo"/>
        <c:spPr>
          <a:ln w="9525">
            <a:noFill/>
          </a:ln>
        </c:spPr>
        <c:crossAx val="17616076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Aggravated Assault</a:t>
            </a:r>
            <a:r>
              <a:rPr lang="en-US" sz="1600" baseline="0" dirty="0"/>
              <a:t> </a:t>
            </a:r>
            <a:r>
              <a:rPr lang="en-US" sz="1600" baseline="0" dirty="0" smtClean="0"/>
              <a:t>Rate </a:t>
            </a:r>
            <a:r>
              <a:rPr lang="en-US" sz="1600" baseline="0" dirty="0"/>
              <a:t>per 100,000 Persons, 1997 - 2014</a:t>
            </a:r>
            <a:endParaRPr lang="en-US" sz="1600" dirty="0"/>
          </a:p>
        </c:rich>
      </c:tx>
      <c:layout>
        <c:manualLayout>
          <c:xMode val="edge"/>
          <c:yMode val="edge"/>
          <c:x val="0.13947222222222219"/>
          <c:y val="0"/>
        </c:manualLayout>
      </c:layout>
      <c:overlay val="0"/>
    </c:title>
    <c:autoTitleDeleted val="0"/>
    <c:plotArea>
      <c:layout>
        <c:manualLayout>
          <c:layoutTarget val="inner"/>
          <c:xMode val="edge"/>
          <c:yMode val="edge"/>
          <c:x val="8.607174103237096E-2"/>
          <c:y val="0.21783573928258967"/>
          <c:w val="0.87269925634295709"/>
          <c:h val="0.58709682123067952"/>
        </c:manualLayout>
      </c:layout>
      <c:lineChart>
        <c:grouping val="standard"/>
        <c:varyColors val="0"/>
        <c:ser>
          <c:idx val="1"/>
          <c:order val="0"/>
          <c:tx>
            <c:strRef>
              <c:f>'murder_agg bat'!$C$7</c:f>
              <c:strCache>
                <c:ptCount val="1"/>
                <c:pt idx="0">
                  <c:v>Adams</c:v>
                </c:pt>
              </c:strCache>
            </c:strRef>
          </c:tx>
          <c:cat>
            <c:numRef>
              <c:f>'murder_agg bat'!$BD$116:$BU$116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bat'!$D$7:$AJ$7</c:f>
            </c:numRef>
          </c:val>
          <c:smooth val="0"/>
        </c:ser>
        <c:ser>
          <c:idx val="2"/>
          <c:order val="1"/>
          <c:tx>
            <c:strRef>
              <c:f>'murder_agg bat'!$C$8</c:f>
              <c:strCache>
                <c:ptCount val="1"/>
                <c:pt idx="0">
                  <c:v>Alexander</c:v>
                </c:pt>
              </c:strCache>
            </c:strRef>
          </c:tx>
          <c:cat>
            <c:numRef>
              <c:f>'murder_agg bat'!$BD$116:$BU$116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bat'!$D$8:$AJ$8</c:f>
            </c:numRef>
          </c:val>
          <c:smooth val="0"/>
        </c:ser>
        <c:ser>
          <c:idx val="3"/>
          <c:order val="2"/>
          <c:tx>
            <c:strRef>
              <c:f>'murder_agg bat'!$C$9</c:f>
              <c:strCache>
                <c:ptCount val="1"/>
                <c:pt idx="0">
                  <c:v>Bond</c:v>
                </c:pt>
              </c:strCache>
            </c:strRef>
          </c:tx>
          <c:cat>
            <c:numRef>
              <c:f>'murder_agg bat'!$BD$116:$BU$116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bat'!$D$9:$AJ$9</c:f>
            </c:numRef>
          </c:val>
          <c:smooth val="0"/>
        </c:ser>
        <c:ser>
          <c:idx val="4"/>
          <c:order val="3"/>
          <c:tx>
            <c:strRef>
              <c:f>'murder_agg bat'!$C$10</c:f>
              <c:strCache>
                <c:ptCount val="1"/>
                <c:pt idx="0">
                  <c:v>Boone</c:v>
                </c:pt>
              </c:strCache>
            </c:strRef>
          </c:tx>
          <c:cat>
            <c:numRef>
              <c:f>'murder_agg bat'!$BD$116:$BU$116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bat'!$D$10:$AJ$10</c:f>
            </c:numRef>
          </c:val>
          <c:smooth val="0"/>
        </c:ser>
        <c:ser>
          <c:idx val="5"/>
          <c:order val="4"/>
          <c:tx>
            <c:strRef>
              <c:f>'murder_agg bat'!$C$11</c:f>
              <c:strCache>
                <c:ptCount val="1"/>
                <c:pt idx="0">
                  <c:v>Brown</c:v>
                </c:pt>
              </c:strCache>
            </c:strRef>
          </c:tx>
          <c:cat>
            <c:numRef>
              <c:f>'murder_agg bat'!$BD$116:$BU$116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bat'!$D$11:$AJ$11</c:f>
            </c:numRef>
          </c:val>
          <c:smooth val="0"/>
        </c:ser>
        <c:ser>
          <c:idx val="6"/>
          <c:order val="5"/>
          <c:tx>
            <c:strRef>
              <c:f>'murder_agg bat'!$C$12</c:f>
              <c:strCache>
                <c:ptCount val="1"/>
                <c:pt idx="0">
                  <c:v>Bureau</c:v>
                </c:pt>
              </c:strCache>
            </c:strRef>
          </c:tx>
          <c:cat>
            <c:numRef>
              <c:f>'murder_agg bat'!$BD$116:$BU$116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bat'!$D$12:$AJ$12</c:f>
            </c:numRef>
          </c:val>
          <c:smooth val="0"/>
        </c:ser>
        <c:ser>
          <c:idx val="7"/>
          <c:order val="6"/>
          <c:tx>
            <c:strRef>
              <c:f>'murder_agg bat'!$C$13</c:f>
              <c:strCache>
                <c:ptCount val="1"/>
                <c:pt idx="0">
                  <c:v>Calhoun</c:v>
                </c:pt>
              </c:strCache>
            </c:strRef>
          </c:tx>
          <c:cat>
            <c:numRef>
              <c:f>'murder_agg bat'!$BD$116:$BU$116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bat'!$D$13:$AJ$13</c:f>
            </c:numRef>
          </c:val>
          <c:smooth val="0"/>
        </c:ser>
        <c:ser>
          <c:idx val="8"/>
          <c:order val="7"/>
          <c:tx>
            <c:strRef>
              <c:f>'murder_agg bat'!$C$14</c:f>
              <c:strCache>
                <c:ptCount val="1"/>
                <c:pt idx="0">
                  <c:v>Carroll</c:v>
                </c:pt>
              </c:strCache>
            </c:strRef>
          </c:tx>
          <c:cat>
            <c:numRef>
              <c:f>'murder_agg bat'!$BD$116:$BU$116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bat'!$D$14:$AJ$14</c:f>
            </c:numRef>
          </c:val>
          <c:smooth val="0"/>
        </c:ser>
        <c:ser>
          <c:idx val="9"/>
          <c:order val="8"/>
          <c:tx>
            <c:strRef>
              <c:f>'murder_agg bat'!$C$15</c:f>
              <c:strCache>
                <c:ptCount val="1"/>
                <c:pt idx="0">
                  <c:v>Cass</c:v>
                </c:pt>
              </c:strCache>
            </c:strRef>
          </c:tx>
          <c:cat>
            <c:numRef>
              <c:f>'murder_agg bat'!$BD$116:$BU$116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bat'!$D$15:$AJ$15</c:f>
            </c:numRef>
          </c:val>
          <c:smooth val="0"/>
        </c:ser>
        <c:ser>
          <c:idx val="10"/>
          <c:order val="9"/>
          <c:tx>
            <c:strRef>
              <c:f>'murder_agg bat'!$AN$188</c:f>
              <c:strCache>
                <c:ptCount val="1"/>
                <c:pt idx="0">
                  <c:v>Peoria</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bat'!$BD$116:$BU$116</c:f>
              <c:numCache>
                <c:formatCode>General</c:formatCode>
                <c:ptCount val="18"/>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numCache>
            </c:numRef>
          </c:cat>
          <c:val>
            <c:numRef>
              <c:f>'murder_agg bat'!$BD$188:$BU$188</c:f>
              <c:numCache>
                <c:formatCode>General</c:formatCode>
                <c:ptCount val="18"/>
                <c:pt idx="0">
                  <c:v>531</c:v>
                </c:pt>
                <c:pt idx="1">
                  <c:v>440.7</c:v>
                </c:pt>
                <c:pt idx="2">
                  <c:v>495.5</c:v>
                </c:pt>
                <c:pt idx="3">
                  <c:v>437.8</c:v>
                </c:pt>
                <c:pt idx="4">
                  <c:v>430.5</c:v>
                </c:pt>
                <c:pt idx="5">
                  <c:v>414.9</c:v>
                </c:pt>
                <c:pt idx="6">
                  <c:v>380.6</c:v>
                </c:pt>
                <c:pt idx="7">
                  <c:v>450.1</c:v>
                </c:pt>
                <c:pt idx="8">
                  <c:v>462.6</c:v>
                </c:pt>
                <c:pt idx="9">
                  <c:v>454.6</c:v>
                </c:pt>
                <c:pt idx="10">
                  <c:v>415.7</c:v>
                </c:pt>
                <c:pt idx="11">
                  <c:v>385.8</c:v>
                </c:pt>
                <c:pt idx="12">
                  <c:v>436.5</c:v>
                </c:pt>
                <c:pt idx="13">
                  <c:v>385.5</c:v>
                </c:pt>
                <c:pt idx="14">
                  <c:v>361.6</c:v>
                </c:pt>
                <c:pt idx="15">
                  <c:v>385.7</c:v>
                </c:pt>
                <c:pt idx="16">
                  <c:v>310.3</c:v>
                </c:pt>
                <c:pt idx="17">
                  <c:v>294.7</c:v>
                </c:pt>
              </c:numCache>
            </c:numRef>
          </c:val>
          <c:smooth val="0"/>
        </c:ser>
        <c:dLbls>
          <c:showLegendKey val="0"/>
          <c:showVal val="0"/>
          <c:showCatName val="0"/>
          <c:showSerName val="0"/>
          <c:showPercent val="0"/>
          <c:showBubbleSize val="0"/>
        </c:dLbls>
        <c:marker val="1"/>
        <c:smooth val="0"/>
        <c:axId val="176207360"/>
        <c:axId val="176208896"/>
      </c:lineChart>
      <c:catAx>
        <c:axId val="176207360"/>
        <c:scaling>
          <c:orientation val="minMax"/>
        </c:scaling>
        <c:delete val="0"/>
        <c:axPos val="b"/>
        <c:numFmt formatCode="General" sourceLinked="1"/>
        <c:majorTickMark val="none"/>
        <c:minorTickMark val="none"/>
        <c:tickLblPos val="nextTo"/>
        <c:crossAx val="176208896"/>
        <c:crosses val="autoZero"/>
        <c:auto val="1"/>
        <c:lblAlgn val="ctr"/>
        <c:lblOffset val="100"/>
        <c:tickLblSkip val="2"/>
        <c:noMultiLvlLbl val="0"/>
      </c:catAx>
      <c:valAx>
        <c:axId val="176208896"/>
        <c:scaling>
          <c:orientation val="minMax"/>
        </c:scaling>
        <c:delete val="0"/>
        <c:axPos val="l"/>
        <c:majorGridlines/>
        <c:numFmt formatCode="General" sourceLinked="1"/>
        <c:majorTickMark val="none"/>
        <c:minorTickMark val="none"/>
        <c:tickLblPos val="nextTo"/>
        <c:spPr>
          <a:ln w="9525">
            <a:noFill/>
          </a:ln>
        </c:spPr>
        <c:crossAx val="176207360"/>
        <c:crosses val="autoZero"/>
        <c:crossBetween val="between"/>
      </c:valAx>
    </c:plotArea>
    <c:legend>
      <c:legendPos val="b"/>
      <c:layout>
        <c:manualLayout>
          <c:xMode val="edge"/>
          <c:yMode val="edge"/>
          <c:x val="0.14588473315835521"/>
          <c:y val="0.90702354913969085"/>
          <c:w val="0.71378608923884512"/>
          <c:h val="8.3717191601049873E-2"/>
        </c:manualLayout>
      </c:layout>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0.81594</cdr:x>
      <cdr:y>0.39034</cdr:y>
    </cdr:from>
    <cdr:to>
      <cdr:x>0.97541</cdr:x>
      <cdr:y>0.46593</cdr:y>
    </cdr:to>
    <cdr:sp macro="" textlink="">
      <cdr:nvSpPr>
        <cdr:cNvPr id="2" name="TextBox 1"/>
        <cdr:cNvSpPr txBox="1"/>
      </cdr:nvSpPr>
      <cdr:spPr>
        <a:xfrm xmlns:a="http://schemas.openxmlformats.org/drawingml/2006/main">
          <a:off x="3792652" y="1180475"/>
          <a:ext cx="741248" cy="22859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r"/>
          <a:r>
            <a:rPr lang="en-US" sz="1100" dirty="0"/>
            <a:t>Peoria</a:t>
          </a:r>
        </a:p>
      </cdr:txBody>
    </cdr:sp>
  </cdr:relSizeAnchor>
  <cdr:relSizeAnchor xmlns:cdr="http://schemas.openxmlformats.org/drawingml/2006/chartDrawing">
    <cdr:from>
      <cdr:x>0.80139</cdr:x>
      <cdr:y>0.64357</cdr:y>
    </cdr:from>
    <cdr:to>
      <cdr:x>0.98664</cdr:x>
      <cdr:y>0.70394</cdr:y>
    </cdr:to>
    <cdr:sp macro="" textlink="">
      <cdr:nvSpPr>
        <cdr:cNvPr id="3" name="TextBox 1"/>
        <cdr:cNvSpPr txBox="1"/>
      </cdr:nvSpPr>
      <cdr:spPr>
        <a:xfrm xmlns:a="http://schemas.openxmlformats.org/drawingml/2006/main">
          <a:off x="4381500" y="1946275"/>
          <a:ext cx="1012825" cy="1825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t>Illinois</a:t>
          </a:r>
        </a:p>
      </cdr:txBody>
    </cdr:sp>
  </cdr:relSizeAnchor>
</c:userShapes>
</file>

<file path=ppt/drawings/drawing2.xml><?xml version="1.0" encoding="utf-8"?>
<c:userShapes xmlns:c="http://schemas.openxmlformats.org/drawingml/2006/chart">
  <cdr:relSizeAnchor xmlns:cdr="http://schemas.openxmlformats.org/drawingml/2006/chartDrawing">
    <cdr:from>
      <cdr:x>0.65625</cdr:x>
      <cdr:y>0.45105</cdr:y>
    </cdr:from>
    <cdr:to>
      <cdr:x>0.96666</cdr:x>
      <cdr:y>0.5313</cdr:y>
    </cdr:to>
    <cdr:sp macro="" textlink="">
      <cdr:nvSpPr>
        <cdr:cNvPr id="2" name="TextBox 1"/>
        <cdr:cNvSpPr txBox="1"/>
      </cdr:nvSpPr>
      <cdr:spPr>
        <a:xfrm xmlns:a="http://schemas.openxmlformats.org/drawingml/2006/main">
          <a:off x="3000390" y="1338271"/>
          <a:ext cx="1419195" cy="23810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r"/>
          <a:r>
            <a:rPr lang="en-US" sz="1100"/>
            <a:t>Peoria</a:t>
          </a:r>
        </a:p>
      </cdr:txBody>
    </cdr:sp>
  </cdr:relSizeAnchor>
  <cdr:relSizeAnchor xmlns:cdr="http://schemas.openxmlformats.org/drawingml/2006/chartDrawing">
    <cdr:from>
      <cdr:x>0.64236</cdr:x>
      <cdr:y>0.73943</cdr:y>
    </cdr:from>
    <cdr:to>
      <cdr:x>0.95278</cdr:x>
      <cdr:y>0.81969</cdr:y>
    </cdr:to>
    <cdr:sp macro="" textlink="">
      <cdr:nvSpPr>
        <cdr:cNvPr id="3" name="TextBox 1"/>
        <cdr:cNvSpPr txBox="1"/>
      </cdr:nvSpPr>
      <cdr:spPr>
        <a:xfrm xmlns:a="http://schemas.openxmlformats.org/drawingml/2006/main">
          <a:off x="2936875" y="2193925"/>
          <a:ext cx="1419225" cy="23812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sz="1100"/>
            <a:t>Illinois</a:t>
          </a:r>
        </a:p>
      </cdr:txBody>
    </cdr:sp>
  </cdr:relSizeAnchor>
</c:userShapes>
</file>

<file path=ppt/drawings/drawing3.xml><?xml version="1.0" encoding="utf-8"?>
<c:userShapes xmlns:c="http://schemas.openxmlformats.org/drawingml/2006/chart">
  <cdr:relSizeAnchor xmlns:cdr="http://schemas.openxmlformats.org/drawingml/2006/chartDrawing">
    <cdr:from>
      <cdr:x>0.0249</cdr:x>
      <cdr:y>0.58333</cdr:y>
    </cdr:from>
    <cdr:to>
      <cdr:x>0.95615</cdr:x>
      <cdr:y>0.5868</cdr:y>
    </cdr:to>
    <cdr:cxnSp macro="">
      <cdr:nvCxnSpPr>
        <cdr:cNvPr id="3" name="Straight Connector 2"/>
        <cdr:cNvCxnSpPr/>
      </cdr:nvCxnSpPr>
      <cdr:spPr>
        <a:xfrm xmlns:a="http://schemas.openxmlformats.org/drawingml/2006/main">
          <a:off x="111894" y="1600200"/>
          <a:ext cx="4184473" cy="9519"/>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0.03392</cdr:x>
      <cdr:y>0.21622</cdr:y>
    </cdr:from>
    <cdr:to>
      <cdr:x>0.23742</cdr:x>
      <cdr:y>0.32733</cdr:y>
    </cdr:to>
    <cdr:grpSp>
      <cdr:nvGrpSpPr>
        <cdr:cNvPr id="9" name="Group 8"/>
        <cdr:cNvGrpSpPr/>
      </cdr:nvGrpSpPr>
      <cdr:grpSpPr>
        <a:xfrm xmlns:a="http://schemas.openxmlformats.org/drawingml/2006/main">
          <a:off x="152416" y="609611"/>
          <a:ext cx="914406" cy="313263"/>
          <a:chOff x="3540894" y="228600"/>
          <a:chExt cx="914400" cy="304800"/>
        </a:xfrm>
      </cdr:grpSpPr>
      <cdr:cxnSp macro="">
        <cdr:nvCxnSpPr>
          <cdr:cNvPr id="4" name="Straight Connector 3"/>
          <cdr:cNvCxnSpPr/>
        </cdr:nvCxnSpPr>
        <cdr:spPr>
          <a:xfrm xmlns:a="http://schemas.openxmlformats.org/drawingml/2006/main">
            <a:off x="3540894" y="381000"/>
            <a:ext cx="304800"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sp macro="" textlink="">
        <cdr:nvSpPr>
          <cdr:cNvPr id="6" name="TextBox 5"/>
          <cdr:cNvSpPr txBox="1"/>
        </cdr:nvSpPr>
        <cdr:spPr>
          <a:xfrm xmlns:a="http://schemas.openxmlformats.org/drawingml/2006/main">
            <a:off x="3845694" y="228600"/>
            <a:ext cx="6096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smtClean="0"/>
              <a:t>Illinois</a:t>
            </a:r>
            <a:endParaRPr lang="en-US" sz="1100" dirty="0"/>
          </a:p>
        </cdr:txBody>
      </cdr:sp>
    </cdr:grpSp>
  </cdr:relSizeAnchor>
</c:userShapes>
</file>

<file path=ppt/drawings/drawing4.xml><?xml version="1.0" encoding="utf-8"?>
<c:userShapes xmlns:c="http://schemas.openxmlformats.org/drawingml/2006/chart">
  <cdr:relSizeAnchor xmlns:cdr="http://schemas.openxmlformats.org/drawingml/2006/chartDrawing">
    <cdr:from>
      <cdr:x>0.03333</cdr:x>
      <cdr:y>0.66667</cdr:y>
    </cdr:from>
    <cdr:to>
      <cdr:x>0.96458</cdr:x>
      <cdr:y>0.67014</cdr:y>
    </cdr:to>
    <cdr:cxnSp macro="">
      <cdr:nvCxnSpPr>
        <cdr:cNvPr id="3" name="Straight Connector 2"/>
        <cdr:cNvCxnSpPr/>
      </cdr:nvCxnSpPr>
      <cdr:spPr>
        <a:xfrm xmlns:a="http://schemas.openxmlformats.org/drawingml/2006/main">
          <a:off x="152400" y="1828800"/>
          <a:ext cx="4257675" cy="9519"/>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0.0177</cdr:x>
      <cdr:y>0.21053</cdr:y>
    </cdr:from>
    <cdr:to>
      <cdr:x>0.22124</cdr:x>
      <cdr:y>0.31579</cdr:y>
    </cdr:to>
    <cdr:grpSp>
      <cdr:nvGrpSpPr>
        <cdr:cNvPr id="4" name="Group 3"/>
        <cdr:cNvGrpSpPr/>
      </cdr:nvGrpSpPr>
      <cdr:grpSpPr>
        <a:xfrm xmlns:a="http://schemas.openxmlformats.org/drawingml/2006/main">
          <a:off x="76204" y="593568"/>
          <a:ext cx="876301" cy="296770"/>
          <a:chOff x="7007994" y="101600"/>
          <a:chExt cx="876300" cy="304800"/>
        </a:xfrm>
      </cdr:grpSpPr>
      <cdr:cxnSp macro="">
        <cdr:nvCxnSpPr>
          <cdr:cNvPr id="5" name="Straight Connector 4"/>
          <cdr:cNvCxnSpPr/>
        </cdr:nvCxnSpPr>
        <cdr:spPr>
          <a:xfrm xmlns:a="http://schemas.openxmlformats.org/drawingml/2006/main">
            <a:off x="7007994" y="254000"/>
            <a:ext cx="304800"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sp macro="" textlink="">
        <cdr:nvSpPr>
          <cdr:cNvPr id="6" name="TextBox 3"/>
          <cdr:cNvSpPr txBox="1"/>
        </cdr:nvSpPr>
        <cdr:spPr>
          <a:xfrm xmlns:a="http://schemas.openxmlformats.org/drawingml/2006/main">
            <a:off x="7274694" y="101600"/>
            <a:ext cx="6096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Illinois</a:t>
            </a:r>
            <a:endParaRPr lang="en-US" sz="1100" dirty="0"/>
          </a:p>
        </cdr:txBody>
      </cdr:sp>
    </cdr:grpSp>
  </cdr:relSizeAnchor>
</c:userShapes>
</file>

<file path=ppt/drawings/drawing5.xml><?xml version="1.0" encoding="utf-8"?>
<c:userShapes xmlns:c="http://schemas.openxmlformats.org/drawingml/2006/chart">
  <cdr:relSizeAnchor xmlns:cdr="http://schemas.openxmlformats.org/drawingml/2006/chartDrawing">
    <cdr:from>
      <cdr:x>0.05</cdr:x>
      <cdr:y>0.68421</cdr:y>
    </cdr:from>
    <cdr:to>
      <cdr:x>0.96875</cdr:x>
      <cdr:y>0.68421</cdr:y>
    </cdr:to>
    <cdr:cxnSp macro="">
      <cdr:nvCxnSpPr>
        <cdr:cNvPr id="3" name="Straight Connector 2"/>
        <cdr:cNvCxnSpPr/>
      </cdr:nvCxnSpPr>
      <cdr:spPr>
        <a:xfrm xmlns:a="http://schemas.openxmlformats.org/drawingml/2006/main">
          <a:off x="228600" y="1981200"/>
          <a:ext cx="4200525"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0.03333</cdr:x>
      <cdr:y>0.21053</cdr:y>
    </cdr:from>
    <cdr:to>
      <cdr:x>0.23333</cdr:x>
      <cdr:y>0.31579</cdr:y>
    </cdr:to>
    <cdr:grpSp>
      <cdr:nvGrpSpPr>
        <cdr:cNvPr id="4" name="Group 3"/>
        <cdr:cNvGrpSpPr/>
      </cdr:nvGrpSpPr>
      <cdr:grpSpPr>
        <a:xfrm xmlns:a="http://schemas.openxmlformats.org/drawingml/2006/main">
          <a:off x="152385" y="609611"/>
          <a:ext cx="914400" cy="304791"/>
          <a:chOff x="6969894" y="76200"/>
          <a:chExt cx="914400" cy="304800"/>
        </a:xfrm>
      </cdr:grpSpPr>
      <cdr:cxnSp macro="">
        <cdr:nvCxnSpPr>
          <cdr:cNvPr id="5" name="Straight Connector 4"/>
          <cdr:cNvCxnSpPr/>
        </cdr:nvCxnSpPr>
        <cdr:spPr>
          <a:xfrm xmlns:a="http://schemas.openxmlformats.org/drawingml/2006/main">
            <a:off x="6969894" y="228600"/>
            <a:ext cx="304800"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sp macro="" textlink="">
        <cdr:nvSpPr>
          <cdr:cNvPr id="6" name="TextBox 3"/>
          <cdr:cNvSpPr txBox="1"/>
        </cdr:nvSpPr>
        <cdr:spPr>
          <a:xfrm xmlns:a="http://schemas.openxmlformats.org/drawingml/2006/main">
            <a:off x="7274694" y="76200"/>
            <a:ext cx="6096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Illinois</a:t>
            </a:r>
            <a:endParaRPr lang="en-US" sz="1100" dirty="0"/>
          </a:p>
        </cdr:txBody>
      </cdr:sp>
    </cdr:grp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531211F8-2C1F-4B9F-AEA1-EF7FBF6311F5}" type="datetimeFigureOut">
              <a:rPr lang="en-US" smtClean="0"/>
              <a:t>10/25/2015</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7C7C1AD6-77B2-4C8D-A466-94E71CE4AAD1}" type="slidenum">
              <a:rPr lang="en-US" smtClean="0"/>
              <a:t>‹#›</a:t>
            </a:fld>
            <a:endParaRPr lang="en-US"/>
          </a:p>
        </p:txBody>
      </p:sp>
    </p:spTree>
    <p:extLst>
      <p:ext uri="{BB962C8B-B14F-4D97-AF65-F5344CB8AC3E}">
        <p14:creationId xmlns:p14="http://schemas.microsoft.com/office/powerpoint/2010/main" val="5212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7C1AD6-77B2-4C8D-A466-94E71CE4AAD1}" type="slidenum">
              <a:rPr lang="en-US" smtClean="0"/>
              <a:t>1</a:t>
            </a:fld>
            <a:endParaRPr lang="en-US"/>
          </a:p>
        </p:txBody>
      </p:sp>
    </p:spTree>
    <p:extLst>
      <p:ext uri="{BB962C8B-B14F-4D97-AF65-F5344CB8AC3E}">
        <p14:creationId xmlns:p14="http://schemas.microsoft.com/office/powerpoint/2010/main" val="95374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2</a:t>
            </a:fld>
            <a:endParaRPr lang="en-US"/>
          </a:p>
        </p:txBody>
      </p:sp>
    </p:spTree>
    <p:extLst>
      <p:ext uri="{BB962C8B-B14F-4D97-AF65-F5344CB8AC3E}">
        <p14:creationId xmlns:p14="http://schemas.microsoft.com/office/powerpoint/2010/main" val="25368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3</a:t>
            </a:fld>
            <a:endParaRPr lang="en-US"/>
          </a:p>
        </p:txBody>
      </p:sp>
    </p:spTree>
    <p:extLst>
      <p:ext uri="{BB962C8B-B14F-4D97-AF65-F5344CB8AC3E}">
        <p14:creationId xmlns:p14="http://schemas.microsoft.com/office/powerpoint/2010/main" val="342526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4</a:t>
            </a:fld>
            <a:endParaRPr lang="en-US"/>
          </a:p>
        </p:txBody>
      </p:sp>
    </p:spTree>
    <p:extLst>
      <p:ext uri="{BB962C8B-B14F-4D97-AF65-F5344CB8AC3E}">
        <p14:creationId xmlns:p14="http://schemas.microsoft.com/office/powerpoint/2010/main" val="107820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5</a:t>
            </a:fld>
            <a:endParaRPr lang="en-US"/>
          </a:p>
        </p:txBody>
      </p:sp>
    </p:spTree>
    <p:extLst>
      <p:ext uri="{BB962C8B-B14F-4D97-AF65-F5344CB8AC3E}">
        <p14:creationId xmlns:p14="http://schemas.microsoft.com/office/powerpoint/2010/main" val="384400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6</a:t>
            </a:fld>
            <a:endParaRPr lang="en-US"/>
          </a:p>
        </p:txBody>
      </p:sp>
    </p:spTree>
    <p:extLst>
      <p:ext uri="{BB962C8B-B14F-4D97-AF65-F5344CB8AC3E}">
        <p14:creationId xmlns:p14="http://schemas.microsoft.com/office/powerpoint/2010/main" val="1508530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7</a:t>
            </a:fld>
            <a:endParaRPr lang="en-US"/>
          </a:p>
        </p:txBody>
      </p:sp>
    </p:spTree>
    <p:extLst>
      <p:ext uri="{BB962C8B-B14F-4D97-AF65-F5344CB8AC3E}">
        <p14:creationId xmlns:p14="http://schemas.microsoft.com/office/powerpoint/2010/main" val="306182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8</a:t>
            </a:fld>
            <a:endParaRPr lang="en-US"/>
          </a:p>
        </p:txBody>
      </p:sp>
    </p:spTree>
    <p:extLst>
      <p:ext uri="{BB962C8B-B14F-4D97-AF65-F5344CB8AC3E}">
        <p14:creationId xmlns:p14="http://schemas.microsoft.com/office/powerpoint/2010/main" val="238908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0BF568-54B9-4AFE-ABBE-ABD392117837}"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Peoria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9FB240-6C65-47E7-9AF5-13E67E023BBC}"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Peoria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046753-9ACF-48C5-BE29-0E01C4FCD7A4}"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Peoria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451F83-86CF-4472-AA47-2B64D6A58BE6}"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Peoria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6759C6-E5D3-4C36-A45B-E3B68E8D575B}"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Peoria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C5B2B4-DC79-4FD2-899A-7D4401DF2A99}" type="datetime1">
              <a:rPr lang="en-US" smtClean="0"/>
              <a:t>10/25/2015</a:t>
            </a:fld>
            <a:endParaRPr lang="en-US"/>
          </a:p>
        </p:txBody>
      </p:sp>
      <p:sp>
        <p:nvSpPr>
          <p:cNvPr id="6" name="Footer Placeholder 5"/>
          <p:cNvSpPr>
            <a:spLocks noGrp="1"/>
          </p:cNvSpPr>
          <p:nvPr>
            <p:ph type="ftr" sz="quarter" idx="11"/>
          </p:nvPr>
        </p:nvSpPr>
        <p:spPr/>
        <p:txBody>
          <a:bodyPr/>
          <a:lstStyle/>
          <a:p>
            <a:r>
              <a:rPr lang="en-US" smtClean="0"/>
              <a:t>Peoria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514D42-21B7-474C-963A-D6A702B150E6}" type="datetime1">
              <a:rPr lang="en-US" smtClean="0"/>
              <a:t>10/25/2015</a:t>
            </a:fld>
            <a:endParaRPr lang="en-US"/>
          </a:p>
        </p:txBody>
      </p:sp>
      <p:sp>
        <p:nvSpPr>
          <p:cNvPr id="8" name="Footer Placeholder 7"/>
          <p:cNvSpPr>
            <a:spLocks noGrp="1"/>
          </p:cNvSpPr>
          <p:nvPr>
            <p:ph type="ftr" sz="quarter" idx="11"/>
          </p:nvPr>
        </p:nvSpPr>
        <p:spPr/>
        <p:txBody>
          <a:bodyPr/>
          <a:lstStyle/>
          <a:p>
            <a:r>
              <a:rPr lang="en-US" smtClean="0"/>
              <a:t>Peoria County</a:t>
            </a:r>
            <a:endParaRPr lang="en-US"/>
          </a:p>
        </p:txBody>
      </p:sp>
      <p:sp>
        <p:nvSpPr>
          <p:cNvPr id="9" name="Slide Number Placeholder 8"/>
          <p:cNvSpPr>
            <a:spLocks noGrp="1"/>
          </p:cNvSpPr>
          <p:nvPr>
            <p:ph type="sldNum" sz="quarter" idx="12"/>
          </p:nvPr>
        </p:nvSpPr>
        <p:spPr/>
        <p:txBody>
          <a:bodyPr/>
          <a:lstStyle/>
          <a:p>
            <a:fld id="{B751EEF6-C620-4AAA-8EFC-20A87666A66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2E8DE5-4889-40DD-A230-D0B6F1BE8E9F}" type="datetime1">
              <a:rPr lang="en-US" smtClean="0"/>
              <a:t>10/25/2015</a:t>
            </a:fld>
            <a:endParaRPr lang="en-US"/>
          </a:p>
        </p:txBody>
      </p:sp>
      <p:sp>
        <p:nvSpPr>
          <p:cNvPr id="4" name="Footer Placeholder 3"/>
          <p:cNvSpPr>
            <a:spLocks noGrp="1"/>
          </p:cNvSpPr>
          <p:nvPr>
            <p:ph type="ftr" sz="quarter" idx="11"/>
          </p:nvPr>
        </p:nvSpPr>
        <p:spPr/>
        <p:txBody>
          <a:bodyPr/>
          <a:lstStyle/>
          <a:p>
            <a:r>
              <a:rPr lang="en-US" smtClean="0"/>
              <a:t>Peoria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8C523-72CE-42BE-8925-982BBD0C6B13}" type="datetime1">
              <a:rPr lang="en-US" smtClean="0"/>
              <a:t>10/25/2015</a:t>
            </a:fld>
            <a:endParaRPr lang="en-US"/>
          </a:p>
        </p:txBody>
      </p:sp>
      <p:sp>
        <p:nvSpPr>
          <p:cNvPr id="3" name="Footer Placeholder 2"/>
          <p:cNvSpPr>
            <a:spLocks noGrp="1"/>
          </p:cNvSpPr>
          <p:nvPr>
            <p:ph type="ftr" sz="quarter" idx="11"/>
          </p:nvPr>
        </p:nvSpPr>
        <p:spPr/>
        <p:txBody>
          <a:bodyPr/>
          <a:lstStyle/>
          <a:p>
            <a:r>
              <a:rPr lang="en-US" smtClean="0"/>
              <a:t>Peoria County</a:t>
            </a:r>
            <a:endParaRPr lang="en-US"/>
          </a:p>
        </p:txBody>
      </p:sp>
      <p:sp>
        <p:nvSpPr>
          <p:cNvPr id="4" name="Slide Number Placeholder 3"/>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BF3378-898E-4F4F-8163-B980F5689614}" type="datetime1">
              <a:rPr lang="en-US" smtClean="0"/>
              <a:t>10/25/2015</a:t>
            </a:fld>
            <a:endParaRPr lang="en-US"/>
          </a:p>
        </p:txBody>
      </p:sp>
      <p:sp>
        <p:nvSpPr>
          <p:cNvPr id="6" name="Footer Placeholder 5"/>
          <p:cNvSpPr>
            <a:spLocks noGrp="1"/>
          </p:cNvSpPr>
          <p:nvPr>
            <p:ph type="ftr" sz="quarter" idx="11"/>
          </p:nvPr>
        </p:nvSpPr>
        <p:spPr/>
        <p:txBody>
          <a:bodyPr/>
          <a:lstStyle/>
          <a:p>
            <a:r>
              <a:rPr lang="en-US" smtClean="0"/>
              <a:t>Peoria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55387-B3C1-43E4-9363-00FC7CB452F8}" type="datetime1">
              <a:rPr lang="en-US" smtClean="0"/>
              <a:t>10/25/2015</a:t>
            </a:fld>
            <a:endParaRPr lang="en-US"/>
          </a:p>
        </p:txBody>
      </p:sp>
      <p:sp>
        <p:nvSpPr>
          <p:cNvPr id="6" name="Footer Placeholder 5"/>
          <p:cNvSpPr>
            <a:spLocks noGrp="1"/>
          </p:cNvSpPr>
          <p:nvPr>
            <p:ph type="ftr" sz="quarter" idx="11"/>
          </p:nvPr>
        </p:nvSpPr>
        <p:spPr/>
        <p:txBody>
          <a:bodyPr/>
          <a:lstStyle/>
          <a:p>
            <a:r>
              <a:rPr lang="en-US" smtClean="0"/>
              <a:t>Peoria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BF1391A-46B2-4ADD-8DDE-7F97DAEAF9C3}" type="datetime1">
              <a:rPr lang="en-US" smtClean="0"/>
              <a:t>10/25/2015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Peoria County</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751EEF6-C620-4AAA-8EFC-20A87666A6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5.xml"/><Relationship Id="rId4" Type="http://schemas.openxmlformats.org/officeDocument/2006/relationships/chart" Target="../charts/char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5000" dirty="0" smtClean="0"/>
              <a:t>Violent crime profile</a:t>
            </a:r>
            <a:endParaRPr lang="en-US" sz="5000" dirty="0"/>
          </a:p>
        </p:txBody>
      </p:sp>
      <p:sp>
        <p:nvSpPr>
          <p:cNvPr id="7" name="Subtitle 6"/>
          <p:cNvSpPr>
            <a:spLocks noGrp="1"/>
          </p:cNvSpPr>
          <p:nvPr>
            <p:ph type="subTitle" idx="1"/>
          </p:nvPr>
        </p:nvSpPr>
        <p:spPr/>
        <p:txBody>
          <a:bodyPr/>
          <a:lstStyle/>
          <a:p>
            <a:r>
              <a:rPr lang="en-US" dirty="0" smtClean="0"/>
              <a:t>Peoria County</a:t>
            </a:r>
            <a:endParaRPr lang="en-US" dirty="0"/>
          </a:p>
        </p:txBody>
      </p:sp>
    </p:spTree>
    <p:extLst>
      <p:ext uri="{BB962C8B-B14F-4D97-AF65-F5344CB8AC3E}">
        <p14:creationId xmlns:p14="http://schemas.microsoft.com/office/powerpoint/2010/main" val="3095150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Introduction</a:t>
            </a:r>
            <a:endParaRPr lang="en-US" sz="2500" dirty="0"/>
          </a:p>
        </p:txBody>
      </p:sp>
      <p:sp>
        <p:nvSpPr>
          <p:cNvPr id="3" name="Content Placeholder 2"/>
          <p:cNvSpPr>
            <a:spLocks noGrp="1"/>
          </p:cNvSpPr>
          <p:nvPr>
            <p:ph idx="1"/>
          </p:nvPr>
        </p:nvSpPr>
        <p:spPr>
          <a:xfrm>
            <a:off x="457200" y="1447800"/>
            <a:ext cx="5943600" cy="5029200"/>
          </a:xfrm>
        </p:spPr>
        <p:txBody>
          <a:bodyPr>
            <a:normAutofit/>
          </a:bodyPr>
          <a:lstStyle/>
          <a:p>
            <a:pPr marL="0" indent="0" algn="just">
              <a:buNone/>
            </a:pPr>
            <a:r>
              <a:rPr lang="en-US" sz="1200" dirty="0" smtClean="0"/>
              <a:t>Problem analysis is the basic building block for creating an effective, strategic approach to crime prevention. Many criminal justice agencies collect a vast amount of data, yet few use these data in ways that can fully inform their policies and practices. Understanding your community’s crime problem will require analysis of various types of information, some of which may </a:t>
            </a:r>
            <a:r>
              <a:rPr lang="en-US" sz="1200" dirty="0"/>
              <a:t>be </a:t>
            </a:r>
            <a:r>
              <a:rPr lang="en-US" sz="1200" dirty="0" smtClean="0"/>
              <a:t>already collected and some of which will require additional data collection efforts. The purpose of this document is to provide your community with a starting point for assessing, understanding, and discussing its violent crime problems, particularly those stemming from firearm-related violence. The packet contains analyses of data that are accessible to researchers working at the state-level and include data submitted to the Illinois State Police Uniform Crime Reporting and </a:t>
            </a:r>
            <a:r>
              <a:rPr lang="en-US" sz="1200" dirty="0"/>
              <a:t>Criminal History Record Information (CHRI) </a:t>
            </a:r>
            <a:r>
              <a:rPr lang="en-US" sz="1200" dirty="0" smtClean="0"/>
              <a:t>programs. </a:t>
            </a:r>
          </a:p>
          <a:p>
            <a:pPr marL="0" indent="0">
              <a:buNone/>
            </a:pPr>
            <a:endParaRPr lang="en-US" sz="1200" dirty="0"/>
          </a:p>
          <a:p>
            <a:pPr marL="0" indent="0" algn="just">
              <a:buNone/>
            </a:pPr>
            <a:r>
              <a:rPr lang="en-US" sz="1200" dirty="0" smtClean="0"/>
              <a:t>At the end of this pack is a glossary of terms to aid interpretation and understanding of the data points presented. The packet also provides suggestions for what other types of data should be collected and examined. Research staff at the Illinois Criminal Justice Information Authority are available to talk more with you about the data presented here as well as what additional data that might exist and next steps for data collection and analysis.  </a:t>
            </a:r>
          </a:p>
          <a:p>
            <a:pPr marL="0" indent="0">
              <a:buNone/>
            </a:pPr>
            <a:endParaRPr lang="en-US" sz="1200" dirty="0" smtClean="0"/>
          </a:p>
          <a:p>
            <a:pPr marL="0" indent="0">
              <a:buNone/>
            </a:pPr>
            <a:endParaRPr lang="en-US" sz="1200" dirty="0"/>
          </a:p>
          <a:p>
            <a:pPr marL="0" indent="0" algn="r">
              <a:buNone/>
            </a:pPr>
            <a:r>
              <a:rPr lang="en-US" sz="1200" dirty="0" smtClean="0"/>
              <a:t>			- John Maki, Executive Director</a:t>
            </a:r>
          </a:p>
        </p:txBody>
      </p:sp>
      <p:sp>
        <p:nvSpPr>
          <p:cNvPr id="4" name="Footer Placeholder 3"/>
          <p:cNvSpPr>
            <a:spLocks noGrp="1"/>
          </p:cNvSpPr>
          <p:nvPr>
            <p:ph type="ftr" sz="quarter" idx="11"/>
          </p:nvPr>
        </p:nvSpPr>
        <p:spPr/>
        <p:txBody>
          <a:bodyPr/>
          <a:lstStyle/>
          <a:p>
            <a:r>
              <a:rPr lang="en-US" smtClean="0"/>
              <a:t>Peoria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524000"/>
            <a:ext cx="1993900" cy="1993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162" y="4191000"/>
            <a:ext cx="1933575" cy="1914525"/>
          </a:xfrm>
          <a:prstGeom prst="rect">
            <a:avLst/>
          </a:prstGeom>
        </p:spPr>
      </p:pic>
    </p:spTree>
    <p:extLst>
      <p:ext uri="{BB962C8B-B14F-4D97-AF65-F5344CB8AC3E}">
        <p14:creationId xmlns:p14="http://schemas.microsoft.com/office/powerpoint/2010/main" val="3844225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Peoria County</a:t>
            </a:r>
            <a:endParaRPr lang="en-US" dirty="0"/>
          </a:p>
        </p:txBody>
      </p:sp>
      <p:sp>
        <p:nvSpPr>
          <p:cNvPr id="5" name="Slide Number Placeholder 4"/>
          <p:cNvSpPr>
            <a:spLocks noGrp="1"/>
          </p:cNvSpPr>
          <p:nvPr>
            <p:ph type="sldNum" sz="quarter" idx="12"/>
          </p:nvPr>
        </p:nvSpPr>
        <p:spPr/>
        <p:txBody>
          <a:bodyPr/>
          <a:lstStyle/>
          <a:p>
            <a:fld id="{B751EEF6-C620-4AAA-8EFC-20A87666A66B}" type="slidenum">
              <a:rPr lang="en-US" smtClean="0"/>
              <a:t>3</a:t>
            </a:fld>
            <a:endParaRPr lang="en-US"/>
          </a:p>
        </p:txBody>
      </p:sp>
      <p:sp>
        <p:nvSpPr>
          <p:cNvPr id="11" name="TextBox 10"/>
          <p:cNvSpPr txBox="1"/>
          <p:nvPr/>
        </p:nvSpPr>
        <p:spPr>
          <a:xfrm>
            <a:off x="228600" y="457200"/>
            <a:ext cx="4343400" cy="381000"/>
          </a:xfrm>
          <a:prstGeom prst="rect">
            <a:avLst/>
          </a:prstGeom>
          <a:noFill/>
        </p:spPr>
        <p:txBody>
          <a:bodyPr wrap="square" rtlCol="0">
            <a:spAutoFit/>
          </a:bodyPr>
          <a:lstStyle/>
          <a:p>
            <a:r>
              <a:rPr lang="en-US" dirty="0" smtClean="0"/>
              <a:t>Index Crime and Drug </a:t>
            </a:r>
            <a:r>
              <a:rPr lang="en-US" dirty="0" smtClean="0"/>
              <a:t>Arrests</a:t>
            </a:r>
            <a:endParaRPr lang="en-US" dirty="0"/>
          </a:p>
        </p:txBody>
      </p:sp>
      <p:sp>
        <p:nvSpPr>
          <p:cNvPr id="2" name="TextBox 1"/>
          <p:cNvSpPr txBox="1"/>
          <p:nvPr/>
        </p:nvSpPr>
        <p:spPr>
          <a:xfrm>
            <a:off x="152400" y="914400"/>
            <a:ext cx="4191000" cy="2462213"/>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From 1994 to 2014, both the property index crime and violent crime rates decreased. Although both rates decreased, the magnitude of the decrease in the property index crime rate was much greater.</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 drug arrest rate for Peoria County followed a different pattern than the property index and violent index crime rates. That rate rose and fell dramatically in the mid 2000s, but has since stabilized.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Like most other counties with comparable residential populations, property index crimes accounted for the largest percentage of 2014 crimes reported to the State Police Uniform Crime Reporting program. </a:t>
            </a:r>
            <a:endParaRPr lang="en-US" sz="1100" dirty="0"/>
          </a:p>
        </p:txBody>
      </p:sp>
      <p:graphicFrame>
        <p:nvGraphicFramePr>
          <p:cNvPr id="13" name="Chart 12"/>
          <p:cNvGraphicFramePr>
            <a:graphicFrameLocks/>
          </p:cNvGraphicFramePr>
          <p:nvPr>
            <p:extLst>
              <p:ext uri="{D42A27DB-BD31-4B8C-83A1-F6EECF244321}">
                <p14:modId xmlns:p14="http://schemas.microsoft.com/office/powerpoint/2010/main" val="606536920"/>
              </p:ext>
            </p:extLst>
          </p:nvPr>
        </p:nvGraphicFramePr>
        <p:xfrm>
          <a:off x="9625" y="3657600"/>
          <a:ext cx="4572000" cy="28956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5" name="Chart 14"/>
          <p:cNvGraphicFramePr>
            <a:graphicFrameLocks/>
          </p:cNvGraphicFramePr>
          <p:nvPr>
            <p:extLst>
              <p:ext uri="{D42A27DB-BD31-4B8C-83A1-F6EECF244321}">
                <p14:modId xmlns:p14="http://schemas.microsoft.com/office/powerpoint/2010/main" val="265563082"/>
              </p:ext>
            </p:extLst>
          </p:nvPr>
        </p:nvGraphicFramePr>
        <p:xfrm>
          <a:off x="4572000" y="3581400"/>
          <a:ext cx="4572000" cy="28432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p:cNvGraphicFramePr>
            <a:graphicFrameLocks/>
          </p:cNvGraphicFramePr>
          <p:nvPr>
            <p:extLst>
              <p:ext uri="{D42A27DB-BD31-4B8C-83A1-F6EECF244321}">
                <p14:modId xmlns:p14="http://schemas.microsoft.com/office/powerpoint/2010/main" val="812854118"/>
              </p:ext>
            </p:extLst>
          </p:nvPr>
        </p:nvGraphicFramePr>
        <p:xfrm>
          <a:off x="4572000" y="457201"/>
          <a:ext cx="4572000" cy="2667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39097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hart 19"/>
          <p:cNvGraphicFramePr>
            <a:graphicFrameLocks/>
          </p:cNvGraphicFramePr>
          <p:nvPr>
            <p:extLst>
              <p:ext uri="{D42A27DB-BD31-4B8C-83A1-F6EECF244321}">
                <p14:modId xmlns:p14="http://schemas.microsoft.com/office/powerpoint/2010/main" val="2704398527"/>
              </p:ext>
            </p:extLst>
          </p:nvPr>
        </p:nvGraphicFramePr>
        <p:xfrm>
          <a:off x="6324600" y="4019549"/>
          <a:ext cx="3028950" cy="27622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p:cNvGraphicFramePr>
            <a:graphicFrameLocks/>
          </p:cNvGraphicFramePr>
          <p:nvPr>
            <p:extLst>
              <p:ext uri="{D42A27DB-BD31-4B8C-83A1-F6EECF244321}">
                <p14:modId xmlns:p14="http://schemas.microsoft.com/office/powerpoint/2010/main" val="1712843133"/>
              </p:ext>
            </p:extLst>
          </p:nvPr>
        </p:nvGraphicFramePr>
        <p:xfrm>
          <a:off x="4095750" y="4040832"/>
          <a:ext cx="2628900" cy="2633246"/>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228600" y="457200"/>
            <a:ext cx="4343400" cy="381000"/>
          </a:xfrm>
          <a:prstGeom prst="rect">
            <a:avLst/>
          </a:prstGeom>
          <a:noFill/>
        </p:spPr>
        <p:txBody>
          <a:bodyPr wrap="square" rtlCol="0">
            <a:spAutoFit/>
          </a:bodyPr>
          <a:lstStyle/>
          <a:p>
            <a:r>
              <a:rPr lang="en-US" dirty="0" smtClean="0"/>
              <a:t>Violent Index Crime </a:t>
            </a:r>
            <a:endParaRPr lang="en-US" dirty="0"/>
          </a:p>
        </p:txBody>
      </p:sp>
      <p:sp>
        <p:nvSpPr>
          <p:cNvPr id="11" name="Footer Placeholder 10"/>
          <p:cNvSpPr>
            <a:spLocks noGrp="1"/>
          </p:cNvSpPr>
          <p:nvPr>
            <p:ph type="ftr" sz="quarter" idx="11"/>
          </p:nvPr>
        </p:nvSpPr>
        <p:spPr/>
        <p:txBody>
          <a:bodyPr/>
          <a:lstStyle/>
          <a:p>
            <a:r>
              <a:rPr lang="en-US" smtClean="0"/>
              <a:t>Peoria County</a:t>
            </a:r>
            <a:endParaRPr lang="en-US"/>
          </a:p>
        </p:txBody>
      </p:sp>
      <p:sp>
        <p:nvSpPr>
          <p:cNvPr id="12" name="Slide Number Placeholder 11"/>
          <p:cNvSpPr>
            <a:spLocks noGrp="1"/>
          </p:cNvSpPr>
          <p:nvPr>
            <p:ph type="sldNum" sz="quarter" idx="12"/>
          </p:nvPr>
        </p:nvSpPr>
        <p:spPr/>
        <p:txBody>
          <a:bodyPr/>
          <a:lstStyle/>
          <a:p>
            <a:fld id="{B751EEF6-C620-4AAA-8EFC-20A87666A66B}" type="slidenum">
              <a:rPr lang="en-US" smtClean="0"/>
              <a:t>4</a:t>
            </a:fld>
            <a:endParaRPr lang="en-US" dirty="0"/>
          </a:p>
        </p:txBody>
      </p:sp>
      <p:sp>
        <p:nvSpPr>
          <p:cNvPr id="16" name="TextBox 15"/>
          <p:cNvSpPr txBox="1"/>
          <p:nvPr/>
        </p:nvSpPr>
        <p:spPr>
          <a:xfrm>
            <a:off x="4381500" y="3581400"/>
            <a:ext cx="4648200" cy="338554"/>
          </a:xfrm>
          <a:prstGeom prst="rect">
            <a:avLst/>
          </a:prstGeom>
          <a:noFill/>
        </p:spPr>
        <p:txBody>
          <a:bodyPr wrap="square" rtlCol="0">
            <a:spAutoFit/>
          </a:bodyPr>
          <a:lstStyle/>
          <a:p>
            <a:pPr algn="ctr"/>
            <a:r>
              <a:rPr lang="en-US" sz="1600" b="1" u="sng" dirty="0" smtClean="0"/>
              <a:t>Peoria County: 2010 - 2014</a:t>
            </a:r>
            <a:endParaRPr lang="en-US" sz="1600" b="1" u="sng" dirty="0"/>
          </a:p>
        </p:txBody>
      </p:sp>
      <p:sp>
        <p:nvSpPr>
          <p:cNvPr id="3" name="TextBox 2"/>
          <p:cNvSpPr txBox="1"/>
          <p:nvPr/>
        </p:nvSpPr>
        <p:spPr>
          <a:xfrm>
            <a:off x="228600" y="914400"/>
            <a:ext cx="3962400" cy="1446550"/>
          </a:xfrm>
          <a:prstGeom prst="rect">
            <a:avLst/>
          </a:prstGeom>
          <a:noFill/>
        </p:spPr>
        <p:txBody>
          <a:bodyPr wrap="square" rtlCol="0">
            <a:spAutoFit/>
          </a:bodyPr>
          <a:lstStyle/>
          <a:p>
            <a:pPr marL="173038" indent="-173038" algn="just">
              <a:buFont typeface="Arial" panose="020B0604020202020204" pitchFamily="34" charset="0"/>
              <a:buChar char="•"/>
            </a:pPr>
            <a:r>
              <a:rPr lang="en-US" sz="1100" dirty="0" smtClean="0"/>
              <a:t>The violent index crime and arrest rates for Peoria County were higher than that noted for the state overall throughout the time period examined.</a:t>
            </a:r>
          </a:p>
          <a:p>
            <a:pPr marL="173038" indent="-173038" algn="just">
              <a:buFont typeface="Arial" panose="020B0604020202020204" pitchFamily="34" charset="0"/>
              <a:buChar char="•"/>
            </a:pPr>
            <a:endParaRPr lang="en-US" sz="1100" dirty="0"/>
          </a:p>
          <a:p>
            <a:pPr marL="173038" indent="-173038" algn="just">
              <a:buFont typeface="Arial" panose="020B0604020202020204" pitchFamily="34" charset="0"/>
              <a:buChar char="•"/>
            </a:pPr>
            <a:r>
              <a:rPr lang="en-US" sz="1100" dirty="0" smtClean="0"/>
              <a:t>Aggravated assaults (and batteries) accounted for the largest percentage of violent index crimes reported to police, followed by robberies. </a:t>
            </a:r>
            <a:endParaRPr lang="en-US" sz="1100" dirty="0"/>
          </a:p>
          <a:p>
            <a:pPr algn="just"/>
            <a:endParaRPr lang="en-US" sz="1100" dirty="0"/>
          </a:p>
        </p:txBody>
      </p:sp>
      <p:sp>
        <p:nvSpPr>
          <p:cNvPr id="13" name="TextBox 1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a:t>
            </a:r>
            <a:r>
              <a:rPr lang="en-US" sz="800" dirty="0"/>
              <a:t>I</a:t>
            </a:r>
            <a:r>
              <a:rPr lang="en-US" sz="800" dirty="0" smtClean="0"/>
              <a:t>UCR Annual Reports.</a:t>
            </a:r>
            <a:endParaRPr lang="en-US" sz="800" dirty="0"/>
          </a:p>
        </p:txBody>
      </p:sp>
      <p:sp>
        <p:nvSpPr>
          <p:cNvPr id="2" name="TextBox 1"/>
          <p:cNvSpPr txBox="1"/>
          <p:nvPr/>
        </p:nvSpPr>
        <p:spPr>
          <a:xfrm>
            <a:off x="6019800" y="6185356"/>
            <a:ext cx="609600" cy="215444"/>
          </a:xfrm>
          <a:prstGeom prst="rect">
            <a:avLst/>
          </a:prstGeom>
          <a:noFill/>
        </p:spPr>
        <p:txBody>
          <a:bodyPr wrap="square" rtlCol="0">
            <a:spAutoFit/>
          </a:bodyPr>
          <a:lstStyle/>
          <a:p>
            <a:r>
              <a:rPr lang="en-US" sz="800" dirty="0" smtClean="0"/>
              <a:t>N=5,162</a:t>
            </a:r>
            <a:endParaRPr lang="en-US" sz="800" dirty="0"/>
          </a:p>
        </p:txBody>
      </p:sp>
      <p:sp>
        <p:nvSpPr>
          <p:cNvPr id="17" name="TextBox 16"/>
          <p:cNvSpPr txBox="1"/>
          <p:nvPr/>
        </p:nvSpPr>
        <p:spPr>
          <a:xfrm>
            <a:off x="8305800" y="6186948"/>
            <a:ext cx="609600" cy="215444"/>
          </a:xfrm>
          <a:prstGeom prst="rect">
            <a:avLst/>
          </a:prstGeom>
          <a:noFill/>
        </p:spPr>
        <p:txBody>
          <a:bodyPr wrap="square" rtlCol="0">
            <a:spAutoFit/>
          </a:bodyPr>
          <a:lstStyle/>
          <a:p>
            <a:r>
              <a:rPr lang="en-US" sz="800" dirty="0" smtClean="0"/>
              <a:t>N=1,976</a:t>
            </a:r>
            <a:endParaRPr lang="en-US" sz="800" dirty="0"/>
          </a:p>
        </p:txBody>
      </p:sp>
      <p:graphicFrame>
        <p:nvGraphicFramePr>
          <p:cNvPr id="18" name="Chart 17"/>
          <p:cNvGraphicFramePr>
            <a:graphicFrameLocks/>
          </p:cNvGraphicFramePr>
          <p:nvPr>
            <p:extLst>
              <p:ext uri="{D42A27DB-BD31-4B8C-83A1-F6EECF244321}">
                <p14:modId xmlns:p14="http://schemas.microsoft.com/office/powerpoint/2010/main" val="2827076491"/>
              </p:ext>
            </p:extLst>
          </p:nvPr>
        </p:nvGraphicFramePr>
        <p:xfrm>
          <a:off x="4381500" y="457200"/>
          <a:ext cx="4648200" cy="30241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Chart 20"/>
          <p:cNvGraphicFramePr>
            <a:graphicFrameLocks/>
          </p:cNvGraphicFramePr>
          <p:nvPr>
            <p:extLst>
              <p:ext uri="{D42A27DB-BD31-4B8C-83A1-F6EECF244321}">
                <p14:modId xmlns:p14="http://schemas.microsoft.com/office/powerpoint/2010/main" val="951420295"/>
              </p:ext>
            </p:extLst>
          </p:nvPr>
        </p:nvGraphicFramePr>
        <p:xfrm>
          <a:off x="114300" y="3750677"/>
          <a:ext cx="4267200" cy="29670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9085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Peoria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5</a:t>
            </a:fld>
            <a:endParaRPr lang="en-US"/>
          </a:p>
        </p:txBody>
      </p:sp>
      <p:sp>
        <p:nvSpPr>
          <p:cNvPr id="10" name="TextBox 9"/>
          <p:cNvSpPr txBox="1"/>
          <p:nvPr/>
        </p:nvSpPr>
        <p:spPr>
          <a:xfrm>
            <a:off x="228600" y="457200"/>
            <a:ext cx="4648200" cy="369332"/>
          </a:xfrm>
          <a:prstGeom prst="rect">
            <a:avLst/>
          </a:prstGeom>
          <a:noFill/>
        </p:spPr>
        <p:txBody>
          <a:bodyPr wrap="square" rtlCol="0">
            <a:spAutoFit/>
          </a:bodyPr>
          <a:lstStyle/>
          <a:p>
            <a:r>
              <a:rPr lang="en-US" dirty="0" smtClean="0"/>
              <a:t>Murder &amp; Aggravated </a:t>
            </a:r>
            <a:r>
              <a:rPr lang="en-US" dirty="0" smtClean="0"/>
              <a:t>Assault</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932046155"/>
              </p:ext>
            </p:extLst>
          </p:nvPr>
        </p:nvGraphicFramePr>
        <p:xfrm>
          <a:off x="206939" y="4267200"/>
          <a:ext cx="4288860" cy="1894726"/>
        </p:xfrm>
        <a:graphic>
          <a:graphicData uri="http://schemas.openxmlformats.org/drawingml/2006/table">
            <a:tbl>
              <a:tblPr>
                <a:tableStyleId>{69CF1AB2-1976-4502-BF36-3FF5EA218861}</a:tableStyleId>
              </a:tblPr>
              <a:tblGrid>
                <a:gridCol w="846560"/>
                <a:gridCol w="344230"/>
                <a:gridCol w="344230"/>
                <a:gridCol w="344230"/>
                <a:gridCol w="344230"/>
                <a:gridCol w="344230"/>
                <a:gridCol w="344230"/>
                <a:gridCol w="344230"/>
                <a:gridCol w="344230"/>
                <a:gridCol w="344230"/>
                <a:gridCol w="344230"/>
              </a:tblGrid>
              <a:tr h="533400">
                <a:tc>
                  <a:txBody>
                    <a:bodyPr/>
                    <a:lstStyle/>
                    <a:p>
                      <a:pPr algn="ctr" fontAlgn="b"/>
                      <a:r>
                        <a:rPr lang="en-US" sz="900" b="1" u="none" strike="noStrike" dirty="0" smtClean="0">
                          <a:effectLst/>
                        </a:rPr>
                        <a:t>Offense</a:t>
                      </a:r>
                      <a:r>
                        <a:rPr lang="en-US" sz="900" b="1" u="none" strike="noStrike" baseline="0" dirty="0" smtClean="0">
                          <a:effectLst/>
                        </a:rPr>
                        <a:t> </a:t>
                      </a:r>
                    </a:p>
                    <a:p>
                      <a:pPr algn="ctr" fontAlgn="b"/>
                      <a:r>
                        <a:rPr lang="en-US" sz="900" b="1" u="none" strike="noStrike" baseline="0" dirty="0" smtClean="0">
                          <a:effectLst/>
                        </a:rPr>
                        <a:t>Type</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2005</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2006</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2007</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2008</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2009</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2010</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2011</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2012</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2013</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2014</a:t>
                      </a:r>
                      <a:endParaRPr lang="en-US" sz="900" b="1" i="0" u="none" strike="noStrike" dirty="0">
                        <a:solidFill>
                          <a:srgbClr val="000000"/>
                        </a:solidFill>
                        <a:effectLst/>
                        <a:latin typeface="Arial"/>
                      </a:endParaRPr>
                    </a:p>
                  </a:txBody>
                  <a:tcPr marL="9525" marR="9525" marT="9525" marB="0" anchor="ctr"/>
                </a:tc>
              </a:tr>
              <a:tr h="680663">
                <a:tc>
                  <a:txBody>
                    <a:bodyPr/>
                    <a:lstStyle/>
                    <a:p>
                      <a:pPr algn="l" fontAlgn="b"/>
                      <a:r>
                        <a:rPr lang="en-US" sz="900" u="none" strike="noStrike" dirty="0" smtClean="0">
                          <a:effectLst/>
                        </a:rPr>
                        <a:t>Murders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a:solidFill>
                            <a:srgbClr val="000000"/>
                          </a:solidFill>
                          <a:effectLst/>
                          <a:latin typeface="Arial"/>
                        </a:rPr>
                        <a:t>17</a:t>
                      </a:r>
                    </a:p>
                  </a:txBody>
                  <a:tcPr marL="9525" marR="9525" marT="9525" marB="0" anchor="ctr"/>
                </a:tc>
                <a:tc>
                  <a:txBody>
                    <a:bodyPr/>
                    <a:lstStyle/>
                    <a:p>
                      <a:pPr algn="ctr" fontAlgn="b"/>
                      <a:r>
                        <a:rPr lang="en-US" sz="900" b="0" i="0" u="none" strike="noStrike" dirty="0">
                          <a:solidFill>
                            <a:srgbClr val="000000"/>
                          </a:solidFill>
                          <a:effectLst/>
                          <a:latin typeface="Arial"/>
                        </a:rPr>
                        <a:t>20</a:t>
                      </a:r>
                    </a:p>
                  </a:txBody>
                  <a:tcPr marL="9525" marR="9525" marT="9525" marB="0" anchor="ctr"/>
                </a:tc>
                <a:tc>
                  <a:txBody>
                    <a:bodyPr/>
                    <a:lstStyle/>
                    <a:p>
                      <a:pPr algn="ctr" fontAlgn="b"/>
                      <a:r>
                        <a:rPr lang="en-US" sz="900" b="0" i="0" u="none" strike="noStrike" dirty="0">
                          <a:solidFill>
                            <a:srgbClr val="000000"/>
                          </a:solidFill>
                          <a:effectLst/>
                          <a:latin typeface="Arial"/>
                        </a:rPr>
                        <a:t>17</a:t>
                      </a:r>
                    </a:p>
                  </a:txBody>
                  <a:tcPr marL="9525" marR="9525" marT="9525" marB="0" anchor="ctr"/>
                </a:tc>
                <a:tc>
                  <a:txBody>
                    <a:bodyPr/>
                    <a:lstStyle/>
                    <a:p>
                      <a:pPr algn="ctr" fontAlgn="b"/>
                      <a:r>
                        <a:rPr lang="en-US" sz="900" b="0" i="0" u="none" strike="noStrike" dirty="0">
                          <a:solidFill>
                            <a:srgbClr val="000000"/>
                          </a:solidFill>
                          <a:effectLst/>
                          <a:latin typeface="Arial"/>
                        </a:rPr>
                        <a:t>8</a:t>
                      </a:r>
                    </a:p>
                  </a:txBody>
                  <a:tcPr marL="9525" marR="9525" marT="9525" marB="0" anchor="ctr"/>
                </a:tc>
                <a:tc>
                  <a:txBody>
                    <a:bodyPr/>
                    <a:lstStyle/>
                    <a:p>
                      <a:pPr algn="ctr" fontAlgn="b"/>
                      <a:r>
                        <a:rPr lang="en-US" sz="900" b="0" i="0" u="none" strike="noStrike" dirty="0">
                          <a:solidFill>
                            <a:srgbClr val="000000"/>
                          </a:solidFill>
                          <a:effectLst/>
                          <a:latin typeface="Arial"/>
                        </a:rPr>
                        <a:t>20</a:t>
                      </a:r>
                    </a:p>
                  </a:txBody>
                  <a:tcPr marL="9525" marR="9525" marT="9525" marB="0" anchor="ctr"/>
                </a:tc>
                <a:tc>
                  <a:txBody>
                    <a:bodyPr/>
                    <a:lstStyle/>
                    <a:p>
                      <a:pPr algn="ctr" fontAlgn="b"/>
                      <a:r>
                        <a:rPr lang="en-US" sz="900" b="0" i="0" u="none" strike="noStrike" dirty="0">
                          <a:solidFill>
                            <a:srgbClr val="000000"/>
                          </a:solidFill>
                          <a:effectLst/>
                          <a:latin typeface="Arial"/>
                        </a:rPr>
                        <a:t>25</a:t>
                      </a:r>
                    </a:p>
                  </a:txBody>
                  <a:tcPr marL="9525" marR="9525" marT="9525" marB="0" anchor="ctr"/>
                </a:tc>
                <a:tc>
                  <a:txBody>
                    <a:bodyPr/>
                    <a:lstStyle/>
                    <a:p>
                      <a:pPr algn="ctr" fontAlgn="b"/>
                      <a:r>
                        <a:rPr lang="en-US" sz="900" b="0" i="0" u="none" strike="noStrike" dirty="0">
                          <a:solidFill>
                            <a:srgbClr val="000000"/>
                          </a:solidFill>
                          <a:effectLst/>
                          <a:latin typeface="Arial"/>
                        </a:rPr>
                        <a:t>20</a:t>
                      </a:r>
                    </a:p>
                  </a:txBody>
                  <a:tcPr marL="9525" marR="9525" marT="9525" marB="0" anchor="ctr"/>
                </a:tc>
                <a:tc>
                  <a:txBody>
                    <a:bodyPr/>
                    <a:lstStyle/>
                    <a:p>
                      <a:pPr algn="ctr" fontAlgn="b"/>
                      <a:r>
                        <a:rPr lang="en-US" sz="900" b="0" i="0" u="none" strike="noStrike" dirty="0">
                          <a:solidFill>
                            <a:srgbClr val="000000"/>
                          </a:solidFill>
                          <a:effectLst/>
                          <a:latin typeface="Arial"/>
                        </a:rPr>
                        <a:t>14</a:t>
                      </a:r>
                    </a:p>
                  </a:txBody>
                  <a:tcPr marL="9525" marR="9525" marT="9525" marB="0" anchor="ctr"/>
                </a:tc>
                <a:tc>
                  <a:txBody>
                    <a:bodyPr/>
                    <a:lstStyle/>
                    <a:p>
                      <a:pPr algn="ctr" fontAlgn="b"/>
                      <a:r>
                        <a:rPr lang="en-US" sz="900" b="0" i="0" u="none" strike="noStrike" dirty="0">
                          <a:solidFill>
                            <a:srgbClr val="000000"/>
                          </a:solidFill>
                          <a:effectLst/>
                          <a:latin typeface="Arial"/>
                        </a:rPr>
                        <a:t>16</a:t>
                      </a:r>
                    </a:p>
                  </a:txBody>
                  <a:tcPr marL="9525" marR="9525" marT="9525" marB="0" anchor="ctr"/>
                </a:tc>
                <a:tc>
                  <a:txBody>
                    <a:bodyPr/>
                    <a:lstStyle/>
                    <a:p>
                      <a:pPr algn="ctr" fontAlgn="b"/>
                      <a:r>
                        <a:rPr lang="en-US" sz="900" b="0" i="0" u="none" strike="noStrike" dirty="0">
                          <a:solidFill>
                            <a:srgbClr val="000000"/>
                          </a:solidFill>
                          <a:effectLst/>
                          <a:latin typeface="Arial"/>
                        </a:rPr>
                        <a:t>7</a:t>
                      </a:r>
                    </a:p>
                  </a:txBody>
                  <a:tcPr marL="9525" marR="9525" marT="9525" marB="0" anchor="ctr"/>
                </a:tc>
              </a:tr>
              <a:tr h="680663">
                <a:tc>
                  <a:txBody>
                    <a:bodyPr/>
                    <a:lstStyle/>
                    <a:p>
                      <a:pPr algn="l" fontAlgn="b"/>
                      <a:r>
                        <a:rPr lang="en-US" sz="900" u="none" strike="noStrike" dirty="0" smtClean="0">
                          <a:effectLst/>
                        </a:rPr>
                        <a:t>Aggravated</a:t>
                      </a:r>
                      <a:r>
                        <a:rPr lang="en-US" sz="900" u="none" strike="noStrike" baseline="0" dirty="0" smtClean="0">
                          <a:effectLst/>
                        </a:rPr>
                        <a:t> Assaults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a:solidFill>
                            <a:srgbClr val="000000"/>
                          </a:solidFill>
                          <a:effectLst/>
                          <a:latin typeface="Arial"/>
                        </a:rPr>
                        <a:t>846</a:t>
                      </a:r>
                    </a:p>
                  </a:txBody>
                  <a:tcPr marL="9525" marR="9525" marT="9525" marB="0" anchor="ctr"/>
                </a:tc>
                <a:tc>
                  <a:txBody>
                    <a:bodyPr/>
                    <a:lstStyle/>
                    <a:p>
                      <a:pPr algn="ctr" fontAlgn="b"/>
                      <a:r>
                        <a:rPr lang="en-US" sz="900" b="0" i="0" u="none" strike="noStrike">
                          <a:solidFill>
                            <a:srgbClr val="000000"/>
                          </a:solidFill>
                          <a:effectLst/>
                          <a:latin typeface="Arial"/>
                        </a:rPr>
                        <a:t>834</a:t>
                      </a:r>
                    </a:p>
                  </a:txBody>
                  <a:tcPr marL="9525" marR="9525" marT="9525" marB="0" anchor="ctr"/>
                </a:tc>
                <a:tc>
                  <a:txBody>
                    <a:bodyPr/>
                    <a:lstStyle/>
                    <a:p>
                      <a:pPr algn="ctr" fontAlgn="b"/>
                      <a:r>
                        <a:rPr lang="en-US" sz="900" b="0" i="0" u="none" strike="noStrike">
                          <a:solidFill>
                            <a:srgbClr val="000000"/>
                          </a:solidFill>
                          <a:effectLst/>
                          <a:latin typeface="Arial"/>
                        </a:rPr>
                        <a:t>765</a:t>
                      </a:r>
                    </a:p>
                  </a:txBody>
                  <a:tcPr marL="9525" marR="9525" marT="9525" marB="0" anchor="ctr"/>
                </a:tc>
                <a:tc>
                  <a:txBody>
                    <a:bodyPr/>
                    <a:lstStyle/>
                    <a:p>
                      <a:pPr algn="ctr" fontAlgn="b"/>
                      <a:r>
                        <a:rPr lang="en-US" sz="900" b="0" i="0" u="none" strike="noStrike">
                          <a:solidFill>
                            <a:srgbClr val="000000"/>
                          </a:solidFill>
                          <a:effectLst/>
                          <a:latin typeface="Arial"/>
                        </a:rPr>
                        <a:t>713</a:t>
                      </a:r>
                    </a:p>
                  </a:txBody>
                  <a:tcPr marL="9525" marR="9525" marT="9525" marB="0" anchor="ctr"/>
                </a:tc>
                <a:tc>
                  <a:txBody>
                    <a:bodyPr/>
                    <a:lstStyle/>
                    <a:p>
                      <a:pPr algn="ctr" fontAlgn="b"/>
                      <a:r>
                        <a:rPr lang="en-US" sz="900" b="0" i="0" u="none" strike="noStrike">
                          <a:solidFill>
                            <a:srgbClr val="000000"/>
                          </a:solidFill>
                          <a:effectLst/>
                          <a:latin typeface="Arial"/>
                        </a:rPr>
                        <a:t>816</a:t>
                      </a:r>
                    </a:p>
                  </a:txBody>
                  <a:tcPr marL="9525" marR="9525" marT="9525" marB="0" anchor="ctr"/>
                </a:tc>
                <a:tc>
                  <a:txBody>
                    <a:bodyPr/>
                    <a:lstStyle/>
                    <a:p>
                      <a:pPr algn="ctr" fontAlgn="b"/>
                      <a:r>
                        <a:rPr lang="en-US" sz="900" b="0" i="0" u="none" strike="noStrike">
                          <a:solidFill>
                            <a:srgbClr val="000000"/>
                          </a:solidFill>
                          <a:effectLst/>
                          <a:latin typeface="Arial"/>
                        </a:rPr>
                        <a:t>718</a:t>
                      </a:r>
                    </a:p>
                  </a:txBody>
                  <a:tcPr marL="9525" marR="9525" marT="9525" marB="0" anchor="ctr"/>
                </a:tc>
                <a:tc>
                  <a:txBody>
                    <a:bodyPr/>
                    <a:lstStyle/>
                    <a:p>
                      <a:pPr algn="ctr" fontAlgn="b"/>
                      <a:r>
                        <a:rPr lang="en-US" sz="900" b="0" i="0" u="none" strike="noStrike">
                          <a:solidFill>
                            <a:srgbClr val="000000"/>
                          </a:solidFill>
                          <a:effectLst/>
                          <a:latin typeface="Arial"/>
                        </a:rPr>
                        <a:t>675</a:t>
                      </a:r>
                    </a:p>
                  </a:txBody>
                  <a:tcPr marL="9525" marR="9525" marT="9525" marB="0" anchor="ctr"/>
                </a:tc>
                <a:tc>
                  <a:txBody>
                    <a:bodyPr/>
                    <a:lstStyle/>
                    <a:p>
                      <a:pPr algn="ctr" fontAlgn="b"/>
                      <a:r>
                        <a:rPr lang="en-US" sz="900" b="0" i="0" u="none" strike="noStrike">
                          <a:solidFill>
                            <a:srgbClr val="000000"/>
                          </a:solidFill>
                          <a:effectLst/>
                          <a:latin typeface="Arial"/>
                        </a:rPr>
                        <a:t>722</a:t>
                      </a:r>
                    </a:p>
                  </a:txBody>
                  <a:tcPr marL="9525" marR="9525" marT="9525" marB="0" anchor="ctr"/>
                </a:tc>
                <a:tc>
                  <a:txBody>
                    <a:bodyPr/>
                    <a:lstStyle/>
                    <a:p>
                      <a:pPr algn="ctr" fontAlgn="b"/>
                      <a:r>
                        <a:rPr lang="en-US" sz="900" b="0" i="0" u="none" strike="noStrike">
                          <a:solidFill>
                            <a:srgbClr val="000000"/>
                          </a:solidFill>
                          <a:effectLst/>
                          <a:latin typeface="Arial"/>
                        </a:rPr>
                        <a:t>585</a:t>
                      </a:r>
                    </a:p>
                  </a:txBody>
                  <a:tcPr marL="9525" marR="9525" marT="9525" marB="0" anchor="ctr"/>
                </a:tc>
                <a:tc>
                  <a:txBody>
                    <a:bodyPr/>
                    <a:lstStyle/>
                    <a:p>
                      <a:pPr algn="ctr" fontAlgn="b"/>
                      <a:r>
                        <a:rPr lang="en-US" sz="900" b="0" i="0" u="none" strike="noStrike" dirty="0">
                          <a:solidFill>
                            <a:srgbClr val="000000"/>
                          </a:solidFill>
                          <a:effectLst/>
                          <a:latin typeface="Arial"/>
                        </a:rPr>
                        <a:t>552</a:t>
                      </a:r>
                    </a:p>
                  </a:txBody>
                  <a:tcPr marL="9525" marR="9525" marT="9525" marB="0" anchor="ctr"/>
                </a:tc>
              </a:tr>
            </a:tbl>
          </a:graphicData>
        </a:graphic>
      </p:graphicFrame>
      <p:sp>
        <p:nvSpPr>
          <p:cNvPr id="13" name="TextBox 12"/>
          <p:cNvSpPr txBox="1"/>
          <p:nvPr/>
        </p:nvSpPr>
        <p:spPr>
          <a:xfrm>
            <a:off x="228600" y="3581400"/>
            <a:ext cx="3810000" cy="584775"/>
          </a:xfrm>
          <a:prstGeom prst="rect">
            <a:avLst/>
          </a:prstGeom>
          <a:noFill/>
        </p:spPr>
        <p:txBody>
          <a:bodyPr wrap="square" rtlCol="0">
            <a:spAutoFit/>
          </a:bodyPr>
          <a:lstStyle/>
          <a:p>
            <a:pPr algn="ctr"/>
            <a:r>
              <a:rPr lang="en-US" sz="1600" b="1" dirty="0" smtClean="0"/>
              <a:t>Number of Murders and Aggravated Assaults, 2005-2014</a:t>
            </a:r>
            <a:endParaRPr lang="en-US" sz="1600" b="1" dirty="0"/>
          </a:p>
        </p:txBody>
      </p:sp>
      <p:sp>
        <p:nvSpPr>
          <p:cNvPr id="14" name="TextBox 13"/>
          <p:cNvSpPr txBox="1"/>
          <p:nvPr/>
        </p:nvSpPr>
        <p:spPr>
          <a:xfrm>
            <a:off x="228600" y="914400"/>
            <a:ext cx="4038600" cy="1107996"/>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murder rate in Peoria County increased from 1997 to about 2010, after which there has been an decline.</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A different trend pattern was noted for the aggravated assault (and batter) rate. That rate has declined steadily since the late 1990s. </a:t>
            </a:r>
            <a:endParaRPr lang="en-US" sz="1100" dirty="0"/>
          </a:p>
        </p:txBody>
      </p:sp>
      <p:sp>
        <p:nvSpPr>
          <p:cNvPr id="11" name="TextBox 10"/>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5" name="Chart 14"/>
          <p:cNvGraphicFramePr>
            <a:graphicFrameLocks/>
          </p:cNvGraphicFramePr>
          <p:nvPr>
            <p:extLst>
              <p:ext uri="{D42A27DB-BD31-4B8C-83A1-F6EECF244321}">
                <p14:modId xmlns:p14="http://schemas.microsoft.com/office/powerpoint/2010/main" val="3529861982"/>
              </p:ext>
            </p:extLst>
          </p:nvPr>
        </p:nvGraphicFramePr>
        <p:xfrm>
          <a:off x="4547419" y="47932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a:graphicFrameLocks/>
          </p:cNvGraphicFramePr>
          <p:nvPr>
            <p:extLst>
              <p:ext uri="{D42A27DB-BD31-4B8C-83A1-F6EECF244321}">
                <p14:modId xmlns:p14="http://schemas.microsoft.com/office/powerpoint/2010/main" val="1651914643"/>
              </p:ext>
            </p:extLst>
          </p:nvPr>
        </p:nvGraphicFramePr>
        <p:xfrm>
          <a:off x="4513006" y="3581400"/>
          <a:ext cx="4572000" cy="2971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04622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Peoria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6</a:t>
            </a:fld>
            <a:endParaRPr lang="en-US"/>
          </a:p>
        </p:txBody>
      </p:sp>
      <p:graphicFrame>
        <p:nvGraphicFramePr>
          <p:cNvPr id="8" name="Chart 7"/>
          <p:cNvGraphicFramePr>
            <a:graphicFrameLocks/>
          </p:cNvGraphicFramePr>
          <p:nvPr>
            <p:extLst>
              <p:ext uri="{D42A27DB-BD31-4B8C-83A1-F6EECF244321}">
                <p14:modId xmlns:p14="http://schemas.microsoft.com/office/powerpoint/2010/main" val="3324844675"/>
              </p:ext>
            </p:extLst>
          </p:nvPr>
        </p:nvGraphicFramePr>
        <p:xfrm>
          <a:off x="0" y="3733800"/>
          <a:ext cx="4493394" cy="2819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43150455"/>
              </p:ext>
            </p:extLst>
          </p:nvPr>
        </p:nvGraphicFramePr>
        <p:xfrm>
          <a:off x="4724400" y="3733800"/>
          <a:ext cx="4305300" cy="2819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1757174753"/>
              </p:ext>
            </p:extLst>
          </p:nvPr>
        </p:nvGraphicFramePr>
        <p:xfrm>
          <a:off x="4419600" y="457200"/>
          <a:ext cx="4572000" cy="2895600"/>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p:cNvSpPr txBox="1"/>
          <p:nvPr/>
        </p:nvSpPr>
        <p:spPr>
          <a:xfrm>
            <a:off x="228600" y="457200"/>
            <a:ext cx="4343400" cy="369332"/>
          </a:xfrm>
          <a:prstGeom prst="rect">
            <a:avLst/>
          </a:prstGeom>
          <a:noFill/>
        </p:spPr>
        <p:txBody>
          <a:bodyPr wrap="square" rtlCol="0">
            <a:spAutoFit/>
          </a:bodyPr>
          <a:lstStyle/>
          <a:p>
            <a:r>
              <a:rPr lang="en-US" dirty="0" smtClean="0"/>
              <a:t>Avg. Violent Crime Rates – 2010 to 2014</a:t>
            </a:r>
            <a:endParaRPr lang="en-US" dirty="0"/>
          </a:p>
        </p:txBody>
      </p:sp>
      <p:sp>
        <p:nvSpPr>
          <p:cNvPr id="16" name="TextBox 15"/>
          <p:cNvSpPr txBox="1"/>
          <p:nvPr/>
        </p:nvSpPr>
        <p:spPr>
          <a:xfrm>
            <a:off x="152400" y="990600"/>
            <a:ext cx="4038600" cy="2462213"/>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average violent crime, murder and aggravated assault (and battery) rates for Peoria County were higher than the average rates for the state as a whole. Counties of comparable residential populations to Peoria County, however, also tended to have violent crime rates that were higher than the statewide rates. </a:t>
            </a:r>
            <a:endParaRPr lang="en-US" sz="1100" dirty="0"/>
          </a:p>
          <a:p>
            <a:pPr marL="171450" indent="-171450" algn="just">
              <a:buFont typeface="Arial" panose="020B0604020202020204" pitchFamily="34" charset="0"/>
              <a:buChar char="•"/>
            </a:pPr>
            <a:endParaRPr lang="en-US" sz="1100" dirty="0" smtClean="0"/>
          </a:p>
          <a:p>
            <a:pPr marL="171450" indent="-171450" algn="just">
              <a:buFont typeface="Arial" panose="020B0604020202020204" pitchFamily="34" charset="0"/>
              <a:buChar char="•"/>
            </a:pPr>
            <a:r>
              <a:rPr lang="en-US" sz="1100" dirty="0"/>
              <a:t>Direct comparisons between counties of comparable population sizes is somewhat challenging and caution should be taken when drawing conclusions. Community-level factors, such as the rate of poverty, unemployment, and residential mobility, are associated with crime prevalence and may explain the differences noted. </a:t>
            </a:r>
          </a:p>
          <a:p>
            <a:pPr marL="171450" indent="-171450" algn="just">
              <a:buFont typeface="Arial" panose="020B0604020202020204" pitchFamily="34" charset="0"/>
              <a:buChar char="•"/>
            </a:pPr>
            <a:endParaRPr lang="en-US" sz="1100" dirty="0"/>
          </a:p>
        </p:txBody>
      </p:sp>
      <p:sp>
        <p:nvSpPr>
          <p:cNvPr id="10" name="TextBox 9"/>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spTree>
    <p:extLst>
      <p:ext uri="{BB962C8B-B14F-4D97-AF65-F5344CB8AC3E}">
        <p14:creationId xmlns:p14="http://schemas.microsoft.com/office/powerpoint/2010/main" val="990920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Peoria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7</a:t>
            </a:fld>
            <a:endParaRPr lang="en-US"/>
          </a:p>
        </p:txBody>
      </p:sp>
      <p:sp>
        <p:nvSpPr>
          <p:cNvPr id="6" name="TextBox 5"/>
          <p:cNvSpPr txBox="1"/>
          <p:nvPr/>
        </p:nvSpPr>
        <p:spPr>
          <a:xfrm>
            <a:off x="0" y="457200"/>
            <a:ext cx="4572000" cy="369332"/>
          </a:xfrm>
          <a:prstGeom prst="rect">
            <a:avLst/>
          </a:prstGeom>
          <a:noFill/>
        </p:spPr>
        <p:txBody>
          <a:bodyPr wrap="square" rtlCol="0">
            <a:spAutoFit/>
          </a:bodyPr>
          <a:lstStyle/>
          <a:p>
            <a:r>
              <a:rPr lang="en-US" dirty="0" smtClean="0"/>
              <a:t>Murders &amp; Firearm Involved Arrests – 2014</a:t>
            </a:r>
            <a:endParaRPr lang="en-US" dirty="0"/>
          </a:p>
        </p:txBody>
      </p:sp>
      <p:sp>
        <p:nvSpPr>
          <p:cNvPr id="3" name="TextBox 2"/>
          <p:cNvSpPr txBox="1"/>
          <p:nvPr/>
        </p:nvSpPr>
        <p:spPr>
          <a:xfrm>
            <a:off x="228600" y="914400"/>
            <a:ext cx="3886200" cy="2462213"/>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In 2014, there were 364 murder or firearm-involved arrests, down slightly from previous years.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Those arrested typically were male and black (78%). The median age at time of arrest was 24 years.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Those arrested for more serious, violent offenses tended to have more significant criminal histories, both in terms of the number of prior arrests, but also the type of prior arrests.</a:t>
            </a:r>
          </a:p>
          <a:p>
            <a:pPr marL="171450" indent="-171450" algn="just">
              <a:buFont typeface="Arial" panose="020B0604020202020204" pitchFamily="34" charset="0"/>
              <a:buChar char="•"/>
            </a:pPr>
            <a:endParaRPr lang="en-US" sz="1100" dirty="0" smtClean="0"/>
          </a:p>
          <a:p>
            <a:pPr marL="171450" indent="-171450" algn="just">
              <a:buFont typeface="Arial" panose="020B0604020202020204" pitchFamily="34" charset="0"/>
              <a:buChar char="•"/>
            </a:pPr>
            <a:r>
              <a:rPr lang="en-US" sz="1100" dirty="0"/>
              <a:t>Conviction rates varied by type of arrest </a:t>
            </a:r>
            <a:r>
              <a:rPr lang="en-US" sz="1100" dirty="0" smtClean="0"/>
              <a:t>charge, but generally hovered around 40-45% for most types of arrest charges.</a:t>
            </a:r>
            <a:endParaRPr lang="en-US" sz="1100" dirty="0"/>
          </a:p>
        </p:txBody>
      </p:sp>
      <p:sp>
        <p:nvSpPr>
          <p:cNvPr id="12" name="TextBox 11"/>
          <p:cNvSpPr txBox="1"/>
          <p:nvPr/>
        </p:nvSpPr>
        <p:spPr>
          <a:xfrm>
            <a:off x="5486400" y="6642556"/>
            <a:ext cx="3505200" cy="215444"/>
          </a:xfrm>
          <a:prstGeom prst="rect">
            <a:avLst/>
          </a:prstGeom>
          <a:noFill/>
        </p:spPr>
        <p:txBody>
          <a:bodyPr wrap="square" rtlCol="0">
            <a:spAutoFit/>
          </a:bodyPr>
          <a:lstStyle/>
          <a:p>
            <a:pPr algn="r"/>
            <a:r>
              <a:rPr lang="en-US" sz="800" dirty="0" smtClean="0"/>
              <a:t>Source: Illinois Criminal History Record Information system.</a:t>
            </a:r>
            <a:endParaRPr lang="en-US" sz="800" dirty="0"/>
          </a:p>
        </p:txBody>
      </p:sp>
      <p:sp>
        <p:nvSpPr>
          <p:cNvPr id="15" name="TextBox 14"/>
          <p:cNvSpPr txBox="1"/>
          <p:nvPr/>
        </p:nvSpPr>
        <p:spPr>
          <a:xfrm>
            <a:off x="211394" y="6663086"/>
            <a:ext cx="3505200" cy="215444"/>
          </a:xfrm>
          <a:prstGeom prst="rect">
            <a:avLst/>
          </a:prstGeom>
          <a:noFill/>
        </p:spPr>
        <p:txBody>
          <a:bodyPr wrap="square" rtlCol="0">
            <a:spAutoFit/>
          </a:bodyPr>
          <a:lstStyle/>
          <a:p>
            <a:r>
              <a:rPr lang="en-US" sz="800" dirty="0" smtClean="0"/>
              <a:t>*Includes all arrests from 2005 to 2014.</a:t>
            </a:r>
            <a:endParaRPr lang="en-US" sz="800" dirty="0"/>
          </a:p>
        </p:txBody>
      </p:sp>
      <p:graphicFrame>
        <p:nvGraphicFramePr>
          <p:cNvPr id="13" name="Chart 12"/>
          <p:cNvGraphicFramePr>
            <a:graphicFrameLocks/>
          </p:cNvGraphicFramePr>
          <p:nvPr>
            <p:extLst>
              <p:ext uri="{D42A27DB-BD31-4B8C-83A1-F6EECF244321}">
                <p14:modId xmlns:p14="http://schemas.microsoft.com/office/powerpoint/2010/main" val="1170255958"/>
              </p:ext>
            </p:extLst>
          </p:nvPr>
        </p:nvGraphicFramePr>
        <p:xfrm>
          <a:off x="4572000" y="481781"/>
          <a:ext cx="4419600" cy="31194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p:cNvGraphicFramePr>
            <a:graphicFrameLocks/>
          </p:cNvGraphicFramePr>
          <p:nvPr>
            <p:extLst>
              <p:ext uri="{D42A27DB-BD31-4B8C-83A1-F6EECF244321}">
                <p14:modId xmlns:p14="http://schemas.microsoft.com/office/powerpoint/2010/main" val="2448146136"/>
              </p:ext>
            </p:extLst>
          </p:nvPr>
        </p:nvGraphicFramePr>
        <p:xfrm>
          <a:off x="4572000" y="3657600"/>
          <a:ext cx="4572000" cy="29849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p:cNvGraphicFramePr>
            <a:graphicFrameLocks/>
          </p:cNvGraphicFramePr>
          <p:nvPr>
            <p:extLst>
              <p:ext uri="{D42A27DB-BD31-4B8C-83A1-F6EECF244321}">
                <p14:modId xmlns:p14="http://schemas.microsoft.com/office/powerpoint/2010/main" val="311670591"/>
              </p:ext>
            </p:extLst>
          </p:nvPr>
        </p:nvGraphicFramePr>
        <p:xfrm>
          <a:off x="76200" y="3884444"/>
          <a:ext cx="4495799" cy="266875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39609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a:bodyPr>
          <a:lstStyle/>
          <a:p>
            <a:r>
              <a:rPr lang="en-US" sz="2500" dirty="0" smtClean="0"/>
              <a:t>Suggested Additional Data Analysis</a:t>
            </a:r>
            <a:endParaRPr lang="en-US" sz="2500" dirty="0"/>
          </a:p>
        </p:txBody>
      </p:sp>
      <p:sp>
        <p:nvSpPr>
          <p:cNvPr id="3" name="Content Placeholder 2"/>
          <p:cNvSpPr>
            <a:spLocks noGrp="1"/>
          </p:cNvSpPr>
          <p:nvPr>
            <p:ph idx="1"/>
          </p:nvPr>
        </p:nvSpPr>
        <p:spPr>
          <a:xfrm>
            <a:off x="457200" y="1524000"/>
            <a:ext cx="8229600" cy="4953000"/>
          </a:xfrm>
        </p:spPr>
        <p:txBody>
          <a:bodyPr>
            <a:normAutofit fontScale="92500" lnSpcReduction="20000"/>
          </a:bodyPr>
          <a:lstStyle/>
          <a:p>
            <a:pPr marL="0" indent="0" algn="just">
              <a:buNone/>
            </a:pPr>
            <a:r>
              <a:rPr lang="en-US" sz="1300" dirty="0" smtClean="0"/>
              <a:t>Communities interested in implementing the programs identified during this conference are encouraged to consider analyzing and potentially collecting additional data. Regardless as to whether communities are considering focused deterrence or the swift, certain, and fair approach, we strongly urge that you collect information that helps facilitate a discussion about the relationship between the residents of your community and criminal justice agencies.  </a:t>
            </a:r>
          </a:p>
          <a:p>
            <a:pPr marL="0" indent="0" algn="just">
              <a:buNone/>
            </a:pPr>
            <a:endParaRPr lang="en-US" sz="1400" b="1" dirty="0" smtClean="0"/>
          </a:p>
          <a:p>
            <a:pPr algn="just"/>
            <a:r>
              <a:rPr lang="en-US" sz="1400" b="1" dirty="0" smtClean="0"/>
              <a:t>Police data (Focused Deterrence):</a:t>
            </a:r>
            <a:endParaRPr lang="en-US" sz="1400" b="1" dirty="0"/>
          </a:p>
          <a:p>
            <a:pPr lvl="1" algn="just"/>
            <a:r>
              <a:rPr lang="en-US" sz="1200" dirty="0"/>
              <a:t>Calls for service by crime type, date/time, neighborhood</a:t>
            </a:r>
          </a:p>
          <a:p>
            <a:pPr lvl="1" algn="just"/>
            <a:r>
              <a:rPr lang="en-US" sz="1200" dirty="0"/>
              <a:t>Crime data by victim and suspect </a:t>
            </a:r>
            <a:r>
              <a:rPr lang="en-US" sz="1200" dirty="0" smtClean="0"/>
              <a:t>characteristics (NIBRS data)</a:t>
            </a:r>
            <a:endParaRPr lang="en-US" sz="1200" dirty="0"/>
          </a:p>
          <a:p>
            <a:pPr lvl="1" algn="just"/>
            <a:r>
              <a:rPr lang="en-US" sz="1200" dirty="0"/>
              <a:t>Shootings by date/time, suspect(s) and victim(s) involved, group(s) involved, neighborhood, motive, weapon(s) used </a:t>
            </a:r>
          </a:p>
          <a:p>
            <a:pPr lvl="1" algn="just"/>
            <a:r>
              <a:rPr lang="en-US" sz="1200" dirty="0"/>
              <a:t>Individual and group-specific data for targeted intervention </a:t>
            </a:r>
            <a:endParaRPr lang="en-US" sz="1200" dirty="0" smtClean="0"/>
          </a:p>
          <a:p>
            <a:pPr lvl="1" algn="just"/>
            <a:endParaRPr lang="en-US" sz="1200" dirty="0"/>
          </a:p>
          <a:p>
            <a:pPr algn="just"/>
            <a:r>
              <a:rPr lang="en-US" sz="1400" b="1" dirty="0"/>
              <a:t>Probation data (Swift, Certain, Fair</a:t>
            </a:r>
            <a:r>
              <a:rPr lang="en-US" sz="1400" b="1" dirty="0" smtClean="0"/>
              <a:t>):</a:t>
            </a:r>
            <a:endParaRPr lang="en-US" sz="1400" b="1" dirty="0"/>
          </a:p>
          <a:p>
            <a:pPr lvl="1" algn="just"/>
            <a:r>
              <a:rPr lang="en-US" sz="1200" dirty="0"/>
              <a:t>Probation trends in use and compliance</a:t>
            </a:r>
          </a:p>
          <a:p>
            <a:pPr lvl="1" algn="just"/>
            <a:r>
              <a:rPr lang="en-US" sz="1200" dirty="0" smtClean="0"/>
              <a:t>Profile of probationers who violate terms of probation, including demographics, violation types and reasons for violations, offense history, previous history on probation</a:t>
            </a:r>
          </a:p>
          <a:p>
            <a:pPr lvl="1" algn="just"/>
            <a:r>
              <a:rPr lang="en-US" sz="1200" dirty="0" smtClean="0"/>
              <a:t>Assessment of existing probation processes and sanctioning practices</a:t>
            </a:r>
          </a:p>
          <a:p>
            <a:pPr lvl="1" algn="just"/>
            <a:endParaRPr lang="en-US" sz="1400" b="1" dirty="0" smtClean="0"/>
          </a:p>
          <a:p>
            <a:pPr algn="just"/>
            <a:r>
              <a:rPr lang="en-US" sz="1400" b="1" dirty="0" smtClean="0"/>
              <a:t>Neighborhood perceptions and legitimacy:</a:t>
            </a:r>
          </a:p>
          <a:p>
            <a:pPr lvl="1" algn="just"/>
            <a:r>
              <a:rPr lang="en-US" sz="1200" dirty="0" smtClean="0"/>
              <a:t>Neighborhood conditions, crime, fear of crime</a:t>
            </a:r>
          </a:p>
          <a:p>
            <a:pPr lvl="1" algn="just"/>
            <a:r>
              <a:rPr lang="en-US" sz="1200" dirty="0" smtClean="0"/>
              <a:t>Police and the criminal justice system response</a:t>
            </a:r>
          </a:p>
          <a:p>
            <a:pPr lvl="1" algn="just"/>
            <a:r>
              <a:rPr lang="en-US" sz="1200" dirty="0" smtClean="0"/>
              <a:t>Police-community relationship (legitimacy, support)</a:t>
            </a:r>
          </a:p>
          <a:p>
            <a:pPr lvl="1" algn="just"/>
            <a:endParaRPr lang="en-US" sz="1200" dirty="0" smtClean="0"/>
          </a:p>
          <a:p>
            <a:pPr algn="just"/>
            <a:r>
              <a:rPr lang="en-US" sz="1400" b="1" dirty="0" smtClean="0"/>
              <a:t>Police and other CJS personnel perceptions</a:t>
            </a:r>
            <a:r>
              <a:rPr lang="en-US" sz="1400" dirty="0" smtClean="0"/>
              <a:t>:</a:t>
            </a:r>
          </a:p>
          <a:p>
            <a:pPr lvl="1" algn="just"/>
            <a:r>
              <a:rPr lang="en-US" sz="1200" dirty="0" smtClean="0"/>
              <a:t>Police-community relationship </a:t>
            </a:r>
          </a:p>
          <a:p>
            <a:pPr lvl="1" algn="just"/>
            <a:r>
              <a:rPr lang="en-US" sz="1200" dirty="0" smtClean="0"/>
              <a:t>Collaborative relationship between criminal justice stakeholders (police, prosecutors, probation, parole, community service providers)</a:t>
            </a:r>
          </a:p>
          <a:p>
            <a:pPr lvl="1" algn="just"/>
            <a:r>
              <a:rPr lang="en-US" sz="1200" dirty="0" smtClean="0"/>
              <a:t>Barriers to effective crime prevention and intervention</a:t>
            </a:r>
          </a:p>
          <a:p>
            <a:pPr lvl="1" algn="just"/>
            <a:endParaRPr lang="en-US" sz="1200" dirty="0" smtClean="0"/>
          </a:p>
          <a:p>
            <a:pPr lvl="1" algn="just"/>
            <a:endParaRPr lang="en-US" sz="1200" dirty="0"/>
          </a:p>
        </p:txBody>
      </p:sp>
      <p:sp>
        <p:nvSpPr>
          <p:cNvPr id="4" name="Footer Placeholder 3"/>
          <p:cNvSpPr>
            <a:spLocks noGrp="1"/>
          </p:cNvSpPr>
          <p:nvPr>
            <p:ph type="ftr" sz="quarter" idx="11"/>
          </p:nvPr>
        </p:nvSpPr>
        <p:spPr/>
        <p:txBody>
          <a:bodyPr/>
          <a:lstStyle/>
          <a:p>
            <a:r>
              <a:rPr lang="en-US" smtClean="0"/>
              <a:t>Peoria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8</a:t>
            </a:fld>
            <a:endParaRPr lang="en-US"/>
          </a:p>
        </p:txBody>
      </p:sp>
    </p:spTree>
    <p:extLst>
      <p:ext uri="{BB962C8B-B14F-4D97-AF65-F5344CB8AC3E}">
        <p14:creationId xmlns:p14="http://schemas.microsoft.com/office/powerpoint/2010/main" val="1670834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Glossary of Terms</a:t>
            </a:r>
            <a:endParaRPr lang="en-US" sz="2500" dirty="0"/>
          </a:p>
        </p:txBody>
      </p:sp>
      <p:sp>
        <p:nvSpPr>
          <p:cNvPr id="3" name="Content Placeholder 2"/>
          <p:cNvSpPr>
            <a:spLocks noGrp="1"/>
          </p:cNvSpPr>
          <p:nvPr>
            <p:ph idx="1"/>
          </p:nvPr>
        </p:nvSpPr>
        <p:spPr>
          <a:xfrm>
            <a:off x="457200" y="1447800"/>
            <a:ext cx="8229600" cy="5029200"/>
          </a:xfrm>
        </p:spPr>
        <p:txBody>
          <a:bodyPr>
            <a:normAutofit/>
          </a:bodyPr>
          <a:lstStyle/>
          <a:p>
            <a:pPr marL="0" indent="0" algn="just">
              <a:buNone/>
            </a:pPr>
            <a:r>
              <a:rPr lang="en-US" sz="1200" dirty="0" smtClean="0"/>
              <a:t>Violent Index crimes: 	Includes all incidents of murder, criminal sexual assault, robbery, and aggravated 			assault/battery reported to the police. </a:t>
            </a:r>
          </a:p>
          <a:p>
            <a:pPr algn="just"/>
            <a:endParaRPr lang="en-US" sz="1200" dirty="0" smtClean="0"/>
          </a:p>
          <a:p>
            <a:pPr marL="0" indent="0" algn="just">
              <a:buNone/>
            </a:pPr>
            <a:r>
              <a:rPr lang="en-US" sz="1200" dirty="0" smtClean="0"/>
              <a:t>Property Index crimes:	Includes all incidents of burglary, theft, motor vehicle theft, and arson reported to the police.</a:t>
            </a:r>
          </a:p>
          <a:p>
            <a:pPr algn="just"/>
            <a:endParaRPr lang="en-US" sz="1200" dirty="0" smtClean="0"/>
          </a:p>
          <a:p>
            <a:pPr marL="0" indent="0" algn="just">
              <a:buNone/>
            </a:pPr>
            <a:r>
              <a:rPr lang="en-US" sz="1200" dirty="0" smtClean="0"/>
              <a:t>Drug arrest violations: 	Includes all arrests made for violations of the Illinois Cannabis Control Act, Controlled 		Substances Act, Hypodermic Syringes and Needles Act, Drug Paraphernalia Control Act, 		and the Methamphetamine Control Act.</a:t>
            </a:r>
          </a:p>
          <a:p>
            <a:pPr algn="just"/>
            <a:endParaRPr lang="en-US" sz="1200" dirty="0" smtClean="0"/>
          </a:p>
          <a:p>
            <a:pPr marL="0" indent="0" algn="just">
              <a:buNone/>
            </a:pPr>
            <a:r>
              <a:rPr lang="en-US" sz="1200" dirty="0" smtClean="0"/>
              <a:t>Moving average: 	A moving average is simply the average of a specific number of data points across the time 		period examined. In the data provided to you we calculated a 4-year moving average. 		The first moving average would represent years 1994 to 1997, the second moving 		average would be for years 1995 to 1998 and so forth. A moving average allows one to 		“smooth” out trend lines, which can aid in interpretation of overall trends.</a:t>
            </a:r>
          </a:p>
          <a:p>
            <a:pPr marL="0" indent="0" algn="just">
              <a:buNone/>
            </a:pPr>
            <a:endParaRPr lang="en-US" sz="1200" dirty="0"/>
          </a:p>
          <a:p>
            <a:pPr marL="0" indent="0" algn="just">
              <a:buNone/>
            </a:pPr>
            <a:r>
              <a:rPr lang="en-US" sz="1200" dirty="0" smtClean="0"/>
              <a:t>Firearm-involve arrests: 	Includes any crime in which the fingerprint arrest card indicated a firearm flag or the 		offense for which the individual was charged involved a firearm. </a:t>
            </a:r>
          </a:p>
          <a:p>
            <a:pPr algn="just"/>
            <a:endParaRPr lang="en-US" sz="1200" dirty="0"/>
          </a:p>
          <a:p>
            <a:pPr marL="0" indent="0" algn="just">
              <a:buNone/>
            </a:pPr>
            <a:r>
              <a:rPr lang="en-US" sz="1200" dirty="0" smtClean="0"/>
              <a:t>Median: 		The middle point of a range of sorted values. The median is sometimes preferred over an 		average score when the range includes extreme numbers because those extreme numbers 		pull the average score higher or lower. </a:t>
            </a:r>
            <a:endParaRPr lang="en-US" sz="1200" dirty="0"/>
          </a:p>
        </p:txBody>
      </p:sp>
      <p:sp>
        <p:nvSpPr>
          <p:cNvPr id="4" name="Footer Placeholder 3"/>
          <p:cNvSpPr>
            <a:spLocks noGrp="1"/>
          </p:cNvSpPr>
          <p:nvPr>
            <p:ph type="ftr" sz="quarter" idx="11"/>
          </p:nvPr>
        </p:nvSpPr>
        <p:spPr/>
        <p:txBody>
          <a:bodyPr/>
          <a:lstStyle/>
          <a:p>
            <a:r>
              <a:rPr lang="en-US" smtClean="0"/>
              <a:t>Peoria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9</a:t>
            </a:fld>
            <a:endParaRPr lang="en-US"/>
          </a:p>
        </p:txBody>
      </p:sp>
    </p:spTree>
    <p:extLst>
      <p:ext uri="{BB962C8B-B14F-4D97-AF65-F5344CB8AC3E}">
        <p14:creationId xmlns:p14="http://schemas.microsoft.com/office/powerpoint/2010/main" val="2111618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3979</TotalTime>
  <Words>1168</Words>
  <Application>Microsoft Office PowerPoint</Application>
  <PresentationFormat>On-screen Show (4:3)</PresentationFormat>
  <Paragraphs>173</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Violent crime profile</vt:lpstr>
      <vt:lpstr>Introduction</vt:lpstr>
      <vt:lpstr>PowerPoint Presentation</vt:lpstr>
      <vt:lpstr>PowerPoint Presentation</vt:lpstr>
      <vt:lpstr>PowerPoint Presentation</vt:lpstr>
      <vt:lpstr>PowerPoint Presentation</vt:lpstr>
      <vt:lpstr>PowerPoint Presentation</vt:lpstr>
      <vt:lpstr>Suggested Additional Data Analysis</vt:lpstr>
      <vt:lpstr>Glossary of Terms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Alderden, Megan</dc:creator>
  <cp:lastModifiedBy>Alderden, Megan</cp:lastModifiedBy>
  <cp:revision>117</cp:revision>
  <cp:lastPrinted>2015-10-16T17:51:47Z</cp:lastPrinted>
  <dcterms:created xsi:type="dcterms:W3CDTF">2015-10-06T14:03:02Z</dcterms:created>
  <dcterms:modified xsi:type="dcterms:W3CDTF">2015-10-25T16:28:36Z</dcterms:modified>
</cp:coreProperties>
</file>